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notesMasterIdLst>
    <p:notesMasterId r:id="rId12"/>
  </p:notes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94" r:id="rId11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93"/>
    <a:srgbClr val="521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98"/>
    <p:restoredTop sz="94646"/>
  </p:normalViewPr>
  <p:slideViewPr>
    <p:cSldViewPr snapToGrid="0">
      <p:cViewPr varScale="1">
        <p:scale>
          <a:sx n="106" d="100"/>
          <a:sy n="106" d="100"/>
        </p:scale>
        <p:origin x="18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44CFA-C652-8A46-B4B2-A6318FACEBA4}" type="datetimeFigureOut">
              <a:rPr lang="en-SE" smtClean="0"/>
              <a:t>2026-01-18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2D4F7-C7B9-564C-952E-A78B0F14763E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532542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2D4F7-C7B9-564C-952E-A78B0F14763E}" type="slidenum">
              <a:rPr lang="en-SE" smtClean="0"/>
              <a:t>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3266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2D4F7-C7B9-564C-952E-A78B0F14763E}" type="slidenum">
              <a:rPr lang="en-SE" smtClean="0"/>
              <a:t>10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19880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sX0" fmla="*/ 0 w 4243589"/>
              <a:gd name="csY0" fmla="*/ 0 h 27432"/>
              <a:gd name="csX1" fmla="*/ 563791 w 4243589"/>
              <a:gd name="csY1" fmla="*/ 0 h 27432"/>
              <a:gd name="csX2" fmla="*/ 1042710 w 4243589"/>
              <a:gd name="csY2" fmla="*/ 0 h 27432"/>
              <a:gd name="csX3" fmla="*/ 1564066 w 4243589"/>
              <a:gd name="csY3" fmla="*/ 0 h 27432"/>
              <a:gd name="csX4" fmla="*/ 2212729 w 4243589"/>
              <a:gd name="csY4" fmla="*/ 0 h 27432"/>
              <a:gd name="csX5" fmla="*/ 2776520 w 4243589"/>
              <a:gd name="csY5" fmla="*/ 0 h 27432"/>
              <a:gd name="csX6" fmla="*/ 3297875 w 4243589"/>
              <a:gd name="csY6" fmla="*/ 0 h 27432"/>
              <a:gd name="csX7" fmla="*/ 4243589 w 4243589"/>
              <a:gd name="csY7" fmla="*/ 0 h 27432"/>
              <a:gd name="csX8" fmla="*/ 4243589 w 4243589"/>
              <a:gd name="csY8" fmla="*/ 27432 h 27432"/>
              <a:gd name="csX9" fmla="*/ 3637362 w 4243589"/>
              <a:gd name="csY9" fmla="*/ 27432 h 27432"/>
              <a:gd name="csX10" fmla="*/ 3116007 w 4243589"/>
              <a:gd name="csY10" fmla="*/ 27432 h 27432"/>
              <a:gd name="csX11" fmla="*/ 2424908 w 4243589"/>
              <a:gd name="csY11" fmla="*/ 27432 h 27432"/>
              <a:gd name="csX12" fmla="*/ 1861117 w 4243589"/>
              <a:gd name="csY12" fmla="*/ 27432 h 27432"/>
              <a:gd name="csX13" fmla="*/ 1382198 w 4243589"/>
              <a:gd name="csY13" fmla="*/ 27432 h 27432"/>
              <a:gd name="csX14" fmla="*/ 733535 w 4243589"/>
              <a:gd name="csY14" fmla="*/ 27432 h 27432"/>
              <a:gd name="csX15" fmla="*/ 0 w 4243589"/>
              <a:gd name="csY15" fmla="*/ 27432 h 27432"/>
              <a:gd name="csX16" fmla="*/ 0 w 4243589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1/18/26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77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66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7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sX0" fmla="*/ 0 w 10515600"/>
              <a:gd name="csY0" fmla="*/ 0 h 27432"/>
              <a:gd name="csX1" fmla="*/ 446913 w 10515600"/>
              <a:gd name="csY1" fmla="*/ 0 h 27432"/>
              <a:gd name="csX2" fmla="*/ 1104138 w 10515600"/>
              <a:gd name="csY2" fmla="*/ 0 h 27432"/>
              <a:gd name="csX3" fmla="*/ 1866519 w 10515600"/>
              <a:gd name="csY3" fmla="*/ 0 h 27432"/>
              <a:gd name="csX4" fmla="*/ 2208276 w 10515600"/>
              <a:gd name="csY4" fmla="*/ 0 h 27432"/>
              <a:gd name="csX5" fmla="*/ 2550033 w 10515600"/>
              <a:gd name="csY5" fmla="*/ 0 h 27432"/>
              <a:gd name="csX6" fmla="*/ 3417570 w 10515600"/>
              <a:gd name="csY6" fmla="*/ 0 h 27432"/>
              <a:gd name="csX7" fmla="*/ 4074795 w 10515600"/>
              <a:gd name="csY7" fmla="*/ 0 h 27432"/>
              <a:gd name="csX8" fmla="*/ 4416552 w 10515600"/>
              <a:gd name="csY8" fmla="*/ 0 h 27432"/>
              <a:gd name="csX9" fmla="*/ 5073777 w 10515600"/>
              <a:gd name="csY9" fmla="*/ 0 h 27432"/>
              <a:gd name="csX10" fmla="*/ 5941314 w 10515600"/>
              <a:gd name="csY10" fmla="*/ 0 h 27432"/>
              <a:gd name="csX11" fmla="*/ 6493383 w 10515600"/>
              <a:gd name="csY11" fmla="*/ 0 h 27432"/>
              <a:gd name="csX12" fmla="*/ 7045452 w 10515600"/>
              <a:gd name="csY12" fmla="*/ 0 h 27432"/>
              <a:gd name="csX13" fmla="*/ 7702677 w 10515600"/>
              <a:gd name="csY13" fmla="*/ 0 h 27432"/>
              <a:gd name="csX14" fmla="*/ 8465058 w 10515600"/>
              <a:gd name="csY14" fmla="*/ 0 h 27432"/>
              <a:gd name="csX15" fmla="*/ 9227439 w 10515600"/>
              <a:gd name="csY15" fmla="*/ 0 h 27432"/>
              <a:gd name="csX16" fmla="*/ 10515600 w 10515600"/>
              <a:gd name="csY16" fmla="*/ 0 h 27432"/>
              <a:gd name="csX17" fmla="*/ 10515600 w 10515600"/>
              <a:gd name="csY17" fmla="*/ 27432 h 27432"/>
              <a:gd name="csX18" fmla="*/ 10068687 w 10515600"/>
              <a:gd name="csY18" fmla="*/ 27432 h 27432"/>
              <a:gd name="csX19" fmla="*/ 9201150 w 10515600"/>
              <a:gd name="csY19" fmla="*/ 27432 h 27432"/>
              <a:gd name="csX20" fmla="*/ 8543925 w 10515600"/>
              <a:gd name="csY20" fmla="*/ 27432 h 27432"/>
              <a:gd name="csX21" fmla="*/ 8202168 w 10515600"/>
              <a:gd name="csY21" fmla="*/ 27432 h 27432"/>
              <a:gd name="csX22" fmla="*/ 7544943 w 10515600"/>
              <a:gd name="csY22" fmla="*/ 27432 h 27432"/>
              <a:gd name="csX23" fmla="*/ 6992874 w 10515600"/>
              <a:gd name="csY23" fmla="*/ 27432 h 27432"/>
              <a:gd name="csX24" fmla="*/ 6440805 w 10515600"/>
              <a:gd name="csY24" fmla="*/ 27432 h 27432"/>
              <a:gd name="csX25" fmla="*/ 5888736 w 10515600"/>
              <a:gd name="csY25" fmla="*/ 27432 h 27432"/>
              <a:gd name="csX26" fmla="*/ 5336667 w 10515600"/>
              <a:gd name="csY26" fmla="*/ 27432 h 27432"/>
              <a:gd name="csX27" fmla="*/ 4574286 w 10515600"/>
              <a:gd name="csY27" fmla="*/ 27432 h 27432"/>
              <a:gd name="csX28" fmla="*/ 3917061 w 10515600"/>
              <a:gd name="csY28" fmla="*/ 27432 h 27432"/>
              <a:gd name="csX29" fmla="*/ 3575304 w 10515600"/>
              <a:gd name="csY29" fmla="*/ 27432 h 27432"/>
              <a:gd name="csX30" fmla="*/ 3023235 w 10515600"/>
              <a:gd name="csY30" fmla="*/ 27432 h 27432"/>
              <a:gd name="csX31" fmla="*/ 2260854 w 10515600"/>
              <a:gd name="csY31" fmla="*/ 27432 h 27432"/>
              <a:gd name="csX32" fmla="*/ 1813941 w 10515600"/>
              <a:gd name="csY32" fmla="*/ 27432 h 27432"/>
              <a:gd name="csX33" fmla="*/ 946404 w 10515600"/>
              <a:gd name="csY33" fmla="*/ 27432 h 27432"/>
              <a:gd name="csX34" fmla="*/ 0 w 10515600"/>
              <a:gd name="csY34" fmla="*/ 27432 h 27432"/>
              <a:gd name="csX35" fmla="*/ 0 w 10515600"/>
              <a:gd name="csY35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03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sX0" fmla="*/ 0 w 4243589"/>
              <a:gd name="csY0" fmla="*/ 0 h 27432"/>
              <a:gd name="csX1" fmla="*/ 563791 w 4243589"/>
              <a:gd name="csY1" fmla="*/ 0 h 27432"/>
              <a:gd name="csX2" fmla="*/ 1042710 w 4243589"/>
              <a:gd name="csY2" fmla="*/ 0 h 27432"/>
              <a:gd name="csX3" fmla="*/ 1564066 w 4243589"/>
              <a:gd name="csY3" fmla="*/ 0 h 27432"/>
              <a:gd name="csX4" fmla="*/ 2212729 w 4243589"/>
              <a:gd name="csY4" fmla="*/ 0 h 27432"/>
              <a:gd name="csX5" fmla="*/ 2776520 w 4243589"/>
              <a:gd name="csY5" fmla="*/ 0 h 27432"/>
              <a:gd name="csX6" fmla="*/ 3297875 w 4243589"/>
              <a:gd name="csY6" fmla="*/ 0 h 27432"/>
              <a:gd name="csX7" fmla="*/ 4243589 w 4243589"/>
              <a:gd name="csY7" fmla="*/ 0 h 27432"/>
              <a:gd name="csX8" fmla="*/ 4243589 w 4243589"/>
              <a:gd name="csY8" fmla="*/ 27432 h 27432"/>
              <a:gd name="csX9" fmla="*/ 3637362 w 4243589"/>
              <a:gd name="csY9" fmla="*/ 27432 h 27432"/>
              <a:gd name="csX10" fmla="*/ 3116007 w 4243589"/>
              <a:gd name="csY10" fmla="*/ 27432 h 27432"/>
              <a:gd name="csX11" fmla="*/ 2424908 w 4243589"/>
              <a:gd name="csY11" fmla="*/ 27432 h 27432"/>
              <a:gd name="csX12" fmla="*/ 1861117 w 4243589"/>
              <a:gd name="csY12" fmla="*/ 27432 h 27432"/>
              <a:gd name="csX13" fmla="*/ 1382198 w 4243589"/>
              <a:gd name="csY13" fmla="*/ 27432 h 27432"/>
              <a:gd name="csX14" fmla="*/ 733535 w 4243589"/>
              <a:gd name="csY14" fmla="*/ 27432 h 27432"/>
              <a:gd name="csX15" fmla="*/ 0 w 4243589"/>
              <a:gd name="csY15" fmla="*/ 27432 h 27432"/>
              <a:gd name="csX16" fmla="*/ 0 w 4243589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57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sX0" fmla="*/ 0 w 10515600"/>
              <a:gd name="csY0" fmla="*/ 0 h 27432"/>
              <a:gd name="csX1" fmla="*/ 446913 w 10515600"/>
              <a:gd name="csY1" fmla="*/ 0 h 27432"/>
              <a:gd name="csX2" fmla="*/ 1104138 w 10515600"/>
              <a:gd name="csY2" fmla="*/ 0 h 27432"/>
              <a:gd name="csX3" fmla="*/ 1866519 w 10515600"/>
              <a:gd name="csY3" fmla="*/ 0 h 27432"/>
              <a:gd name="csX4" fmla="*/ 2208276 w 10515600"/>
              <a:gd name="csY4" fmla="*/ 0 h 27432"/>
              <a:gd name="csX5" fmla="*/ 2550033 w 10515600"/>
              <a:gd name="csY5" fmla="*/ 0 h 27432"/>
              <a:gd name="csX6" fmla="*/ 3417570 w 10515600"/>
              <a:gd name="csY6" fmla="*/ 0 h 27432"/>
              <a:gd name="csX7" fmla="*/ 4074795 w 10515600"/>
              <a:gd name="csY7" fmla="*/ 0 h 27432"/>
              <a:gd name="csX8" fmla="*/ 4416552 w 10515600"/>
              <a:gd name="csY8" fmla="*/ 0 h 27432"/>
              <a:gd name="csX9" fmla="*/ 5073777 w 10515600"/>
              <a:gd name="csY9" fmla="*/ 0 h 27432"/>
              <a:gd name="csX10" fmla="*/ 5941314 w 10515600"/>
              <a:gd name="csY10" fmla="*/ 0 h 27432"/>
              <a:gd name="csX11" fmla="*/ 6493383 w 10515600"/>
              <a:gd name="csY11" fmla="*/ 0 h 27432"/>
              <a:gd name="csX12" fmla="*/ 7045452 w 10515600"/>
              <a:gd name="csY12" fmla="*/ 0 h 27432"/>
              <a:gd name="csX13" fmla="*/ 7702677 w 10515600"/>
              <a:gd name="csY13" fmla="*/ 0 h 27432"/>
              <a:gd name="csX14" fmla="*/ 8465058 w 10515600"/>
              <a:gd name="csY14" fmla="*/ 0 h 27432"/>
              <a:gd name="csX15" fmla="*/ 9227439 w 10515600"/>
              <a:gd name="csY15" fmla="*/ 0 h 27432"/>
              <a:gd name="csX16" fmla="*/ 10515600 w 10515600"/>
              <a:gd name="csY16" fmla="*/ 0 h 27432"/>
              <a:gd name="csX17" fmla="*/ 10515600 w 10515600"/>
              <a:gd name="csY17" fmla="*/ 27432 h 27432"/>
              <a:gd name="csX18" fmla="*/ 10068687 w 10515600"/>
              <a:gd name="csY18" fmla="*/ 27432 h 27432"/>
              <a:gd name="csX19" fmla="*/ 9201150 w 10515600"/>
              <a:gd name="csY19" fmla="*/ 27432 h 27432"/>
              <a:gd name="csX20" fmla="*/ 8543925 w 10515600"/>
              <a:gd name="csY20" fmla="*/ 27432 h 27432"/>
              <a:gd name="csX21" fmla="*/ 8202168 w 10515600"/>
              <a:gd name="csY21" fmla="*/ 27432 h 27432"/>
              <a:gd name="csX22" fmla="*/ 7544943 w 10515600"/>
              <a:gd name="csY22" fmla="*/ 27432 h 27432"/>
              <a:gd name="csX23" fmla="*/ 6992874 w 10515600"/>
              <a:gd name="csY23" fmla="*/ 27432 h 27432"/>
              <a:gd name="csX24" fmla="*/ 6440805 w 10515600"/>
              <a:gd name="csY24" fmla="*/ 27432 h 27432"/>
              <a:gd name="csX25" fmla="*/ 5888736 w 10515600"/>
              <a:gd name="csY25" fmla="*/ 27432 h 27432"/>
              <a:gd name="csX26" fmla="*/ 5336667 w 10515600"/>
              <a:gd name="csY26" fmla="*/ 27432 h 27432"/>
              <a:gd name="csX27" fmla="*/ 4574286 w 10515600"/>
              <a:gd name="csY27" fmla="*/ 27432 h 27432"/>
              <a:gd name="csX28" fmla="*/ 3917061 w 10515600"/>
              <a:gd name="csY28" fmla="*/ 27432 h 27432"/>
              <a:gd name="csX29" fmla="*/ 3575304 w 10515600"/>
              <a:gd name="csY29" fmla="*/ 27432 h 27432"/>
              <a:gd name="csX30" fmla="*/ 3023235 w 10515600"/>
              <a:gd name="csY30" fmla="*/ 27432 h 27432"/>
              <a:gd name="csX31" fmla="*/ 2260854 w 10515600"/>
              <a:gd name="csY31" fmla="*/ 27432 h 27432"/>
              <a:gd name="csX32" fmla="*/ 1813941 w 10515600"/>
              <a:gd name="csY32" fmla="*/ 27432 h 27432"/>
              <a:gd name="csX33" fmla="*/ 946404 w 10515600"/>
              <a:gd name="csY33" fmla="*/ 27432 h 27432"/>
              <a:gd name="csX34" fmla="*/ 0 w 10515600"/>
              <a:gd name="csY34" fmla="*/ 27432 h 27432"/>
              <a:gd name="csX35" fmla="*/ 0 w 10515600"/>
              <a:gd name="csY35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758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1/18/26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sX0" fmla="*/ 0 w 10515600"/>
              <a:gd name="csY0" fmla="*/ 0 h 27432"/>
              <a:gd name="csX1" fmla="*/ 446913 w 10515600"/>
              <a:gd name="csY1" fmla="*/ 0 h 27432"/>
              <a:gd name="csX2" fmla="*/ 1104138 w 10515600"/>
              <a:gd name="csY2" fmla="*/ 0 h 27432"/>
              <a:gd name="csX3" fmla="*/ 1866519 w 10515600"/>
              <a:gd name="csY3" fmla="*/ 0 h 27432"/>
              <a:gd name="csX4" fmla="*/ 2208276 w 10515600"/>
              <a:gd name="csY4" fmla="*/ 0 h 27432"/>
              <a:gd name="csX5" fmla="*/ 2550033 w 10515600"/>
              <a:gd name="csY5" fmla="*/ 0 h 27432"/>
              <a:gd name="csX6" fmla="*/ 3417570 w 10515600"/>
              <a:gd name="csY6" fmla="*/ 0 h 27432"/>
              <a:gd name="csX7" fmla="*/ 4074795 w 10515600"/>
              <a:gd name="csY7" fmla="*/ 0 h 27432"/>
              <a:gd name="csX8" fmla="*/ 4416552 w 10515600"/>
              <a:gd name="csY8" fmla="*/ 0 h 27432"/>
              <a:gd name="csX9" fmla="*/ 5073777 w 10515600"/>
              <a:gd name="csY9" fmla="*/ 0 h 27432"/>
              <a:gd name="csX10" fmla="*/ 5941314 w 10515600"/>
              <a:gd name="csY10" fmla="*/ 0 h 27432"/>
              <a:gd name="csX11" fmla="*/ 6493383 w 10515600"/>
              <a:gd name="csY11" fmla="*/ 0 h 27432"/>
              <a:gd name="csX12" fmla="*/ 7045452 w 10515600"/>
              <a:gd name="csY12" fmla="*/ 0 h 27432"/>
              <a:gd name="csX13" fmla="*/ 7702677 w 10515600"/>
              <a:gd name="csY13" fmla="*/ 0 h 27432"/>
              <a:gd name="csX14" fmla="*/ 8465058 w 10515600"/>
              <a:gd name="csY14" fmla="*/ 0 h 27432"/>
              <a:gd name="csX15" fmla="*/ 9227439 w 10515600"/>
              <a:gd name="csY15" fmla="*/ 0 h 27432"/>
              <a:gd name="csX16" fmla="*/ 10515600 w 10515600"/>
              <a:gd name="csY16" fmla="*/ 0 h 27432"/>
              <a:gd name="csX17" fmla="*/ 10515600 w 10515600"/>
              <a:gd name="csY17" fmla="*/ 27432 h 27432"/>
              <a:gd name="csX18" fmla="*/ 10068687 w 10515600"/>
              <a:gd name="csY18" fmla="*/ 27432 h 27432"/>
              <a:gd name="csX19" fmla="*/ 9201150 w 10515600"/>
              <a:gd name="csY19" fmla="*/ 27432 h 27432"/>
              <a:gd name="csX20" fmla="*/ 8543925 w 10515600"/>
              <a:gd name="csY20" fmla="*/ 27432 h 27432"/>
              <a:gd name="csX21" fmla="*/ 8202168 w 10515600"/>
              <a:gd name="csY21" fmla="*/ 27432 h 27432"/>
              <a:gd name="csX22" fmla="*/ 7544943 w 10515600"/>
              <a:gd name="csY22" fmla="*/ 27432 h 27432"/>
              <a:gd name="csX23" fmla="*/ 6992874 w 10515600"/>
              <a:gd name="csY23" fmla="*/ 27432 h 27432"/>
              <a:gd name="csX24" fmla="*/ 6440805 w 10515600"/>
              <a:gd name="csY24" fmla="*/ 27432 h 27432"/>
              <a:gd name="csX25" fmla="*/ 5888736 w 10515600"/>
              <a:gd name="csY25" fmla="*/ 27432 h 27432"/>
              <a:gd name="csX26" fmla="*/ 5336667 w 10515600"/>
              <a:gd name="csY26" fmla="*/ 27432 h 27432"/>
              <a:gd name="csX27" fmla="*/ 4574286 w 10515600"/>
              <a:gd name="csY27" fmla="*/ 27432 h 27432"/>
              <a:gd name="csX28" fmla="*/ 3917061 w 10515600"/>
              <a:gd name="csY28" fmla="*/ 27432 h 27432"/>
              <a:gd name="csX29" fmla="*/ 3575304 w 10515600"/>
              <a:gd name="csY29" fmla="*/ 27432 h 27432"/>
              <a:gd name="csX30" fmla="*/ 3023235 w 10515600"/>
              <a:gd name="csY30" fmla="*/ 27432 h 27432"/>
              <a:gd name="csX31" fmla="*/ 2260854 w 10515600"/>
              <a:gd name="csY31" fmla="*/ 27432 h 27432"/>
              <a:gd name="csX32" fmla="*/ 1813941 w 10515600"/>
              <a:gd name="csY32" fmla="*/ 27432 h 27432"/>
              <a:gd name="csX33" fmla="*/ 946404 w 10515600"/>
              <a:gd name="csY33" fmla="*/ 27432 h 27432"/>
              <a:gd name="csX34" fmla="*/ 0 w 10515600"/>
              <a:gd name="csY34" fmla="*/ 27432 h 27432"/>
              <a:gd name="csX35" fmla="*/ 0 w 10515600"/>
              <a:gd name="csY35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36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sX0" fmla="*/ 0 w 4243589"/>
              <a:gd name="csY0" fmla="*/ 0 h 27432"/>
              <a:gd name="csX1" fmla="*/ 563791 w 4243589"/>
              <a:gd name="csY1" fmla="*/ 0 h 27432"/>
              <a:gd name="csX2" fmla="*/ 1042710 w 4243589"/>
              <a:gd name="csY2" fmla="*/ 0 h 27432"/>
              <a:gd name="csX3" fmla="*/ 1564066 w 4243589"/>
              <a:gd name="csY3" fmla="*/ 0 h 27432"/>
              <a:gd name="csX4" fmla="*/ 2212729 w 4243589"/>
              <a:gd name="csY4" fmla="*/ 0 h 27432"/>
              <a:gd name="csX5" fmla="*/ 2776520 w 4243589"/>
              <a:gd name="csY5" fmla="*/ 0 h 27432"/>
              <a:gd name="csX6" fmla="*/ 3297875 w 4243589"/>
              <a:gd name="csY6" fmla="*/ 0 h 27432"/>
              <a:gd name="csX7" fmla="*/ 4243589 w 4243589"/>
              <a:gd name="csY7" fmla="*/ 0 h 27432"/>
              <a:gd name="csX8" fmla="*/ 4243589 w 4243589"/>
              <a:gd name="csY8" fmla="*/ 27432 h 27432"/>
              <a:gd name="csX9" fmla="*/ 3637362 w 4243589"/>
              <a:gd name="csY9" fmla="*/ 27432 h 27432"/>
              <a:gd name="csX10" fmla="*/ 3116007 w 4243589"/>
              <a:gd name="csY10" fmla="*/ 27432 h 27432"/>
              <a:gd name="csX11" fmla="*/ 2424908 w 4243589"/>
              <a:gd name="csY11" fmla="*/ 27432 h 27432"/>
              <a:gd name="csX12" fmla="*/ 1861117 w 4243589"/>
              <a:gd name="csY12" fmla="*/ 27432 h 27432"/>
              <a:gd name="csX13" fmla="*/ 1382198 w 4243589"/>
              <a:gd name="csY13" fmla="*/ 27432 h 27432"/>
              <a:gd name="csX14" fmla="*/ 733535 w 4243589"/>
              <a:gd name="csY14" fmla="*/ 27432 h 27432"/>
              <a:gd name="csX15" fmla="*/ 0 w 4243589"/>
              <a:gd name="csY15" fmla="*/ 27432 h 27432"/>
              <a:gd name="csX16" fmla="*/ 0 w 4243589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984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sX0" fmla="*/ 0 w 4480560"/>
              <a:gd name="csY0" fmla="*/ 0 h 27432"/>
              <a:gd name="csX1" fmla="*/ 595274 w 4480560"/>
              <a:gd name="csY1" fmla="*/ 0 h 27432"/>
              <a:gd name="csX2" fmla="*/ 1100938 w 4480560"/>
              <a:gd name="csY2" fmla="*/ 0 h 27432"/>
              <a:gd name="csX3" fmla="*/ 1651406 w 4480560"/>
              <a:gd name="csY3" fmla="*/ 0 h 27432"/>
              <a:gd name="csX4" fmla="*/ 2336292 w 4480560"/>
              <a:gd name="csY4" fmla="*/ 0 h 27432"/>
              <a:gd name="csX5" fmla="*/ 2931566 w 4480560"/>
              <a:gd name="csY5" fmla="*/ 0 h 27432"/>
              <a:gd name="csX6" fmla="*/ 3482035 w 4480560"/>
              <a:gd name="csY6" fmla="*/ 0 h 27432"/>
              <a:gd name="csX7" fmla="*/ 4480560 w 4480560"/>
              <a:gd name="csY7" fmla="*/ 0 h 27432"/>
              <a:gd name="csX8" fmla="*/ 4480560 w 4480560"/>
              <a:gd name="csY8" fmla="*/ 27432 h 27432"/>
              <a:gd name="csX9" fmla="*/ 3840480 w 4480560"/>
              <a:gd name="csY9" fmla="*/ 27432 h 27432"/>
              <a:gd name="csX10" fmla="*/ 3290011 w 4480560"/>
              <a:gd name="csY10" fmla="*/ 27432 h 27432"/>
              <a:gd name="csX11" fmla="*/ 2560320 w 4480560"/>
              <a:gd name="csY11" fmla="*/ 27432 h 27432"/>
              <a:gd name="csX12" fmla="*/ 1965046 w 4480560"/>
              <a:gd name="csY12" fmla="*/ 27432 h 27432"/>
              <a:gd name="csX13" fmla="*/ 1459382 w 4480560"/>
              <a:gd name="csY13" fmla="*/ 27432 h 27432"/>
              <a:gd name="csX14" fmla="*/ 774497 w 4480560"/>
              <a:gd name="csY14" fmla="*/ 27432 h 27432"/>
              <a:gd name="csX15" fmla="*/ 0 w 4480560"/>
              <a:gd name="csY15" fmla="*/ 27432 h 27432"/>
              <a:gd name="csX16" fmla="*/ 0 w 4480560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99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sX0" fmla="*/ 0 w 4480560"/>
              <a:gd name="csY0" fmla="*/ 0 h 27432"/>
              <a:gd name="csX1" fmla="*/ 595274 w 4480560"/>
              <a:gd name="csY1" fmla="*/ 0 h 27432"/>
              <a:gd name="csX2" fmla="*/ 1100938 w 4480560"/>
              <a:gd name="csY2" fmla="*/ 0 h 27432"/>
              <a:gd name="csX3" fmla="*/ 1651406 w 4480560"/>
              <a:gd name="csY3" fmla="*/ 0 h 27432"/>
              <a:gd name="csX4" fmla="*/ 2336292 w 4480560"/>
              <a:gd name="csY4" fmla="*/ 0 h 27432"/>
              <a:gd name="csX5" fmla="*/ 2931566 w 4480560"/>
              <a:gd name="csY5" fmla="*/ 0 h 27432"/>
              <a:gd name="csX6" fmla="*/ 3482035 w 4480560"/>
              <a:gd name="csY6" fmla="*/ 0 h 27432"/>
              <a:gd name="csX7" fmla="*/ 4480560 w 4480560"/>
              <a:gd name="csY7" fmla="*/ 0 h 27432"/>
              <a:gd name="csX8" fmla="*/ 4480560 w 4480560"/>
              <a:gd name="csY8" fmla="*/ 27432 h 27432"/>
              <a:gd name="csX9" fmla="*/ 3840480 w 4480560"/>
              <a:gd name="csY9" fmla="*/ 27432 h 27432"/>
              <a:gd name="csX10" fmla="*/ 3290011 w 4480560"/>
              <a:gd name="csY10" fmla="*/ 27432 h 27432"/>
              <a:gd name="csX11" fmla="*/ 2560320 w 4480560"/>
              <a:gd name="csY11" fmla="*/ 27432 h 27432"/>
              <a:gd name="csX12" fmla="*/ 1965046 w 4480560"/>
              <a:gd name="csY12" fmla="*/ 27432 h 27432"/>
              <a:gd name="csX13" fmla="*/ 1459382 w 4480560"/>
              <a:gd name="csY13" fmla="*/ 27432 h 27432"/>
              <a:gd name="csX14" fmla="*/ 774497 w 4480560"/>
              <a:gd name="csY14" fmla="*/ 27432 h 27432"/>
              <a:gd name="csX15" fmla="*/ 0 w 4480560"/>
              <a:gd name="csY15" fmla="*/ 27432 h 27432"/>
              <a:gd name="csX16" fmla="*/ 0 w 4480560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92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1/18/26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39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50" r:id="rId6"/>
    <p:sldLayoutId id="2147483745" r:id="rId7"/>
    <p:sldLayoutId id="2147483746" r:id="rId8"/>
    <p:sldLayoutId id="2147483747" r:id="rId9"/>
    <p:sldLayoutId id="2147483749" r:id="rId10"/>
    <p:sldLayoutId id="214748374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rawing of a city and mountains&#10;&#10;AI-generated content may be incorrect.">
            <a:extLst>
              <a:ext uri="{FF2B5EF4-FFF2-40B4-BE49-F238E27FC236}">
                <a16:creationId xmlns:a16="http://schemas.microsoft.com/office/drawing/2014/main" id="{A67EA5D5-0024-FF25-C090-BE2F2D5514E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5709" r="-1" b="-1"/>
          <a:stretch>
            <a:fillRect/>
          </a:stretch>
        </p:blipFill>
        <p:spPr>
          <a:xfrm>
            <a:off x="20" y="10"/>
            <a:ext cx="12188930" cy="685799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7C335B-5695-E71E-DFEF-532ED190B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Autofit/>
          </a:bodyPr>
          <a:lstStyle/>
          <a:p>
            <a:pPr algn="ctr"/>
            <a:r>
              <a:rPr lang="en-GB" sz="4400" dirty="0"/>
              <a:t>Working with Your Nurse for a Comfortable Exam</a:t>
            </a:r>
            <a:endParaRPr lang="en-SE" sz="4400" dirty="0">
              <a:latin typeface="Aptos" panose="020B00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669082-0123-7EFC-3F22-BE58CE151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99432"/>
            <a:ext cx="9144000" cy="1225296"/>
          </a:xfrm>
        </p:spPr>
        <p:txBody>
          <a:bodyPr>
            <a:normAutofit lnSpcReduction="10000"/>
          </a:bodyPr>
          <a:lstStyle/>
          <a:p>
            <a:pPr algn="ctr"/>
            <a:r>
              <a:rPr lang="en-SE" sz="3200" dirty="0"/>
              <a:t>Samer Al-Dury</a:t>
            </a:r>
          </a:p>
          <a:p>
            <a:pPr algn="ctr"/>
            <a:r>
              <a:rPr lang="en-SE" sz="3200" dirty="0"/>
              <a:t>22/1/2026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sX0" fmla="*/ 0 w 4243589"/>
              <a:gd name="csY0" fmla="*/ 0 h 27432"/>
              <a:gd name="csX1" fmla="*/ 563791 w 4243589"/>
              <a:gd name="csY1" fmla="*/ 0 h 27432"/>
              <a:gd name="csX2" fmla="*/ 1042710 w 4243589"/>
              <a:gd name="csY2" fmla="*/ 0 h 27432"/>
              <a:gd name="csX3" fmla="*/ 1564066 w 4243589"/>
              <a:gd name="csY3" fmla="*/ 0 h 27432"/>
              <a:gd name="csX4" fmla="*/ 2212729 w 4243589"/>
              <a:gd name="csY4" fmla="*/ 0 h 27432"/>
              <a:gd name="csX5" fmla="*/ 2776520 w 4243589"/>
              <a:gd name="csY5" fmla="*/ 0 h 27432"/>
              <a:gd name="csX6" fmla="*/ 3297875 w 4243589"/>
              <a:gd name="csY6" fmla="*/ 0 h 27432"/>
              <a:gd name="csX7" fmla="*/ 4243589 w 4243589"/>
              <a:gd name="csY7" fmla="*/ 0 h 27432"/>
              <a:gd name="csX8" fmla="*/ 4243589 w 4243589"/>
              <a:gd name="csY8" fmla="*/ 27432 h 27432"/>
              <a:gd name="csX9" fmla="*/ 3637362 w 4243589"/>
              <a:gd name="csY9" fmla="*/ 27432 h 27432"/>
              <a:gd name="csX10" fmla="*/ 3116007 w 4243589"/>
              <a:gd name="csY10" fmla="*/ 27432 h 27432"/>
              <a:gd name="csX11" fmla="*/ 2424908 w 4243589"/>
              <a:gd name="csY11" fmla="*/ 27432 h 27432"/>
              <a:gd name="csX12" fmla="*/ 1861117 w 4243589"/>
              <a:gd name="csY12" fmla="*/ 27432 h 27432"/>
              <a:gd name="csX13" fmla="*/ 1382198 w 4243589"/>
              <a:gd name="csY13" fmla="*/ 27432 h 27432"/>
              <a:gd name="csX14" fmla="*/ 733535 w 4243589"/>
              <a:gd name="csY14" fmla="*/ 27432 h 27432"/>
              <a:gd name="csX15" fmla="*/ 0 w 4243589"/>
              <a:gd name="csY15" fmla="*/ 27432 h 27432"/>
              <a:gd name="csX16" fmla="*/ 0 w 4243589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sX0" fmla="*/ 0 w 10515600"/>
              <a:gd name="csY0" fmla="*/ 902700 h 5416094"/>
              <a:gd name="csX1" fmla="*/ 902700 w 10515600"/>
              <a:gd name="csY1" fmla="*/ 0 h 5416094"/>
              <a:gd name="csX2" fmla="*/ 1746919 w 10515600"/>
              <a:gd name="csY2" fmla="*/ 0 h 5416094"/>
              <a:gd name="csX3" fmla="*/ 2329833 w 10515600"/>
              <a:gd name="csY3" fmla="*/ 0 h 5416094"/>
              <a:gd name="csX4" fmla="*/ 2825644 w 10515600"/>
              <a:gd name="csY4" fmla="*/ 0 h 5416094"/>
              <a:gd name="csX5" fmla="*/ 3582762 w 10515600"/>
              <a:gd name="csY5" fmla="*/ 0 h 5416094"/>
              <a:gd name="csX6" fmla="*/ 4165675 w 10515600"/>
              <a:gd name="csY6" fmla="*/ 0 h 5416094"/>
              <a:gd name="csX7" fmla="*/ 5009894 w 10515600"/>
              <a:gd name="csY7" fmla="*/ 0 h 5416094"/>
              <a:gd name="csX8" fmla="*/ 5505706 w 10515600"/>
              <a:gd name="csY8" fmla="*/ 0 h 5416094"/>
              <a:gd name="csX9" fmla="*/ 6349925 w 10515600"/>
              <a:gd name="csY9" fmla="*/ 0 h 5416094"/>
              <a:gd name="csX10" fmla="*/ 6758634 w 10515600"/>
              <a:gd name="csY10" fmla="*/ 0 h 5416094"/>
              <a:gd name="csX11" fmla="*/ 7428650 w 10515600"/>
              <a:gd name="csY11" fmla="*/ 0 h 5416094"/>
              <a:gd name="csX12" fmla="*/ 8098665 w 10515600"/>
              <a:gd name="csY12" fmla="*/ 0 h 5416094"/>
              <a:gd name="csX13" fmla="*/ 8681579 w 10515600"/>
              <a:gd name="csY13" fmla="*/ 0 h 5416094"/>
              <a:gd name="csX14" fmla="*/ 9612900 w 10515600"/>
              <a:gd name="csY14" fmla="*/ 0 h 5416094"/>
              <a:gd name="csX15" fmla="*/ 10515600 w 10515600"/>
              <a:gd name="csY15" fmla="*/ 902700 h 5416094"/>
              <a:gd name="csX16" fmla="*/ 10515600 w 10515600"/>
              <a:gd name="csY16" fmla="*/ 1504482 h 5416094"/>
              <a:gd name="csX17" fmla="*/ 10515600 w 10515600"/>
              <a:gd name="csY17" fmla="*/ 2178479 h 5416094"/>
              <a:gd name="csX18" fmla="*/ 10515600 w 10515600"/>
              <a:gd name="csY18" fmla="*/ 2780261 h 5416094"/>
              <a:gd name="csX19" fmla="*/ 10515600 w 10515600"/>
              <a:gd name="csY19" fmla="*/ 3273722 h 5416094"/>
              <a:gd name="csX20" fmla="*/ 10515600 w 10515600"/>
              <a:gd name="csY20" fmla="*/ 3803291 h 5416094"/>
              <a:gd name="csX21" fmla="*/ 10515600 w 10515600"/>
              <a:gd name="csY21" fmla="*/ 4513394 h 5416094"/>
              <a:gd name="csX22" fmla="*/ 9612900 w 10515600"/>
              <a:gd name="csY22" fmla="*/ 5416094 h 5416094"/>
              <a:gd name="csX23" fmla="*/ 9117089 w 10515600"/>
              <a:gd name="csY23" fmla="*/ 5416094 h 5416094"/>
              <a:gd name="csX24" fmla="*/ 8708379 w 10515600"/>
              <a:gd name="csY24" fmla="*/ 5416094 h 5416094"/>
              <a:gd name="csX25" fmla="*/ 8299670 w 10515600"/>
              <a:gd name="csY25" fmla="*/ 5416094 h 5416094"/>
              <a:gd name="csX26" fmla="*/ 7629654 w 10515600"/>
              <a:gd name="csY26" fmla="*/ 5416094 h 5416094"/>
              <a:gd name="csX27" fmla="*/ 7133843 w 10515600"/>
              <a:gd name="csY27" fmla="*/ 5416094 h 5416094"/>
              <a:gd name="csX28" fmla="*/ 6376726 w 10515600"/>
              <a:gd name="csY28" fmla="*/ 5416094 h 5416094"/>
              <a:gd name="csX29" fmla="*/ 5880914 w 10515600"/>
              <a:gd name="csY29" fmla="*/ 5416094 h 5416094"/>
              <a:gd name="csX30" fmla="*/ 5123797 w 10515600"/>
              <a:gd name="csY30" fmla="*/ 5416094 h 5416094"/>
              <a:gd name="csX31" fmla="*/ 4715088 w 10515600"/>
              <a:gd name="csY31" fmla="*/ 5416094 h 5416094"/>
              <a:gd name="csX32" fmla="*/ 3957970 w 10515600"/>
              <a:gd name="csY32" fmla="*/ 5416094 h 5416094"/>
              <a:gd name="csX33" fmla="*/ 3462159 w 10515600"/>
              <a:gd name="csY33" fmla="*/ 5416094 h 5416094"/>
              <a:gd name="csX34" fmla="*/ 3053449 w 10515600"/>
              <a:gd name="csY34" fmla="*/ 5416094 h 5416094"/>
              <a:gd name="csX35" fmla="*/ 2557638 w 10515600"/>
              <a:gd name="csY35" fmla="*/ 5416094 h 5416094"/>
              <a:gd name="csX36" fmla="*/ 1800521 w 10515600"/>
              <a:gd name="csY36" fmla="*/ 5416094 h 5416094"/>
              <a:gd name="csX37" fmla="*/ 902700 w 10515600"/>
              <a:gd name="csY37" fmla="*/ 5416094 h 5416094"/>
              <a:gd name="csX38" fmla="*/ 0 w 10515600"/>
              <a:gd name="csY38" fmla="*/ 4513394 h 5416094"/>
              <a:gd name="csX39" fmla="*/ 0 w 10515600"/>
              <a:gd name="csY39" fmla="*/ 3911612 h 5416094"/>
              <a:gd name="csX40" fmla="*/ 0 w 10515600"/>
              <a:gd name="csY40" fmla="*/ 3309829 h 5416094"/>
              <a:gd name="csX41" fmla="*/ 0 w 10515600"/>
              <a:gd name="csY41" fmla="*/ 2780261 h 5416094"/>
              <a:gd name="csX42" fmla="*/ 0 w 10515600"/>
              <a:gd name="csY42" fmla="*/ 2106265 h 5416094"/>
              <a:gd name="csX43" fmla="*/ 0 w 10515600"/>
              <a:gd name="csY43" fmla="*/ 1504482 h 5416094"/>
              <a:gd name="csX44" fmla="*/ 0 w 10515600"/>
              <a:gd name="csY44" fmla="*/ 902700 h 541609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9FA1AA-C4EA-2FC0-0F9A-F0A4CB46C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261" y="1224147"/>
            <a:ext cx="1578430" cy="157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47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rawing of a city and mountains&#10;&#10;AI-generated content may be incorrect.">
            <a:extLst>
              <a:ext uri="{FF2B5EF4-FFF2-40B4-BE49-F238E27FC236}">
                <a16:creationId xmlns:a16="http://schemas.microsoft.com/office/drawing/2014/main" id="{AD1F158E-F1E8-3475-A352-0EBE08D5FB7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</a:blip>
          <a:srcRect t="27566" b="11857"/>
          <a:stretch>
            <a:fillRect/>
          </a:stretch>
        </p:blipFill>
        <p:spPr>
          <a:xfrm>
            <a:off x="838200" y="1929384"/>
            <a:ext cx="10515600" cy="4251960"/>
          </a:xfrm>
          <a:prstGeom prst="rect">
            <a:avLst/>
          </a:prstGeom>
          <a:noFill/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73D78E55-C28A-BE27-4370-DBD9775BA503}"/>
              </a:ext>
            </a:extLst>
          </p:cNvPr>
          <p:cNvSpPr txBox="1">
            <a:spLocks/>
          </p:cNvSpPr>
          <p:nvPr/>
        </p:nvSpPr>
        <p:spPr>
          <a:xfrm>
            <a:off x="1524000" y="1776620"/>
            <a:ext cx="9144000" cy="1225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SE" sz="3200" dirty="0">
                <a:solidFill>
                  <a:schemeClr val="bg1"/>
                </a:solidFill>
                <a:latin typeface="+mj-lt"/>
              </a:rPr>
              <a:t>www.muscatendoscopyacademy.com</a:t>
            </a:r>
          </a:p>
          <a:p>
            <a:pPr algn="ctr"/>
            <a:endParaRPr lang="en-SE" sz="3200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C4C4811-36D4-855A-4BB4-61D22D92EF91}"/>
              </a:ext>
            </a:extLst>
          </p:cNvPr>
          <p:cNvSpPr txBox="1">
            <a:spLocks/>
          </p:cNvSpPr>
          <p:nvPr/>
        </p:nvSpPr>
        <p:spPr>
          <a:xfrm>
            <a:off x="1524000" y="173939"/>
            <a:ext cx="9144000" cy="1445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E" sz="3600" dirty="0">
                <a:solidFill>
                  <a:schemeClr val="bg1"/>
                </a:solidFill>
              </a:rPr>
              <a:t>Thank You for your attention</a:t>
            </a:r>
            <a:br>
              <a:rPr lang="en-SE" sz="3600" dirty="0">
                <a:solidFill>
                  <a:schemeClr val="bg1"/>
                </a:solidFill>
              </a:rPr>
            </a:br>
            <a:r>
              <a:rPr lang="en-SE" sz="3600" dirty="0">
                <a:solidFill>
                  <a:schemeClr val="bg1"/>
                </a:solidFill>
              </a:rPr>
              <a:t>Visit our online platform and learn more</a:t>
            </a:r>
          </a:p>
        </p:txBody>
      </p:sp>
      <p:pic>
        <p:nvPicPr>
          <p:cNvPr id="16" name="Picture 15" descr="A blue and black logo&#10;&#10;AI-generated content may be incorrect.">
            <a:extLst>
              <a:ext uri="{FF2B5EF4-FFF2-40B4-BE49-F238E27FC236}">
                <a16:creationId xmlns:a16="http://schemas.microsoft.com/office/drawing/2014/main" id="{3E1FC23F-63AE-2AE0-EC27-C1C843C256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201" b="6113"/>
          <a:stretch>
            <a:fillRect/>
          </a:stretch>
        </p:blipFill>
        <p:spPr>
          <a:xfrm>
            <a:off x="5427218" y="2491209"/>
            <a:ext cx="1337564" cy="143543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200904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E5183-3AA9-DE03-FBCB-EF474ECCC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11CA1-3E92-6141-05B9-917917F1E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PEARL 1 — Pain is information, not failure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F3B37-92A5-A486-D00B-304AED2A3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Pain is early feedback. Sedation is late compensation.</a:t>
            </a:r>
            <a:endParaRPr lang="en-GB" dirty="0"/>
          </a:p>
          <a:p>
            <a:r>
              <a:rPr lang="en-GB" dirty="0"/>
              <a:t>Pain usually means:</a:t>
            </a:r>
          </a:p>
          <a:p>
            <a:pPr lvl="1"/>
            <a:r>
              <a:rPr lang="en-GB" dirty="0"/>
              <a:t>loop forming</a:t>
            </a:r>
          </a:p>
          <a:p>
            <a:pPr lvl="1"/>
            <a:r>
              <a:rPr lang="en-GB" dirty="0"/>
              <a:t>stretching</a:t>
            </a:r>
          </a:p>
          <a:p>
            <a:pPr lvl="1"/>
            <a:r>
              <a:rPr lang="en-GB" dirty="0"/>
              <a:t>wrong direction</a:t>
            </a:r>
          </a:p>
          <a:p>
            <a:r>
              <a:rPr lang="en-GB" dirty="0"/>
              <a:t>If pain appears → </a:t>
            </a:r>
            <a:r>
              <a:rPr lang="en-GB" b="1" dirty="0"/>
              <a:t>stop advancing</a:t>
            </a:r>
            <a:endParaRPr lang="en-GB" dirty="0"/>
          </a:p>
          <a:p>
            <a:r>
              <a:rPr lang="en-GB" dirty="0"/>
              <a:t>Ask the nurse what they are seeing, not just what the patient says</a:t>
            </a:r>
          </a:p>
          <a:p>
            <a:endParaRPr lang="en-SE" dirty="0"/>
          </a:p>
        </p:txBody>
      </p:sp>
      <p:pic>
        <p:nvPicPr>
          <p:cNvPr id="4" name="Content Placeholder 4" descr="A drawing of a city and mountains&#10;&#10;AI-generated content may be incorrect.">
            <a:extLst>
              <a:ext uri="{FF2B5EF4-FFF2-40B4-BE49-F238E27FC236}">
                <a16:creationId xmlns:a16="http://schemas.microsoft.com/office/drawing/2014/main" id="{7247975F-4B56-1966-B0F1-83B123D614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45881" b="15530"/>
          <a:stretch>
            <a:fillRect/>
          </a:stretch>
        </p:blipFill>
        <p:spPr>
          <a:xfrm>
            <a:off x="2793091" y="5158599"/>
            <a:ext cx="6605818" cy="1699401"/>
          </a:xfrm>
          <a:prstGeom prst="rect">
            <a:avLst/>
          </a:prstGeom>
        </p:spPr>
      </p:pic>
      <p:pic>
        <p:nvPicPr>
          <p:cNvPr id="6" name="Content Placeholder 6" descr="A blue and black logo&#10;&#10;AI-generated content may be incorrect.">
            <a:extLst>
              <a:ext uri="{FF2B5EF4-FFF2-40B4-BE49-F238E27FC236}">
                <a16:creationId xmlns:a16="http://schemas.microsoft.com/office/drawing/2014/main" id="{F62A4D7B-C30D-45C3-68B0-A7BCC25B70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8201" r="-6189" b="6113"/>
          <a:stretch>
            <a:fillRect/>
          </a:stretch>
        </p:blipFill>
        <p:spPr>
          <a:xfrm>
            <a:off x="11353800" y="5989321"/>
            <a:ext cx="859551" cy="8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57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C7C9C-FDE8-9DF8-F86C-8FC2258D8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CDEDC-A733-E9BE-BA42-8F66B3FD6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PEARL 2 — The nurse often sees trouble before you do</a:t>
            </a:r>
            <a:br>
              <a:rPr lang="en-GB" b="1" dirty="0"/>
            </a:b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2BB3F-0943-84C9-3041-A9586159D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u="sng" dirty="0"/>
              <a:t>Nurses detect:</a:t>
            </a:r>
          </a:p>
          <a:p>
            <a:r>
              <a:rPr lang="en-GB" dirty="0"/>
              <a:t>facial tension</a:t>
            </a:r>
          </a:p>
          <a:p>
            <a:r>
              <a:rPr lang="en-GB" dirty="0"/>
              <a:t>body stiffening</a:t>
            </a:r>
          </a:p>
          <a:p>
            <a:r>
              <a:rPr lang="en-GB" dirty="0"/>
              <a:t>guarding</a:t>
            </a:r>
          </a:p>
          <a:p>
            <a:r>
              <a:rPr lang="en-GB" dirty="0"/>
              <a:t>subtle distress</a:t>
            </a:r>
          </a:p>
          <a:p>
            <a:pPr marL="0" indent="0">
              <a:buNone/>
            </a:pPr>
            <a:r>
              <a:rPr lang="en-GB" dirty="0"/>
              <a:t>		These signs appear </a:t>
            </a:r>
            <a:r>
              <a:rPr lang="en-GB" b="1" dirty="0"/>
              <a:t>before</a:t>
            </a:r>
            <a:r>
              <a:rPr lang="en-GB" dirty="0"/>
              <a:t> resistance on the scope</a:t>
            </a:r>
          </a:p>
          <a:p>
            <a:endParaRPr lang="en-SE" dirty="0"/>
          </a:p>
        </p:txBody>
      </p:sp>
      <p:pic>
        <p:nvPicPr>
          <p:cNvPr id="4" name="Content Placeholder 4" descr="A drawing of a city and mountains&#10;&#10;AI-generated content may be incorrect.">
            <a:extLst>
              <a:ext uri="{FF2B5EF4-FFF2-40B4-BE49-F238E27FC236}">
                <a16:creationId xmlns:a16="http://schemas.microsoft.com/office/drawing/2014/main" id="{20D4FE0D-A0B7-8FB7-2883-2E766903D8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45881" b="15530"/>
          <a:stretch>
            <a:fillRect/>
          </a:stretch>
        </p:blipFill>
        <p:spPr>
          <a:xfrm>
            <a:off x="2793091" y="5158599"/>
            <a:ext cx="6605818" cy="1699401"/>
          </a:xfrm>
          <a:prstGeom prst="rect">
            <a:avLst/>
          </a:prstGeom>
        </p:spPr>
      </p:pic>
      <p:pic>
        <p:nvPicPr>
          <p:cNvPr id="6" name="Content Placeholder 6" descr="A blue and black logo&#10;&#10;AI-generated content may be incorrect.">
            <a:extLst>
              <a:ext uri="{FF2B5EF4-FFF2-40B4-BE49-F238E27FC236}">
                <a16:creationId xmlns:a16="http://schemas.microsoft.com/office/drawing/2014/main" id="{C196815F-1F85-4E8F-4C9F-9899E5012C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8201" r="-6189" b="6113"/>
          <a:stretch>
            <a:fillRect/>
          </a:stretch>
        </p:blipFill>
        <p:spPr>
          <a:xfrm>
            <a:off x="11353800" y="5989321"/>
            <a:ext cx="859551" cy="868679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40172DFD-CA95-0707-4E6A-7434BAA492F7}"/>
              </a:ext>
            </a:extLst>
          </p:cNvPr>
          <p:cNvSpPr/>
          <p:nvPr/>
        </p:nvSpPr>
        <p:spPr>
          <a:xfrm>
            <a:off x="1488372" y="5039757"/>
            <a:ext cx="1134512" cy="2376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719550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023BF-CED0-6C1D-05B2-F6B7BD397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1F0C7-12C5-CAA3-6F1B-8F78349C6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PEARL 3 — Abdominal pressure only works if it is precise</a:t>
            </a:r>
            <a:br>
              <a:rPr lang="en-GB" b="1" dirty="0"/>
            </a:b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EA7B2-16F7-889F-66FB-A8029DA83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Bad pressure:</a:t>
            </a:r>
          </a:p>
          <a:p>
            <a:r>
              <a:rPr lang="en-GB" dirty="0"/>
              <a:t>random</a:t>
            </a:r>
          </a:p>
          <a:p>
            <a:r>
              <a:rPr lang="en-GB" dirty="0"/>
              <a:t>too strong</a:t>
            </a:r>
          </a:p>
          <a:p>
            <a:r>
              <a:rPr lang="en-GB" dirty="0"/>
              <a:t>too late</a:t>
            </a: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Good pressure:</a:t>
            </a:r>
          </a:p>
          <a:p>
            <a:r>
              <a:rPr lang="en-GB" dirty="0"/>
              <a:t>directed</a:t>
            </a:r>
          </a:p>
          <a:p>
            <a:r>
              <a:rPr lang="en-GB" dirty="0"/>
              <a:t>Temporary				Pressure used as a </a:t>
            </a:r>
            <a:r>
              <a:rPr lang="en-GB" i="1" dirty="0" err="1"/>
              <a:t>maneuver</a:t>
            </a:r>
            <a:r>
              <a:rPr lang="en-GB" dirty="0"/>
              <a:t>, not solution</a:t>
            </a:r>
          </a:p>
          <a:p>
            <a:r>
              <a:rPr lang="en-GB" dirty="0"/>
              <a:t>released early</a:t>
            </a:r>
          </a:p>
          <a:p>
            <a:endParaRPr lang="en-SE" dirty="0"/>
          </a:p>
        </p:txBody>
      </p:sp>
      <p:pic>
        <p:nvPicPr>
          <p:cNvPr id="4" name="Content Placeholder 4" descr="A drawing of a city and mountains&#10;&#10;AI-generated content may be incorrect.">
            <a:extLst>
              <a:ext uri="{FF2B5EF4-FFF2-40B4-BE49-F238E27FC236}">
                <a16:creationId xmlns:a16="http://schemas.microsoft.com/office/drawing/2014/main" id="{C8DB9A7C-4356-8A2A-695E-81ECC35F81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45881" b="15530"/>
          <a:stretch>
            <a:fillRect/>
          </a:stretch>
        </p:blipFill>
        <p:spPr>
          <a:xfrm>
            <a:off x="2793091" y="5158599"/>
            <a:ext cx="6605818" cy="1699401"/>
          </a:xfrm>
          <a:prstGeom prst="rect">
            <a:avLst/>
          </a:prstGeom>
        </p:spPr>
      </p:pic>
      <p:pic>
        <p:nvPicPr>
          <p:cNvPr id="6" name="Content Placeholder 6" descr="A blue and black logo&#10;&#10;AI-generated content may be incorrect.">
            <a:extLst>
              <a:ext uri="{FF2B5EF4-FFF2-40B4-BE49-F238E27FC236}">
                <a16:creationId xmlns:a16="http://schemas.microsoft.com/office/drawing/2014/main" id="{16F902B9-B721-23AC-788E-41A5A9C662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8201" r="-6189" b="6113"/>
          <a:stretch>
            <a:fillRect/>
          </a:stretch>
        </p:blipFill>
        <p:spPr>
          <a:xfrm>
            <a:off x="11353800" y="5989321"/>
            <a:ext cx="859551" cy="868679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4E99861E-F61C-E7A1-A522-4E483B247669}"/>
              </a:ext>
            </a:extLst>
          </p:cNvPr>
          <p:cNvSpPr/>
          <p:nvPr/>
        </p:nvSpPr>
        <p:spPr>
          <a:xfrm>
            <a:off x="3942813" y="5202301"/>
            <a:ext cx="1134512" cy="2376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066050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573C9-BD92-DC30-C08C-F9B72619A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0DCE0-C7FD-34B7-2CBC-DB726F731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PEARL 4 — Position change is a therapeutic tool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981F2-D92C-3097-2656-41D04907C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Change position </a:t>
            </a:r>
            <a:r>
              <a:rPr lang="en-GB" b="1" dirty="0"/>
              <a:t>before</a:t>
            </a:r>
            <a:r>
              <a:rPr lang="en-GB" dirty="0"/>
              <a:t> pain escalates</a:t>
            </a:r>
          </a:p>
          <a:p>
            <a:r>
              <a:rPr lang="en-GB" dirty="0"/>
              <a:t>Use it to:</a:t>
            </a:r>
          </a:p>
          <a:p>
            <a:pPr lvl="1"/>
            <a:r>
              <a:rPr lang="en-GB" dirty="0"/>
              <a:t>prevent loops</a:t>
            </a:r>
          </a:p>
          <a:p>
            <a:pPr lvl="1"/>
            <a:r>
              <a:rPr lang="en-GB" dirty="0"/>
              <a:t>shorten the colon</a:t>
            </a:r>
          </a:p>
          <a:p>
            <a:pPr lvl="1"/>
            <a:r>
              <a:rPr lang="en-GB" dirty="0"/>
              <a:t>reduce sedation need</a:t>
            </a:r>
          </a:p>
          <a:p>
            <a:pPr marL="0" indent="0">
              <a:buNone/>
            </a:pPr>
            <a:endParaRPr lang="en-SE" dirty="0"/>
          </a:p>
        </p:txBody>
      </p:sp>
      <p:pic>
        <p:nvPicPr>
          <p:cNvPr id="4" name="Content Placeholder 4" descr="A drawing of a city and mountains&#10;&#10;AI-generated content may be incorrect.">
            <a:extLst>
              <a:ext uri="{FF2B5EF4-FFF2-40B4-BE49-F238E27FC236}">
                <a16:creationId xmlns:a16="http://schemas.microsoft.com/office/drawing/2014/main" id="{412AD14E-702F-5718-CE0A-A2ADD0933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45881" b="15530"/>
          <a:stretch>
            <a:fillRect/>
          </a:stretch>
        </p:blipFill>
        <p:spPr>
          <a:xfrm>
            <a:off x="2793091" y="5158599"/>
            <a:ext cx="6605818" cy="1699401"/>
          </a:xfrm>
          <a:prstGeom prst="rect">
            <a:avLst/>
          </a:prstGeom>
        </p:spPr>
      </p:pic>
      <p:pic>
        <p:nvPicPr>
          <p:cNvPr id="6" name="Content Placeholder 6" descr="A blue and black logo&#10;&#10;AI-generated content may be incorrect.">
            <a:extLst>
              <a:ext uri="{FF2B5EF4-FFF2-40B4-BE49-F238E27FC236}">
                <a16:creationId xmlns:a16="http://schemas.microsoft.com/office/drawing/2014/main" id="{0A3751BC-B2C4-626A-F1BE-A58B78FA96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8201" r="-6189" b="6113"/>
          <a:stretch>
            <a:fillRect/>
          </a:stretch>
        </p:blipFill>
        <p:spPr>
          <a:xfrm>
            <a:off x="11353800" y="5989321"/>
            <a:ext cx="859551" cy="868679"/>
          </a:xfrm>
          <a:prstGeom prst="rect">
            <a:avLst/>
          </a:prstGeom>
        </p:spPr>
      </p:pic>
      <p:pic>
        <p:nvPicPr>
          <p:cNvPr id="7" name="Graphic 6" descr="Compass with solid fill">
            <a:extLst>
              <a:ext uri="{FF2B5EF4-FFF2-40B4-BE49-F238E27FC236}">
                <a16:creationId xmlns:a16="http://schemas.microsoft.com/office/drawing/2014/main" id="{BCDDF38F-5127-A9DD-F220-E2696E4D18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1411" y="318840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15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87D5B-F55A-A6D9-65FB-E3C106FFD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0CFC4-4939-8F24-0969-BFC109741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PEARL 5 — Sedation hides mistakes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0597C-4DB3-6DBF-3586-49301993D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Deep sedation: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dirty="0"/>
              <a:t>removes patient feedback</a:t>
            </a:r>
          </a:p>
          <a:p>
            <a:pPr lvl="1"/>
            <a:r>
              <a:rPr lang="en-GB" dirty="0"/>
              <a:t>increases looping risk</a:t>
            </a:r>
          </a:p>
          <a:p>
            <a:pPr lvl="1"/>
            <a:r>
              <a:rPr lang="en-GB" dirty="0"/>
              <a:t>creates false confidence</a:t>
            </a:r>
          </a:p>
          <a:p>
            <a:endParaRPr lang="en-SE" dirty="0"/>
          </a:p>
        </p:txBody>
      </p:sp>
      <p:pic>
        <p:nvPicPr>
          <p:cNvPr id="4" name="Content Placeholder 4" descr="A drawing of a city and mountains&#10;&#10;AI-generated content may be incorrect.">
            <a:extLst>
              <a:ext uri="{FF2B5EF4-FFF2-40B4-BE49-F238E27FC236}">
                <a16:creationId xmlns:a16="http://schemas.microsoft.com/office/drawing/2014/main" id="{6FA2390A-7A7B-1C44-26BF-4787C77B12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45881" b="15530"/>
          <a:stretch>
            <a:fillRect/>
          </a:stretch>
        </p:blipFill>
        <p:spPr>
          <a:xfrm>
            <a:off x="2793091" y="5158599"/>
            <a:ext cx="6605818" cy="1699401"/>
          </a:xfrm>
          <a:prstGeom prst="rect">
            <a:avLst/>
          </a:prstGeom>
        </p:spPr>
      </p:pic>
      <p:pic>
        <p:nvPicPr>
          <p:cNvPr id="6" name="Content Placeholder 6" descr="A blue and black logo&#10;&#10;AI-generated content may be incorrect.">
            <a:extLst>
              <a:ext uri="{FF2B5EF4-FFF2-40B4-BE49-F238E27FC236}">
                <a16:creationId xmlns:a16="http://schemas.microsoft.com/office/drawing/2014/main" id="{7838FD06-14A2-6C26-5FF0-4059A6AD29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8201" r="-6189" b="6113"/>
          <a:stretch>
            <a:fillRect/>
          </a:stretch>
        </p:blipFill>
        <p:spPr>
          <a:xfrm>
            <a:off x="11353800" y="5989321"/>
            <a:ext cx="859551" cy="868679"/>
          </a:xfrm>
          <a:prstGeom prst="rect">
            <a:avLst/>
          </a:prstGeom>
        </p:spPr>
      </p:pic>
      <p:pic>
        <p:nvPicPr>
          <p:cNvPr id="7" name="Graphic 6" descr="Danger with solid fill">
            <a:extLst>
              <a:ext uri="{FF2B5EF4-FFF2-40B4-BE49-F238E27FC236}">
                <a16:creationId xmlns:a16="http://schemas.microsoft.com/office/drawing/2014/main" id="{E86D0F16-F5EB-03A1-A169-4198DC6AA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9177" y="3237781"/>
            <a:ext cx="1038045" cy="103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10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987B5-CA48-5140-A901-5B2E51E2B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41377-74DF-007D-2952-B2AE47EB4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PEARL 6 — Use shared language, not explanations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2C01D-C66B-699E-0CCD-11620B806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During difficulty, avoid long instructions.</a:t>
            </a:r>
          </a:p>
          <a:p>
            <a:r>
              <a:rPr lang="en-GB" u="sng" dirty="0">
                <a:highlight>
                  <a:srgbClr val="FFFF00"/>
                </a:highlight>
              </a:rPr>
              <a:t>Agree on </a:t>
            </a:r>
            <a:r>
              <a:rPr lang="en-GB" b="1" u="sng" dirty="0">
                <a:highlight>
                  <a:srgbClr val="FFFF00"/>
                </a:highlight>
              </a:rPr>
              <a:t>simple commands</a:t>
            </a:r>
            <a:r>
              <a:rPr lang="en-GB" u="sng" dirty="0">
                <a:highlight>
                  <a:srgbClr val="FFFF00"/>
                </a:highlight>
              </a:rPr>
              <a:t>:</a:t>
            </a:r>
          </a:p>
          <a:p>
            <a:pPr algn="ctr"/>
            <a:r>
              <a:rPr lang="en-GB" dirty="0"/>
              <a:t>“Hold”</a:t>
            </a:r>
          </a:p>
          <a:p>
            <a:pPr algn="ctr"/>
            <a:r>
              <a:rPr lang="en-GB" dirty="0"/>
              <a:t>“Pressure”</a:t>
            </a:r>
          </a:p>
          <a:p>
            <a:pPr algn="ctr"/>
            <a:r>
              <a:rPr lang="en-GB" dirty="0"/>
              <a:t>“Release”</a:t>
            </a:r>
          </a:p>
          <a:p>
            <a:pPr algn="ctr"/>
            <a:r>
              <a:rPr lang="en-GB" dirty="0"/>
              <a:t>“Change position”</a:t>
            </a:r>
          </a:p>
          <a:p>
            <a:pPr algn="ctr"/>
            <a:r>
              <a:rPr lang="en-GB" dirty="0"/>
              <a:t>“Pause”</a:t>
            </a:r>
          </a:p>
          <a:p>
            <a:pPr marL="0" indent="0">
              <a:buNone/>
            </a:pPr>
            <a:endParaRPr lang="en-SE" dirty="0"/>
          </a:p>
        </p:txBody>
      </p:sp>
      <p:pic>
        <p:nvPicPr>
          <p:cNvPr id="4" name="Content Placeholder 4" descr="A drawing of a city and mountains&#10;&#10;AI-generated content may be incorrect.">
            <a:extLst>
              <a:ext uri="{FF2B5EF4-FFF2-40B4-BE49-F238E27FC236}">
                <a16:creationId xmlns:a16="http://schemas.microsoft.com/office/drawing/2014/main" id="{AD3536FA-E041-BD9D-B316-E22F440829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45881" b="15530"/>
          <a:stretch>
            <a:fillRect/>
          </a:stretch>
        </p:blipFill>
        <p:spPr>
          <a:xfrm>
            <a:off x="2793091" y="5158599"/>
            <a:ext cx="6605818" cy="1699401"/>
          </a:xfrm>
          <a:prstGeom prst="rect">
            <a:avLst/>
          </a:prstGeom>
        </p:spPr>
      </p:pic>
      <p:pic>
        <p:nvPicPr>
          <p:cNvPr id="6" name="Content Placeholder 6" descr="A blue and black logo&#10;&#10;AI-generated content may be incorrect.">
            <a:extLst>
              <a:ext uri="{FF2B5EF4-FFF2-40B4-BE49-F238E27FC236}">
                <a16:creationId xmlns:a16="http://schemas.microsoft.com/office/drawing/2014/main" id="{2821711C-F0F3-C292-1BFC-D5A00B31FD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8201" r="-6189" b="6113"/>
          <a:stretch>
            <a:fillRect/>
          </a:stretch>
        </p:blipFill>
        <p:spPr>
          <a:xfrm>
            <a:off x="11353800" y="5989321"/>
            <a:ext cx="859551" cy="8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44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FF897-391D-EEBA-6CF5-8202A966C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3E90F-C202-39B4-F0D2-746003174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PEARL 7 — The nurse controls the atmosphere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13F2C-5A5B-A701-44B1-372200518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Comfort is affected by:</a:t>
            </a:r>
          </a:p>
          <a:p>
            <a:r>
              <a:rPr lang="en-GB" dirty="0"/>
              <a:t>tone of voice</a:t>
            </a:r>
          </a:p>
          <a:p>
            <a:r>
              <a:rPr lang="en-GB" dirty="0"/>
              <a:t>pace</a:t>
            </a:r>
          </a:p>
          <a:p>
            <a:r>
              <a:rPr lang="en-GB" dirty="0"/>
              <a:t>silence vs noise</a:t>
            </a:r>
          </a:p>
          <a:p>
            <a:r>
              <a:rPr lang="en-GB" dirty="0"/>
              <a:t>confidence in the room</a:t>
            </a:r>
          </a:p>
          <a:p>
            <a:endParaRPr lang="en-SE" dirty="0"/>
          </a:p>
        </p:txBody>
      </p:sp>
      <p:pic>
        <p:nvPicPr>
          <p:cNvPr id="4" name="Content Placeholder 4" descr="A drawing of a city and mountains&#10;&#10;AI-generated content may be incorrect.">
            <a:extLst>
              <a:ext uri="{FF2B5EF4-FFF2-40B4-BE49-F238E27FC236}">
                <a16:creationId xmlns:a16="http://schemas.microsoft.com/office/drawing/2014/main" id="{10AB672F-D4E9-1C39-A63D-38954F51A5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45881" b="15530"/>
          <a:stretch>
            <a:fillRect/>
          </a:stretch>
        </p:blipFill>
        <p:spPr>
          <a:xfrm>
            <a:off x="2793091" y="5158599"/>
            <a:ext cx="6605818" cy="1699401"/>
          </a:xfrm>
          <a:prstGeom prst="rect">
            <a:avLst/>
          </a:prstGeom>
        </p:spPr>
      </p:pic>
      <p:pic>
        <p:nvPicPr>
          <p:cNvPr id="6" name="Content Placeholder 6" descr="A blue and black logo&#10;&#10;AI-generated content may be incorrect.">
            <a:extLst>
              <a:ext uri="{FF2B5EF4-FFF2-40B4-BE49-F238E27FC236}">
                <a16:creationId xmlns:a16="http://schemas.microsoft.com/office/drawing/2014/main" id="{768BA8AC-4227-050C-EA26-4E917ABBA1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8201" r="-6189" b="6113"/>
          <a:stretch>
            <a:fillRect/>
          </a:stretch>
        </p:blipFill>
        <p:spPr>
          <a:xfrm>
            <a:off x="11353800" y="5989321"/>
            <a:ext cx="859551" cy="8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97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76D4D-29AC-A130-F04C-FC36525DE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D8329-9E09-2BCC-A7BE-F87637F5C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PEARL 8 — Comfort during insertion determines quality on withdrawal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6E30E-8DCB-A69C-A99D-D47CE82E2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Painful insertion → rushed withdrawal</a:t>
            </a:r>
          </a:p>
          <a:p>
            <a:r>
              <a:rPr lang="en-GB" dirty="0"/>
              <a:t>Comfortable insertion → focused inspection</a:t>
            </a:r>
          </a:p>
          <a:p>
            <a:endParaRPr lang="en-SE" dirty="0"/>
          </a:p>
        </p:txBody>
      </p:sp>
      <p:pic>
        <p:nvPicPr>
          <p:cNvPr id="4" name="Content Placeholder 4" descr="A drawing of a city and mountains&#10;&#10;AI-generated content may be incorrect.">
            <a:extLst>
              <a:ext uri="{FF2B5EF4-FFF2-40B4-BE49-F238E27FC236}">
                <a16:creationId xmlns:a16="http://schemas.microsoft.com/office/drawing/2014/main" id="{68F97221-7237-8A28-3C02-AFD8BA376D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45881" b="15530"/>
          <a:stretch>
            <a:fillRect/>
          </a:stretch>
        </p:blipFill>
        <p:spPr>
          <a:xfrm>
            <a:off x="2793091" y="5158599"/>
            <a:ext cx="6605818" cy="1699401"/>
          </a:xfrm>
          <a:prstGeom prst="rect">
            <a:avLst/>
          </a:prstGeom>
        </p:spPr>
      </p:pic>
      <p:pic>
        <p:nvPicPr>
          <p:cNvPr id="6" name="Content Placeholder 6" descr="A blue and black logo&#10;&#10;AI-generated content may be incorrect.">
            <a:extLst>
              <a:ext uri="{FF2B5EF4-FFF2-40B4-BE49-F238E27FC236}">
                <a16:creationId xmlns:a16="http://schemas.microsoft.com/office/drawing/2014/main" id="{FE36F71D-AF66-4861-9086-353F60A239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8201" r="-6189" b="6113"/>
          <a:stretch>
            <a:fillRect/>
          </a:stretch>
        </p:blipFill>
        <p:spPr>
          <a:xfrm>
            <a:off x="11353800" y="5989321"/>
            <a:ext cx="859551" cy="8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3400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A Lecture template" id="{7E4A66F1-7474-1340-ACB3-1569B81172AF}" vid="{C8739960-2FD9-7745-8B92-87E81548E5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SketchyVTI</Template>
  <TotalTime>16</TotalTime>
  <Words>277</Words>
  <Application>Microsoft Macintosh PowerPoint</Application>
  <PresentationFormat>Widescreen</PresentationFormat>
  <Paragraphs>60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Arial</vt:lpstr>
      <vt:lpstr>Corbel</vt:lpstr>
      <vt:lpstr>SketchyVTI</vt:lpstr>
      <vt:lpstr>Working with Your Nurse for a Comfortable Exam</vt:lpstr>
      <vt:lpstr>PEARL 1 — Pain is information, not failure</vt:lpstr>
      <vt:lpstr> PEARL 2 — The nurse often sees trouble before you do </vt:lpstr>
      <vt:lpstr> PEARL 3 — Abdominal pressure only works if it is precise </vt:lpstr>
      <vt:lpstr>PEARL 4 — Position change is a therapeutic tool</vt:lpstr>
      <vt:lpstr>PEARL 5 — Sedation hides mistakes</vt:lpstr>
      <vt:lpstr>PEARL 6 — Use shared language, not explanations</vt:lpstr>
      <vt:lpstr>PEARL 7 — The nurse controls the atmosphere</vt:lpstr>
      <vt:lpstr>PEARL 8 — Comfort during insertion determines quality on withdrawal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Office</cp:lastModifiedBy>
  <cp:revision>2</cp:revision>
  <dcterms:created xsi:type="dcterms:W3CDTF">2026-01-18T16:38:11Z</dcterms:created>
  <dcterms:modified xsi:type="dcterms:W3CDTF">2026-01-18T16:54:23Z</dcterms:modified>
</cp:coreProperties>
</file>