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11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94" r:id="rId10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3"/>
    <a:srgbClr val="521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23"/>
    <p:restoredTop sz="94646"/>
  </p:normalViewPr>
  <p:slideViewPr>
    <p:cSldViewPr snapToGrid="0">
      <p:cViewPr varScale="1">
        <p:scale>
          <a:sx n="106" d="100"/>
          <a:sy n="106" d="100"/>
        </p:scale>
        <p:origin x="1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44CFA-C652-8A46-B4B2-A6318FACEBA4}" type="datetimeFigureOut">
              <a:rPr lang="en-SE" smtClean="0"/>
              <a:t>2026-01-18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2D4F7-C7B9-564C-952E-A78B0F14763E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3254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D4F7-C7B9-564C-952E-A78B0F14763E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1988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7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6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7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0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5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5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8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9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1/18/26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9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A67EA5D5-0024-FF25-C090-BE2F2D5514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709" r="-1" b="-1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C335B-5695-E71E-DFEF-532ED190B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Managing the Difficult Colon</a:t>
            </a:r>
            <a:endParaRPr lang="en-SE" sz="5400" dirty="0"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69082-0123-7EFC-3F22-BE58CE151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GB" sz="3200" dirty="0"/>
              <a:t>Colonoscopy Without Pain</a:t>
            </a:r>
            <a:br>
              <a:rPr lang="en-GB" sz="3200" dirty="0"/>
            </a:br>
            <a:r>
              <a:rPr lang="en-GB" sz="3200" dirty="0"/>
              <a:t>Muscat Endoscopy Academy</a:t>
            </a:r>
            <a:br>
              <a:rPr lang="en-GB" sz="3200" dirty="0"/>
            </a:br>
            <a:r>
              <a:rPr lang="en-GB" sz="3200" b="1" dirty="0"/>
              <a:t>Dr Mohammed Adnan Khan</a:t>
            </a:r>
            <a:endParaRPr lang="en-SE" sz="3200" dirty="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902700 h 5416094"/>
              <a:gd name="csX1" fmla="*/ 902700 w 10515600"/>
              <a:gd name="csY1" fmla="*/ 0 h 5416094"/>
              <a:gd name="csX2" fmla="*/ 1746919 w 10515600"/>
              <a:gd name="csY2" fmla="*/ 0 h 5416094"/>
              <a:gd name="csX3" fmla="*/ 2329833 w 10515600"/>
              <a:gd name="csY3" fmla="*/ 0 h 5416094"/>
              <a:gd name="csX4" fmla="*/ 2825644 w 10515600"/>
              <a:gd name="csY4" fmla="*/ 0 h 5416094"/>
              <a:gd name="csX5" fmla="*/ 3582762 w 10515600"/>
              <a:gd name="csY5" fmla="*/ 0 h 5416094"/>
              <a:gd name="csX6" fmla="*/ 4165675 w 10515600"/>
              <a:gd name="csY6" fmla="*/ 0 h 5416094"/>
              <a:gd name="csX7" fmla="*/ 5009894 w 10515600"/>
              <a:gd name="csY7" fmla="*/ 0 h 5416094"/>
              <a:gd name="csX8" fmla="*/ 5505706 w 10515600"/>
              <a:gd name="csY8" fmla="*/ 0 h 5416094"/>
              <a:gd name="csX9" fmla="*/ 6349925 w 10515600"/>
              <a:gd name="csY9" fmla="*/ 0 h 5416094"/>
              <a:gd name="csX10" fmla="*/ 6758634 w 10515600"/>
              <a:gd name="csY10" fmla="*/ 0 h 5416094"/>
              <a:gd name="csX11" fmla="*/ 7428650 w 10515600"/>
              <a:gd name="csY11" fmla="*/ 0 h 5416094"/>
              <a:gd name="csX12" fmla="*/ 8098665 w 10515600"/>
              <a:gd name="csY12" fmla="*/ 0 h 5416094"/>
              <a:gd name="csX13" fmla="*/ 8681579 w 10515600"/>
              <a:gd name="csY13" fmla="*/ 0 h 5416094"/>
              <a:gd name="csX14" fmla="*/ 9612900 w 10515600"/>
              <a:gd name="csY14" fmla="*/ 0 h 5416094"/>
              <a:gd name="csX15" fmla="*/ 10515600 w 10515600"/>
              <a:gd name="csY15" fmla="*/ 902700 h 5416094"/>
              <a:gd name="csX16" fmla="*/ 10515600 w 10515600"/>
              <a:gd name="csY16" fmla="*/ 1504482 h 5416094"/>
              <a:gd name="csX17" fmla="*/ 10515600 w 10515600"/>
              <a:gd name="csY17" fmla="*/ 2178479 h 5416094"/>
              <a:gd name="csX18" fmla="*/ 10515600 w 10515600"/>
              <a:gd name="csY18" fmla="*/ 2780261 h 5416094"/>
              <a:gd name="csX19" fmla="*/ 10515600 w 10515600"/>
              <a:gd name="csY19" fmla="*/ 3273722 h 5416094"/>
              <a:gd name="csX20" fmla="*/ 10515600 w 10515600"/>
              <a:gd name="csY20" fmla="*/ 3803291 h 5416094"/>
              <a:gd name="csX21" fmla="*/ 10515600 w 10515600"/>
              <a:gd name="csY21" fmla="*/ 4513394 h 5416094"/>
              <a:gd name="csX22" fmla="*/ 9612900 w 10515600"/>
              <a:gd name="csY22" fmla="*/ 5416094 h 5416094"/>
              <a:gd name="csX23" fmla="*/ 9117089 w 10515600"/>
              <a:gd name="csY23" fmla="*/ 5416094 h 5416094"/>
              <a:gd name="csX24" fmla="*/ 8708379 w 10515600"/>
              <a:gd name="csY24" fmla="*/ 5416094 h 5416094"/>
              <a:gd name="csX25" fmla="*/ 8299670 w 10515600"/>
              <a:gd name="csY25" fmla="*/ 5416094 h 5416094"/>
              <a:gd name="csX26" fmla="*/ 7629654 w 10515600"/>
              <a:gd name="csY26" fmla="*/ 5416094 h 5416094"/>
              <a:gd name="csX27" fmla="*/ 7133843 w 10515600"/>
              <a:gd name="csY27" fmla="*/ 5416094 h 5416094"/>
              <a:gd name="csX28" fmla="*/ 6376726 w 10515600"/>
              <a:gd name="csY28" fmla="*/ 5416094 h 5416094"/>
              <a:gd name="csX29" fmla="*/ 5880914 w 10515600"/>
              <a:gd name="csY29" fmla="*/ 5416094 h 5416094"/>
              <a:gd name="csX30" fmla="*/ 5123797 w 10515600"/>
              <a:gd name="csY30" fmla="*/ 5416094 h 5416094"/>
              <a:gd name="csX31" fmla="*/ 4715088 w 10515600"/>
              <a:gd name="csY31" fmla="*/ 5416094 h 5416094"/>
              <a:gd name="csX32" fmla="*/ 3957970 w 10515600"/>
              <a:gd name="csY32" fmla="*/ 5416094 h 5416094"/>
              <a:gd name="csX33" fmla="*/ 3462159 w 10515600"/>
              <a:gd name="csY33" fmla="*/ 5416094 h 5416094"/>
              <a:gd name="csX34" fmla="*/ 3053449 w 10515600"/>
              <a:gd name="csY34" fmla="*/ 5416094 h 5416094"/>
              <a:gd name="csX35" fmla="*/ 2557638 w 10515600"/>
              <a:gd name="csY35" fmla="*/ 5416094 h 5416094"/>
              <a:gd name="csX36" fmla="*/ 1800521 w 10515600"/>
              <a:gd name="csY36" fmla="*/ 5416094 h 5416094"/>
              <a:gd name="csX37" fmla="*/ 902700 w 10515600"/>
              <a:gd name="csY37" fmla="*/ 5416094 h 5416094"/>
              <a:gd name="csX38" fmla="*/ 0 w 10515600"/>
              <a:gd name="csY38" fmla="*/ 4513394 h 5416094"/>
              <a:gd name="csX39" fmla="*/ 0 w 10515600"/>
              <a:gd name="csY39" fmla="*/ 3911612 h 5416094"/>
              <a:gd name="csX40" fmla="*/ 0 w 10515600"/>
              <a:gd name="csY40" fmla="*/ 3309829 h 5416094"/>
              <a:gd name="csX41" fmla="*/ 0 w 10515600"/>
              <a:gd name="csY41" fmla="*/ 2780261 h 5416094"/>
              <a:gd name="csX42" fmla="*/ 0 w 10515600"/>
              <a:gd name="csY42" fmla="*/ 2106265 h 5416094"/>
              <a:gd name="csX43" fmla="*/ 0 w 10515600"/>
              <a:gd name="csY43" fmla="*/ 1504482 h 5416094"/>
              <a:gd name="csX44" fmla="*/ 0 w 10515600"/>
              <a:gd name="csY44" fmla="*/ 90270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FA1AA-C4EA-2FC0-0F9A-F0A4CB46C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261" y="1224147"/>
            <a:ext cx="1578430" cy="15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47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E5183-3AA9-DE03-FBCB-EF474ECCC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11CA1-3E92-6141-05B9-917917F1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Difficult Colon?</a:t>
            </a:r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7247975F-4B56-1966-B0F1-83B123D614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F62A4D7B-C30D-45C3-68B0-A7BCC25B70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59CBEB8F-B669-4218-6077-27023369F5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3024312"/>
            <a:ext cx="661552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Fixed or angulated sigmoid colon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Redundant colon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Previous abdominal or pelvic surgery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Anxious or pain-sensitive patient</a:t>
            </a:r>
          </a:p>
        </p:txBody>
      </p:sp>
    </p:spTree>
    <p:extLst>
      <p:ext uri="{BB962C8B-B14F-4D97-AF65-F5344CB8AC3E}">
        <p14:creationId xmlns:p14="http://schemas.microsoft.com/office/powerpoint/2010/main" val="96145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C7C9C-FDE8-9DF8-F86C-8FC2258D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DEDC-A733-E9BE-BA42-8F66B3FD6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Difficult Colonoscopy Matters</a:t>
            </a:r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20D4FE0D-A0B7-8FB7-2883-2E766903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C196815F-1F85-4E8F-4C9F-9899E5012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A4325A42-07BE-CAE3-268F-6534C841BA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531870"/>
            <a:ext cx="1030282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Increases patient discomfort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Increases risk of looping and perforation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Leads to incomplete procedures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Tests operator judgement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3200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200" b="1" dirty="0"/>
              <a:t>Quality colonoscopy is safe and comfortable colonoscopy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955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023BF-CED0-6C1D-05B2-F6B7BD397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F0C7-12C5-CAA3-6F1B-8F78349C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Structured Approach</a:t>
            </a:r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C8DB9A7C-4356-8A2A-695E-81ECC35F8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16F902B9-B721-23AC-788E-41A5A9C66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107F9752-FF6A-EC17-9506-CF49A4053C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778091"/>
            <a:ext cx="694933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Slow, controlled insertion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Early recognition of looping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Frequent withdrawal and straightening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Minimal insufflation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3200" dirty="0">
                <a:latin typeface="Corbel" panose="020B0503020204020204" pitchFamily="34" charset="0"/>
              </a:rPr>
              <a:t>Water assisted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5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573C9-BD92-DC30-C08C-F9B72619A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DCE0-C7FD-34B7-2CBC-DB726F73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 and Technique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981F2-D92C-3097-2656-41D04907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Choose the appropriate scope</a:t>
            </a:r>
          </a:p>
          <a:p>
            <a:r>
              <a:rPr lang="en-GB" sz="3200" dirty="0"/>
              <a:t>Use water-assisted insertion when possible</a:t>
            </a:r>
          </a:p>
          <a:p>
            <a:r>
              <a:rPr lang="en-GB" sz="3200" dirty="0"/>
              <a:t>Avoid excessive air or CO₂</a:t>
            </a:r>
          </a:p>
          <a:p>
            <a:r>
              <a:rPr lang="en-GB" sz="3200" dirty="0"/>
              <a:t>Maintain awareness of scope position</a:t>
            </a:r>
          </a:p>
          <a:p>
            <a:pPr marL="0" indent="0">
              <a:buNone/>
            </a:pPr>
            <a:endParaRPr lang="en-GB" sz="3200" b="1" dirty="0"/>
          </a:p>
          <a:p>
            <a:pPr marL="0" indent="0">
              <a:buNone/>
            </a:pPr>
            <a:r>
              <a:rPr lang="en-GB" sz="3200" b="1" dirty="0"/>
              <a:t>Less force, more control</a:t>
            </a:r>
            <a:endParaRPr lang="en-GB" sz="3200" dirty="0"/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412AD14E-702F-5718-CE0A-A2ADD0933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399800" y="5139620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0A3751BC-B2C4-626A-F1BE-A58B78FA9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1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87D5B-F55A-A6D9-65FB-E3C106FFD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CFC4-4939-8F24-0969-BFC10974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NOT to Do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0597C-4DB3-6DBF-3586-49301993D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 not keep pushing against resistance</a:t>
            </a:r>
          </a:p>
          <a:p>
            <a:r>
              <a:rPr lang="en-GB" dirty="0"/>
              <a:t>Do not ignore patient discomfort</a:t>
            </a:r>
          </a:p>
          <a:p>
            <a:r>
              <a:rPr lang="en-GB" dirty="0"/>
              <a:t>Do not fight loop formation</a:t>
            </a:r>
          </a:p>
          <a:p>
            <a:r>
              <a:rPr lang="en-GB" dirty="0"/>
              <a:t>Do not aim for completion at all costs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Persistence should never compromise safety</a:t>
            </a:r>
            <a:endParaRPr lang="en-GB" dirty="0"/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6FA2390A-7A7B-1C44-26BF-4787C77B12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7838FD06-14A2-6C26-5FF0-4059A6AD2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1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987B5-CA48-5140-A901-5B2E51E2B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1377-74DF-007D-2952-B2AE47EB4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to Stop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C01D-C66B-699E-0CCD-11620B806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Persistent pain despite optimisation</a:t>
            </a:r>
          </a:p>
          <a:p>
            <a:r>
              <a:rPr lang="en-GB" dirty="0"/>
              <a:t>Unsafe loop formation</a:t>
            </a:r>
          </a:p>
          <a:p>
            <a:r>
              <a:rPr lang="en-GB" dirty="0"/>
              <a:t>Poor patient tolerance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Stopping is a sign of good judgement, not failure</a:t>
            </a:r>
            <a:endParaRPr lang="en-GB" dirty="0"/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AD3536FA-E041-BD9D-B316-E22F44082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2821711C-F0F3-C292-1BFC-D5A00B31F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4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FF897-391D-EEBA-6CF5-8202A966C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E90F-C202-39B4-F0D2-74600317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home message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13F2C-5A5B-A701-44B1-372200518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858" y="1890055"/>
            <a:ext cx="10515600" cy="4251960"/>
          </a:xfrm>
        </p:spPr>
        <p:txBody>
          <a:bodyPr/>
          <a:lstStyle/>
          <a:p>
            <a:r>
              <a:rPr lang="en-GB" dirty="0"/>
              <a:t>A comfortable incomplete colonoscopy</a:t>
            </a:r>
            <a:br>
              <a:rPr lang="en-GB" dirty="0"/>
            </a:br>
            <a:r>
              <a:rPr lang="en-GB" dirty="0"/>
              <a:t>is better than a painful complete one</a:t>
            </a:r>
          </a:p>
          <a:p>
            <a:endParaRPr lang="en-GB" b="1" dirty="0"/>
          </a:p>
          <a:p>
            <a:endParaRPr lang="en-GB" b="1" dirty="0"/>
          </a:p>
          <a:p>
            <a:pPr marL="0" indent="0">
              <a:buNone/>
            </a:pPr>
            <a:r>
              <a:rPr lang="en-GB" b="1" dirty="0"/>
              <a:t>Patient comfort, safety, and judgement define quality colonoscopy</a:t>
            </a:r>
            <a:endParaRPr lang="en-GB" dirty="0"/>
          </a:p>
          <a:p>
            <a:endParaRPr lang="en-SE" dirty="0"/>
          </a:p>
        </p:txBody>
      </p:sp>
      <p:pic>
        <p:nvPicPr>
          <p:cNvPr id="4" name="Content Placeholder 4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10AB672F-D4E9-1C39-A63D-38954F51A5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45881" b="15530"/>
          <a:stretch>
            <a:fillRect/>
          </a:stretch>
        </p:blipFill>
        <p:spPr>
          <a:xfrm>
            <a:off x="2793091" y="5158599"/>
            <a:ext cx="6605818" cy="1699401"/>
          </a:xfrm>
          <a:prstGeom prst="rect">
            <a:avLst/>
          </a:prstGeom>
        </p:spPr>
      </p:pic>
      <p:pic>
        <p:nvPicPr>
          <p:cNvPr id="6" name="Content Placeholder 6" descr="A blue and black logo&#10;&#10;AI-generated content may be incorrect.">
            <a:extLst>
              <a:ext uri="{FF2B5EF4-FFF2-40B4-BE49-F238E27FC236}">
                <a16:creationId xmlns:a16="http://schemas.microsoft.com/office/drawing/2014/main" id="{768BA8AC-4227-050C-EA26-4E917ABBA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8201" r="-6189" b="6113"/>
          <a:stretch>
            <a:fillRect/>
          </a:stretch>
        </p:blipFill>
        <p:spPr>
          <a:xfrm>
            <a:off x="11353800" y="5989321"/>
            <a:ext cx="859551" cy="8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city and mountains&#10;&#10;AI-generated content may be incorrect.">
            <a:extLst>
              <a:ext uri="{FF2B5EF4-FFF2-40B4-BE49-F238E27FC236}">
                <a16:creationId xmlns:a16="http://schemas.microsoft.com/office/drawing/2014/main" id="{AD1F158E-F1E8-3475-A352-0EBE08D5FB7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rcRect t="27566" b="11857"/>
          <a:stretch>
            <a:fillRect/>
          </a:stretch>
        </p:blipFill>
        <p:spPr>
          <a:xfrm>
            <a:off x="838200" y="1929384"/>
            <a:ext cx="10515600" cy="4251960"/>
          </a:xfrm>
          <a:prstGeom prst="rect">
            <a:avLst/>
          </a:prstGeom>
          <a:noFill/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3D78E55-C28A-BE27-4370-DBD9775BA503}"/>
              </a:ext>
            </a:extLst>
          </p:cNvPr>
          <p:cNvSpPr txBox="1">
            <a:spLocks/>
          </p:cNvSpPr>
          <p:nvPr/>
        </p:nvSpPr>
        <p:spPr>
          <a:xfrm>
            <a:off x="1524000" y="1776620"/>
            <a:ext cx="9144000" cy="1225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SE" sz="3200" dirty="0">
                <a:solidFill>
                  <a:schemeClr val="bg1"/>
                </a:solidFill>
                <a:latin typeface="+mj-lt"/>
              </a:rPr>
              <a:t>www.muscatendoscopyacademy.com</a:t>
            </a:r>
          </a:p>
          <a:p>
            <a:pPr algn="ctr"/>
            <a:endParaRPr lang="en-SE" sz="32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4C4811-36D4-855A-4BB4-61D22D92EF91}"/>
              </a:ext>
            </a:extLst>
          </p:cNvPr>
          <p:cNvSpPr txBox="1">
            <a:spLocks/>
          </p:cNvSpPr>
          <p:nvPr/>
        </p:nvSpPr>
        <p:spPr>
          <a:xfrm>
            <a:off x="1524000" y="173939"/>
            <a:ext cx="9144000" cy="1445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E" sz="3600" dirty="0">
                <a:solidFill>
                  <a:schemeClr val="bg1"/>
                </a:solidFill>
              </a:rPr>
              <a:t>Thank You for your attention</a:t>
            </a:r>
            <a:br>
              <a:rPr lang="en-SE" sz="3600" dirty="0">
                <a:solidFill>
                  <a:schemeClr val="bg1"/>
                </a:solidFill>
              </a:rPr>
            </a:br>
            <a:r>
              <a:rPr lang="en-SE" sz="3600" dirty="0">
                <a:solidFill>
                  <a:schemeClr val="bg1"/>
                </a:solidFill>
              </a:rPr>
              <a:t>Visit our online platform and learn more</a:t>
            </a:r>
          </a:p>
        </p:txBody>
      </p:sp>
      <p:pic>
        <p:nvPicPr>
          <p:cNvPr id="16" name="Picture 15" descr="A blue and black logo&#10;&#10;AI-generated content may be incorrect.">
            <a:extLst>
              <a:ext uri="{FF2B5EF4-FFF2-40B4-BE49-F238E27FC236}">
                <a16:creationId xmlns:a16="http://schemas.microsoft.com/office/drawing/2014/main" id="{3E1FC23F-63AE-2AE0-EC27-C1C843C256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01" b="6113"/>
          <a:stretch>
            <a:fillRect/>
          </a:stretch>
        </p:blipFill>
        <p:spPr>
          <a:xfrm>
            <a:off x="5427218" y="2491209"/>
            <a:ext cx="1337564" cy="143543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0090426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A Lecture template" id="{7E4A66F1-7474-1340-ACB3-1569B81172AF}" vid="{C8739960-2FD9-7745-8B92-87E81548E5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212</Words>
  <Application>Microsoft Macintosh PowerPoint</Application>
  <PresentationFormat>Widescreen</PresentationFormat>
  <Paragraphs>49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Corbel</vt:lpstr>
      <vt:lpstr>SketchyVTI</vt:lpstr>
      <vt:lpstr>Managing the Difficult Colon</vt:lpstr>
      <vt:lpstr>What Is a Difficult Colon?</vt:lpstr>
      <vt:lpstr>Why Difficult Colonoscopy Matters</vt:lpstr>
      <vt:lpstr>A Structured Approach</vt:lpstr>
      <vt:lpstr>Scope and Technique</vt:lpstr>
      <vt:lpstr>What NOT to Do</vt:lpstr>
      <vt:lpstr>When to Stop</vt:lpstr>
      <vt:lpstr>Take home message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</dc:creator>
  <cp:lastModifiedBy>Office</cp:lastModifiedBy>
  <cp:revision>8</cp:revision>
  <dcterms:created xsi:type="dcterms:W3CDTF">2026-01-09T10:39:48Z</dcterms:created>
  <dcterms:modified xsi:type="dcterms:W3CDTF">2026-01-18T10:21:31Z</dcterms:modified>
</cp:coreProperties>
</file>