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5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87" r:id="rId17"/>
    <p:sldId id="272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/>
    <p:restoredTop sz="94646"/>
  </p:normalViewPr>
  <p:slideViewPr>
    <p:cSldViewPr>
      <p:cViewPr varScale="1">
        <p:scale>
          <a:sx n="108" d="100"/>
          <a:sy n="108" d="100"/>
        </p:scale>
        <p:origin x="664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8200" y="1709927"/>
            <a:ext cx="10515600" cy="27940"/>
          </a:xfrm>
          <a:custGeom>
            <a:avLst/>
            <a:gdLst/>
            <a:ahLst/>
            <a:cxnLst/>
            <a:rect l="l" t="t" r="r" b="b"/>
            <a:pathLst>
              <a:path w="10515600" h="27939">
                <a:moveTo>
                  <a:pt x="0" y="27432"/>
                </a:moveTo>
                <a:lnTo>
                  <a:pt x="10515600" y="27432"/>
                </a:lnTo>
                <a:lnTo>
                  <a:pt x="1051560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1929383"/>
            <a:ext cx="10515600" cy="42519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30576" y="306451"/>
            <a:ext cx="7530846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0369" y="1984603"/>
            <a:ext cx="5059680" cy="3502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5597" y="1984603"/>
            <a:ext cx="5438140" cy="4248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8200" y="1709927"/>
            <a:ext cx="10515600" cy="27940"/>
          </a:xfrm>
          <a:custGeom>
            <a:avLst/>
            <a:gdLst/>
            <a:ahLst/>
            <a:cxnLst/>
            <a:rect l="l" t="t" r="r" b="b"/>
            <a:pathLst>
              <a:path w="10515600" h="27939">
                <a:moveTo>
                  <a:pt x="0" y="27432"/>
                </a:moveTo>
                <a:lnTo>
                  <a:pt x="10515600" y="27432"/>
                </a:lnTo>
                <a:lnTo>
                  <a:pt x="1051560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10200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3285" y="2196236"/>
            <a:ext cx="10625429" cy="3630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muscatendoscopyacademy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47" y="-10"/>
            <a:ext cx="12145652" cy="6858010"/>
            <a:chOff x="46347" y="-10"/>
            <a:chExt cx="12145652" cy="6858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47" y="-10"/>
              <a:ext cx="12145652" cy="68580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74211" y="4419472"/>
              <a:ext cx="4243705" cy="27940"/>
            </a:xfrm>
            <a:custGeom>
              <a:avLst/>
              <a:gdLst/>
              <a:ahLst/>
              <a:cxnLst/>
              <a:rect l="l" t="t" r="r" b="b"/>
              <a:pathLst>
                <a:path w="4243705" h="27939">
                  <a:moveTo>
                    <a:pt x="0" y="27431"/>
                  </a:moveTo>
                  <a:lnTo>
                    <a:pt x="4243577" y="27431"/>
                  </a:lnTo>
                  <a:lnTo>
                    <a:pt x="4243577" y="0"/>
                  </a:lnTo>
                  <a:lnTo>
                    <a:pt x="0" y="0"/>
                  </a:lnTo>
                  <a:lnTo>
                    <a:pt x="0" y="2743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200" y="720979"/>
              <a:ext cx="10515600" cy="5416550"/>
            </a:xfrm>
            <a:custGeom>
              <a:avLst/>
              <a:gdLst/>
              <a:ahLst/>
              <a:cxnLst/>
              <a:rect l="l" t="t" r="r" b="b"/>
              <a:pathLst>
                <a:path w="10515600" h="5416550">
                  <a:moveTo>
                    <a:pt x="0" y="4513326"/>
                  </a:moveTo>
                  <a:lnTo>
                    <a:pt x="1251" y="4561271"/>
                  </a:lnTo>
                  <a:lnTo>
                    <a:pt x="4963" y="4608564"/>
                  </a:lnTo>
                  <a:lnTo>
                    <a:pt x="11074" y="4655143"/>
                  </a:lnTo>
                  <a:lnTo>
                    <a:pt x="19521" y="4700946"/>
                  </a:lnTo>
                  <a:lnTo>
                    <a:pt x="30241" y="4745909"/>
                  </a:lnTo>
                  <a:lnTo>
                    <a:pt x="43174" y="4789970"/>
                  </a:lnTo>
                  <a:lnTo>
                    <a:pt x="58255" y="4833068"/>
                  </a:lnTo>
                  <a:lnTo>
                    <a:pt x="75422" y="4875139"/>
                  </a:lnTo>
                  <a:lnTo>
                    <a:pt x="94615" y="4916122"/>
                  </a:lnTo>
                  <a:lnTo>
                    <a:pt x="115768" y="4955954"/>
                  </a:lnTo>
                  <a:lnTo>
                    <a:pt x="138822" y="4994573"/>
                  </a:lnTo>
                  <a:lnTo>
                    <a:pt x="163712" y="5031915"/>
                  </a:lnTo>
                  <a:lnTo>
                    <a:pt x="190378" y="5067920"/>
                  </a:lnTo>
                  <a:lnTo>
                    <a:pt x="218755" y="5102524"/>
                  </a:lnTo>
                  <a:lnTo>
                    <a:pt x="248783" y="5135665"/>
                  </a:lnTo>
                  <a:lnTo>
                    <a:pt x="280398" y="5167281"/>
                  </a:lnTo>
                  <a:lnTo>
                    <a:pt x="313539" y="5197309"/>
                  </a:lnTo>
                  <a:lnTo>
                    <a:pt x="348142" y="5225687"/>
                  </a:lnTo>
                  <a:lnTo>
                    <a:pt x="384145" y="5252352"/>
                  </a:lnTo>
                  <a:lnTo>
                    <a:pt x="421487" y="5277243"/>
                  </a:lnTo>
                  <a:lnTo>
                    <a:pt x="460104" y="5300297"/>
                  </a:lnTo>
                  <a:lnTo>
                    <a:pt x="499935" y="5321451"/>
                  </a:lnTo>
                  <a:lnTo>
                    <a:pt x="540917" y="5340643"/>
                  </a:lnTo>
                  <a:lnTo>
                    <a:pt x="582987" y="5357811"/>
                  </a:lnTo>
                  <a:lnTo>
                    <a:pt x="626083" y="5372893"/>
                  </a:lnTo>
                  <a:lnTo>
                    <a:pt x="670143" y="5385825"/>
                  </a:lnTo>
                  <a:lnTo>
                    <a:pt x="715104" y="5396546"/>
                  </a:lnTo>
                  <a:lnTo>
                    <a:pt x="760904" y="5404993"/>
                  </a:lnTo>
                  <a:lnTo>
                    <a:pt x="807481" y="5411103"/>
                  </a:lnTo>
                  <a:lnTo>
                    <a:pt x="854773" y="5414816"/>
                  </a:lnTo>
                  <a:lnTo>
                    <a:pt x="902716" y="5416067"/>
                  </a:lnTo>
                  <a:lnTo>
                    <a:pt x="9612884" y="5416067"/>
                  </a:lnTo>
                  <a:lnTo>
                    <a:pt x="9660830" y="5414816"/>
                  </a:lnTo>
                  <a:lnTo>
                    <a:pt x="9708124" y="5411103"/>
                  </a:lnTo>
                  <a:lnTo>
                    <a:pt x="9754704" y="5404993"/>
                  </a:lnTo>
                  <a:lnTo>
                    <a:pt x="9800506" y="5396546"/>
                  </a:lnTo>
                  <a:lnTo>
                    <a:pt x="9845469" y="5385825"/>
                  </a:lnTo>
                  <a:lnTo>
                    <a:pt x="9889531" y="5372893"/>
                  </a:lnTo>
                  <a:lnTo>
                    <a:pt x="9932628" y="5357811"/>
                  </a:lnTo>
                  <a:lnTo>
                    <a:pt x="9974699" y="5340643"/>
                  </a:lnTo>
                  <a:lnTo>
                    <a:pt x="10015681" y="5321451"/>
                  </a:lnTo>
                  <a:lnTo>
                    <a:pt x="10055512" y="5300297"/>
                  </a:lnTo>
                  <a:lnTo>
                    <a:pt x="10094129" y="5277243"/>
                  </a:lnTo>
                  <a:lnTo>
                    <a:pt x="10131470" y="5252352"/>
                  </a:lnTo>
                  <a:lnTo>
                    <a:pt x="10167473" y="5225687"/>
                  </a:lnTo>
                  <a:lnTo>
                    <a:pt x="10202076" y="5197309"/>
                  </a:lnTo>
                  <a:lnTo>
                    <a:pt x="10235216" y="5167281"/>
                  </a:lnTo>
                  <a:lnTo>
                    <a:pt x="10266830" y="5135665"/>
                  </a:lnTo>
                  <a:lnTo>
                    <a:pt x="10296856" y="5102524"/>
                  </a:lnTo>
                  <a:lnTo>
                    <a:pt x="10325233" y="5067920"/>
                  </a:lnTo>
                  <a:lnTo>
                    <a:pt x="10351897" y="5031915"/>
                  </a:lnTo>
                  <a:lnTo>
                    <a:pt x="10376786" y="4994573"/>
                  </a:lnTo>
                  <a:lnTo>
                    <a:pt x="10399839" y="4955954"/>
                  </a:lnTo>
                  <a:lnTo>
                    <a:pt x="10420991" y="4916122"/>
                  </a:lnTo>
                  <a:lnTo>
                    <a:pt x="10440182" y="4875139"/>
                  </a:lnTo>
                  <a:lnTo>
                    <a:pt x="10457349" y="4833068"/>
                  </a:lnTo>
                  <a:lnTo>
                    <a:pt x="10472429" y="4789970"/>
                  </a:lnTo>
                  <a:lnTo>
                    <a:pt x="10485360" y="4745909"/>
                  </a:lnTo>
                  <a:lnTo>
                    <a:pt x="10496080" y="4700946"/>
                  </a:lnTo>
                  <a:lnTo>
                    <a:pt x="10504526" y="4655143"/>
                  </a:lnTo>
                  <a:lnTo>
                    <a:pt x="10510636" y="4608564"/>
                  </a:lnTo>
                  <a:lnTo>
                    <a:pt x="10514348" y="4561271"/>
                  </a:lnTo>
                  <a:lnTo>
                    <a:pt x="10515600" y="4513326"/>
                  </a:lnTo>
                  <a:lnTo>
                    <a:pt x="10515600" y="902716"/>
                  </a:lnTo>
                  <a:lnTo>
                    <a:pt x="10514348" y="854769"/>
                  </a:lnTo>
                  <a:lnTo>
                    <a:pt x="10510636" y="807475"/>
                  </a:lnTo>
                  <a:lnTo>
                    <a:pt x="10504526" y="760895"/>
                  </a:lnTo>
                  <a:lnTo>
                    <a:pt x="10496080" y="715093"/>
                  </a:lnTo>
                  <a:lnTo>
                    <a:pt x="10485360" y="670130"/>
                  </a:lnTo>
                  <a:lnTo>
                    <a:pt x="10472429" y="626068"/>
                  </a:lnTo>
                  <a:lnTo>
                    <a:pt x="10457349" y="582971"/>
                  </a:lnTo>
                  <a:lnTo>
                    <a:pt x="10440182" y="540900"/>
                  </a:lnTo>
                  <a:lnTo>
                    <a:pt x="10420991" y="499918"/>
                  </a:lnTo>
                  <a:lnTo>
                    <a:pt x="10399839" y="460087"/>
                  </a:lnTo>
                  <a:lnTo>
                    <a:pt x="10376786" y="421470"/>
                  </a:lnTo>
                  <a:lnTo>
                    <a:pt x="10351897" y="384129"/>
                  </a:lnTo>
                  <a:lnTo>
                    <a:pt x="10325233" y="348126"/>
                  </a:lnTo>
                  <a:lnTo>
                    <a:pt x="10296856" y="313523"/>
                  </a:lnTo>
                  <a:lnTo>
                    <a:pt x="10266830" y="280383"/>
                  </a:lnTo>
                  <a:lnTo>
                    <a:pt x="10235216" y="248769"/>
                  </a:lnTo>
                  <a:lnTo>
                    <a:pt x="10202076" y="218743"/>
                  </a:lnTo>
                  <a:lnTo>
                    <a:pt x="10167473" y="190366"/>
                  </a:lnTo>
                  <a:lnTo>
                    <a:pt x="10131470" y="163702"/>
                  </a:lnTo>
                  <a:lnTo>
                    <a:pt x="10094129" y="138813"/>
                  </a:lnTo>
                  <a:lnTo>
                    <a:pt x="10055512" y="115760"/>
                  </a:lnTo>
                  <a:lnTo>
                    <a:pt x="10015681" y="94608"/>
                  </a:lnTo>
                  <a:lnTo>
                    <a:pt x="9974699" y="75417"/>
                  </a:lnTo>
                  <a:lnTo>
                    <a:pt x="9932628" y="58250"/>
                  </a:lnTo>
                  <a:lnTo>
                    <a:pt x="9889531" y="43170"/>
                  </a:lnTo>
                  <a:lnTo>
                    <a:pt x="9845469" y="30239"/>
                  </a:lnTo>
                  <a:lnTo>
                    <a:pt x="9800506" y="19519"/>
                  </a:lnTo>
                  <a:lnTo>
                    <a:pt x="9754704" y="11073"/>
                  </a:lnTo>
                  <a:lnTo>
                    <a:pt x="9708124" y="4963"/>
                  </a:lnTo>
                  <a:lnTo>
                    <a:pt x="9660830" y="1251"/>
                  </a:lnTo>
                  <a:lnTo>
                    <a:pt x="9612884" y="0"/>
                  </a:lnTo>
                  <a:lnTo>
                    <a:pt x="902716" y="0"/>
                  </a:lnTo>
                  <a:lnTo>
                    <a:pt x="854773" y="1251"/>
                  </a:lnTo>
                  <a:lnTo>
                    <a:pt x="807481" y="4963"/>
                  </a:lnTo>
                  <a:lnTo>
                    <a:pt x="760904" y="11073"/>
                  </a:lnTo>
                  <a:lnTo>
                    <a:pt x="715104" y="19519"/>
                  </a:lnTo>
                  <a:lnTo>
                    <a:pt x="670143" y="30239"/>
                  </a:lnTo>
                  <a:lnTo>
                    <a:pt x="626083" y="43170"/>
                  </a:lnTo>
                  <a:lnTo>
                    <a:pt x="582987" y="58250"/>
                  </a:lnTo>
                  <a:lnTo>
                    <a:pt x="540917" y="75417"/>
                  </a:lnTo>
                  <a:lnTo>
                    <a:pt x="499935" y="94608"/>
                  </a:lnTo>
                  <a:lnTo>
                    <a:pt x="460104" y="115760"/>
                  </a:lnTo>
                  <a:lnTo>
                    <a:pt x="421487" y="138813"/>
                  </a:lnTo>
                  <a:lnTo>
                    <a:pt x="384145" y="163702"/>
                  </a:lnTo>
                  <a:lnTo>
                    <a:pt x="348142" y="190366"/>
                  </a:lnTo>
                  <a:lnTo>
                    <a:pt x="313539" y="218743"/>
                  </a:lnTo>
                  <a:lnTo>
                    <a:pt x="280398" y="248769"/>
                  </a:lnTo>
                  <a:lnTo>
                    <a:pt x="248783" y="280383"/>
                  </a:lnTo>
                  <a:lnTo>
                    <a:pt x="218755" y="313523"/>
                  </a:lnTo>
                  <a:lnTo>
                    <a:pt x="190378" y="348126"/>
                  </a:lnTo>
                  <a:lnTo>
                    <a:pt x="163712" y="384129"/>
                  </a:lnTo>
                  <a:lnTo>
                    <a:pt x="138822" y="421470"/>
                  </a:lnTo>
                  <a:lnTo>
                    <a:pt x="115768" y="460087"/>
                  </a:lnTo>
                  <a:lnTo>
                    <a:pt x="94615" y="499918"/>
                  </a:lnTo>
                  <a:lnTo>
                    <a:pt x="75422" y="540900"/>
                  </a:lnTo>
                  <a:lnTo>
                    <a:pt x="58255" y="582971"/>
                  </a:lnTo>
                  <a:lnTo>
                    <a:pt x="43174" y="626068"/>
                  </a:lnTo>
                  <a:lnTo>
                    <a:pt x="30241" y="670130"/>
                  </a:lnTo>
                  <a:lnTo>
                    <a:pt x="19521" y="715093"/>
                  </a:lnTo>
                  <a:lnTo>
                    <a:pt x="11074" y="760895"/>
                  </a:lnTo>
                  <a:lnTo>
                    <a:pt x="4963" y="807475"/>
                  </a:lnTo>
                  <a:lnTo>
                    <a:pt x="1251" y="854769"/>
                  </a:lnTo>
                  <a:lnTo>
                    <a:pt x="0" y="902716"/>
                  </a:lnTo>
                  <a:lnTo>
                    <a:pt x="0" y="4513326"/>
                  </a:lnTo>
                  <a:close/>
                </a:path>
              </a:pathLst>
            </a:custGeom>
            <a:ln w="603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5298" y="838200"/>
              <a:ext cx="1578482" cy="157848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34642" y="2412619"/>
            <a:ext cx="8761730" cy="3607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Optimizing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Colonoscopy: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Triad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Success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83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Endoscope</a:t>
            </a:r>
            <a:r>
              <a:rPr sz="3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Choice,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Stiffness,</a:t>
            </a:r>
            <a:r>
              <a:rPr sz="3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Bowel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Preparation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0"/>
              </a:spcBef>
            </a:pPr>
            <a:endParaRPr sz="3200">
              <a:latin typeface="Calibri"/>
              <a:cs typeface="Calibri"/>
            </a:endParaRPr>
          </a:p>
          <a:p>
            <a:pPr marR="799465" algn="ctr">
              <a:lnSpc>
                <a:spcPct val="100000"/>
              </a:lnSpc>
            </a:pP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Dr</a:t>
            </a:r>
            <a:r>
              <a:rPr sz="4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Faiz</a:t>
            </a:r>
            <a:r>
              <a:rPr sz="4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Ibrahim</a:t>
            </a:r>
            <a:endParaRPr sz="4000">
              <a:latin typeface="Calibri"/>
              <a:cs typeface="Calibri"/>
            </a:endParaRPr>
          </a:p>
          <a:p>
            <a:pPr marR="802005" algn="ctr">
              <a:lnSpc>
                <a:spcPct val="100000"/>
              </a:lnSpc>
              <a:spcBef>
                <a:spcPts val="148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Senior</a:t>
            </a:r>
            <a:r>
              <a:rPr sz="3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Consultant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Physician/Gastroenterologist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1354217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Choice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of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Prep:</a:t>
            </a:r>
            <a:r>
              <a:rPr lang="en-GB" sz="4400" b="1" spc="-8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It's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Not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spc="-20" dirty="0">
                <a:latin typeface="Calibri"/>
                <a:cs typeface="Calibri"/>
              </a:rPr>
              <a:t>One-</a:t>
            </a:r>
            <a:r>
              <a:rPr lang="en-GB" sz="4400" b="1" spc="-30" dirty="0">
                <a:latin typeface="Calibri"/>
                <a:cs typeface="Calibri"/>
              </a:rPr>
              <a:t>Size-</a:t>
            </a:r>
            <a:r>
              <a:rPr lang="en-GB" sz="4400" b="1" spc="-10" dirty="0">
                <a:latin typeface="Calibri"/>
                <a:cs typeface="Calibri"/>
              </a:rPr>
              <a:t>Fits-</a:t>
            </a:r>
            <a:r>
              <a:rPr lang="en-GB" sz="4400" b="1" spc="-25" dirty="0">
                <a:latin typeface="Calibri"/>
                <a:cs typeface="Calibri"/>
              </a:rPr>
              <a:t>All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2B791055-EC84-AFFC-F42D-6FE9AFF70CF2}"/>
              </a:ext>
            </a:extLst>
          </p:cNvPr>
          <p:cNvSpPr txBox="1">
            <a:spLocks/>
          </p:cNvSpPr>
          <p:nvPr/>
        </p:nvSpPr>
        <p:spPr>
          <a:xfrm>
            <a:off x="783285" y="2196236"/>
            <a:ext cx="10625429" cy="363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8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66395" marR="5080" indent="-342900">
              <a:lnSpc>
                <a:spcPct val="107100"/>
              </a:lnSpc>
              <a:spcBef>
                <a:spcPts val="100"/>
              </a:spcBef>
              <a:buSzPct val="35714"/>
              <a:buFont typeface="Symbol"/>
              <a:buChar char=""/>
              <a:tabLst>
                <a:tab pos="367030" algn="l"/>
              </a:tabLst>
            </a:pPr>
            <a:r>
              <a:rPr lang="en-GB" b="1"/>
              <a:t>Key</a:t>
            </a:r>
            <a:r>
              <a:rPr lang="en-GB" b="1" spc="-100"/>
              <a:t> </a:t>
            </a:r>
            <a:r>
              <a:rPr lang="en-GB" b="1" spc="-10"/>
              <a:t>Factors:</a:t>
            </a:r>
            <a:r>
              <a:rPr lang="en-GB" b="1" spc="-100"/>
              <a:t> </a:t>
            </a:r>
            <a:r>
              <a:rPr lang="en-GB"/>
              <a:t>Patient</a:t>
            </a:r>
            <a:r>
              <a:rPr lang="en-GB" spc="-100"/>
              <a:t> </a:t>
            </a:r>
            <a:r>
              <a:rPr lang="en-GB"/>
              <a:t>age,</a:t>
            </a:r>
            <a:r>
              <a:rPr lang="en-GB" spc="-125"/>
              <a:t> </a:t>
            </a:r>
            <a:r>
              <a:rPr lang="en-GB"/>
              <a:t>comorbidities</a:t>
            </a:r>
            <a:r>
              <a:rPr lang="en-GB" spc="-75"/>
              <a:t> </a:t>
            </a:r>
            <a:r>
              <a:rPr lang="en-GB"/>
              <a:t>(renal,</a:t>
            </a:r>
            <a:r>
              <a:rPr lang="en-GB" spc="-120"/>
              <a:t> </a:t>
            </a:r>
            <a:r>
              <a:rPr lang="en-GB"/>
              <a:t>cardiac),</a:t>
            </a:r>
            <a:r>
              <a:rPr lang="en-GB" spc="-105"/>
              <a:t> </a:t>
            </a:r>
            <a:r>
              <a:rPr lang="en-GB" spc="-10"/>
              <a:t>tolerance,</a:t>
            </a:r>
            <a:r>
              <a:rPr lang="en-GB" spc="-110"/>
              <a:t> </a:t>
            </a:r>
            <a:r>
              <a:rPr lang="en-GB" spc="-10"/>
              <a:t>prior </a:t>
            </a:r>
            <a:r>
              <a:rPr lang="en-GB"/>
              <a:t>prep</a:t>
            </a:r>
            <a:r>
              <a:rPr lang="en-GB" spc="-85"/>
              <a:t> </a:t>
            </a:r>
            <a:r>
              <a:rPr lang="en-GB" spc="-10"/>
              <a:t>failure.</a:t>
            </a:r>
          </a:p>
          <a:p>
            <a:pPr marL="11430">
              <a:spcBef>
                <a:spcPts val="2020"/>
              </a:spcBef>
              <a:buFont typeface="Symbol"/>
              <a:buChar char=""/>
            </a:pPr>
            <a:endParaRPr lang="en-GB" spc="-10"/>
          </a:p>
          <a:p>
            <a:pPr marL="366395" indent="-342265">
              <a:buSzPct val="35714"/>
              <a:buFont typeface="Symbol"/>
              <a:buChar char=""/>
              <a:tabLst>
                <a:tab pos="367030" algn="l"/>
              </a:tabLst>
            </a:pPr>
            <a:r>
              <a:rPr lang="en-GB" b="1" spc="-10"/>
              <a:t>Personalize:</a:t>
            </a:r>
            <a:r>
              <a:rPr lang="en-GB" b="1" spc="-90"/>
              <a:t> </a:t>
            </a:r>
            <a:r>
              <a:rPr lang="en-GB"/>
              <a:t>Consider</a:t>
            </a:r>
            <a:r>
              <a:rPr lang="en-GB" spc="-95"/>
              <a:t> </a:t>
            </a:r>
            <a:r>
              <a:rPr lang="en-GB"/>
              <a:t>patient's</a:t>
            </a:r>
            <a:r>
              <a:rPr lang="en-GB" spc="-120"/>
              <a:t> </a:t>
            </a:r>
            <a:r>
              <a:rPr lang="en-GB"/>
              <a:t>medical</a:t>
            </a:r>
            <a:r>
              <a:rPr lang="en-GB" spc="-110"/>
              <a:t> </a:t>
            </a:r>
            <a:r>
              <a:rPr lang="en-GB"/>
              <a:t>history</a:t>
            </a:r>
            <a:r>
              <a:rPr lang="en-GB" spc="-90"/>
              <a:t> </a:t>
            </a:r>
            <a:r>
              <a:rPr lang="en-GB"/>
              <a:t>and</a:t>
            </a:r>
            <a:r>
              <a:rPr lang="en-GB" spc="-110"/>
              <a:t> </a:t>
            </a:r>
            <a:r>
              <a:rPr lang="en-GB" spc="-10"/>
              <a:t>preferences.</a:t>
            </a:r>
          </a:p>
          <a:p>
            <a:pPr marL="11430">
              <a:spcBef>
                <a:spcPts val="1764"/>
              </a:spcBef>
              <a:buFont typeface="Symbol"/>
              <a:buChar char=""/>
            </a:pPr>
            <a:endParaRPr lang="en-GB" spc="-10"/>
          </a:p>
          <a:p>
            <a:pPr marL="366395" marR="417195" indent="-342900">
              <a:lnSpc>
                <a:spcPct val="107200"/>
              </a:lnSpc>
              <a:buSzPct val="35714"/>
              <a:buFont typeface="Symbol"/>
              <a:buChar char=""/>
              <a:tabLst>
                <a:tab pos="367030" algn="l"/>
              </a:tabLst>
            </a:pPr>
            <a:r>
              <a:rPr lang="en-GB" b="1" spc="-10"/>
              <a:t>High-Volume</a:t>
            </a:r>
            <a:r>
              <a:rPr lang="en-GB" b="1" spc="-60"/>
              <a:t> </a:t>
            </a:r>
            <a:r>
              <a:rPr lang="en-GB" b="1"/>
              <a:t>vs.</a:t>
            </a:r>
            <a:r>
              <a:rPr lang="en-GB" b="1" spc="-70"/>
              <a:t> </a:t>
            </a:r>
            <a:r>
              <a:rPr lang="en-GB" b="1" spc="-25"/>
              <a:t>Low-</a:t>
            </a:r>
            <a:r>
              <a:rPr lang="en-GB" b="1" spc="-10"/>
              <a:t>Volume:</a:t>
            </a:r>
            <a:r>
              <a:rPr lang="en-GB" b="1" spc="-70"/>
              <a:t> </a:t>
            </a:r>
            <a:r>
              <a:rPr lang="en-GB" spc="-20"/>
              <a:t>Split-</a:t>
            </a:r>
            <a:r>
              <a:rPr lang="en-GB"/>
              <a:t>dose</a:t>
            </a:r>
            <a:r>
              <a:rPr lang="en-GB" spc="-40"/>
              <a:t> </a:t>
            </a:r>
            <a:r>
              <a:rPr lang="en-GB" spc="-20"/>
              <a:t>low-</a:t>
            </a:r>
            <a:r>
              <a:rPr lang="en-GB"/>
              <a:t>volume</a:t>
            </a:r>
            <a:r>
              <a:rPr lang="en-GB" spc="-65"/>
              <a:t> </a:t>
            </a:r>
            <a:r>
              <a:rPr lang="en-GB"/>
              <a:t>regimens</a:t>
            </a:r>
            <a:r>
              <a:rPr lang="en-GB" spc="-75"/>
              <a:t> </a:t>
            </a:r>
            <a:r>
              <a:rPr lang="en-GB" spc="-25"/>
              <a:t>now </a:t>
            </a:r>
            <a:r>
              <a:rPr lang="en-GB" spc="-10"/>
              <a:t>standard</a:t>
            </a:r>
            <a:r>
              <a:rPr lang="en-GB" spc="-85"/>
              <a:t> </a:t>
            </a:r>
            <a:r>
              <a:rPr lang="en-GB"/>
              <a:t>for</a:t>
            </a:r>
            <a:r>
              <a:rPr lang="en-GB" spc="-110"/>
              <a:t> </a:t>
            </a:r>
            <a:r>
              <a:rPr lang="en-GB"/>
              <a:t>best</a:t>
            </a:r>
            <a:r>
              <a:rPr lang="en-GB" spc="-90"/>
              <a:t> </a:t>
            </a:r>
            <a:r>
              <a:rPr lang="en-GB"/>
              <a:t>tolerance</a:t>
            </a:r>
            <a:r>
              <a:rPr lang="en-GB" spc="-105"/>
              <a:t> </a:t>
            </a:r>
            <a:r>
              <a:rPr lang="en-GB"/>
              <a:t>and</a:t>
            </a:r>
            <a:r>
              <a:rPr lang="en-GB" spc="-90"/>
              <a:t> </a:t>
            </a:r>
            <a:r>
              <a:rPr lang="en-GB" spc="-10"/>
              <a:t>efficacy.</a:t>
            </a:r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7370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pPr rtl="0"/>
            <a:r>
              <a:rPr lang="en-GB" sz="4400" b="1" dirty="0">
                <a:latin typeface="Calibri"/>
                <a:cs typeface="Calibri"/>
              </a:rPr>
              <a:t>Common</a:t>
            </a:r>
            <a:r>
              <a:rPr lang="en-GB" sz="4400" b="1" spc="-75" dirty="0">
                <a:latin typeface="Calibri"/>
                <a:cs typeface="Calibri"/>
              </a:rPr>
              <a:t> </a:t>
            </a:r>
            <a:r>
              <a:rPr lang="en-GB" sz="4400" b="1" spc="-20" dirty="0">
                <a:latin typeface="Calibri"/>
                <a:cs typeface="Calibri"/>
              </a:rPr>
              <a:t>Effective</a:t>
            </a:r>
            <a:r>
              <a:rPr lang="en-GB" sz="4400" b="1" spc="-75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Regimens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A6F85A7-B818-473A-35D8-B86699590C0C}"/>
              </a:ext>
            </a:extLst>
          </p:cNvPr>
          <p:cNvSpPr txBox="1"/>
          <p:nvPr/>
        </p:nvSpPr>
        <p:spPr>
          <a:xfrm>
            <a:off x="933703" y="1923033"/>
            <a:ext cx="10282555" cy="4492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SzPct val="38461"/>
              <a:buFont typeface="Courier New"/>
              <a:buChar char="o"/>
              <a:tabLst>
                <a:tab pos="299085" algn="l"/>
              </a:tabLst>
            </a:pPr>
            <a:r>
              <a:rPr sz="2600" b="1" spc="-10" dirty="0">
                <a:latin typeface="Calibri"/>
                <a:cs typeface="Calibri"/>
              </a:rPr>
              <a:t>Split-</a:t>
            </a:r>
            <a:r>
              <a:rPr sz="2600" b="1" dirty="0">
                <a:latin typeface="Calibri"/>
                <a:cs typeface="Calibri"/>
              </a:rPr>
              <a:t>Dose</a:t>
            </a:r>
            <a:r>
              <a:rPr sz="2600" b="1" spc="-4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4L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PEG:</a:t>
            </a:r>
            <a:r>
              <a:rPr sz="2600" b="1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Gold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standard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efficacy;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tolerance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issue.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45"/>
              </a:spcBef>
              <a:buFont typeface="Courier New"/>
              <a:buChar char="o"/>
            </a:pPr>
            <a:endParaRPr sz="2600" dirty="0">
              <a:latin typeface="Calibri"/>
              <a:cs typeface="Calibri"/>
            </a:endParaRPr>
          </a:p>
          <a:p>
            <a:pPr marL="299085" marR="5080" indent="-287020">
              <a:lnSpc>
                <a:spcPts val="3020"/>
              </a:lnSpc>
              <a:buSzPct val="38461"/>
              <a:buFont typeface="Courier New"/>
              <a:buChar char="o"/>
              <a:tabLst>
                <a:tab pos="299085" algn="l"/>
              </a:tabLst>
            </a:pPr>
            <a:r>
              <a:rPr sz="2600" b="1" spc="-10" dirty="0">
                <a:latin typeface="Calibri"/>
                <a:cs typeface="Calibri"/>
              </a:rPr>
              <a:t>Split-</a:t>
            </a:r>
            <a:r>
              <a:rPr sz="2600" b="1" dirty="0">
                <a:latin typeface="Calibri"/>
                <a:cs typeface="Calibri"/>
              </a:rPr>
              <a:t>Dose</a:t>
            </a:r>
            <a:r>
              <a:rPr sz="2600" b="1" spc="-6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2L</a:t>
            </a:r>
            <a:r>
              <a:rPr sz="2600" b="1" spc="-6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PEG</a:t>
            </a:r>
            <a:r>
              <a:rPr sz="2600" b="1" spc="-7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+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Ascorbate: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Better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taste,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better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compliance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similar efficacy.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70"/>
              </a:spcBef>
              <a:buFont typeface="Courier New"/>
              <a:buChar char="o"/>
            </a:pPr>
            <a:endParaRPr sz="2600" dirty="0">
              <a:latin typeface="Calibri"/>
              <a:cs typeface="Calibri"/>
            </a:endParaRPr>
          </a:p>
          <a:p>
            <a:pPr marL="299085" marR="623570" indent="-287020">
              <a:lnSpc>
                <a:spcPts val="3020"/>
              </a:lnSpc>
              <a:buSzPct val="38461"/>
              <a:buFont typeface="Courier New"/>
              <a:buChar char="o"/>
              <a:tabLst>
                <a:tab pos="299085" algn="l"/>
              </a:tabLst>
            </a:pPr>
            <a:r>
              <a:rPr sz="2600" b="1" spc="-10" dirty="0">
                <a:latin typeface="Calibri"/>
                <a:cs typeface="Calibri"/>
              </a:rPr>
              <a:t>Split-</a:t>
            </a:r>
            <a:r>
              <a:rPr sz="2600" b="1" dirty="0">
                <a:latin typeface="Calibri"/>
                <a:cs typeface="Calibri"/>
              </a:rPr>
              <a:t>Dose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Sodium</a:t>
            </a:r>
            <a:r>
              <a:rPr sz="2600" b="1" spc="-50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Picosulfate/Mg</a:t>
            </a:r>
            <a:r>
              <a:rPr sz="2600" b="1" spc="-60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Citrate:</a:t>
            </a:r>
            <a:r>
              <a:rPr sz="2600" b="1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Very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low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volume,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good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10" dirty="0">
                <a:latin typeface="Calibri"/>
                <a:cs typeface="Calibri"/>
              </a:rPr>
              <a:t>cardiac/renal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patients.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70"/>
              </a:spcBef>
              <a:buFont typeface="Courier New"/>
              <a:buChar char="o"/>
            </a:pPr>
            <a:endParaRPr sz="2600" dirty="0">
              <a:latin typeface="Calibri"/>
              <a:cs typeface="Calibri"/>
            </a:endParaRPr>
          </a:p>
          <a:p>
            <a:pPr marL="299085" marR="1120140" indent="-287020">
              <a:lnSpc>
                <a:spcPts val="3020"/>
              </a:lnSpc>
              <a:buSzPct val="38461"/>
              <a:buFont typeface="Courier New"/>
              <a:buChar char="o"/>
              <a:tabLst>
                <a:tab pos="299085" algn="l"/>
              </a:tabLst>
            </a:pPr>
            <a:r>
              <a:rPr sz="2600" b="1" dirty="0">
                <a:latin typeface="Calibri"/>
                <a:cs typeface="Calibri"/>
              </a:rPr>
              <a:t>Oral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Sulfate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Solution:</a:t>
            </a:r>
            <a:r>
              <a:rPr sz="2600" b="1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Lower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volume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than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PEG,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specific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electrolyte considerations.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799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Critical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Importance</a:t>
            </a:r>
            <a:r>
              <a:rPr lang="en-GB" sz="4400" b="1" spc="-7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of</a:t>
            </a:r>
            <a:r>
              <a:rPr lang="en-GB" sz="4400" b="1" spc="-3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Split-</a:t>
            </a:r>
            <a:r>
              <a:rPr lang="en-GB" sz="4400" b="1" spc="-10" dirty="0">
                <a:latin typeface="Calibri"/>
                <a:cs typeface="Calibri"/>
              </a:rPr>
              <a:t>Dosing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1D88A5DE-3137-4F0C-25BA-9131CBD3A6C3}"/>
              </a:ext>
            </a:extLst>
          </p:cNvPr>
          <p:cNvSpPr txBox="1"/>
          <p:nvPr/>
        </p:nvSpPr>
        <p:spPr>
          <a:xfrm>
            <a:off x="646277" y="2216022"/>
            <a:ext cx="10510520" cy="419481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4190" indent="-342900">
              <a:lnSpc>
                <a:spcPts val="2800"/>
              </a:lnSpc>
              <a:spcBef>
                <a:spcPts val="260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Definition: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majority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prep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taken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night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before,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final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dose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 </a:t>
            </a:r>
            <a:r>
              <a:rPr sz="2400" spc="-10" dirty="0">
                <a:latin typeface="Calibri"/>
                <a:cs typeface="Calibri"/>
              </a:rPr>
              <a:t>taken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4-</a:t>
            </a:r>
            <a:r>
              <a:rPr sz="2400" b="1" dirty="0">
                <a:latin typeface="Calibri"/>
                <a:cs typeface="Calibri"/>
              </a:rPr>
              <a:t>6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hours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before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procedure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start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time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95"/>
              </a:spcBef>
              <a:buFont typeface="Symbol"/>
              <a:buChar char=""/>
            </a:pP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SzPct val="41666"/>
              <a:buFont typeface="Symbol"/>
              <a:buChar char="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Goal: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Cleaning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right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colon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(most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difficult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cleanse)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just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before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exam.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75"/>
              </a:spcBef>
              <a:buFont typeface="Symbol"/>
              <a:buChar char=""/>
            </a:pP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ts val="2835"/>
              </a:lnSpc>
              <a:spcBef>
                <a:spcPts val="5"/>
              </a:spcBef>
              <a:buSzPct val="41666"/>
              <a:buFont typeface="Symbol"/>
              <a:buChar char="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Evidence: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Superior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every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quality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metric</a:t>
            </a:r>
            <a:r>
              <a:rPr sz="2400" spc="-20" dirty="0">
                <a:latin typeface="Calibri"/>
                <a:cs typeface="Calibri"/>
              </a:rPr>
              <a:t>—</a:t>
            </a:r>
            <a:r>
              <a:rPr sz="2400" dirty="0">
                <a:latin typeface="Calibri"/>
                <a:cs typeface="Calibri"/>
              </a:rPr>
              <a:t>cleansing,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ADR,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patient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willingness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</a:t>
            </a:r>
            <a:endParaRPr sz="2400" dirty="0">
              <a:latin typeface="Calibri"/>
              <a:cs typeface="Calibri"/>
            </a:endParaRPr>
          </a:p>
          <a:p>
            <a:pPr marL="355600">
              <a:lnSpc>
                <a:spcPts val="2835"/>
              </a:lnSpc>
            </a:pPr>
            <a:r>
              <a:rPr sz="2400" spc="-10" dirty="0">
                <a:latin typeface="Calibri"/>
                <a:cs typeface="Calibri"/>
              </a:rPr>
              <a:t>repeat.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ts val="2840"/>
              </a:lnSpc>
              <a:buSzPct val="41666"/>
              <a:buFont typeface="Symbol"/>
              <a:buChar char="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Mandate: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Should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default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scheduling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protocol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afternoon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most</a:t>
            </a:r>
            <a:endParaRPr sz="2400" dirty="0">
              <a:latin typeface="Calibri"/>
              <a:cs typeface="Calibri"/>
            </a:endParaRPr>
          </a:p>
          <a:p>
            <a:pPr marL="355600">
              <a:lnSpc>
                <a:spcPts val="2840"/>
              </a:lnSpc>
            </a:pPr>
            <a:r>
              <a:rPr sz="2400" dirty="0">
                <a:latin typeface="Calibri"/>
                <a:cs typeface="Calibri"/>
              </a:rPr>
              <a:t>morning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procedures.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401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7B787-B076-D960-DAD1-B83D8B27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99641-C0A9-FE3C-77E9-313896C0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1354217"/>
          </a:xfrm>
        </p:spPr>
        <p:txBody>
          <a:bodyPr/>
          <a:lstStyle/>
          <a:p>
            <a:r>
              <a:rPr lang="en-GB" sz="4400" b="1" spc="-10" dirty="0">
                <a:latin typeface="Calibri"/>
                <a:cs typeface="Calibri"/>
              </a:rPr>
              <a:t>Standardizing</a:t>
            </a:r>
            <a:r>
              <a:rPr lang="en-GB" sz="4400" b="1" spc="-3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Assessment: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4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Boston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Bowel</a:t>
            </a:r>
            <a:r>
              <a:rPr lang="en-GB" sz="4400" b="1" spc="-6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Preparation</a:t>
            </a:r>
            <a:r>
              <a:rPr lang="en-GB" sz="4400" b="1" spc="-6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Scale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(BBPS)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EB027D30-FF79-3687-B38D-3EF3DA2E6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1EA84E84-8738-4D99-E310-2873E6FEF9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C4B9DA3A-0AFD-50EE-3C73-F82033129905}"/>
              </a:ext>
            </a:extLst>
          </p:cNvPr>
          <p:cNvSpPr txBox="1"/>
          <p:nvPr/>
        </p:nvSpPr>
        <p:spPr>
          <a:xfrm>
            <a:off x="344831" y="1848013"/>
            <a:ext cx="11008970" cy="49337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7280">
              <a:lnSpc>
                <a:spcPct val="100000"/>
              </a:lnSpc>
              <a:spcBef>
                <a:spcPts val="105"/>
              </a:spcBef>
            </a:pP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60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10-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point</a:t>
            </a:r>
            <a:r>
              <a:rPr sz="26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validated</a:t>
            </a:r>
            <a:r>
              <a:rPr sz="26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scale</a:t>
            </a:r>
            <a:r>
              <a:rPr sz="2600" b="1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(0-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</a:t>
            </a:r>
            <a:r>
              <a:rPr sz="2600" b="1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</a:t>
            </a:r>
            <a:r>
              <a:rPr sz="26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segment:</a:t>
            </a:r>
            <a:r>
              <a:rPr sz="260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Right,</a:t>
            </a:r>
            <a:r>
              <a:rPr sz="26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Transverse,</a:t>
            </a:r>
            <a:r>
              <a:rPr sz="26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Left).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260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5"/>
              </a:spcBef>
              <a:buSzPct val="41666"/>
              <a:buFont typeface="Courier New"/>
              <a:buChar char="o"/>
              <a:tabLst>
                <a:tab pos="756285" algn="l"/>
              </a:tabLst>
            </a:pPr>
            <a:r>
              <a:rPr sz="2400" b="1" dirty="0">
                <a:latin typeface="Calibri"/>
                <a:cs typeface="Calibri"/>
              </a:rPr>
              <a:t>0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=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Unprepared.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Solid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stool,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unable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visualize.</a:t>
            </a:r>
            <a:endParaRPr sz="240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994"/>
              </a:spcBef>
              <a:buSzPct val="41666"/>
              <a:buFont typeface="Courier New"/>
              <a:buChar char="o"/>
              <a:tabLst>
                <a:tab pos="756285" algn="l"/>
              </a:tabLst>
            </a:pP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=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40" dirty="0">
                <a:latin typeface="Calibri"/>
                <a:cs typeface="Calibri"/>
              </a:rPr>
              <a:t>Poor.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Murky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fluid,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&gt;90%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mucosa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seen.</a:t>
            </a:r>
            <a:endParaRPr sz="240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1010"/>
              </a:spcBef>
              <a:buSzPct val="41666"/>
              <a:buFont typeface="Courier New"/>
              <a:buChar char="o"/>
              <a:tabLst>
                <a:tab pos="756285" algn="l"/>
              </a:tabLst>
            </a:pPr>
            <a:r>
              <a:rPr sz="2400" b="1" dirty="0">
                <a:latin typeface="Calibri"/>
                <a:cs typeface="Calibri"/>
              </a:rPr>
              <a:t>2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=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Good.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Minor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residue,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&gt;90%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mucosa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seen.</a:t>
            </a:r>
            <a:endParaRPr sz="240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994"/>
              </a:spcBef>
              <a:buSzPct val="41666"/>
              <a:buFont typeface="Courier New"/>
              <a:buChar char="o"/>
              <a:tabLst>
                <a:tab pos="756285" algn="l"/>
              </a:tabLst>
            </a:pPr>
            <a:r>
              <a:rPr sz="2400" b="1" dirty="0">
                <a:latin typeface="Calibri"/>
                <a:cs typeface="Calibri"/>
              </a:rPr>
              <a:t>3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=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Excellent.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Clean,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residue.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50"/>
              </a:spcBef>
            </a:pP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07100"/>
              </a:lnSpc>
              <a:spcBef>
                <a:spcPts val="5"/>
              </a:spcBef>
            </a:pPr>
            <a:r>
              <a:rPr sz="2400" b="1" dirty="0">
                <a:latin typeface="Calibri"/>
                <a:cs typeface="Calibri"/>
              </a:rPr>
              <a:t>Why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Use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It?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Objectively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documents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quality,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guides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follow-</a:t>
            </a:r>
            <a:r>
              <a:rPr sz="2400" dirty="0">
                <a:latin typeface="Calibri"/>
                <a:cs typeface="Calibri"/>
              </a:rPr>
              <a:t>up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intervals,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improves communication.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total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score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≥6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with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all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segments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≥2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generally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considered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"adequate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 </a:t>
            </a:r>
            <a:r>
              <a:rPr sz="2400" spc="-10" dirty="0">
                <a:latin typeface="Calibri"/>
                <a:cs typeface="Calibri"/>
              </a:rPr>
              <a:t>screening."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012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65D3F-A16B-C2A5-0CE1-2660E68D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D22B-F920-F7E2-8ED0-C3F70B22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pPr rtl="0"/>
            <a:r>
              <a:rPr lang="en-GB" sz="4400" b="1" dirty="0">
                <a:latin typeface="Calibri"/>
                <a:cs typeface="Calibri"/>
              </a:rPr>
              <a:t>Managing</a:t>
            </a:r>
            <a:r>
              <a:rPr lang="en-GB" sz="4400" b="1" spc="-17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Inadequate</a:t>
            </a:r>
            <a:r>
              <a:rPr lang="en-GB" sz="4400" b="1" spc="-190" dirty="0">
                <a:latin typeface="Calibri"/>
                <a:cs typeface="Calibri"/>
              </a:rPr>
              <a:t> </a:t>
            </a:r>
            <a:r>
              <a:rPr lang="en-GB" sz="4400" b="1" spc="-20" dirty="0">
                <a:latin typeface="Calibri"/>
                <a:cs typeface="Calibri"/>
              </a:rPr>
              <a:t>Prep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7245954A-EB2A-7C20-03B2-E91A3FFF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CDAB3633-C2DB-20A2-D1F3-6385613A4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62324483-2AB3-6449-BC53-FEDD70427A8B}"/>
              </a:ext>
            </a:extLst>
          </p:cNvPr>
          <p:cNvSpPr txBox="1">
            <a:spLocks/>
          </p:cNvSpPr>
          <p:nvPr/>
        </p:nvSpPr>
        <p:spPr>
          <a:xfrm>
            <a:off x="620369" y="1984603"/>
            <a:ext cx="5059680" cy="350266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90525" indent="-377825">
              <a:spcBef>
                <a:spcPts val="1120"/>
              </a:spcBef>
              <a:buFont typeface="Arial MT"/>
              <a:buChar char="•"/>
              <a:tabLst>
                <a:tab pos="390525" algn="l"/>
              </a:tabLst>
            </a:pPr>
            <a:r>
              <a:rPr lang="en-GB" spc="-30"/>
              <a:t>Intra-</a:t>
            </a:r>
            <a:r>
              <a:rPr lang="en-GB" spc="-10"/>
              <a:t>procedure:</a:t>
            </a:r>
          </a:p>
          <a:p>
            <a:pPr marL="355600" marR="349885" indent="-342900">
              <a:lnSpc>
                <a:spcPct val="107000"/>
              </a:lnSpc>
              <a:spcBef>
                <a:spcPts val="800"/>
              </a:spcBef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lang="en-GB">
                <a:latin typeface="Calibri"/>
                <a:cs typeface="Calibri"/>
              </a:rPr>
              <a:t>Use</a:t>
            </a:r>
            <a:r>
              <a:rPr lang="en-GB" spc="-35">
                <a:latin typeface="Calibri"/>
                <a:cs typeface="Calibri"/>
              </a:rPr>
              <a:t> </a:t>
            </a:r>
            <a:r>
              <a:rPr lang="en-GB" spc="-35"/>
              <a:t>water-</a:t>
            </a:r>
            <a:r>
              <a:rPr lang="en-GB"/>
              <a:t>jet</a:t>
            </a:r>
            <a:r>
              <a:rPr lang="en-GB" spc="5"/>
              <a:t> </a:t>
            </a:r>
            <a:r>
              <a:rPr lang="en-GB">
                <a:latin typeface="Calibri"/>
                <a:cs typeface="Calibri"/>
              </a:rPr>
              <a:t>or</a:t>
            </a:r>
            <a:r>
              <a:rPr lang="en-GB" spc="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pump</a:t>
            </a:r>
            <a:r>
              <a:rPr lang="en-GB" spc="-35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irrigators aggressively.</a:t>
            </a:r>
          </a:p>
          <a:p>
            <a:pPr marL="354965" indent="-342265">
              <a:spcBef>
                <a:spcPts val="1019"/>
              </a:spcBef>
              <a:buSzPct val="38461"/>
              <a:buFont typeface="Symbol"/>
              <a:buChar char=""/>
              <a:tabLst>
                <a:tab pos="354965" algn="l"/>
              </a:tabLst>
            </a:pPr>
            <a:r>
              <a:rPr lang="en-GB" spc="-10"/>
              <a:t>Suction</a:t>
            </a:r>
            <a:r>
              <a:rPr lang="en-GB" spc="-10">
                <a:latin typeface="Calibri"/>
                <a:cs typeface="Calibri"/>
              </a:rPr>
              <a:t>/re-</a:t>
            </a:r>
            <a:r>
              <a:rPr lang="en-GB">
                <a:latin typeface="Calibri"/>
                <a:cs typeface="Calibri"/>
              </a:rPr>
              <a:t>suction</a:t>
            </a:r>
            <a:r>
              <a:rPr lang="en-GB" spc="5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fluid.</a:t>
            </a:r>
          </a:p>
          <a:p>
            <a:pPr marL="354965" indent="-342265">
              <a:spcBef>
                <a:spcPts val="1019"/>
              </a:spcBef>
              <a:buSzPct val="38461"/>
              <a:buFont typeface="Symbol"/>
              <a:buChar char=""/>
              <a:tabLst>
                <a:tab pos="354965" algn="l"/>
              </a:tabLst>
            </a:pPr>
            <a:r>
              <a:rPr lang="en-GB">
                <a:latin typeface="Calibri"/>
                <a:cs typeface="Calibri"/>
              </a:rPr>
              <a:t>Consider</a:t>
            </a:r>
            <a:r>
              <a:rPr lang="en-GB" spc="-5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changing</a:t>
            </a:r>
            <a:r>
              <a:rPr lang="en-GB" spc="-4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patient</a:t>
            </a:r>
            <a:r>
              <a:rPr lang="en-GB" spc="-55">
                <a:latin typeface="Calibri"/>
                <a:cs typeface="Calibri"/>
              </a:rPr>
              <a:t> </a:t>
            </a:r>
            <a:r>
              <a:rPr lang="en-GB" spc="-10"/>
              <a:t>position</a:t>
            </a:r>
          </a:p>
          <a:p>
            <a:pPr marL="355600">
              <a:spcBef>
                <a:spcPts val="215"/>
              </a:spcBef>
            </a:pPr>
            <a:r>
              <a:rPr lang="en-GB">
                <a:latin typeface="Calibri"/>
                <a:cs typeface="Calibri"/>
              </a:rPr>
              <a:t>to</a:t>
            </a:r>
            <a:r>
              <a:rPr lang="en-GB" spc="-70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move</a:t>
            </a:r>
            <a:r>
              <a:rPr lang="en-GB" spc="-60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fluid.</a:t>
            </a:r>
          </a:p>
          <a:p>
            <a:pPr marL="354965" indent="-342265">
              <a:spcBef>
                <a:spcPts val="1019"/>
              </a:spcBef>
              <a:buSzPct val="38461"/>
              <a:buFont typeface="Symbol"/>
              <a:buChar char=""/>
              <a:tabLst>
                <a:tab pos="354965" algn="l"/>
              </a:tabLst>
            </a:pPr>
            <a:r>
              <a:rPr lang="en-GB"/>
              <a:t>Document</a:t>
            </a:r>
            <a:r>
              <a:rPr lang="en-GB" spc="-85"/>
              <a:t> </a:t>
            </a:r>
            <a:r>
              <a:rPr lang="en-GB">
                <a:latin typeface="Calibri"/>
                <a:cs typeface="Calibri"/>
              </a:rPr>
              <a:t>BBPS</a:t>
            </a:r>
            <a:r>
              <a:rPr lang="en-GB" spc="-8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score</a:t>
            </a:r>
            <a:r>
              <a:rPr lang="en-GB" spc="-70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clearly</a:t>
            </a:r>
            <a:r>
              <a:rPr lang="en-GB" spc="-10"/>
              <a:t>.</a:t>
            </a:r>
            <a:endParaRPr lang="en-GB" spc="-1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D03FD5A-79C2-FDA0-25CF-1B54B202926A}"/>
              </a:ext>
            </a:extLst>
          </p:cNvPr>
          <p:cNvSpPr txBox="1">
            <a:spLocks/>
          </p:cNvSpPr>
          <p:nvPr/>
        </p:nvSpPr>
        <p:spPr>
          <a:xfrm>
            <a:off x="6435597" y="1984603"/>
            <a:ext cx="5438140" cy="424815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spcBef>
                <a:spcPts val="11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GB" spc="-25"/>
              <a:t>Post-</a:t>
            </a:r>
            <a:r>
              <a:rPr lang="en-GB" spc="-10"/>
              <a:t>procedure:</a:t>
            </a:r>
          </a:p>
          <a:p>
            <a:pPr marL="355600" marR="404495" indent="-342900">
              <a:lnSpc>
                <a:spcPct val="107000"/>
              </a:lnSpc>
              <a:spcBef>
                <a:spcPts val="800"/>
              </a:spcBef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lang="en-GB" spc="-10"/>
              <a:t>Communicate</a:t>
            </a:r>
            <a:r>
              <a:rPr lang="en-GB" spc="-35"/>
              <a:t> </a:t>
            </a:r>
            <a:r>
              <a:rPr lang="en-GB"/>
              <a:t>Clearly:</a:t>
            </a:r>
            <a:r>
              <a:rPr lang="en-GB" spc="-20"/>
              <a:t> </a:t>
            </a:r>
            <a:r>
              <a:rPr lang="en-GB">
                <a:latin typeface="Calibri"/>
                <a:cs typeface="Calibri"/>
              </a:rPr>
              <a:t>Explain</a:t>
            </a:r>
            <a:r>
              <a:rPr lang="en-GB" spc="-30">
                <a:latin typeface="Calibri"/>
                <a:cs typeface="Calibri"/>
              </a:rPr>
              <a:t> </a:t>
            </a:r>
            <a:r>
              <a:rPr lang="en-GB" spc="-25">
                <a:latin typeface="Calibri"/>
                <a:cs typeface="Calibri"/>
              </a:rPr>
              <a:t>why </a:t>
            </a:r>
            <a:r>
              <a:rPr lang="en-GB">
                <a:latin typeface="Calibri"/>
                <a:cs typeface="Calibri"/>
              </a:rPr>
              <a:t>the</a:t>
            </a:r>
            <a:r>
              <a:rPr lang="en-GB" spc="-4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prep</a:t>
            </a:r>
            <a:r>
              <a:rPr lang="en-GB" spc="-5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was</a:t>
            </a:r>
            <a:r>
              <a:rPr lang="en-GB" spc="-30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inadequate.</a:t>
            </a:r>
          </a:p>
          <a:p>
            <a:pPr marL="355600" marR="450850" indent="-342900">
              <a:lnSpc>
                <a:spcPct val="106900"/>
              </a:lnSpc>
              <a:spcBef>
                <a:spcPts val="805"/>
              </a:spcBef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lang="en-GB" spc="-10"/>
              <a:t>Personalize</a:t>
            </a:r>
            <a:r>
              <a:rPr lang="en-GB" spc="-85"/>
              <a:t> </a:t>
            </a:r>
            <a:r>
              <a:rPr lang="en-GB"/>
              <a:t>Next</a:t>
            </a:r>
            <a:r>
              <a:rPr lang="en-GB" spc="-85"/>
              <a:t> </a:t>
            </a:r>
            <a:r>
              <a:rPr lang="en-GB"/>
              <a:t>Prep:</a:t>
            </a:r>
            <a:r>
              <a:rPr lang="en-GB" spc="-90"/>
              <a:t> </a:t>
            </a:r>
            <a:r>
              <a:rPr lang="en-GB">
                <a:latin typeface="Calibri"/>
                <a:cs typeface="Calibri"/>
              </a:rPr>
              <a:t>Switch</a:t>
            </a:r>
            <a:r>
              <a:rPr lang="en-GB" spc="-90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to</a:t>
            </a:r>
            <a:r>
              <a:rPr lang="en-GB" spc="-95">
                <a:latin typeface="Calibri"/>
                <a:cs typeface="Calibri"/>
              </a:rPr>
              <a:t> </a:t>
            </a:r>
            <a:r>
              <a:rPr lang="en-GB" spc="-50">
                <a:latin typeface="Calibri"/>
                <a:cs typeface="Calibri"/>
              </a:rPr>
              <a:t>a </a:t>
            </a:r>
            <a:r>
              <a:rPr lang="en-GB" spc="-20">
                <a:latin typeface="Calibri"/>
                <a:cs typeface="Calibri"/>
              </a:rPr>
              <a:t>different</a:t>
            </a:r>
            <a:r>
              <a:rPr lang="en-GB" spc="-55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regimen.</a:t>
            </a:r>
          </a:p>
          <a:p>
            <a:pPr marL="355600" marR="5080" indent="-342900">
              <a:lnSpc>
                <a:spcPct val="106900"/>
              </a:lnSpc>
              <a:spcBef>
                <a:spcPts val="805"/>
              </a:spcBef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lang="en-GB"/>
              <a:t>Schedule</a:t>
            </a:r>
            <a:r>
              <a:rPr lang="en-GB" spc="-90"/>
              <a:t> </a:t>
            </a:r>
            <a:r>
              <a:rPr lang="en-GB" spc="-10"/>
              <a:t>Appropriately:</a:t>
            </a:r>
            <a:r>
              <a:rPr lang="en-GB" spc="-70"/>
              <a:t> </a:t>
            </a:r>
            <a:r>
              <a:rPr lang="en-GB" spc="-10">
                <a:latin typeface="Calibri"/>
                <a:cs typeface="Calibri"/>
              </a:rPr>
              <a:t>Recommend </a:t>
            </a:r>
            <a:r>
              <a:rPr lang="en-GB">
                <a:latin typeface="Calibri"/>
                <a:cs typeface="Calibri"/>
              </a:rPr>
              <a:t>repeat</a:t>
            </a:r>
            <a:r>
              <a:rPr lang="en-GB" spc="-5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in</a:t>
            </a:r>
            <a:r>
              <a:rPr lang="en-GB" spc="-3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&lt;1</a:t>
            </a:r>
            <a:r>
              <a:rPr lang="en-GB" spc="-30">
                <a:latin typeface="Calibri"/>
                <a:cs typeface="Calibri"/>
              </a:rPr>
              <a:t> </a:t>
            </a:r>
            <a:r>
              <a:rPr lang="en-GB" spc="-35">
                <a:latin typeface="Calibri"/>
                <a:cs typeface="Calibri"/>
              </a:rPr>
              <a:t>year, </a:t>
            </a:r>
            <a:r>
              <a:rPr lang="en-GB">
                <a:latin typeface="Calibri"/>
                <a:cs typeface="Calibri"/>
              </a:rPr>
              <a:t>not</a:t>
            </a:r>
            <a:r>
              <a:rPr lang="en-GB" spc="-30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the</a:t>
            </a:r>
            <a:r>
              <a:rPr lang="en-GB" spc="-45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standard</a:t>
            </a:r>
          </a:p>
          <a:p>
            <a:pPr marL="355600" marR="521334">
              <a:lnSpc>
                <a:spcPts val="3340"/>
              </a:lnSpc>
              <a:spcBef>
                <a:spcPts val="95"/>
              </a:spcBef>
            </a:pPr>
            <a:r>
              <a:rPr lang="en-GB" spc="-10">
                <a:latin typeface="Calibri"/>
                <a:cs typeface="Calibri"/>
              </a:rPr>
              <a:t>10-</a:t>
            </a:r>
            <a:r>
              <a:rPr lang="en-GB">
                <a:latin typeface="Calibri"/>
                <a:cs typeface="Calibri"/>
              </a:rPr>
              <a:t>year</a:t>
            </a:r>
            <a:r>
              <a:rPr lang="en-GB" spc="-6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interval</a:t>
            </a:r>
            <a:r>
              <a:rPr lang="en-GB" spc="-60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for</a:t>
            </a:r>
            <a:r>
              <a:rPr lang="en-GB" spc="-45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a</a:t>
            </a:r>
            <a:r>
              <a:rPr lang="en-GB" spc="-50">
                <a:latin typeface="Calibri"/>
                <a:cs typeface="Calibri"/>
              </a:rPr>
              <a:t> </a:t>
            </a:r>
            <a:r>
              <a:rPr lang="en-GB">
                <a:latin typeface="Calibri"/>
                <a:cs typeface="Calibri"/>
              </a:rPr>
              <a:t>truly</a:t>
            </a:r>
            <a:r>
              <a:rPr lang="en-GB" spc="-45">
                <a:latin typeface="Calibri"/>
                <a:cs typeface="Calibri"/>
              </a:rPr>
              <a:t> </a:t>
            </a:r>
            <a:r>
              <a:rPr lang="en-GB" spc="-10">
                <a:latin typeface="Calibri"/>
                <a:cs typeface="Calibri"/>
              </a:rPr>
              <a:t>"clean" exam.</a:t>
            </a:r>
            <a:endParaRPr lang="en-GB" spc="-1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13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306B1-821B-318E-23DF-E73CEB45A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0669-1D93-AAD5-0DB3-78409176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61720"/>
          </a:xfrm>
        </p:spPr>
        <p:txBody>
          <a:bodyPr/>
          <a:lstStyle/>
          <a:p>
            <a:r>
              <a:rPr lang="en-GB" spc="-10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  <a:endParaRPr lang="en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761E93FD-B50E-B177-9AA8-BE437ABCE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A5633A40-A741-09FE-4A8D-4F31AE70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E407C14E-146D-C216-A1E2-CD1A0AB824D6}"/>
              </a:ext>
            </a:extLst>
          </p:cNvPr>
          <p:cNvSpPr txBox="1"/>
          <p:nvPr/>
        </p:nvSpPr>
        <p:spPr>
          <a:xfrm>
            <a:off x="1374394" y="1738020"/>
            <a:ext cx="9861550" cy="486219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50"/>
              </a:spcBef>
              <a:buSzPct val="62500"/>
              <a:buFont typeface="Arial MT"/>
              <a:buChar char="•"/>
              <a:tabLst>
                <a:tab pos="240665" algn="l"/>
              </a:tabLst>
            </a:pPr>
            <a:r>
              <a:rPr sz="1600" dirty="0">
                <a:latin typeface="Calibri"/>
                <a:cs typeface="Calibri"/>
              </a:rPr>
              <a:t>Quality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Indicators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Colonoscopy“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Gastrointest</a:t>
            </a:r>
            <a:r>
              <a:rPr sz="1600" i="1" spc="-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Endosc.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2015;81(1):31-</a:t>
            </a:r>
            <a:r>
              <a:rPr sz="1600" spc="-25" dirty="0">
                <a:latin typeface="Calibri"/>
                <a:cs typeface="Calibri"/>
              </a:rPr>
              <a:t>53.</a:t>
            </a:r>
            <a:endParaRPr sz="1600" dirty="0">
              <a:latin typeface="Calibri"/>
              <a:cs typeface="Calibri"/>
            </a:endParaRPr>
          </a:p>
          <a:p>
            <a:pPr marL="240665" indent="-227965">
              <a:lnSpc>
                <a:spcPts val="1800"/>
              </a:lnSpc>
              <a:spcBef>
                <a:spcPts val="555"/>
              </a:spcBef>
              <a:buSzPct val="62500"/>
              <a:buFont typeface="Arial MT"/>
              <a:buChar char="•"/>
              <a:tabLst>
                <a:tab pos="240665" algn="l"/>
              </a:tabLst>
            </a:pPr>
            <a:r>
              <a:rPr sz="1600" spc="-10" dirty="0">
                <a:latin typeface="Calibri"/>
                <a:cs typeface="Calibri"/>
              </a:rPr>
              <a:t>Performance </a:t>
            </a:r>
            <a:r>
              <a:rPr sz="1600" dirty="0">
                <a:latin typeface="Calibri"/>
                <a:cs typeface="Calibri"/>
              </a:rPr>
              <a:t>measures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lower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gastrointestinal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endoscopy: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European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Society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Gastrointestinal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Endoscopy</a:t>
            </a:r>
            <a:endParaRPr sz="1600" dirty="0">
              <a:latin typeface="Calibri"/>
              <a:cs typeface="Calibri"/>
            </a:endParaRPr>
          </a:p>
          <a:p>
            <a:pPr marL="241300">
              <a:lnSpc>
                <a:spcPts val="1800"/>
              </a:lnSpc>
            </a:pPr>
            <a:r>
              <a:rPr sz="1600" dirty="0">
                <a:latin typeface="Calibri"/>
                <a:cs typeface="Calibri"/>
              </a:rPr>
              <a:t>(ESGE)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Quality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Improvement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Initiative.“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Endoscopy. </a:t>
            </a:r>
            <a:r>
              <a:rPr sz="1600" spc="-10" dirty="0">
                <a:latin typeface="Calibri"/>
                <a:cs typeface="Calibri"/>
              </a:rPr>
              <a:t>2017;49(4):378-</a:t>
            </a:r>
            <a:r>
              <a:rPr sz="1600" spc="-20" dirty="0">
                <a:latin typeface="Calibri"/>
                <a:cs typeface="Calibri"/>
              </a:rPr>
              <a:t>397.</a:t>
            </a:r>
            <a:endParaRPr sz="16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40"/>
              </a:spcBef>
              <a:buSzPct val="62500"/>
              <a:buFont typeface="Arial MT"/>
              <a:buChar char="•"/>
              <a:tabLst>
                <a:tab pos="240665" algn="l"/>
              </a:tabLst>
            </a:pPr>
            <a:r>
              <a:rPr sz="1600" dirty="0">
                <a:latin typeface="Calibri"/>
                <a:cs typeface="Calibri"/>
              </a:rPr>
              <a:t>Practice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Guidelines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Preoperative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Fasting...“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Anesthesiology.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2017;126(3):376-</a:t>
            </a:r>
            <a:r>
              <a:rPr sz="1600" spc="-20" dirty="0">
                <a:latin typeface="Calibri"/>
                <a:cs typeface="Calibri"/>
              </a:rPr>
              <a:t>393.</a:t>
            </a:r>
            <a:endParaRPr sz="1600" dirty="0">
              <a:latin typeface="Calibri"/>
              <a:cs typeface="Calibri"/>
            </a:endParaRPr>
          </a:p>
          <a:p>
            <a:pPr marL="240665" indent="-227965">
              <a:lnSpc>
                <a:spcPts val="1795"/>
              </a:lnSpc>
              <a:spcBef>
                <a:spcPts val="550"/>
              </a:spcBef>
              <a:buSzPct val="62500"/>
              <a:buFont typeface="Arial MT"/>
              <a:buChar char="•"/>
              <a:tabLst>
                <a:tab pos="240665" algn="l"/>
              </a:tabLst>
            </a:pPr>
            <a:r>
              <a:rPr sz="1600" dirty="0">
                <a:latin typeface="Calibri"/>
                <a:cs typeface="Calibri"/>
              </a:rPr>
              <a:t>Impact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colonoscopy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preparation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quality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detection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suspected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colonic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neoplasia.“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Gastrointest</a:t>
            </a:r>
            <a:endParaRPr sz="1600" dirty="0">
              <a:latin typeface="Calibri"/>
              <a:cs typeface="Calibri"/>
            </a:endParaRPr>
          </a:p>
          <a:p>
            <a:pPr marL="241300">
              <a:lnSpc>
                <a:spcPts val="1795"/>
              </a:lnSpc>
            </a:pPr>
            <a:r>
              <a:rPr sz="1600" i="1" dirty="0">
                <a:latin typeface="Calibri"/>
                <a:cs typeface="Calibri"/>
              </a:rPr>
              <a:t>Endosc.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2003;58(1):76-</a:t>
            </a:r>
            <a:r>
              <a:rPr sz="1600" spc="-25" dirty="0">
                <a:latin typeface="Calibri"/>
                <a:cs typeface="Calibri"/>
              </a:rPr>
              <a:t>9.</a:t>
            </a:r>
            <a:endParaRPr sz="1600" dirty="0">
              <a:latin typeface="Calibri"/>
              <a:cs typeface="Calibri"/>
            </a:endParaRPr>
          </a:p>
          <a:p>
            <a:pPr marL="241300" marR="5080" indent="-228600">
              <a:lnSpc>
                <a:spcPts val="1680"/>
              </a:lnSpc>
              <a:spcBef>
                <a:spcPts val="810"/>
              </a:spcBef>
              <a:buSzPct val="62500"/>
              <a:buFont typeface="Arial MT"/>
              <a:buChar char="•"/>
              <a:tabLst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The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Boston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bowel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preparation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scale: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valid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reliable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instrument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20" dirty="0">
                <a:latin typeface="Calibri"/>
                <a:cs typeface="Calibri"/>
              </a:rPr>
              <a:t> colonoscopy-</a:t>
            </a:r>
            <a:r>
              <a:rPr sz="1600" dirty="0">
                <a:latin typeface="Calibri"/>
                <a:cs typeface="Calibri"/>
              </a:rPr>
              <a:t>oriented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research.“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Gastrointest </a:t>
            </a:r>
            <a:r>
              <a:rPr sz="1600" i="1" dirty="0">
                <a:latin typeface="Calibri"/>
                <a:cs typeface="Calibri"/>
              </a:rPr>
              <a:t>Endosc.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2009;69(3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Pt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2):620-</a:t>
            </a:r>
            <a:r>
              <a:rPr sz="1600" spc="-25" dirty="0">
                <a:latin typeface="Calibri"/>
                <a:cs typeface="Calibri"/>
              </a:rPr>
              <a:t>5.</a:t>
            </a:r>
            <a:endParaRPr sz="1600" dirty="0">
              <a:latin typeface="Calibri"/>
              <a:cs typeface="Calibri"/>
            </a:endParaRPr>
          </a:p>
          <a:p>
            <a:pPr marL="240665" indent="-227965">
              <a:lnSpc>
                <a:spcPts val="1800"/>
              </a:lnSpc>
              <a:spcBef>
                <a:spcPts val="520"/>
              </a:spcBef>
              <a:buSzPct val="62500"/>
              <a:buFont typeface="Arial MT"/>
              <a:buChar char="•"/>
              <a:tabLst>
                <a:tab pos="240665" algn="l"/>
              </a:tabLst>
            </a:pP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randomized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clinical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study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comparing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reduced-</a:t>
            </a:r>
            <a:r>
              <a:rPr sz="1600" dirty="0">
                <a:latin typeface="Calibri"/>
                <a:cs typeface="Calibri"/>
              </a:rPr>
              <a:t>volume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oral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sulfate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solution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standard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4-liter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sulfate-</a:t>
            </a:r>
            <a:r>
              <a:rPr sz="1600" spc="-20" dirty="0">
                <a:latin typeface="Calibri"/>
                <a:cs typeface="Calibri"/>
              </a:rPr>
              <a:t>free</a:t>
            </a:r>
            <a:endParaRPr sz="1600" dirty="0">
              <a:latin typeface="Calibri"/>
              <a:cs typeface="Calibri"/>
            </a:endParaRPr>
          </a:p>
          <a:p>
            <a:pPr marL="241300">
              <a:lnSpc>
                <a:spcPts val="1675"/>
              </a:lnSpc>
            </a:pPr>
            <a:r>
              <a:rPr sz="1600" spc="-10" dirty="0">
                <a:latin typeface="Calibri"/>
                <a:cs typeface="Calibri"/>
              </a:rPr>
              <a:t>electrolyte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lavage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solution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preparation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colonoscopy.“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Gastrointest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Endosc.</a:t>
            </a:r>
            <a:r>
              <a:rPr sz="1600" i="1" spc="-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2010;72(2):328-</a:t>
            </a:r>
            <a:r>
              <a:rPr sz="1600" dirty="0">
                <a:latin typeface="Calibri"/>
                <a:cs typeface="Calibri"/>
              </a:rPr>
              <a:t>36.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(Covers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the</a:t>
            </a:r>
            <a:endParaRPr sz="1600" dirty="0">
              <a:latin typeface="Calibri"/>
              <a:cs typeface="Calibri"/>
            </a:endParaRPr>
          </a:p>
          <a:p>
            <a:pPr marL="241300">
              <a:lnSpc>
                <a:spcPts val="1795"/>
              </a:lnSpc>
            </a:pPr>
            <a:r>
              <a:rPr sz="1600" spc="-10" dirty="0">
                <a:latin typeface="Calibri"/>
                <a:cs typeface="Calibri"/>
              </a:rPr>
              <a:t>mechanism)</a:t>
            </a:r>
            <a:endParaRPr sz="1600" dirty="0">
              <a:latin typeface="Calibri"/>
              <a:cs typeface="Calibri"/>
            </a:endParaRPr>
          </a:p>
          <a:p>
            <a:pPr marL="241300" marR="653415" indent="-228600">
              <a:lnSpc>
                <a:spcPts val="1670"/>
              </a:lnSpc>
              <a:spcBef>
                <a:spcPts val="820"/>
              </a:spcBef>
              <a:buSzPct val="62500"/>
              <a:buFont typeface="Arial MT"/>
              <a:buChar char="•"/>
              <a:tabLst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Mechanism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toxicities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purgatives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colonoscopy </a:t>
            </a:r>
            <a:r>
              <a:rPr sz="1600" spc="-20" dirty="0">
                <a:latin typeface="Calibri"/>
                <a:cs typeface="Calibri"/>
              </a:rPr>
              <a:t>preparation.“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Expert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Opin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Drug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Metab </a:t>
            </a:r>
            <a:r>
              <a:rPr sz="1600" i="1" spc="-25" dirty="0">
                <a:latin typeface="Calibri"/>
                <a:cs typeface="Calibri"/>
              </a:rPr>
              <a:t>Toxicol.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2016;12(10):1237-</a:t>
            </a:r>
            <a:r>
              <a:rPr sz="1600" spc="-25" dirty="0">
                <a:latin typeface="Calibri"/>
                <a:cs typeface="Calibri"/>
              </a:rPr>
              <a:t>45.</a:t>
            </a:r>
            <a:endParaRPr sz="1600" dirty="0">
              <a:latin typeface="Calibri"/>
              <a:cs typeface="Calibri"/>
            </a:endParaRPr>
          </a:p>
          <a:p>
            <a:pPr marL="241300" marR="645795" indent="-228600">
              <a:lnSpc>
                <a:spcPts val="1670"/>
              </a:lnSpc>
              <a:spcBef>
                <a:spcPts val="800"/>
              </a:spcBef>
              <a:buSzPct val="62500"/>
              <a:buFont typeface="Arial MT"/>
              <a:buChar char="•"/>
              <a:tabLst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Variable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stiffness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colonoscopes: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randomized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controlled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trial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efficacy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patient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tolerance.“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Gastrointest </a:t>
            </a:r>
            <a:r>
              <a:rPr sz="1600" i="1" dirty="0">
                <a:latin typeface="Calibri"/>
                <a:cs typeface="Calibri"/>
              </a:rPr>
              <a:t>Endosc.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2009;70(2):349-</a:t>
            </a:r>
            <a:r>
              <a:rPr sz="1600" spc="-25" dirty="0">
                <a:latin typeface="Calibri"/>
                <a:cs typeface="Calibri"/>
              </a:rPr>
              <a:t>54.</a:t>
            </a:r>
            <a:endParaRPr sz="16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35"/>
              </a:spcBef>
              <a:buSzPct val="62500"/>
              <a:buFont typeface="Arial MT"/>
              <a:buChar char="•"/>
              <a:tabLst>
                <a:tab pos="240665" algn="l"/>
              </a:tabLst>
            </a:pPr>
            <a:r>
              <a:rPr sz="1600" spc="-10" dirty="0">
                <a:latin typeface="Calibri"/>
                <a:cs typeface="Calibri"/>
              </a:rPr>
              <a:t>Usefulness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pediatric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colonoscope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colonoscopy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adults.“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Gastrointest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Endosc.</a:t>
            </a:r>
            <a:r>
              <a:rPr sz="1600" i="1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2000;51(3):314-</a:t>
            </a:r>
            <a:r>
              <a:rPr sz="1600" spc="-25" dirty="0">
                <a:latin typeface="Calibri"/>
                <a:cs typeface="Calibri"/>
              </a:rPr>
              <a:t>7.</a:t>
            </a:r>
            <a:endParaRPr sz="1600" dirty="0">
              <a:latin typeface="Calibri"/>
              <a:cs typeface="Calibri"/>
            </a:endParaRPr>
          </a:p>
          <a:p>
            <a:pPr marL="241300" marR="1528445" indent="-228600">
              <a:lnSpc>
                <a:spcPts val="1670"/>
              </a:lnSpc>
              <a:spcBef>
                <a:spcPts val="820"/>
              </a:spcBef>
              <a:buSzPct val="62500"/>
              <a:buFont typeface="Arial MT"/>
              <a:buChar char="•"/>
              <a:tabLst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Cap-</a:t>
            </a:r>
            <a:r>
              <a:rPr sz="1600" spc="-10" dirty="0">
                <a:latin typeface="Calibri"/>
                <a:cs typeface="Calibri"/>
              </a:rPr>
              <a:t>assisted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colonoscopy: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meta-</a:t>
            </a:r>
            <a:r>
              <a:rPr sz="1600" dirty="0">
                <a:latin typeface="Calibri"/>
                <a:cs typeface="Calibri"/>
              </a:rPr>
              <a:t>analysis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high-quality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randomized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controlled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trials.“ </a:t>
            </a:r>
            <a:r>
              <a:rPr sz="1600" i="1" dirty="0">
                <a:latin typeface="Calibri"/>
                <a:cs typeface="Calibri"/>
              </a:rPr>
              <a:t>Endosc </a:t>
            </a:r>
            <a:r>
              <a:rPr sz="1600" i="1" spc="-25" dirty="0">
                <a:latin typeface="Calibri"/>
                <a:cs typeface="Calibri"/>
              </a:rPr>
              <a:t>Int </a:t>
            </a:r>
            <a:r>
              <a:rPr sz="1600" i="1" dirty="0">
                <a:latin typeface="Calibri"/>
                <a:cs typeface="Calibri"/>
              </a:rPr>
              <a:t>Open. </a:t>
            </a:r>
            <a:r>
              <a:rPr sz="1600" spc="-10" dirty="0">
                <a:latin typeface="Calibri"/>
                <a:cs typeface="Calibri"/>
              </a:rPr>
              <a:t>2018;6(10):E1214-E1223.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77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BB17-A95B-05C1-A8BB-4DE4BE68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7CAD-8D89-DD4A-CECE-7D326B66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61720"/>
          </a:xfrm>
        </p:spPr>
        <p:txBody>
          <a:bodyPr/>
          <a:lstStyle/>
          <a:p>
            <a:r>
              <a:rPr lang="en-GB" spc="-10" dirty="0"/>
              <a:t>References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A27DCA27-7455-52A2-61F6-933801FBC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5E8D7B09-63C2-AD40-726B-A3F26C0E9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C14DB321-AEC0-E933-81C8-E72FBFC4A66E}"/>
              </a:ext>
            </a:extLst>
          </p:cNvPr>
          <p:cNvSpPr txBox="1"/>
          <p:nvPr/>
        </p:nvSpPr>
        <p:spPr>
          <a:xfrm>
            <a:off x="538987" y="1948815"/>
            <a:ext cx="10763250" cy="3542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marR="106680" indent="-114300" algn="l">
              <a:lnSpc>
                <a:spcPct val="107200"/>
              </a:lnSpc>
              <a:spcBef>
                <a:spcPts val="100"/>
              </a:spcBef>
              <a:buFont typeface="Calibri"/>
              <a:buChar char="•"/>
              <a:tabLst>
                <a:tab pos="231775" algn="l"/>
                <a:tab pos="282575" algn="l"/>
              </a:tabLst>
            </a:pPr>
            <a:r>
              <a:rPr dirty="0"/>
              <a:t>	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randomized,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controlled,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parallel-</a:t>
            </a:r>
            <a:r>
              <a:rPr sz="1800" dirty="0">
                <a:latin typeface="Calibri"/>
                <a:cs typeface="Calibri"/>
              </a:rPr>
              <a:t>group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study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low-</a:t>
            </a:r>
            <a:r>
              <a:rPr sz="1800" dirty="0">
                <a:latin typeface="Calibri"/>
                <a:cs typeface="Calibri"/>
              </a:rPr>
              <a:t>volume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sodium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picosulfate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plus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magnesium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citrate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versus </a:t>
            </a:r>
            <a:r>
              <a:rPr sz="1800" spc="-20" dirty="0">
                <a:latin typeface="Calibri"/>
                <a:cs typeface="Calibri"/>
              </a:rPr>
              <a:t>standard-</a:t>
            </a:r>
            <a:r>
              <a:rPr sz="1800" dirty="0">
                <a:latin typeface="Calibri"/>
                <a:cs typeface="Calibri"/>
              </a:rPr>
              <a:t>volume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polyethylene</a:t>
            </a:r>
            <a:r>
              <a:rPr sz="1800" dirty="0">
                <a:latin typeface="Calibri"/>
                <a:cs typeface="Calibri"/>
              </a:rPr>
              <a:t> glycol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solution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colonoscopy </a:t>
            </a:r>
            <a:r>
              <a:rPr sz="1800" spc="-25" dirty="0">
                <a:latin typeface="Calibri"/>
                <a:cs typeface="Calibri"/>
              </a:rPr>
              <a:t>preparation.“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i="1" spc="-20" dirty="0">
                <a:latin typeface="Calibri"/>
                <a:cs typeface="Calibri"/>
              </a:rPr>
              <a:t>Gastroenterology. </a:t>
            </a:r>
            <a:r>
              <a:rPr sz="1800" spc="-10" dirty="0">
                <a:latin typeface="Calibri"/>
                <a:cs typeface="Calibri"/>
              </a:rPr>
              <a:t>2011;140:S-</a:t>
            </a:r>
            <a:r>
              <a:rPr sz="1800" spc="-20" dirty="0">
                <a:latin typeface="Calibri"/>
                <a:cs typeface="Calibri"/>
              </a:rPr>
              <a:t>144.</a:t>
            </a:r>
            <a:endParaRPr sz="18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105"/>
              </a:spcBef>
            </a:pPr>
            <a:endParaRPr sz="1800" dirty="0">
              <a:latin typeface="Calibri"/>
              <a:cs typeface="Calibri"/>
            </a:endParaRPr>
          </a:p>
          <a:p>
            <a:pPr marL="177165" marR="5080" indent="-165100" algn="l">
              <a:lnSpc>
                <a:spcPct val="107200"/>
              </a:lnSpc>
              <a:spcBef>
                <a:spcPts val="5"/>
              </a:spcBef>
              <a:buChar char="•"/>
              <a:tabLst>
                <a:tab pos="2874645" algn="l"/>
              </a:tabLst>
            </a:pPr>
            <a:r>
              <a:rPr sz="1800" dirty="0">
                <a:latin typeface="Calibri"/>
                <a:cs typeface="Calibri"/>
              </a:rPr>
              <a:t>Acute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phosphate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nephropathy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following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sodium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phosphate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bowel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purgative: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underrecognized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cause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chronic</a:t>
            </a:r>
            <a:r>
              <a:rPr lang="sv-SE"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renal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failure.“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J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Am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Soc Nephrol.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2005;16(11):3389-</a:t>
            </a:r>
            <a:r>
              <a:rPr sz="1800" spc="-25" dirty="0">
                <a:latin typeface="Calibri"/>
                <a:cs typeface="Calibri"/>
              </a:rPr>
              <a:t>96.</a:t>
            </a:r>
            <a:endParaRPr sz="18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260"/>
              </a:spcBef>
              <a:buFont typeface="Calibri"/>
              <a:buChar char="•"/>
            </a:pPr>
            <a:endParaRPr sz="1800" dirty="0">
              <a:latin typeface="Calibri"/>
              <a:cs typeface="Calibri"/>
            </a:endParaRPr>
          </a:p>
          <a:p>
            <a:pPr marL="168275" lvl="1" indent="-165100" algn="l">
              <a:lnSpc>
                <a:spcPct val="100000"/>
              </a:lnSpc>
              <a:buChar char="•"/>
              <a:tabLst>
                <a:tab pos="168275" algn="l"/>
              </a:tabLst>
            </a:pP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safety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polyethylene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glycol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3350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solution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chronic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renal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failure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patients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undergoing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colonoscopy.“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J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spc="-20" dirty="0">
                <a:latin typeface="Calibri"/>
                <a:cs typeface="Calibri"/>
              </a:rPr>
              <a:t>Clin</a:t>
            </a:r>
            <a:endParaRPr sz="1800" dirty="0">
              <a:latin typeface="Calibri"/>
              <a:cs typeface="Calibri"/>
            </a:endParaRPr>
          </a:p>
          <a:p>
            <a:pPr marL="2540" algn="l">
              <a:lnSpc>
                <a:spcPct val="100000"/>
              </a:lnSpc>
              <a:spcBef>
                <a:spcPts val="155"/>
              </a:spcBef>
            </a:pPr>
            <a:r>
              <a:rPr sz="1800" i="1" spc="-10" dirty="0">
                <a:latin typeface="Calibri"/>
                <a:cs typeface="Calibri"/>
              </a:rPr>
              <a:t>Gastroenterol.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2014;48(1):55-</a:t>
            </a:r>
            <a:r>
              <a:rPr sz="1800" spc="-25" dirty="0">
                <a:latin typeface="Calibri"/>
                <a:cs typeface="Calibri"/>
              </a:rPr>
              <a:t>9.</a:t>
            </a:r>
            <a:endParaRPr lang="sv-SE" spc="-25" dirty="0">
              <a:latin typeface="Calibri"/>
              <a:cs typeface="Calibri"/>
            </a:endParaRPr>
          </a:p>
          <a:p>
            <a:pPr marL="288290" indent="-285750" algn="l">
              <a:lnSpc>
                <a:spcPct val="10000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sz="1800" dirty="0">
                <a:latin typeface="Calibri"/>
                <a:cs typeface="Calibri"/>
              </a:rPr>
              <a:t>Bowel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preparation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colonoscopy: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2017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update."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Expert</a:t>
            </a:r>
            <a:r>
              <a:rPr sz="1800" i="1" spc="-6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Rev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Gastroenterol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Hepatol.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Vol: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2017;11(1):57-</a:t>
            </a:r>
            <a:r>
              <a:rPr sz="1800" spc="-25" dirty="0">
                <a:latin typeface="Calibri"/>
                <a:cs typeface="Calibri"/>
              </a:rPr>
              <a:t>67.</a:t>
            </a:r>
            <a:endParaRPr sz="18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260"/>
              </a:spcBef>
            </a:pPr>
            <a:endParaRPr sz="1800" dirty="0">
              <a:latin typeface="Calibri"/>
              <a:cs typeface="Calibri"/>
            </a:endParaRPr>
          </a:p>
          <a:p>
            <a:pPr marL="172085" indent="-166370" algn="l">
              <a:lnSpc>
                <a:spcPct val="100000"/>
              </a:lnSpc>
              <a:buChar char="•"/>
              <a:tabLst>
                <a:tab pos="172085" algn="l"/>
              </a:tabLst>
            </a:pPr>
            <a:r>
              <a:rPr sz="1800" dirty="0">
                <a:latin typeface="Calibri"/>
                <a:cs typeface="Calibri"/>
              </a:rPr>
              <a:t>Optimizing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adequacy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bowel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cleansing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colonoscopy: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recommendations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multi-</a:t>
            </a:r>
            <a:r>
              <a:rPr sz="1800" dirty="0">
                <a:latin typeface="Calibri"/>
                <a:cs typeface="Calibri"/>
              </a:rPr>
              <a:t>society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task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force</a:t>
            </a:r>
            <a:endParaRPr sz="1800" dirty="0">
              <a:latin typeface="Calibri"/>
              <a:cs typeface="Calibri"/>
            </a:endParaRPr>
          </a:p>
          <a:p>
            <a:pPr marL="3810" algn="l">
              <a:lnSpc>
                <a:spcPct val="100000"/>
              </a:lnSpc>
              <a:spcBef>
                <a:spcPts val="145"/>
              </a:spcBef>
            </a:pPr>
            <a:r>
              <a:rPr sz="1800" dirty="0">
                <a:latin typeface="Calibri"/>
                <a:cs typeface="Calibri"/>
              </a:rPr>
              <a:t>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colorectal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cancer.“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Gastroenterology.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Vol:</a:t>
            </a:r>
            <a:r>
              <a:rPr sz="1800" spc="-20" dirty="0">
                <a:latin typeface="Calibri"/>
                <a:cs typeface="Calibri"/>
              </a:rPr>
              <a:t> 2014;147(4):903-</a:t>
            </a:r>
            <a:r>
              <a:rPr sz="1800" spc="-25" dirty="0">
                <a:latin typeface="Calibri"/>
                <a:cs typeface="Calibri"/>
              </a:rPr>
              <a:t>24.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91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0552" y="1805127"/>
            <a:ext cx="63893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FFFFFF"/>
                </a:solidFill>
                <a:latin typeface="Corbel"/>
                <a:cs typeface="Corbel"/>
                <a:hlinkClick r:id="rId2"/>
              </a:rPr>
              <a:t>www.muscatendoscopyacademy.com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Thank</a:t>
            </a:r>
            <a:r>
              <a:rPr sz="3600" spc="-400" dirty="0">
                <a:solidFill>
                  <a:srgbClr val="FFFFFF"/>
                </a:solidFill>
              </a:rPr>
              <a:t> </a:t>
            </a:r>
            <a:r>
              <a:rPr sz="3600" spc="-60" dirty="0">
                <a:solidFill>
                  <a:srgbClr val="FFFFFF"/>
                </a:solidFill>
              </a:rPr>
              <a:t>You</a:t>
            </a:r>
            <a:r>
              <a:rPr sz="3600" spc="-7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for</a:t>
            </a:r>
            <a:r>
              <a:rPr sz="3600" spc="-4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your</a:t>
            </a:r>
            <a:r>
              <a:rPr sz="3600" spc="-50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attention</a:t>
            </a:r>
            <a:endParaRPr sz="3600"/>
          </a:p>
          <a:p>
            <a:pPr algn="ctr">
              <a:lnSpc>
                <a:spcPct val="100000"/>
              </a:lnSpc>
            </a:pPr>
            <a:r>
              <a:rPr sz="3600" dirty="0">
                <a:solidFill>
                  <a:srgbClr val="FFFFFF"/>
                </a:solidFill>
              </a:rPr>
              <a:t>Visit</a:t>
            </a:r>
            <a:r>
              <a:rPr sz="3600" spc="-6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our</a:t>
            </a:r>
            <a:r>
              <a:rPr sz="3600" spc="-6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online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platform</a:t>
            </a:r>
            <a:r>
              <a:rPr sz="3600" spc="-4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and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learn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20" dirty="0">
                <a:solidFill>
                  <a:srgbClr val="FFFFFF"/>
                </a:solidFill>
              </a:rPr>
              <a:t>more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27217" y="2491104"/>
            <a:ext cx="1337564" cy="14354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Introduction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&amp;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Learning</a:t>
            </a:r>
            <a:r>
              <a:rPr lang="en-GB" sz="4400" b="1" spc="-8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Objectives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AC39D346-3B07-62B4-828D-B587A6C5A827}"/>
              </a:ext>
            </a:extLst>
          </p:cNvPr>
          <p:cNvSpPr txBox="1"/>
          <p:nvPr/>
        </p:nvSpPr>
        <p:spPr>
          <a:xfrm>
            <a:off x="231140" y="2302891"/>
            <a:ext cx="10610215" cy="2684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Select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appropriate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endoscope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clinical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scenario.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5"/>
              </a:spcBef>
              <a:buFont typeface="Calibri"/>
              <a:buAutoNum type="arabicPeriod"/>
            </a:pP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Understand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role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control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endoscope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stiffness.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20"/>
              </a:spcBef>
              <a:buFont typeface="Calibri"/>
              <a:buAutoNum type="arabicPeriod"/>
            </a:pP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Implement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strategies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achieve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assess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optimal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bowel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preparation.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65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1354217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Endoscope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Choice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–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Matching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spc="-30" dirty="0">
                <a:latin typeface="Calibri"/>
                <a:cs typeface="Calibri"/>
              </a:rPr>
              <a:t>Tool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to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spc="-20" dirty="0">
                <a:latin typeface="Calibri"/>
                <a:cs typeface="Calibri"/>
              </a:rPr>
              <a:t>Task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0D8B1C8-021E-6776-66C2-61C9387F205F}"/>
              </a:ext>
            </a:extLst>
          </p:cNvPr>
          <p:cNvSpPr txBox="1"/>
          <p:nvPr/>
        </p:nvSpPr>
        <p:spPr>
          <a:xfrm>
            <a:off x="918768" y="2169998"/>
            <a:ext cx="4746625" cy="384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16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Standard</a:t>
            </a:r>
            <a:r>
              <a:rPr sz="2400" b="1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Adult</a:t>
            </a:r>
            <a:r>
              <a:rPr sz="2400" b="1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Colonoscope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Specs: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~133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cm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working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length,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12-</a:t>
            </a:r>
            <a:r>
              <a:rPr sz="2000" dirty="0">
                <a:latin typeface="Calibri"/>
                <a:cs typeface="Calibri"/>
              </a:rPr>
              <a:t>13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mm</a:t>
            </a:r>
            <a:endParaRPr sz="20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170"/>
              </a:spcBef>
            </a:pPr>
            <a:r>
              <a:rPr sz="2000" spc="-10" dirty="0">
                <a:latin typeface="Calibri"/>
                <a:cs typeface="Calibri"/>
              </a:rPr>
              <a:t>diameter.</a:t>
            </a:r>
            <a:endParaRPr sz="2000" dirty="0">
              <a:latin typeface="Calibri"/>
              <a:cs typeface="Calibri"/>
            </a:endParaRPr>
          </a:p>
          <a:p>
            <a:pPr marL="354965" marR="48260" indent="-342900">
              <a:lnSpc>
                <a:spcPct val="107000"/>
              </a:lnSpc>
              <a:spcBef>
                <a:spcPts val="790"/>
              </a:spcBef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Key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Features: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Standard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accessory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channel (3.2-</a:t>
            </a:r>
            <a:r>
              <a:rPr sz="2000" dirty="0">
                <a:latin typeface="Calibri"/>
                <a:cs typeface="Calibri"/>
              </a:rPr>
              <a:t>3.8mm),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water-</a:t>
            </a:r>
            <a:r>
              <a:rPr sz="2000" dirty="0">
                <a:latin typeface="Calibri"/>
                <a:cs typeface="Calibri"/>
              </a:rPr>
              <a:t>jet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capability.</a:t>
            </a:r>
            <a:endParaRPr sz="2000" dirty="0">
              <a:latin typeface="Calibri"/>
              <a:cs typeface="Calibri"/>
            </a:endParaRPr>
          </a:p>
          <a:p>
            <a:pPr marL="354965" marR="5080" indent="-342900">
              <a:lnSpc>
                <a:spcPct val="107000"/>
              </a:lnSpc>
              <a:spcBef>
                <a:spcPts val="810"/>
              </a:spcBef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Best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For: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Routine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diagnostic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&amp;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therapeutic </a:t>
            </a:r>
            <a:r>
              <a:rPr sz="2000" dirty="0">
                <a:latin typeface="Calibri"/>
                <a:cs typeface="Calibri"/>
              </a:rPr>
              <a:t>colonoscopy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average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anatomy.</a:t>
            </a:r>
            <a:endParaRPr sz="20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0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b="1" spc="-10" dirty="0">
                <a:latin typeface="Calibri"/>
                <a:cs typeface="Calibri"/>
              </a:rPr>
              <a:t>Considerations: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challenging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in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240"/>
              </a:spcBef>
            </a:pPr>
            <a:r>
              <a:rPr sz="2000" spc="-10" dirty="0">
                <a:latin typeface="Calibri"/>
                <a:cs typeface="Calibri"/>
              </a:rPr>
              <a:t>redundant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colons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after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complex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surgery.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11E4E04-4CD0-8A4C-3DD0-9A0403F9D7F6}"/>
              </a:ext>
            </a:extLst>
          </p:cNvPr>
          <p:cNvSpPr txBox="1"/>
          <p:nvPr/>
        </p:nvSpPr>
        <p:spPr>
          <a:xfrm>
            <a:off x="6251828" y="2131567"/>
            <a:ext cx="4993005" cy="363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Pediatric/Thin</a:t>
            </a:r>
            <a:r>
              <a:rPr sz="24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Colonoscope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Specs: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Similar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length,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but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narrower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diameter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70"/>
              </a:spcBef>
            </a:pPr>
            <a:r>
              <a:rPr sz="2000" dirty="0">
                <a:latin typeface="Calibri"/>
                <a:cs typeface="Calibri"/>
              </a:rPr>
              <a:t>(11-12</a:t>
            </a:r>
            <a:r>
              <a:rPr sz="2000" spc="-20" dirty="0">
                <a:latin typeface="Calibri"/>
                <a:cs typeface="Calibri"/>
              </a:rPr>
              <a:t> mm).</a:t>
            </a:r>
            <a:endParaRPr sz="2000">
              <a:latin typeface="Calibri"/>
              <a:cs typeface="Calibri"/>
            </a:endParaRPr>
          </a:p>
          <a:p>
            <a:pPr marL="355600" marR="100965" indent="-342900">
              <a:lnSpc>
                <a:spcPct val="107000"/>
              </a:lnSpc>
              <a:spcBef>
                <a:spcPts val="795"/>
              </a:spcBef>
              <a:buSzPct val="50000"/>
              <a:buFont typeface="Symbol"/>
              <a:buChar char=""/>
              <a:tabLst>
                <a:tab pos="355600" algn="l"/>
              </a:tabLst>
            </a:pPr>
            <a:r>
              <a:rPr sz="2000" b="1" dirty="0">
                <a:latin typeface="Calibri"/>
                <a:cs typeface="Calibri"/>
              </a:rPr>
              <a:t>Best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For: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Tight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strictures,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severe </a:t>
            </a:r>
            <a:r>
              <a:rPr sz="2000" dirty="0">
                <a:latin typeface="Calibri"/>
                <a:cs typeface="Calibri"/>
              </a:rPr>
              <a:t>diverticulosis,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pediatric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patients,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patients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significant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angulation/fibrosis.</a:t>
            </a:r>
            <a:endParaRPr sz="2000">
              <a:latin typeface="Calibri"/>
              <a:cs typeface="Calibri"/>
            </a:endParaRPr>
          </a:p>
          <a:p>
            <a:pPr marL="355600" marR="139065" indent="-342900">
              <a:lnSpc>
                <a:spcPct val="107000"/>
              </a:lnSpc>
              <a:spcBef>
                <a:spcPts val="805"/>
              </a:spcBef>
              <a:buSzPct val="50000"/>
              <a:buFont typeface="Symbol"/>
              <a:buChar char=""/>
              <a:tabLst>
                <a:tab pos="355600" algn="l"/>
              </a:tabLst>
            </a:pPr>
            <a:r>
              <a:rPr sz="2000" b="1" spc="-45" dirty="0">
                <a:latin typeface="Calibri"/>
                <a:cs typeface="Calibri"/>
              </a:rPr>
              <a:t>Trade-</a:t>
            </a:r>
            <a:r>
              <a:rPr sz="2000" b="1" dirty="0">
                <a:latin typeface="Calibri"/>
                <a:cs typeface="Calibri"/>
              </a:rPr>
              <a:t>off: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Smaller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suction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channel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(2.8mm) </a:t>
            </a:r>
            <a:r>
              <a:rPr sz="2000" dirty="0">
                <a:latin typeface="Calibri"/>
                <a:cs typeface="Calibri"/>
              </a:rPr>
              <a:t>can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slower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prep;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loop </a:t>
            </a:r>
            <a:r>
              <a:rPr sz="2000" dirty="0">
                <a:latin typeface="Calibri"/>
                <a:cs typeface="Calibri"/>
              </a:rPr>
              <a:t>more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easily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increased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flexibility.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08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1354217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Endoscope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Choice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–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Matching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spc="-30" dirty="0">
                <a:latin typeface="Calibri"/>
                <a:cs typeface="Calibri"/>
              </a:rPr>
              <a:t>Tool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to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spc="-20" dirty="0">
                <a:latin typeface="Calibri"/>
                <a:cs typeface="Calibri"/>
              </a:rPr>
              <a:t>Task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68A34BC-A666-D354-177B-208F1CC67C38}"/>
              </a:ext>
            </a:extLst>
          </p:cNvPr>
          <p:cNvSpPr txBox="1"/>
          <p:nvPr/>
        </p:nvSpPr>
        <p:spPr>
          <a:xfrm>
            <a:off x="1256791" y="1811858"/>
            <a:ext cx="92043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29655" algn="l"/>
              </a:tabLst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Enteroscope</a:t>
            </a:r>
            <a:r>
              <a:rPr sz="24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&amp;</a:t>
            </a:r>
            <a:r>
              <a:rPr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Balloon-Assisted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3600" b="1" u="sng" baseline="115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Disposables</a:t>
            </a:r>
            <a:r>
              <a:rPr sz="3600" b="1" u="sng" spc="-179" baseline="115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spc="-15" baseline="115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Endoscopes</a:t>
            </a:r>
            <a:endParaRPr sz="3600" baseline="1157" dirty="0">
              <a:latin typeface="Calibri"/>
              <a:cs typeface="Calibri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7EBB3FF-300E-B8BD-F7CC-9AE8F4B71CF4}"/>
              </a:ext>
            </a:extLst>
          </p:cNvPr>
          <p:cNvSpPr txBox="1"/>
          <p:nvPr/>
        </p:nvSpPr>
        <p:spPr>
          <a:xfrm>
            <a:off x="918768" y="2430994"/>
            <a:ext cx="4884420" cy="67881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70"/>
              </a:spcBef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Types: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Single-</a:t>
            </a:r>
            <a:r>
              <a:rPr sz="2000" dirty="0">
                <a:latin typeface="Calibri"/>
                <a:cs typeface="Calibri"/>
              </a:rPr>
              <a:t>Balloon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(SBE),</a:t>
            </a:r>
            <a:r>
              <a:rPr sz="2000" spc="-10" dirty="0">
                <a:latin typeface="Calibri"/>
                <a:cs typeface="Calibri"/>
              </a:rPr>
              <a:t> Double-Balloon</a:t>
            </a:r>
            <a:endParaRPr sz="20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170"/>
              </a:spcBef>
            </a:pPr>
            <a:r>
              <a:rPr sz="2000" dirty="0">
                <a:latin typeface="Calibri"/>
                <a:cs typeface="Calibri"/>
              </a:rPr>
              <a:t>(DBE),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Spiral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Overtube.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0DECCD3-B92A-B061-3595-0FFDA5CFFE2C}"/>
              </a:ext>
            </a:extLst>
          </p:cNvPr>
          <p:cNvSpPr txBox="1"/>
          <p:nvPr/>
        </p:nvSpPr>
        <p:spPr>
          <a:xfrm>
            <a:off x="918768" y="3184626"/>
            <a:ext cx="4799965" cy="175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08915" indent="-342900">
              <a:lnSpc>
                <a:spcPct val="107000"/>
              </a:lnSpc>
              <a:spcBef>
                <a:spcPts val="100"/>
              </a:spcBef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Specs: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Longer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(200-</a:t>
            </a:r>
            <a:r>
              <a:rPr sz="2000" dirty="0">
                <a:latin typeface="Calibri"/>
                <a:cs typeface="Calibri"/>
              </a:rPr>
              <a:t>250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cm),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often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dirty="0">
                <a:latin typeface="Calibri"/>
                <a:cs typeface="Calibri"/>
              </a:rPr>
              <a:t>thinner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shaft.</a:t>
            </a:r>
            <a:endParaRPr sz="2000" dirty="0">
              <a:latin typeface="Calibri"/>
              <a:cs typeface="Calibri"/>
            </a:endParaRPr>
          </a:p>
          <a:p>
            <a:pPr marL="354965" marR="5080" indent="-342900">
              <a:lnSpc>
                <a:spcPct val="107000"/>
              </a:lnSpc>
              <a:spcBef>
                <a:spcPts val="805"/>
              </a:spcBef>
              <a:buSzPct val="50000"/>
              <a:buFont typeface="Symbol"/>
              <a:buChar char="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Best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For: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Deep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small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bowel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enteroscopy, intraoperative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endoscopy,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altered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anatomy </a:t>
            </a:r>
            <a:r>
              <a:rPr sz="2000" dirty="0">
                <a:latin typeface="Calibri"/>
                <a:cs typeface="Calibri"/>
              </a:rPr>
              <a:t>(e.g.,</a:t>
            </a:r>
            <a:r>
              <a:rPr sz="2000" spc="-10" dirty="0">
                <a:latin typeface="Calibri"/>
                <a:cs typeface="Calibri"/>
              </a:rPr>
              <a:t> Roux-en-</a:t>
            </a:r>
            <a:r>
              <a:rPr sz="2000" spc="-25" dirty="0">
                <a:latin typeface="Calibri"/>
                <a:cs typeface="Calibri"/>
              </a:rPr>
              <a:t>Y).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CC8D7E0-905D-A4F3-E273-21CC3E4188B6}"/>
              </a:ext>
            </a:extLst>
          </p:cNvPr>
          <p:cNvSpPr txBox="1"/>
          <p:nvPr/>
        </p:nvSpPr>
        <p:spPr>
          <a:xfrm>
            <a:off x="7008368" y="2406218"/>
            <a:ext cx="4422140" cy="21259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99085" marR="238125" indent="-287020">
              <a:lnSpc>
                <a:spcPts val="2090"/>
              </a:lnSpc>
              <a:spcBef>
                <a:spcPts val="434"/>
              </a:spcBef>
              <a:buSzPct val="50000"/>
              <a:buFont typeface="Courier New"/>
              <a:buChar char="o"/>
              <a:tabLst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Pros: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Eliminates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reprocessing delays/costs,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guaranteed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function,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no cross-</a:t>
            </a:r>
            <a:r>
              <a:rPr sz="2000" spc="-10" dirty="0">
                <a:latin typeface="Calibri"/>
                <a:cs typeface="Calibri"/>
              </a:rPr>
              <a:t>contamination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risk.</a:t>
            </a:r>
            <a:endParaRPr sz="2000">
              <a:latin typeface="Calibri"/>
              <a:cs typeface="Calibri"/>
            </a:endParaRPr>
          </a:p>
          <a:p>
            <a:pPr marL="299085" marR="154305" indent="-287020">
              <a:lnSpc>
                <a:spcPts val="2090"/>
              </a:lnSpc>
              <a:spcBef>
                <a:spcPts val="785"/>
              </a:spcBef>
              <a:buSzPct val="50000"/>
              <a:buFont typeface="Courier New"/>
              <a:buChar char="o"/>
              <a:tabLst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Cons: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Environmental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impact,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potential differences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"feel,"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cost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structure.</a:t>
            </a:r>
            <a:endParaRPr sz="2000">
              <a:latin typeface="Calibri"/>
              <a:cs typeface="Calibri"/>
            </a:endParaRPr>
          </a:p>
          <a:p>
            <a:pPr marL="299085" marR="5080" indent="-287020">
              <a:lnSpc>
                <a:spcPts val="2090"/>
              </a:lnSpc>
              <a:spcBef>
                <a:spcPts val="805"/>
              </a:spcBef>
              <a:buSzPct val="50000"/>
              <a:buFont typeface="Courier New"/>
              <a:buChar char="o"/>
              <a:tabLst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Ideal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For: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ERCP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infected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ducts,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rapid </a:t>
            </a:r>
            <a:r>
              <a:rPr sz="2000" dirty="0">
                <a:latin typeface="Calibri"/>
                <a:cs typeface="Calibri"/>
              </a:rPr>
              <a:t>turnover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units,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ICU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bedside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procedures.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60B2F364-01BC-128C-3AEB-675724705433}"/>
              </a:ext>
            </a:extLst>
          </p:cNvPr>
          <p:cNvSpPr txBox="1"/>
          <p:nvPr/>
        </p:nvSpPr>
        <p:spPr>
          <a:xfrm>
            <a:off x="2412238" y="5687364"/>
            <a:ext cx="7582534" cy="61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7200"/>
              </a:lnSpc>
              <a:spcBef>
                <a:spcPts val="100"/>
              </a:spcBef>
              <a:buSzPct val="55555"/>
              <a:buFont typeface="Courier New"/>
              <a:buChar char="o"/>
              <a:tabLst>
                <a:tab pos="299085" algn="l"/>
              </a:tabLst>
            </a:pPr>
            <a:r>
              <a:rPr sz="1800" b="1" spc="-10" dirty="0">
                <a:latin typeface="Calibri"/>
                <a:cs typeface="Calibri"/>
              </a:rPr>
              <a:t>Cap-</a:t>
            </a:r>
            <a:r>
              <a:rPr sz="1800" b="1" dirty="0">
                <a:latin typeface="Calibri"/>
                <a:cs typeface="Calibri"/>
              </a:rPr>
              <a:t>Assisted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Colonoscopy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(Transparent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Cap):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improve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mucosal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views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stabilize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scope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tip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polypectomy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difficult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locations.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62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r>
              <a:rPr lang="en-GB" sz="4000" b="1" dirty="0">
                <a:latin typeface="Calibri"/>
                <a:cs typeface="Calibri"/>
              </a:rPr>
              <a:t>Endoscope</a:t>
            </a:r>
            <a:r>
              <a:rPr lang="en-GB" sz="4000" b="1" spc="-75" dirty="0">
                <a:latin typeface="Calibri"/>
                <a:cs typeface="Calibri"/>
              </a:rPr>
              <a:t> </a:t>
            </a:r>
            <a:r>
              <a:rPr lang="en-GB" sz="4000" b="1" dirty="0">
                <a:latin typeface="Calibri"/>
                <a:cs typeface="Calibri"/>
              </a:rPr>
              <a:t>Choice</a:t>
            </a:r>
            <a:r>
              <a:rPr lang="en-GB" sz="4400" b="1" dirty="0">
                <a:latin typeface="Calibri"/>
                <a:cs typeface="Calibri"/>
              </a:rPr>
              <a:t>-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dirty="0">
                <a:latin typeface="Calibri"/>
                <a:cs typeface="Calibri"/>
              </a:rPr>
              <a:t>w</a:t>
            </a:r>
            <a:r>
              <a:rPr lang="en-GB" sz="4000" dirty="0">
                <a:latin typeface="Calibri"/>
                <a:cs typeface="Calibri"/>
              </a:rPr>
              <a:t>hen</a:t>
            </a:r>
            <a:r>
              <a:rPr lang="en-GB" sz="4000" spc="-50" dirty="0">
                <a:latin typeface="Calibri"/>
                <a:cs typeface="Calibri"/>
              </a:rPr>
              <a:t> </a:t>
            </a:r>
            <a:r>
              <a:rPr lang="en-GB" sz="4000" dirty="0">
                <a:latin typeface="Calibri"/>
                <a:cs typeface="Calibri"/>
              </a:rPr>
              <a:t>to</a:t>
            </a:r>
            <a:r>
              <a:rPr lang="en-GB" sz="4000" spc="-45" dirty="0">
                <a:latin typeface="Calibri"/>
                <a:cs typeface="Calibri"/>
              </a:rPr>
              <a:t> </a:t>
            </a:r>
            <a:r>
              <a:rPr lang="en-GB" sz="4000" dirty="0">
                <a:latin typeface="Calibri"/>
                <a:cs typeface="Calibri"/>
              </a:rPr>
              <a:t>use</a:t>
            </a:r>
            <a:r>
              <a:rPr lang="en-GB" sz="4000" spc="-40" dirty="0">
                <a:latin typeface="Calibri"/>
                <a:cs typeface="Calibri"/>
              </a:rPr>
              <a:t> </a:t>
            </a:r>
            <a:r>
              <a:rPr lang="en-GB" sz="4000" spc="-10" dirty="0">
                <a:latin typeface="Calibri"/>
                <a:cs typeface="Calibri"/>
              </a:rPr>
              <a:t>what?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EFA365C8-3204-E6F4-B117-9B4459E83331}"/>
              </a:ext>
            </a:extLst>
          </p:cNvPr>
          <p:cNvSpPr txBox="1"/>
          <p:nvPr/>
        </p:nvSpPr>
        <p:spPr>
          <a:xfrm>
            <a:off x="342696" y="1908809"/>
            <a:ext cx="10304145" cy="4186554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32105" indent="-319405">
              <a:lnSpc>
                <a:spcPct val="100000"/>
              </a:lnSpc>
              <a:spcBef>
                <a:spcPts val="1165"/>
              </a:spcBef>
              <a:buFont typeface="Arial MT"/>
              <a:buChar char="•"/>
              <a:tabLst>
                <a:tab pos="332105" algn="l"/>
              </a:tabLst>
            </a:pPr>
            <a:r>
              <a:rPr sz="3200" b="1" dirty="0">
                <a:latin typeface="Calibri"/>
                <a:cs typeface="Calibri"/>
              </a:rPr>
              <a:t>Routine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Screening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--&gt;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Standard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Adult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Colonoscope</a:t>
            </a:r>
            <a:endParaRPr sz="32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65"/>
              </a:spcBef>
              <a:buFont typeface="Arial MT"/>
              <a:buChar char="•"/>
              <a:tabLst>
                <a:tab pos="240665" algn="l"/>
              </a:tabLst>
            </a:pPr>
            <a:r>
              <a:rPr sz="3200" b="1" dirty="0">
                <a:latin typeface="Calibri"/>
                <a:cs typeface="Calibri"/>
              </a:rPr>
              <a:t>Diverticulosis,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Stricture,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Pain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--&gt;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Pediatric/Thin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Colonoscope</a:t>
            </a:r>
            <a:endParaRPr sz="3200" dirty="0">
              <a:latin typeface="Calibri"/>
              <a:cs typeface="Calibri"/>
            </a:endParaRPr>
          </a:p>
          <a:p>
            <a:pPr marL="240029" marR="5080" indent="-227329">
              <a:lnSpc>
                <a:spcPct val="106900"/>
              </a:lnSpc>
              <a:spcBef>
                <a:spcPts val="805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b="1" dirty="0">
                <a:latin typeface="Calibri"/>
                <a:cs typeface="Calibri"/>
              </a:rPr>
              <a:t>Small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Bowel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Bleeding,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Altered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Anatomy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--&gt;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Balloon-Assisted 	Enteroscope.</a:t>
            </a:r>
            <a:endParaRPr sz="3200" dirty="0">
              <a:latin typeface="Calibri"/>
              <a:cs typeface="Calibri"/>
            </a:endParaRPr>
          </a:p>
          <a:p>
            <a:pPr marL="240029" marR="1750695" indent="-227329">
              <a:lnSpc>
                <a:spcPct val="106900"/>
              </a:lnSpc>
              <a:spcBef>
                <a:spcPts val="819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b="1" dirty="0">
                <a:latin typeface="Calibri"/>
                <a:cs typeface="Calibri"/>
              </a:rPr>
              <a:t>ICU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Patient,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ERCP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for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PSC,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post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40" dirty="0">
                <a:latin typeface="Calibri"/>
                <a:cs typeface="Calibri"/>
              </a:rPr>
              <a:t>OLT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--&gt;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Disposable 	Colonoscope/Duodenoscope.</a:t>
            </a:r>
            <a:endParaRPr sz="3200" dirty="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070"/>
              </a:spcBef>
              <a:buFont typeface="Arial MT"/>
              <a:buChar char="•"/>
              <a:tabLst>
                <a:tab pos="240029" algn="l"/>
              </a:tabLst>
            </a:pPr>
            <a:r>
              <a:rPr sz="3200" b="1" dirty="0">
                <a:latin typeface="Calibri"/>
                <a:cs typeface="Calibri"/>
              </a:rPr>
              <a:t>Difficulty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at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Flexures/ICV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--&gt;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Consider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Cap-</a:t>
            </a:r>
            <a:r>
              <a:rPr sz="3200" spc="-10" dirty="0">
                <a:latin typeface="Calibri"/>
                <a:cs typeface="Calibri"/>
              </a:rPr>
              <a:t>Assisted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98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2015936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What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is</a:t>
            </a:r>
            <a:r>
              <a:rPr lang="en-GB" sz="4400" b="1" spc="-2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Scope</a:t>
            </a:r>
            <a:r>
              <a:rPr lang="en-GB" sz="4400" b="1" spc="-5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Stiffness</a:t>
            </a:r>
            <a:r>
              <a:rPr lang="en-GB" sz="4400" b="1" spc="-3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and</a:t>
            </a:r>
            <a:r>
              <a:rPr lang="en-GB" sz="4400" b="1" spc="-4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why does</a:t>
            </a:r>
            <a:r>
              <a:rPr lang="en-GB" sz="4400" b="1" spc="-3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it</a:t>
            </a:r>
            <a:r>
              <a:rPr lang="en-GB" sz="4400" b="1" spc="-25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matter?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3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Art</a:t>
            </a:r>
            <a:r>
              <a:rPr lang="en-GB" sz="4400" b="1" spc="-1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of</a:t>
            </a:r>
            <a:r>
              <a:rPr lang="en-GB" sz="4400" b="1" spc="-2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Loop</a:t>
            </a:r>
            <a:r>
              <a:rPr lang="en-GB" sz="4400" b="1" spc="-3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Control</a:t>
            </a:r>
            <a:br>
              <a:rPr lang="en-GB" sz="4400" dirty="0">
                <a:latin typeface="Calibri"/>
                <a:cs typeface="Calibri"/>
              </a:rPr>
            </a:b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EA99C0A6-CACB-0E09-61D7-B7D8689D0A07}"/>
              </a:ext>
            </a:extLst>
          </p:cNvPr>
          <p:cNvSpPr txBox="1"/>
          <p:nvPr/>
        </p:nvSpPr>
        <p:spPr>
          <a:xfrm>
            <a:off x="916939" y="1839620"/>
            <a:ext cx="10114280" cy="454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94410" indent="-343535">
              <a:lnSpc>
                <a:spcPct val="106800"/>
              </a:lnSpc>
              <a:spcBef>
                <a:spcPts val="100"/>
              </a:spcBef>
              <a:buSzPct val="35714"/>
              <a:buFont typeface="Symbol"/>
              <a:buChar char=""/>
              <a:tabLst>
                <a:tab pos="355600" algn="l"/>
              </a:tabLst>
            </a:pPr>
            <a:r>
              <a:rPr sz="2800" b="1" dirty="0">
                <a:latin typeface="Calibri"/>
                <a:cs typeface="Calibri"/>
              </a:rPr>
              <a:t>Definition: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resistance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endoscope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shaft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bending </a:t>
            </a:r>
            <a:r>
              <a:rPr sz="2800" dirty="0">
                <a:latin typeface="Calibri"/>
                <a:cs typeface="Calibri"/>
              </a:rPr>
              <a:t>(forming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loop).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85"/>
              </a:spcBef>
              <a:buFont typeface="Symbol"/>
              <a:buChar char=""/>
            </a:pPr>
            <a:endParaRPr sz="2800" dirty="0">
              <a:latin typeface="Calibri"/>
              <a:cs typeface="Calibri"/>
            </a:endParaRPr>
          </a:p>
          <a:p>
            <a:pPr marL="354330" marR="176530" indent="-342265" algn="just">
              <a:lnSpc>
                <a:spcPct val="107000"/>
              </a:lnSpc>
              <a:buSzPct val="35714"/>
              <a:buFont typeface="Symbol"/>
              <a:buChar char=""/>
              <a:tabLst>
                <a:tab pos="355600" algn="l"/>
              </a:tabLst>
            </a:pPr>
            <a:r>
              <a:rPr sz="2800" b="1" dirty="0">
                <a:latin typeface="Calibri"/>
                <a:cs typeface="Calibri"/>
              </a:rPr>
              <a:t>The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Core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Principle: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Transmission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Force.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stiffer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shaft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transmits 	</a:t>
            </a:r>
            <a:r>
              <a:rPr sz="2800" dirty="0">
                <a:latin typeface="Calibri"/>
                <a:cs typeface="Calibri"/>
              </a:rPr>
              <a:t>torque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your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hands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efficiently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tip,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preventing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and 	</a:t>
            </a:r>
            <a:r>
              <a:rPr sz="2800" dirty="0">
                <a:latin typeface="Calibri"/>
                <a:cs typeface="Calibri"/>
              </a:rPr>
              <a:t>reducing</a:t>
            </a:r>
            <a:r>
              <a:rPr sz="2800" spc="-1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loops.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64"/>
              </a:spcBef>
              <a:buFont typeface="Symbol"/>
              <a:buChar char=""/>
            </a:pPr>
            <a:endParaRPr sz="2800" dirty="0">
              <a:latin typeface="Calibri"/>
              <a:cs typeface="Calibri"/>
            </a:endParaRPr>
          </a:p>
          <a:p>
            <a:pPr marL="354330" marR="5080" indent="-342265" algn="just">
              <a:lnSpc>
                <a:spcPct val="107200"/>
              </a:lnSpc>
              <a:buSzPct val="35714"/>
              <a:buFont typeface="Symbol"/>
              <a:buChar char=""/>
              <a:tabLst>
                <a:tab pos="355600" algn="l"/>
              </a:tabLst>
            </a:pPr>
            <a:r>
              <a:rPr sz="2800" b="1" dirty="0">
                <a:latin typeface="Calibri"/>
                <a:cs typeface="Calibri"/>
              </a:rPr>
              <a:t>Consequence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Looping: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Patient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discomfort,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prolonged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procedure, 	</a:t>
            </a:r>
            <a:r>
              <a:rPr sz="2800" dirty="0">
                <a:latin typeface="Calibri"/>
                <a:cs typeface="Calibri"/>
              </a:rPr>
              <a:t>missed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lesions,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increased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sedation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needs,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risk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perforation.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03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pPr rtl="0"/>
            <a:r>
              <a:rPr lang="en-GB" sz="4400" b="1" spc="-10" dirty="0">
                <a:latin typeface="Calibri"/>
                <a:cs typeface="Calibri"/>
              </a:rPr>
              <a:t>Variable</a:t>
            </a:r>
            <a:r>
              <a:rPr lang="en-GB" sz="4400" b="1" spc="-11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Stiffness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Colonoscopes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C669B75D-C4BA-6CF9-844D-4D9D774588F6}"/>
              </a:ext>
            </a:extLst>
          </p:cNvPr>
          <p:cNvSpPr txBox="1"/>
          <p:nvPr/>
        </p:nvSpPr>
        <p:spPr>
          <a:xfrm>
            <a:off x="719734" y="2035566"/>
            <a:ext cx="10965180" cy="415734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400" b="1" dirty="0">
                <a:latin typeface="Calibri"/>
                <a:cs typeface="Calibri"/>
              </a:rPr>
              <a:t>How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Works: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Dialing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knob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tightens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wire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shaft,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increasing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rigidity.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Standard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Practice: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"Soft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in,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Stiff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Out"</a:t>
            </a:r>
            <a:endParaRPr sz="2400" dirty="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755015" algn="l"/>
              </a:tabLst>
            </a:pPr>
            <a:r>
              <a:rPr sz="2400" b="1" dirty="0">
                <a:latin typeface="Calibri"/>
                <a:cs typeface="Calibri"/>
              </a:rPr>
              <a:t>Insertion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(Soft/Low):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navigating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sigmoid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flexures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minimal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force.</a:t>
            </a:r>
            <a:endParaRPr sz="2400" dirty="0">
              <a:latin typeface="Calibri"/>
              <a:cs typeface="Calibri"/>
            </a:endParaRPr>
          </a:p>
          <a:p>
            <a:pPr marL="754380" marR="352425" lvl="1" indent="-285115">
              <a:lnSpc>
                <a:spcPct val="107100"/>
              </a:lnSpc>
              <a:spcBef>
                <a:spcPts val="795"/>
              </a:spcBef>
              <a:buAutoNum type="arabicPeriod"/>
              <a:tabLst>
                <a:tab pos="756285" algn="l"/>
              </a:tabLst>
            </a:pPr>
            <a:r>
              <a:rPr sz="2400" b="1" spc="-10" dirty="0">
                <a:latin typeface="Calibri"/>
                <a:cs typeface="Calibri"/>
              </a:rPr>
              <a:t>Withdrawal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&amp;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Therapy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(High/Stiff):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Once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straight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position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achieved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(e.g.,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 	</a:t>
            </a:r>
            <a:r>
              <a:rPr sz="2400" spc="-20" dirty="0">
                <a:latin typeface="Calibri"/>
                <a:cs typeface="Calibri"/>
              </a:rPr>
              <a:t>transverse/cecum),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increase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stiffness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maintain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position,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stabilize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scope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 	polypectomy,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improve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mucosal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inspection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withdrawal.</a:t>
            </a:r>
            <a:endParaRPr sz="24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955"/>
              </a:spcBef>
              <a:buFont typeface="Calibri"/>
              <a:buAutoNum type="arabicPeriod"/>
            </a:pP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Caution: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Overuse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high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stiffness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insertion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increase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patient’s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risk</a:t>
            </a:r>
            <a:endParaRPr sz="24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95"/>
              </a:spcBef>
            </a:pP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stretching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mesentery.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70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677108"/>
          </a:xfrm>
        </p:spPr>
        <p:txBody>
          <a:bodyPr/>
          <a:lstStyle/>
          <a:p>
            <a:r>
              <a:rPr lang="en-GB" sz="4400" b="1" spc="-35" dirty="0">
                <a:latin typeface="Calibri"/>
                <a:cs typeface="Calibri"/>
              </a:rPr>
              <a:t>Techniques</a:t>
            </a:r>
            <a:r>
              <a:rPr lang="en-GB" sz="4400" b="1" spc="-7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for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Loop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Reduction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33FFF9B2-B61C-A7A0-9998-3E60E0AE0FBE}"/>
              </a:ext>
            </a:extLst>
          </p:cNvPr>
          <p:cNvSpPr txBox="1"/>
          <p:nvPr/>
        </p:nvSpPr>
        <p:spPr>
          <a:xfrm>
            <a:off x="578307" y="1998725"/>
            <a:ext cx="10832465" cy="405574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1095"/>
              </a:spcBef>
              <a:buSzPct val="75000"/>
              <a:buFont typeface="Arial MT"/>
              <a:buChar char="•"/>
              <a:tabLst>
                <a:tab pos="346075" algn="l"/>
              </a:tabLst>
            </a:pPr>
            <a:r>
              <a:rPr sz="2400" b="1" dirty="0">
                <a:latin typeface="Calibri"/>
                <a:cs typeface="Calibri"/>
              </a:rPr>
              <a:t>Use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stiffness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control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appropriately.</a:t>
            </a:r>
            <a:endParaRPr sz="2400" dirty="0">
              <a:latin typeface="Calibri"/>
              <a:cs typeface="Calibri"/>
            </a:endParaRPr>
          </a:p>
          <a:p>
            <a:pPr marL="355600" marR="725170" indent="-343535">
              <a:lnSpc>
                <a:spcPct val="107100"/>
              </a:lnSpc>
              <a:spcBef>
                <a:spcPts val="790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Abdominal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Pressure: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first-</a:t>
            </a:r>
            <a:r>
              <a:rPr sz="2400" dirty="0">
                <a:latin typeface="Calibri"/>
                <a:cs typeface="Calibri"/>
              </a:rPr>
              <a:t>line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maneuver.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Nurse-</a:t>
            </a:r>
            <a:r>
              <a:rPr sz="2400" dirty="0">
                <a:latin typeface="Calibri"/>
                <a:cs typeface="Calibri"/>
              </a:rPr>
              <a:t>applied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pressure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fix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sigmoid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transverse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colon.</a:t>
            </a:r>
            <a:endParaRPr sz="24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7100"/>
              </a:lnSpc>
              <a:spcBef>
                <a:spcPts val="795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Position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Change: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Rotating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patient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(Lt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lateral/supine/Rt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lateral/prone)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gravity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open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angles.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Shaft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Shortening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("Pull-and-</a:t>
            </a:r>
            <a:r>
              <a:rPr sz="2400" b="1" dirty="0">
                <a:latin typeface="Calibri"/>
                <a:cs typeface="Calibri"/>
              </a:rPr>
              <a:t>Twist"):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definitive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manual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technique.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Withdraw</a:t>
            </a:r>
            <a:endParaRPr sz="24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90"/>
              </a:spcBef>
            </a:pPr>
            <a:r>
              <a:rPr sz="2400" dirty="0">
                <a:latin typeface="Calibri"/>
                <a:cs typeface="Calibri"/>
              </a:rPr>
              <a:t>scope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while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torquing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pleat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colon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onto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stiffened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shaft.</a:t>
            </a:r>
            <a:endParaRPr sz="2400" dirty="0">
              <a:latin typeface="Calibri"/>
              <a:cs typeface="Calibri"/>
            </a:endParaRPr>
          </a:p>
          <a:p>
            <a:pPr marL="355600" marR="1063625" indent="-343535">
              <a:lnSpc>
                <a:spcPct val="107100"/>
              </a:lnSpc>
              <a:spcBef>
                <a:spcPts val="805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Magnetic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Imaging/scope-</a:t>
            </a:r>
            <a:r>
              <a:rPr sz="2400" b="1" dirty="0">
                <a:latin typeface="Calibri"/>
                <a:cs typeface="Calibri"/>
              </a:rPr>
              <a:t>guide: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Real-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visualization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loops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guide </a:t>
            </a:r>
            <a:r>
              <a:rPr sz="2400" dirty="0">
                <a:latin typeface="Calibri"/>
                <a:cs typeface="Calibri"/>
              </a:rPr>
              <a:t>reduction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maneuvers.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960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5FA7-AAE4-428E-0340-95E67DE0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84" y="442341"/>
            <a:ext cx="8917431" cy="1354217"/>
          </a:xfrm>
        </p:spPr>
        <p:txBody>
          <a:bodyPr/>
          <a:lstStyle/>
          <a:p>
            <a:r>
              <a:rPr lang="en-GB" sz="4400" b="1" dirty="0">
                <a:latin typeface="Calibri"/>
                <a:cs typeface="Calibri"/>
              </a:rPr>
              <a:t>Bowel</a:t>
            </a:r>
            <a:r>
              <a:rPr lang="en-GB" sz="4400" b="1" spc="-8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Preparation</a:t>
            </a:r>
            <a:r>
              <a:rPr lang="en-GB" sz="4400" b="1" spc="-8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–</a:t>
            </a:r>
            <a:r>
              <a:rPr lang="en-GB" sz="4400" b="1" spc="-80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The</a:t>
            </a:r>
            <a:r>
              <a:rPr lang="en-GB" sz="4400" b="1" spc="-8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Foundation</a:t>
            </a:r>
            <a:r>
              <a:rPr lang="en-GB" sz="4400" b="1" spc="-55" dirty="0">
                <a:latin typeface="Calibri"/>
                <a:cs typeface="Calibri"/>
              </a:rPr>
              <a:t> </a:t>
            </a:r>
            <a:r>
              <a:rPr lang="en-GB" sz="4400" b="1" dirty="0">
                <a:latin typeface="Calibri"/>
                <a:cs typeface="Calibri"/>
              </a:rPr>
              <a:t>of</a:t>
            </a:r>
            <a:r>
              <a:rPr lang="en-GB" sz="4400" b="1" spc="-90" dirty="0">
                <a:latin typeface="Calibri"/>
                <a:cs typeface="Calibri"/>
              </a:rPr>
              <a:t> </a:t>
            </a:r>
            <a:r>
              <a:rPr lang="en-GB" sz="4400" b="1" spc="-10" dirty="0">
                <a:latin typeface="Calibri"/>
                <a:cs typeface="Calibri"/>
              </a:rPr>
              <a:t>Quality</a:t>
            </a:r>
            <a:endParaRPr lang="en-SE" dirty="0"/>
          </a:p>
        </p:txBody>
      </p:sp>
      <p:pic>
        <p:nvPicPr>
          <p:cNvPr id="7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855928C-6643-CD7A-B010-A86A736E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</p:spPr>
      </p:pic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80F1D4EF-0A88-B9E5-AC6C-2D7F209AF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1C849AB1-CEB5-9F3E-F934-F9C783E81BCF}"/>
              </a:ext>
            </a:extLst>
          </p:cNvPr>
          <p:cNvSpPr txBox="1"/>
          <p:nvPr/>
        </p:nvSpPr>
        <p:spPr>
          <a:xfrm>
            <a:off x="916939" y="1944065"/>
            <a:ext cx="10131425" cy="44932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55600" marR="353060" indent="-343535">
              <a:lnSpc>
                <a:spcPts val="3030"/>
              </a:lnSpc>
              <a:spcBef>
                <a:spcPts val="280"/>
              </a:spcBef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sz="2600" b="1" dirty="0">
                <a:latin typeface="Calibri"/>
                <a:cs typeface="Calibri"/>
              </a:rPr>
              <a:t>Adenoma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Detection</a:t>
            </a:r>
            <a:r>
              <a:rPr sz="2600" b="1" spc="-6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Rate</a:t>
            </a:r>
            <a:r>
              <a:rPr sz="2600" b="1" spc="-4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(ADR):</a:t>
            </a:r>
            <a:r>
              <a:rPr sz="2600" b="1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Inadequate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prep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halves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ADR.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Missed </a:t>
            </a:r>
            <a:r>
              <a:rPr sz="2600" dirty="0">
                <a:latin typeface="Calibri"/>
                <a:cs typeface="Calibri"/>
              </a:rPr>
              <a:t>lesions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poorly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cleansed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segments.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50"/>
              </a:spcBef>
              <a:buFont typeface="Symbol"/>
              <a:buChar char=""/>
            </a:pPr>
            <a:endParaRPr sz="2600" dirty="0">
              <a:latin typeface="Calibri"/>
              <a:cs typeface="Calibri"/>
            </a:endParaRPr>
          </a:p>
          <a:p>
            <a:pPr marL="355600" marR="5080" indent="-343535">
              <a:lnSpc>
                <a:spcPts val="3030"/>
              </a:lnSpc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sz="2600" b="1" dirty="0">
                <a:latin typeface="Calibri"/>
                <a:cs typeface="Calibri"/>
              </a:rPr>
              <a:t>Procedure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Efficiency:</a:t>
            </a:r>
            <a:r>
              <a:rPr sz="2600" b="1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Increased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withdrawal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time,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frustration,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incomplete procedures.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45"/>
              </a:spcBef>
              <a:buFont typeface="Symbol"/>
              <a:buChar char=""/>
            </a:pPr>
            <a:endParaRPr sz="2600" dirty="0">
              <a:latin typeface="Calibri"/>
              <a:cs typeface="Calibri"/>
            </a:endParaRPr>
          </a:p>
          <a:p>
            <a:pPr marL="355600" marR="422275" indent="-343535">
              <a:lnSpc>
                <a:spcPts val="3030"/>
              </a:lnSpc>
              <a:spcBef>
                <a:spcPts val="5"/>
              </a:spcBef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sz="2600" b="1" dirty="0">
                <a:latin typeface="Calibri"/>
                <a:cs typeface="Calibri"/>
              </a:rPr>
              <a:t>Safety:</a:t>
            </a:r>
            <a:r>
              <a:rPr sz="2600" b="1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Impaired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visualization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increases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risk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perforation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missed pathology.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70"/>
              </a:spcBef>
              <a:buFont typeface="Symbol"/>
              <a:buChar char=""/>
            </a:pPr>
            <a:endParaRPr sz="2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SzPct val="38461"/>
              <a:buFont typeface="Symbol"/>
              <a:buChar char=""/>
              <a:tabLst>
                <a:tab pos="355600" algn="l"/>
              </a:tabLst>
            </a:pPr>
            <a:r>
              <a:rPr sz="2600" b="1" dirty="0">
                <a:latin typeface="Calibri"/>
                <a:cs typeface="Calibri"/>
              </a:rPr>
              <a:t>Cost:</a:t>
            </a:r>
            <a:r>
              <a:rPr sz="2600" b="1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Need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repeat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procedure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sooner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than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recommended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interval.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16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1418</Words>
  <Application>Microsoft Macintosh PowerPoint</Application>
  <PresentationFormat>Widescreen</PresentationFormat>
  <Paragraphs>146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MT</vt:lpstr>
      <vt:lpstr>Calibri</vt:lpstr>
      <vt:lpstr>Corbel</vt:lpstr>
      <vt:lpstr>Courier New</vt:lpstr>
      <vt:lpstr>Symbol</vt:lpstr>
      <vt:lpstr>Office Theme</vt:lpstr>
      <vt:lpstr>PowerPoint Presentation</vt:lpstr>
      <vt:lpstr>Introduction &amp; Learning Objectives</vt:lpstr>
      <vt:lpstr>Endoscope Choice – Matching the Tool to the Task</vt:lpstr>
      <vt:lpstr>Endoscope Choice – Matching the Tool to the Task</vt:lpstr>
      <vt:lpstr>Endoscope Choice- when to use what?</vt:lpstr>
      <vt:lpstr>What is Scope Stiffness and why does it matter? The Art of Loop Control </vt:lpstr>
      <vt:lpstr>Variable Stiffness Colonoscopes</vt:lpstr>
      <vt:lpstr>Techniques for Loop Reduction</vt:lpstr>
      <vt:lpstr>Bowel Preparation – The Foundation of Quality</vt:lpstr>
      <vt:lpstr>Choice of Prep: It's Not One-Size-Fits-All</vt:lpstr>
      <vt:lpstr>Common Effective Regimens</vt:lpstr>
      <vt:lpstr>The Critical Importance of Split-Dosing</vt:lpstr>
      <vt:lpstr>Standardizing Assessment: The Boston Bowel Preparation Scale (BBPS)</vt:lpstr>
      <vt:lpstr>Managing Inadequate Prep</vt:lpstr>
      <vt:lpstr>References</vt:lpstr>
      <vt:lpstr>References</vt:lpstr>
      <vt:lpstr>Thank You for your attention Visit our online platform and 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Faiz Awad</dc:creator>
  <cp:lastModifiedBy>Office</cp:lastModifiedBy>
  <cp:revision>2</cp:revision>
  <dcterms:created xsi:type="dcterms:W3CDTF">2026-01-17T09:40:07Z</dcterms:created>
  <dcterms:modified xsi:type="dcterms:W3CDTF">2026-01-18T10:13:17Z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2026-01-17T00:00:00Z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2026-01-17T00:00:00Z</vt:filetime>
  </property>
  <property fmtid="{D5CDD505-2E9C-101B-9397-08002B2CF9AE}" pid="5" name="Producer">
    <vt:lpwstr>Microsoft® PowerPoint® 2019</vt:lpwstr>
  </property>
</Properties>
</file>