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269" r:id="rId4"/>
    <p:sldId id="267" r:id="rId5"/>
    <p:sldId id="260" r:id="rId6"/>
    <p:sldId id="268" r:id="rId7"/>
    <p:sldId id="261" r:id="rId8"/>
    <p:sldId id="272" r:id="rId9"/>
    <p:sldId id="262" r:id="rId10"/>
    <p:sldId id="263" r:id="rId11"/>
    <p:sldId id="279" r:id="rId12"/>
    <p:sldId id="259" r:id="rId13"/>
    <p:sldId id="270" r:id="rId14"/>
    <p:sldId id="266" r:id="rId15"/>
    <p:sldId id="278" r:id="rId16"/>
    <p:sldId id="275" r:id="rId17"/>
    <p:sldId id="264" r:id="rId18"/>
    <p:sldId id="265" r:id="rId19"/>
    <p:sldId id="273" r:id="rId20"/>
    <p:sldId id="280" r:id="rId21"/>
    <p:sldId id="281" r:id="rId22"/>
    <p:sldId id="282" r:id="rId23"/>
    <p:sldId id="283" r:id="rId24"/>
    <p:sldId id="276" r:id="rId25"/>
    <p:sldId id="271" r:id="rId26"/>
    <p:sldId id="277" r:id="rId27"/>
  </p:sldIdLst>
  <p:sldSz cx="9144000" cy="6858000" type="screen4x3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>
      <p:cViewPr varScale="1">
        <p:scale>
          <a:sx n="115" d="100"/>
          <a:sy n="115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2B6AD-BD3F-46B7-8434-63BBB2B937F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i-IN"/>
        </a:p>
      </dgm:t>
    </dgm:pt>
    <dgm:pt modelId="{A2B86D96-C476-4C09-9356-6D8351C1DD80}">
      <dgm:prSet phldrT="[Text]"/>
      <dgm:spPr/>
      <dgm:t>
        <a:bodyPr/>
        <a:lstStyle/>
        <a:p>
          <a:r>
            <a:rPr lang="en-US" dirty="0" err="1"/>
            <a:t>Gastroscopy</a:t>
          </a:r>
          <a:endParaRPr lang="hi-IN" dirty="0"/>
        </a:p>
      </dgm:t>
    </dgm:pt>
    <dgm:pt modelId="{0C92D5C6-6CE2-46DD-B119-FB2372DB08C7}" type="parTrans" cxnId="{DB8CE475-9669-438B-9D2C-9B5C6D471902}">
      <dgm:prSet/>
      <dgm:spPr/>
      <dgm:t>
        <a:bodyPr/>
        <a:lstStyle/>
        <a:p>
          <a:endParaRPr lang="hi-IN"/>
        </a:p>
      </dgm:t>
    </dgm:pt>
    <dgm:pt modelId="{A64DBB2E-3586-4A1C-A3DD-CA459D987E48}" type="sibTrans" cxnId="{DB8CE475-9669-438B-9D2C-9B5C6D471902}">
      <dgm:prSet/>
      <dgm:spPr/>
      <dgm:t>
        <a:bodyPr/>
        <a:lstStyle/>
        <a:p>
          <a:endParaRPr lang="hi-IN"/>
        </a:p>
      </dgm:t>
    </dgm:pt>
    <dgm:pt modelId="{C71F19D8-DB4C-4F95-88A5-15FFD17B6A97}">
      <dgm:prSet phldrT="[Text]"/>
      <dgm:spPr/>
      <dgm:t>
        <a:bodyPr/>
        <a:lstStyle/>
        <a:p>
          <a:r>
            <a:rPr lang="en-US" dirty="0"/>
            <a:t>Colonoscopy</a:t>
          </a:r>
          <a:endParaRPr lang="hi-IN" dirty="0"/>
        </a:p>
      </dgm:t>
    </dgm:pt>
    <dgm:pt modelId="{16A07DA5-6211-4896-B58E-B561D2E28E0B}" type="parTrans" cxnId="{88055539-0A79-4554-AD54-B6B914F90843}">
      <dgm:prSet/>
      <dgm:spPr/>
      <dgm:t>
        <a:bodyPr/>
        <a:lstStyle/>
        <a:p>
          <a:endParaRPr lang="hi-IN"/>
        </a:p>
      </dgm:t>
    </dgm:pt>
    <dgm:pt modelId="{ABD79075-1285-4034-AA53-045EE043AAAB}" type="sibTrans" cxnId="{88055539-0A79-4554-AD54-B6B914F90843}">
      <dgm:prSet/>
      <dgm:spPr/>
      <dgm:t>
        <a:bodyPr/>
        <a:lstStyle/>
        <a:p>
          <a:endParaRPr lang="hi-IN"/>
        </a:p>
      </dgm:t>
    </dgm:pt>
    <dgm:pt modelId="{A9663D8E-D5CD-46B5-9BF3-73E39146A36E}">
      <dgm:prSet phldrT="[Text]"/>
      <dgm:spPr/>
      <dgm:t>
        <a:bodyPr/>
        <a:lstStyle/>
        <a:p>
          <a:r>
            <a:rPr lang="en-US" dirty="0"/>
            <a:t>Single/Double Balloon Enteroscopy</a:t>
          </a:r>
          <a:endParaRPr lang="hi-IN" dirty="0"/>
        </a:p>
      </dgm:t>
    </dgm:pt>
    <dgm:pt modelId="{27B1C7A1-17EC-4666-89A8-FF1D7DB2FA07}" type="parTrans" cxnId="{EC7835A5-7323-4199-8BF0-557A5C88A881}">
      <dgm:prSet/>
      <dgm:spPr/>
      <dgm:t>
        <a:bodyPr/>
        <a:lstStyle/>
        <a:p>
          <a:endParaRPr lang="hi-IN"/>
        </a:p>
      </dgm:t>
    </dgm:pt>
    <dgm:pt modelId="{3CBB19CD-F19F-4AFB-92EF-01F659004D46}" type="sibTrans" cxnId="{EC7835A5-7323-4199-8BF0-557A5C88A881}">
      <dgm:prSet/>
      <dgm:spPr/>
      <dgm:t>
        <a:bodyPr/>
        <a:lstStyle/>
        <a:p>
          <a:endParaRPr lang="hi-IN"/>
        </a:p>
      </dgm:t>
    </dgm:pt>
    <dgm:pt modelId="{6EF9D9FA-303F-41DF-9210-8842EBE9522F}">
      <dgm:prSet phldrT="[Text]"/>
      <dgm:spPr/>
      <dgm:t>
        <a:bodyPr/>
        <a:lstStyle/>
        <a:p>
          <a:r>
            <a:rPr lang="en-US" dirty="0"/>
            <a:t>Video Capsule Endoscopy</a:t>
          </a:r>
          <a:endParaRPr lang="hi-IN" dirty="0"/>
        </a:p>
      </dgm:t>
    </dgm:pt>
    <dgm:pt modelId="{0CC6A9C1-70EE-414E-A7CF-9497CC81BECF}" type="parTrans" cxnId="{075E7B6A-24A6-40AD-8C29-71F8EB956786}">
      <dgm:prSet/>
      <dgm:spPr/>
      <dgm:t>
        <a:bodyPr/>
        <a:lstStyle/>
        <a:p>
          <a:endParaRPr lang="hi-IN"/>
        </a:p>
      </dgm:t>
    </dgm:pt>
    <dgm:pt modelId="{BDD4E584-57D4-41C3-A86E-D213E022D0D5}" type="sibTrans" cxnId="{075E7B6A-24A6-40AD-8C29-71F8EB956786}">
      <dgm:prSet/>
      <dgm:spPr/>
      <dgm:t>
        <a:bodyPr/>
        <a:lstStyle/>
        <a:p>
          <a:endParaRPr lang="hi-IN"/>
        </a:p>
      </dgm:t>
    </dgm:pt>
    <dgm:pt modelId="{208E5BCD-903A-4B2A-BC46-B47A69DC9F3E}" type="pres">
      <dgm:prSet presAssocID="{0882B6AD-BD3F-46B7-8434-63BBB2B937F0}" presName="Name0" presStyleCnt="0">
        <dgm:presLayoutVars>
          <dgm:dir/>
          <dgm:resizeHandles val="exact"/>
        </dgm:presLayoutVars>
      </dgm:prSet>
      <dgm:spPr/>
    </dgm:pt>
    <dgm:pt modelId="{88461A21-2E4E-4226-92C6-74E7B259354E}" type="pres">
      <dgm:prSet presAssocID="{A2B86D96-C476-4C09-9356-6D8351C1DD80}" presName="compNode" presStyleCnt="0"/>
      <dgm:spPr/>
    </dgm:pt>
    <dgm:pt modelId="{B87021C7-E7EC-4C38-B865-AC81BE0D0365}" type="pres">
      <dgm:prSet presAssocID="{A2B86D96-C476-4C09-9356-6D8351C1DD80}" presName="pictRect" presStyleLbl="node1" presStyleIdx="0" presStyleCnt="4" custScaleY="1155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6745D0-2262-4C6B-BE8A-6D61ED4B6F19}" type="pres">
      <dgm:prSet presAssocID="{A2B86D96-C476-4C09-9356-6D8351C1DD80}" presName="textRect" presStyleLbl="revTx" presStyleIdx="0" presStyleCnt="4">
        <dgm:presLayoutVars>
          <dgm:bulletEnabled val="1"/>
        </dgm:presLayoutVars>
      </dgm:prSet>
      <dgm:spPr/>
    </dgm:pt>
    <dgm:pt modelId="{0811B14B-4232-4028-8843-E15A0BCBF21D}" type="pres">
      <dgm:prSet presAssocID="{A64DBB2E-3586-4A1C-A3DD-CA459D987E48}" presName="sibTrans" presStyleLbl="sibTrans2D1" presStyleIdx="0" presStyleCnt="0"/>
      <dgm:spPr/>
    </dgm:pt>
    <dgm:pt modelId="{540E6496-D0CF-479F-AC7E-7C848B008717}" type="pres">
      <dgm:prSet presAssocID="{C71F19D8-DB4C-4F95-88A5-15FFD17B6A97}" presName="compNode" presStyleCnt="0"/>
      <dgm:spPr/>
    </dgm:pt>
    <dgm:pt modelId="{24A10E17-88DD-4E54-9F60-7E858B122D1B}" type="pres">
      <dgm:prSet presAssocID="{C71F19D8-DB4C-4F95-88A5-15FFD17B6A97}" presName="pictRect" presStyleLbl="node1" presStyleIdx="1" presStyleCnt="4" custScaleY="1222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8989D6-43C9-4B38-AC4D-05CCF6B6D9CA}" type="pres">
      <dgm:prSet presAssocID="{C71F19D8-DB4C-4F95-88A5-15FFD17B6A97}" presName="textRect" presStyleLbl="revTx" presStyleIdx="1" presStyleCnt="4">
        <dgm:presLayoutVars>
          <dgm:bulletEnabled val="1"/>
        </dgm:presLayoutVars>
      </dgm:prSet>
      <dgm:spPr/>
    </dgm:pt>
    <dgm:pt modelId="{230C8E72-A598-42DD-B991-F859262908F8}" type="pres">
      <dgm:prSet presAssocID="{ABD79075-1285-4034-AA53-045EE043AAAB}" presName="sibTrans" presStyleLbl="sibTrans2D1" presStyleIdx="0" presStyleCnt="0"/>
      <dgm:spPr/>
    </dgm:pt>
    <dgm:pt modelId="{15931315-E220-4D92-B905-23CC291A8868}" type="pres">
      <dgm:prSet presAssocID="{A9663D8E-D5CD-46B5-9BF3-73E39146A36E}" presName="compNode" presStyleCnt="0"/>
      <dgm:spPr/>
    </dgm:pt>
    <dgm:pt modelId="{EC1DF9C0-429A-46C9-9DF2-7EFAF8394906}" type="pres">
      <dgm:prSet presAssocID="{A9663D8E-D5CD-46B5-9BF3-73E39146A36E}" presName="pictRect" presStyleLbl="node1" presStyleIdx="2" presStyleCnt="4" custLinFactNeighborX="-194" custLinFactNeighborY="30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4B312C-1DDB-48F0-B212-2AF2988E4584}" type="pres">
      <dgm:prSet presAssocID="{A9663D8E-D5CD-46B5-9BF3-73E39146A36E}" presName="textRect" presStyleLbl="revTx" presStyleIdx="2" presStyleCnt="4">
        <dgm:presLayoutVars>
          <dgm:bulletEnabled val="1"/>
        </dgm:presLayoutVars>
      </dgm:prSet>
      <dgm:spPr/>
    </dgm:pt>
    <dgm:pt modelId="{B6ADF6A5-23A0-4974-B938-A6FC6D719C7C}" type="pres">
      <dgm:prSet presAssocID="{3CBB19CD-F19F-4AFB-92EF-01F659004D46}" presName="sibTrans" presStyleLbl="sibTrans2D1" presStyleIdx="0" presStyleCnt="0"/>
      <dgm:spPr/>
    </dgm:pt>
    <dgm:pt modelId="{93940697-2654-493C-A08C-51EA79F3BA63}" type="pres">
      <dgm:prSet presAssocID="{6EF9D9FA-303F-41DF-9210-8842EBE9522F}" presName="compNode" presStyleCnt="0"/>
      <dgm:spPr/>
    </dgm:pt>
    <dgm:pt modelId="{17220DA0-1B17-405A-A589-AA3EF616E8D6}" type="pres">
      <dgm:prSet presAssocID="{6EF9D9FA-303F-41DF-9210-8842EBE9522F}" presName="pictRect" presStyleLbl="node1" presStyleIdx="3" presStyleCnt="4" custScaleX="136069" custLinFactNeighborX="-2334" custLinFactNeighborY="28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FA352EF-F1E0-447A-A369-9159F88F9C7C}" type="pres">
      <dgm:prSet presAssocID="{6EF9D9FA-303F-41DF-9210-8842EBE9522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C31880E-D18D-4499-8B2A-4CFFD3CEEC62}" type="presOf" srcId="{A2B86D96-C476-4C09-9356-6D8351C1DD80}" destId="{CE6745D0-2262-4C6B-BE8A-6D61ED4B6F19}" srcOrd="0" destOrd="0" presId="urn:microsoft.com/office/officeart/2005/8/layout/pList1"/>
    <dgm:cxn modelId="{88055539-0A79-4554-AD54-B6B914F90843}" srcId="{0882B6AD-BD3F-46B7-8434-63BBB2B937F0}" destId="{C71F19D8-DB4C-4F95-88A5-15FFD17B6A97}" srcOrd="1" destOrd="0" parTransId="{16A07DA5-6211-4896-B58E-B561D2E28E0B}" sibTransId="{ABD79075-1285-4034-AA53-045EE043AAAB}"/>
    <dgm:cxn modelId="{4F00396A-11EF-4B61-86DD-AD72EFCCC7B6}" type="presOf" srcId="{A9663D8E-D5CD-46B5-9BF3-73E39146A36E}" destId="{7B4B312C-1DDB-48F0-B212-2AF2988E4584}" srcOrd="0" destOrd="0" presId="urn:microsoft.com/office/officeart/2005/8/layout/pList1"/>
    <dgm:cxn modelId="{2FE25D6A-1418-418A-91A6-DB7A0EB58F24}" type="presOf" srcId="{C71F19D8-DB4C-4F95-88A5-15FFD17B6A97}" destId="{998989D6-43C9-4B38-AC4D-05CCF6B6D9CA}" srcOrd="0" destOrd="0" presId="urn:microsoft.com/office/officeart/2005/8/layout/pList1"/>
    <dgm:cxn modelId="{075E7B6A-24A6-40AD-8C29-71F8EB956786}" srcId="{0882B6AD-BD3F-46B7-8434-63BBB2B937F0}" destId="{6EF9D9FA-303F-41DF-9210-8842EBE9522F}" srcOrd="3" destOrd="0" parTransId="{0CC6A9C1-70EE-414E-A7CF-9497CC81BECF}" sibTransId="{BDD4E584-57D4-41C3-A86E-D213E022D0D5}"/>
    <dgm:cxn modelId="{DB8CE475-9669-438B-9D2C-9B5C6D471902}" srcId="{0882B6AD-BD3F-46B7-8434-63BBB2B937F0}" destId="{A2B86D96-C476-4C09-9356-6D8351C1DD80}" srcOrd="0" destOrd="0" parTransId="{0C92D5C6-6CE2-46DD-B119-FB2372DB08C7}" sibTransId="{A64DBB2E-3586-4A1C-A3DD-CA459D987E48}"/>
    <dgm:cxn modelId="{29DAE592-21CD-4A04-ABE5-5EDCD9F5B363}" type="presOf" srcId="{A64DBB2E-3586-4A1C-A3DD-CA459D987E48}" destId="{0811B14B-4232-4028-8843-E15A0BCBF21D}" srcOrd="0" destOrd="0" presId="urn:microsoft.com/office/officeart/2005/8/layout/pList1"/>
    <dgm:cxn modelId="{B7B36294-1873-4211-900E-D398D5793EBB}" type="presOf" srcId="{3CBB19CD-F19F-4AFB-92EF-01F659004D46}" destId="{B6ADF6A5-23A0-4974-B938-A6FC6D719C7C}" srcOrd="0" destOrd="0" presId="urn:microsoft.com/office/officeart/2005/8/layout/pList1"/>
    <dgm:cxn modelId="{EC7835A5-7323-4199-8BF0-557A5C88A881}" srcId="{0882B6AD-BD3F-46B7-8434-63BBB2B937F0}" destId="{A9663D8E-D5CD-46B5-9BF3-73E39146A36E}" srcOrd="2" destOrd="0" parTransId="{27B1C7A1-17EC-4666-89A8-FF1D7DB2FA07}" sibTransId="{3CBB19CD-F19F-4AFB-92EF-01F659004D46}"/>
    <dgm:cxn modelId="{45F3B3B7-9591-48B1-8EC5-749212EF8C1C}" type="presOf" srcId="{6EF9D9FA-303F-41DF-9210-8842EBE9522F}" destId="{2FA352EF-F1E0-447A-A369-9159F88F9C7C}" srcOrd="0" destOrd="0" presId="urn:microsoft.com/office/officeart/2005/8/layout/pList1"/>
    <dgm:cxn modelId="{0E829EDF-0564-4A79-B409-32A61DBBA288}" type="presOf" srcId="{0882B6AD-BD3F-46B7-8434-63BBB2B937F0}" destId="{208E5BCD-903A-4B2A-BC46-B47A69DC9F3E}" srcOrd="0" destOrd="0" presId="urn:microsoft.com/office/officeart/2005/8/layout/pList1"/>
    <dgm:cxn modelId="{2AFC43EB-DB28-4606-A3AF-4B5911AC627B}" type="presOf" srcId="{ABD79075-1285-4034-AA53-045EE043AAAB}" destId="{230C8E72-A598-42DD-B991-F859262908F8}" srcOrd="0" destOrd="0" presId="urn:microsoft.com/office/officeart/2005/8/layout/pList1"/>
    <dgm:cxn modelId="{59B22143-16B6-441E-AF71-25DEE3CB7386}" type="presParOf" srcId="{208E5BCD-903A-4B2A-BC46-B47A69DC9F3E}" destId="{88461A21-2E4E-4226-92C6-74E7B259354E}" srcOrd="0" destOrd="0" presId="urn:microsoft.com/office/officeart/2005/8/layout/pList1"/>
    <dgm:cxn modelId="{EF6A219F-7D25-4E8A-93AE-8BC708E0836D}" type="presParOf" srcId="{88461A21-2E4E-4226-92C6-74E7B259354E}" destId="{B87021C7-E7EC-4C38-B865-AC81BE0D0365}" srcOrd="0" destOrd="0" presId="urn:microsoft.com/office/officeart/2005/8/layout/pList1"/>
    <dgm:cxn modelId="{797389B5-904A-4DD3-BD01-25F37C737ABD}" type="presParOf" srcId="{88461A21-2E4E-4226-92C6-74E7B259354E}" destId="{CE6745D0-2262-4C6B-BE8A-6D61ED4B6F19}" srcOrd="1" destOrd="0" presId="urn:microsoft.com/office/officeart/2005/8/layout/pList1"/>
    <dgm:cxn modelId="{DDD28527-CF2A-4A98-AE84-7CF7A9E9A037}" type="presParOf" srcId="{208E5BCD-903A-4B2A-BC46-B47A69DC9F3E}" destId="{0811B14B-4232-4028-8843-E15A0BCBF21D}" srcOrd="1" destOrd="0" presId="urn:microsoft.com/office/officeart/2005/8/layout/pList1"/>
    <dgm:cxn modelId="{3D54A7B1-3A91-4E83-AA57-0383EBB4DDD4}" type="presParOf" srcId="{208E5BCD-903A-4B2A-BC46-B47A69DC9F3E}" destId="{540E6496-D0CF-479F-AC7E-7C848B008717}" srcOrd="2" destOrd="0" presId="urn:microsoft.com/office/officeart/2005/8/layout/pList1"/>
    <dgm:cxn modelId="{3C9A3D7B-0B83-4B26-93BE-4E59D2C37EE7}" type="presParOf" srcId="{540E6496-D0CF-479F-AC7E-7C848B008717}" destId="{24A10E17-88DD-4E54-9F60-7E858B122D1B}" srcOrd="0" destOrd="0" presId="urn:microsoft.com/office/officeart/2005/8/layout/pList1"/>
    <dgm:cxn modelId="{FABB645D-BEA3-4134-B8B0-F2EECA1C892A}" type="presParOf" srcId="{540E6496-D0CF-479F-AC7E-7C848B008717}" destId="{998989D6-43C9-4B38-AC4D-05CCF6B6D9CA}" srcOrd="1" destOrd="0" presId="urn:microsoft.com/office/officeart/2005/8/layout/pList1"/>
    <dgm:cxn modelId="{35C6CDF9-D4DF-44C4-A928-0C9DDDDF6ED2}" type="presParOf" srcId="{208E5BCD-903A-4B2A-BC46-B47A69DC9F3E}" destId="{230C8E72-A598-42DD-B991-F859262908F8}" srcOrd="3" destOrd="0" presId="urn:microsoft.com/office/officeart/2005/8/layout/pList1"/>
    <dgm:cxn modelId="{363B76B2-1F83-4195-A278-CAC5EE814079}" type="presParOf" srcId="{208E5BCD-903A-4B2A-BC46-B47A69DC9F3E}" destId="{15931315-E220-4D92-B905-23CC291A8868}" srcOrd="4" destOrd="0" presId="urn:microsoft.com/office/officeart/2005/8/layout/pList1"/>
    <dgm:cxn modelId="{8D88FD3D-C13D-4C74-8118-3514C482B7D9}" type="presParOf" srcId="{15931315-E220-4D92-B905-23CC291A8868}" destId="{EC1DF9C0-429A-46C9-9DF2-7EFAF8394906}" srcOrd="0" destOrd="0" presId="urn:microsoft.com/office/officeart/2005/8/layout/pList1"/>
    <dgm:cxn modelId="{437F2D86-525C-410D-9002-B4C8EF5FE34E}" type="presParOf" srcId="{15931315-E220-4D92-B905-23CC291A8868}" destId="{7B4B312C-1DDB-48F0-B212-2AF2988E4584}" srcOrd="1" destOrd="0" presId="urn:microsoft.com/office/officeart/2005/8/layout/pList1"/>
    <dgm:cxn modelId="{02F55745-B69F-4E56-9B8F-DB544C590B95}" type="presParOf" srcId="{208E5BCD-903A-4B2A-BC46-B47A69DC9F3E}" destId="{B6ADF6A5-23A0-4974-B938-A6FC6D719C7C}" srcOrd="5" destOrd="0" presId="urn:microsoft.com/office/officeart/2005/8/layout/pList1"/>
    <dgm:cxn modelId="{50461EEC-4AF4-48E5-BADE-7F010F86543A}" type="presParOf" srcId="{208E5BCD-903A-4B2A-BC46-B47A69DC9F3E}" destId="{93940697-2654-493C-A08C-51EA79F3BA63}" srcOrd="6" destOrd="0" presId="urn:microsoft.com/office/officeart/2005/8/layout/pList1"/>
    <dgm:cxn modelId="{8BFE4D00-E623-4FA2-8B8C-EE69163DABE4}" type="presParOf" srcId="{93940697-2654-493C-A08C-51EA79F3BA63}" destId="{17220DA0-1B17-405A-A589-AA3EF616E8D6}" srcOrd="0" destOrd="0" presId="urn:microsoft.com/office/officeart/2005/8/layout/pList1"/>
    <dgm:cxn modelId="{B866A0C1-99A9-490E-B925-CC6DE4EB5D03}" type="presParOf" srcId="{93940697-2654-493C-A08C-51EA79F3BA63}" destId="{2FA352EF-F1E0-447A-A369-9159F88F9C7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021C7-E7EC-4C38-B865-AC81BE0D0365}">
      <dsp:nvSpPr>
        <dsp:cNvPr id="0" name=""/>
        <dsp:cNvSpPr/>
      </dsp:nvSpPr>
      <dsp:spPr>
        <a:xfrm>
          <a:off x="400084" y="27627"/>
          <a:ext cx="2321636" cy="18490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745D0-2262-4C6B-BE8A-6D61ED4B6F19}">
      <dsp:nvSpPr>
        <dsp:cNvPr id="0" name=""/>
        <dsp:cNvSpPr/>
      </dsp:nvSpPr>
      <dsp:spPr>
        <a:xfrm>
          <a:off x="400084" y="1751947"/>
          <a:ext cx="2321636" cy="86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Gastroscopy</a:t>
          </a:r>
          <a:endParaRPr lang="hi-IN" sz="1600" kern="1200" dirty="0"/>
        </a:p>
      </dsp:txBody>
      <dsp:txXfrm>
        <a:off x="400084" y="1751947"/>
        <a:ext cx="2321636" cy="861327"/>
      </dsp:txXfrm>
    </dsp:sp>
    <dsp:sp modelId="{24A10E17-88DD-4E54-9F60-7E858B122D1B}">
      <dsp:nvSpPr>
        <dsp:cNvPr id="0" name=""/>
        <dsp:cNvSpPr/>
      </dsp:nvSpPr>
      <dsp:spPr>
        <a:xfrm>
          <a:off x="2953981" y="1085"/>
          <a:ext cx="2321636" cy="19552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989D6-43C9-4B38-AC4D-05CCF6B6D9CA}">
      <dsp:nvSpPr>
        <dsp:cNvPr id="0" name=""/>
        <dsp:cNvSpPr/>
      </dsp:nvSpPr>
      <dsp:spPr>
        <a:xfrm>
          <a:off x="2953981" y="1778489"/>
          <a:ext cx="2321636" cy="86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Colonoscopy</a:t>
          </a:r>
          <a:endParaRPr lang="hi-IN" sz="1600" kern="1200" dirty="0"/>
        </a:p>
      </dsp:txBody>
      <dsp:txXfrm>
        <a:off x="2953981" y="1778489"/>
        <a:ext cx="2321636" cy="861327"/>
      </dsp:txXfrm>
    </dsp:sp>
    <dsp:sp modelId="{EC1DF9C0-429A-46C9-9DF2-7EFAF8394906}">
      <dsp:nvSpPr>
        <dsp:cNvPr id="0" name=""/>
        <dsp:cNvSpPr/>
      </dsp:nvSpPr>
      <dsp:spPr>
        <a:xfrm>
          <a:off x="5503375" y="138467"/>
          <a:ext cx="2321636" cy="159960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B312C-1DDB-48F0-B212-2AF2988E4584}">
      <dsp:nvSpPr>
        <dsp:cNvPr id="0" name=""/>
        <dsp:cNvSpPr/>
      </dsp:nvSpPr>
      <dsp:spPr>
        <a:xfrm>
          <a:off x="5507879" y="1689591"/>
          <a:ext cx="2321636" cy="86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Single/Double Balloon Enteroscopy</a:t>
          </a:r>
          <a:endParaRPr lang="hi-IN" sz="1600" kern="1200" dirty="0"/>
        </a:p>
      </dsp:txBody>
      <dsp:txXfrm>
        <a:off x="5507879" y="1689591"/>
        <a:ext cx="2321636" cy="861327"/>
      </dsp:txXfrm>
    </dsp:sp>
    <dsp:sp modelId="{17220DA0-1B17-405A-A589-AA3EF616E8D6}">
      <dsp:nvSpPr>
        <dsp:cNvPr id="0" name=""/>
        <dsp:cNvSpPr/>
      </dsp:nvSpPr>
      <dsp:spPr>
        <a:xfrm>
          <a:off x="2481099" y="2917712"/>
          <a:ext cx="3159027" cy="159960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352EF-F1E0-447A-A369-9159F88F9C7C}">
      <dsp:nvSpPr>
        <dsp:cNvPr id="0" name=""/>
        <dsp:cNvSpPr/>
      </dsp:nvSpPr>
      <dsp:spPr>
        <a:xfrm>
          <a:off x="2953981" y="4471587"/>
          <a:ext cx="2321636" cy="86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Video Capsule Endoscopy</a:t>
          </a:r>
          <a:endParaRPr lang="hi-IN" sz="1600" kern="1200" dirty="0"/>
        </a:p>
      </dsp:txBody>
      <dsp:txXfrm>
        <a:off x="2953981" y="4471587"/>
        <a:ext cx="2321636" cy="861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6319-7B4F-4E42-8EE2-4422F4FBA1AA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3BBD-A07A-4C1B-B081-D7AAD7292789}" type="slidenum">
              <a:rPr lang="hi-IN" smtClean="0"/>
              <a:pPr/>
              <a:t>‹#›</a:t>
            </a:fld>
            <a:endParaRPr lang="hi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i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BBD-A07A-4C1B-B081-D7AAD7292789}" type="slidenum">
              <a:rPr lang="hi-IN" smtClean="0"/>
              <a:pPr/>
              <a:t>12</a:t>
            </a:fld>
            <a:endParaRPr lang="hi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i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3169EC-AE88-470E-9A14-C7A9821D6593}" type="datetimeFigureOut">
              <a:rPr lang="hi-IN" smtClean="0"/>
              <a:pPr/>
              <a:t>गुरुवार, 8 क़ार्तीक 1947</a:t>
            </a:fld>
            <a:endParaRPr lang="hi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i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B8A4D8-F2E4-4C9A-A4B2-D4150A50E3E2}" type="slidenum">
              <a:rPr lang="hi-IN" smtClean="0"/>
              <a:pPr/>
              <a:t>‹#›</a:t>
            </a:fld>
            <a:endParaRPr lang="hi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Gastrointestinal Bleeding and </a:t>
            </a:r>
            <a:r>
              <a:rPr lang="en-US" sz="4000" dirty="0" err="1">
                <a:solidFill>
                  <a:srgbClr val="FF0000"/>
                </a:solidFill>
                <a:latin typeface="Algerian" pitchFamily="82" charset="0"/>
              </a:rPr>
              <a:t>Hemostatic</a:t>
            </a:r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 Techniques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hi-IN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962399"/>
            <a:ext cx="6781800" cy="84891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Presented by: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Khalid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Abaadi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Sahana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Raju</a:t>
            </a:r>
            <a:endParaRPr lang="hi-IN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62"/>
    </mc:Choice>
    <mc:Fallback xmlns="">
      <p:transition spd="slow" advTm="363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Bloody diarrhea</a:t>
            </a:r>
          </a:p>
          <a:p>
            <a:r>
              <a:rPr lang="en-US" dirty="0"/>
              <a:t>Febrile episode</a:t>
            </a:r>
          </a:p>
          <a:p>
            <a:r>
              <a:rPr lang="en-US" dirty="0"/>
              <a:t>Dehydration</a:t>
            </a:r>
          </a:p>
          <a:p>
            <a:r>
              <a:rPr lang="en-US" dirty="0"/>
              <a:t>Hypotension</a:t>
            </a:r>
          </a:p>
          <a:p>
            <a:r>
              <a:rPr lang="en-US" dirty="0"/>
              <a:t>Abdominal cramp/pain</a:t>
            </a:r>
          </a:p>
          <a:p>
            <a:endParaRPr lang="en-US" dirty="0"/>
          </a:p>
          <a:p>
            <a:endParaRPr lang="en-US" dirty="0"/>
          </a:p>
          <a:p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SIGNS &amp; SYMPTOMS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7"/>
    </mc:Choice>
    <mc:Fallback xmlns="">
      <p:transition spd="slow" advTm="196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DIAGNOSTIC TOOLS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9"/>
    </mc:Choice>
    <mc:Fallback xmlns="">
      <p:transition spd="slow" advTm="227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66928" indent="-457200"/>
            <a:endParaRPr lang="en-US" sz="2400" b="1" dirty="0"/>
          </a:p>
          <a:p>
            <a:pPr marL="566928" indent="-457200">
              <a:buFont typeface="Wingdings" pitchFamily="2" charset="2"/>
              <a:buChar char="Ø"/>
            </a:pPr>
            <a:r>
              <a:rPr lang="en-US" sz="2400" b="1" dirty="0"/>
              <a:t>Injection Method- </a:t>
            </a:r>
            <a:r>
              <a:rPr lang="en-US" sz="2400" dirty="0"/>
              <a:t>Saline, Epinephrine, N-butyl-2 </a:t>
            </a:r>
            <a:r>
              <a:rPr lang="en-US" sz="2400" dirty="0" err="1"/>
              <a:t>cyanoacrylate</a:t>
            </a:r>
            <a:r>
              <a:rPr lang="en-US" sz="2400" dirty="0"/>
              <a:t> (Glue)</a:t>
            </a:r>
          </a:p>
          <a:p>
            <a:pPr marL="566928" indent="-457200">
              <a:buNone/>
            </a:pPr>
            <a:endParaRPr lang="en-US" sz="2400" dirty="0"/>
          </a:p>
          <a:p>
            <a:pPr marL="566928" indent="-457200">
              <a:buFont typeface="Wingdings" pitchFamily="2" charset="2"/>
              <a:buChar char="Ø"/>
            </a:pPr>
            <a:r>
              <a:rPr lang="en-US" sz="2400" b="1" dirty="0"/>
              <a:t>Thermal Methods</a:t>
            </a:r>
            <a:r>
              <a:rPr lang="en-US" sz="2400" dirty="0"/>
              <a:t>-Heater Probes, APC, Bi-polar Coagulation Probe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Mechanical Method </a:t>
            </a:r>
            <a:r>
              <a:rPr lang="en-US" sz="2400" dirty="0"/>
              <a:t>–</a:t>
            </a:r>
            <a:r>
              <a:rPr lang="en-US" sz="2400" dirty="0" err="1"/>
              <a:t>Hemoclips</a:t>
            </a:r>
            <a:r>
              <a:rPr lang="en-US" sz="2400" dirty="0"/>
              <a:t>, Banding, Over the scope clips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Topical </a:t>
            </a:r>
            <a:r>
              <a:rPr lang="en-US" sz="2400" b="1" dirty="0" err="1"/>
              <a:t>Hemostatic</a:t>
            </a:r>
            <a:r>
              <a:rPr lang="en-US" sz="2400" b="1" dirty="0"/>
              <a:t> Agents- </a:t>
            </a:r>
            <a:r>
              <a:rPr lang="en-US" sz="2400" dirty="0"/>
              <a:t>Sprays(</a:t>
            </a:r>
            <a:r>
              <a:rPr lang="en-US" sz="2400" dirty="0" err="1"/>
              <a:t>Hemospray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Combination therapy is widely used</a:t>
            </a:r>
          </a:p>
          <a:p>
            <a:pPr marL="566928" indent="-457200">
              <a:buFont typeface="Wingdings" pitchFamily="2" charset="2"/>
              <a:buChar char="Ø"/>
            </a:pPr>
            <a:endParaRPr lang="en-US" sz="2400" dirty="0"/>
          </a:p>
          <a:p>
            <a:pPr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ENDOSCOPIC METHODS FOR HEMOSTASIS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46"/>
    </mc:Choice>
    <mc:Fallback xmlns="">
      <p:transition spd="slow" advTm="1860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Injections, injectors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Machanical</a:t>
            </a:r>
            <a:r>
              <a:rPr lang="en-US" dirty="0"/>
              <a:t> Hemostatic devices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Electro surgical unit (Cautery) with accessories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Supporting apparatuses- like water jet, suction apparatus, CO2 insufflators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Crash cart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ENDOSCOPY UNIT PREPARATION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59"/>
    </mc:Choice>
    <mc:Fallback xmlns="">
      <p:transition spd="slow" advTm="1561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Saline, Epinephrine injection (1:10,000)</a:t>
            </a:r>
          </a:p>
          <a:p>
            <a:endParaRPr lang="en-US" dirty="0"/>
          </a:p>
          <a:p>
            <a:r>
              <a:rPr lang="en-US" dirty="0"/>
              <a:t>Tissue adhesive (Glue) injections are used in </a:t>
            </a:r>
            <a:r>
              <a:rPr lang="en-US" dirty="0" err="1"/>
              <a:t>Fundal</a:t>
            </a:r>
            <a:r>
              <a:rPr lang="en-US" dirty="0"/>
              <a:t> </a:t>
            </a:r>
            <a:r>
              <a:rPr lang="en-US" dirty="0" err="1"/>
              <a:t>Varices</a:t>
            </a:r>
            <a:r>
              <a:rPr lang="en-US" dirty="0"/>
              <a:t>.</a:t>
            </a:r>
          </a:p>
          <a:p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ENDOSCOPIC SCLEROTHERAPY</a:t>
            </a:r>
            <a:endParaRPr lang="hi-IN" sz="3600" dirty="0">
              <a:latin typeface="Andalus" pitchFamily="18" charset="-78"/>
            </a:endParaRPr>
          </a:p>
        </p:txBody>
      </p:sp>
      <p:pic>
        <p:nvPicPr>
          <p:cNvPr id="2050" name="Picture 2" descr="C:\Users\hp\Pictures\sc.jpg"/>
          <p:cNvPicPr>
            <a:picLocks noChangeAspect="1" noChangeArrowheads="1"/>
          </p:cNvPicPr>
          <p:nvPr/>
        </p:nvPicPr>
        <p:blipFill>
          <a:blip r:embed="rId2" cstate="print"/>
          <a:srcRect l="18367"/>
          <a:stretch>
            <a:fillRect/>
          </a:stretch>
        </p:blipFill>
        <p:spPr bwMode="auto">
          <a:xfrm>
            <a:off x="5334000" y="3810000"/>
            <a:ext cx="3352800" cy="2209800"/>
          </a:xfrm>
          <a:prstGeom prst="rect">
            <a:avLst/>
          </a:prstGeom>
          <a:noFill/>
        </p:spPr>
      </p:pic>
      <p:pic>
        <p:nvPicPr>
          <p:cNvPr id="2051" name="Picture 3" descr="C:\Users\hp\Pictures\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2514600" cy="2209800"/>
          </a:xfrm>
          <a:prstGeom prst="rect">
            <a:avLst/>
          </a:prstGeom>
          <a:noFill/>
        </p:spPr>
      </p:pic>
      <p:sp>
        <p:nvSpPr>
          <p:cNvPr id="2053" name="AutoShape 5" descr="Endocryl N Butyl Cyanoacrylate Injection, 5*1ml at ₹ 700/piece in Su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i-IN"/>
          </a:p>
        </p:txBody>
      </p:sp>
      <p:pic>
        <p:nvPicPr>
          <p:cNvPr id="2054" name="Picture 6" descr="C:\Users\hp\Pictures\hys.jpg"/>
          <p:cNvPicPr>
            <a:picLocks noChangeAspect="1" noChangeArrowheads="1"/>
          </p:cNvPicPr>
          <p:nvPr/>
        </p:nvPicPr>
        <p:blipFill>
          <a:blip r:embed="rId4"/>
          <a:srcRect b="10714"/>
          <a:stretch>
            <a:fillRect/>
          </a:stretch>
        </p:blipFill>
        <p:spPr bwMode="auto">
          <a:xfrm>
            <a:off x="2971800" y="38100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2"/>
    </mc:Choice>
    <mc:Fallback xmlns="">
      <p:transition spd="slow" advTm="3074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Conti..</a:t>
            </a:r>
            <a:endParaRPr lang="hi-IN" sz="3600" dirty="0">
              <a:latin typeface="Andalus" pitchFamily="18" charset="-78"/>
            </a:endParaRPr>
          </a:p>
        </p:txBody>
      </p:sp>
      <p:pic>
        <p:nvPicPr>
          <p:cNvPr id="4" name="Picture 2" descr="C:\Users\hp\Downloads\1000013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36" t="5998" r="18748" b="23290"/>
          <a:stretch>
            <a:fillRect/>
          </a:stretch>
        </p:blipFill>
        <p:spPr bwMode="auto">
          <a:xfrm>
            <a:off x="457200" y="1556509"/>
            <a:ext cx="8229600" cy="43752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"/>
    </mc:Choice>
    <mc:Fallback xmlns="">
      <p:transition spd="slow" advTm="32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Multiple clips are applied </a:t>
            </a:r>
          </a:p>
          <a:p>
            <a:pPr>
              <a:buNone/>
            </a:pPr>
            <a:r>
              <a:rPr lang="en-US" dirty="0"/>
              <a:t>to seal the vessel.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clips typically remains </a:t>
            </a:r>
          </a:p>
          <a:p>
            <a:pPr>
              <a:buNone/>
            </a:pPr>
            <a:r>
              <a:rPr lang="en-US" dirty="0"/>
              <a:t>in the place for several days</a:t>
            </a:r>
          </a:p>
          <a:p>
            <a:pPr>
              <a:buNone/>
            </a:pPr>
            <a:r>
              <a:rPr lang="en-US" dirty="0"/>
              <a:t> before detaching on their </a:t>
            </a:r>
          </a:p>
          <a:p>
            <a:pPr>
              <a:buNone/>
            </a:pPr>
            <a:r>
              <a:rPr lang="en-US" dirty="0"/>
              <a:t>own.</a:t>
            </a: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METALLIC HEMOCLIPS</a:t>
            </a:r>
            <a:endParaRPr lang="hi-IN" sz="3600" dirty="0">
              <a:latin typeface="Andalus" pitchFamily="18" charset="-78"/>
            </a:endParaRPr>
          </a:p>
        </p:txBody>
      </p:sp>
      <p:pic>
        <p:nvPicPr>
          <p:cNvPr id="3075" name="Picture 3" descr="C:\Users\hp\Pictures\CLI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267200"/>
            <a:ext cx="2819400" cy="2143125"/>
          </a:xfrm>
          <a:prstGeom prst="rect">
            <a:avLst/>
          </a:prstGeom>
          <a:noFill/>
        </p:spPr>
      </p:pic>
      <p:pic>
        <p:nvPicPr>
          <p:cNvPr id="3076" name="Picture 4" descr="C:\Users\hp\Pictures\C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886075" cy="2514600"/>
          </a:xfrm>
          <a:prstGeom prst="rect">
            <a:avLst/>
          </a:prstGeom>
          <a:noFill/>
        </p:spPr>
      </p:pic>
      <p:pic>
        <p:nvPicPr>
          <p:cNvPr id="3077" name="Picture 5" descr="C:\Users\hp\Pictures\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495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0"/>
    </mc:Choice>
    <mc:Fallback xmlns="">
      <p:transition spd="slow" advTm="2676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A rubber band is placed over a </a:t>
            </a:r>
            <a:r>
              <a:rPr lang="en-US" dirty="0" err="1"/>
              <a:t>varix</a:t>
            </a:r>
            <a:r>
              <a:rPr lang="en-US" dirty="0"/>
              <a:t> which subsequently undergoes </a:t>
            </a:r>
            <a:r>
              <a:rPr lang="en-US" dirty="0" err="1"/>
              <a:t>thrombosis,healing</a:t>
            </a:r>
            <a:r>
              <a:rPr lang="en-US" dirty="0"/>
              <a:t> and fibrosis.</a:t>
            </a: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ENDOSCOPIC BAND LIGATION(EBL)</a:t>
            </a:r>
            <a:endParaRPr lang="hi-IN" dirty="0">
              <a:latin typeface="Andalus" pitchFamily="18" charset="-78"/>
            </a:endParaRPr>
          </a:p>
        </p:txBody>
      </p:sp>
      <p:pic>
        <p:nvPicPr>
          <p:cNvPr id="1026" name="Picture 2" descr="C:\Users\hp\Pictures\b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95600"/>
            <a:ext cx="4163568" cy="3352800"/>
          </a:xfrm>
          <a:prstGeom prst="rect">
            <a:avLst/>
          </a:prstGeom>
          <a:noFill/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4"/>
    </mc:Choice>
    <mc:Fallback xmlns="">
      <p:transition spd="slow" advTm="2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Aspiration pneumonia</a:t>
            </a:r>
          </a:p>
          <a:p>
            <a:r>
              <a:rPr lang="en-US" dirty="0"/>
              <a:t>Perforation</a:t>
            </a:r>
          </a:p>
          <a:p>
            <a:r>
              <a:rPr lang="en-US" dirty="0"/>
              <a:t>Rebleeding</a:t>
            </a:r>
          </a:p>
          <a:p>
            <a:r>
              <a:rPr lang="en-US" dirty="0"/>
              <a:t>Infection due to weakened immune system</a:t>
            </a:r>
          </a:p>
          <a:p>
            <a:r>
              <a:rPr lang="en-US" dirty="0"/>
              <a:t>Reaction to the medication</a:t>
            </a:r>
          </a:p>
          <a:p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ndalus" pitchFamily="18" charset="-78"/>
                <a:cs typeface="Andalus" pitchFamily="18" charset="-78"/>
              </a:rPr>
              <a:t>COMPLICATION OF GI BLEED TREATMENT</a:t>
            </a:r>
            <a:endParaRPr lang="hi-IN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6"/>
    </mc:Choice>
    <mc:Fallback xmlns="">
      <p:transition spd="slow" advTm="2418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Proper segregation of waste –Infectious(</a:t>
            </a:r>
            <a:r>
              <a:rPr lang="en-US" b="1" dirty="0"/>
              <a:t>YELLOW</a:t>
            </a:r>
            <a:r>
              <a:rPr lang="en-US" dirty="0"/>
              <a:t>) &amp; Non Infectious(</a:t>
            </a:r>
            <a:r>
              <a:rPr lang="en-US" b="1" dirty="0"/>
              <a:t>BLACK</a:t>
            </a:r>
            <a:r>
              <a:rPr lang="en-US" dirty="0"/>
              <a:t>) </a:t>
            </a:r>
          </a:p>
          <a:p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 PROCEDURE REQUIREMENTS</a:t>
            </a:r>
            <a:endParaRPr lang="hi-IN" dirty="0"/>
          </a:p>
        </p:txBody>
      </p:sp>
      <p:pic>
        <p:nvPicPr>
          <p:cNvPr id="1026" name="Picture 2" descr="C:\Users\hp\Pictures\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2143125" cy="2143125"/>
          </a:xfrm>
          <a:prstGeom prst="rect">
            <a:avLst/>
          </a:prstGeom>
          <a:noFill/>
        </p:spPr>
      </p:pic>
      <p:sp>
        <p:nvSpPr>
          <p:cNvPr id="1028" name="AutoShape 4" descr="C:\Users\hp\Pictures\Offensive-wast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i-IN"/>
          </a:p>
        </p:txBody>
      </p:sp>
      <p:sp>
        <p:nvSpPr>
          <p:cNvPr id="1030" name="AutoShape 6" descr="C:\Users\hp\Pictures\Offensive-waste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i-IN"/>
          </a:p>
        </p:txBody>
      </p:sp>
      <p:sp>
        <p:nvSpPr>
          <p:cNvPr id="1032" name="AutoShape 8" descr="C:\Users\hp\Pictures\bi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i-IN"/>
          </a:p>
        </p:txBody>
      </p:sp>
      <p:sp>
        <p:nvSpPr>
          <p:cNvPr id="1034" name="AutoShape 10" descr="C:\Users\hp\Pictures\bi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i-IN"/>
          </a:p>
        </p:txBody>
      </p:sp>
      <p:pic>
        <p:nvPicPr>
          <p:cNvPr id="1037" name="Picture 13" descr="C:\Users\hp\Pictures\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00400"/>
            <a:ext cx="27432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4"/>
    </mc:Choice>
    <mc:Fallback xmlns="">
      <p:transition spd="slow" advTm="623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/>
              <a:t>Gastrointestinal bleeding describes every form of hemorrhage in the GI track, from the pharynx to the rectum.</a:t>
            </a:r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INTRODUCTION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i-IN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\Documents\Cirtificat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2971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4"/>
    </mc:Choice>
    <mc:Fallback xmlns="">
      <p:transition spd="slow" advTm="3533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Sclerotherapy</a:t>
            </a:r>
            <a:r>
              <a:rPr lang="en-US" dirty="0"/>
              <a:t> Needles/Injectors must be disposed in designated sharp container to avoid NSIs.</a:t>
            </a:r>
          </a:p>
          <a:p>
            <a:pPr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4" name="Picture 2" descr="C:\Users\hp\Pictures\n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2209800" cy="2066925"/>
          </a:xfrm>
          <a:prstGeom prst="rect">
            <a:avLst/>
          </a:prstGeom>
          <a:noFill/>
        </p:spPr>
      </p:pic>
      <p:pic>
        <p:nvPicPr>
          <p:cNvPr id="6146" name="Picture 2" descr="C:\Users\hp\Pictures\sh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95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7"/>
    </mc:Choice>
    <mc:Fallback xmlns="">
      <p:transition spd="slow" advTm="228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Decontamination of the procedure room and equipments before the next patient in.</a:t>
            </a:r>
          </a:p>
          <a:p>
            <a:pPr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 dirty="0"/>
          </a:p>
        </p:txBody>
      </p:sp>
      <p:pic>
        <p:nvPicPr>
          <p:cNvPr id="7170" name="Picture 2" descr="C:\Users\hp\Pictures\d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2952750" cy="3200401"/>
          </a:xfrm>
          <a:prstGeom prst="rect">
            <a:avLst/>
          </a:prstGeom>
          <a:noFill/>
        </p:spPr>
      </p:pic>
      <p:pic>
        <p:nvPicPr>
          <p:cNvPr id="7171" name="Picture 3" descr="C:\Users\hp\Pictures\dis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90800"/>
            <a:ext cx="3581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4"/>
    </mc:Choice>
    <mc:Fallback xmlns="">
      <p:transition spd="slow" advTm="840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Strict adherence to the Hand hygiene technique &amp; 5 movements as per CDC.</a:t>
            </a:r>
          </a:p>
          <a:p>
            <a:pPr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 dirty="0"/>
          </a:p>
        </p:txBody>
      </p:sp>
      <p:pic>
        <p:nvPicPr>
          <p:cNvPr id="4" name="Picture 2" descr="C:\Users\hp\Downloads\1000013857.jpg"/>
          <p:cNvPicPr>
            <a:picLocks noChangeAspect="1" noChangeArrowheads="1"/>
          </p:cNvPicPr>
          <p:nvPr/>
        </p:nvPicPr>
        <p:blipFill>
          <a:blip r:embed="rId2" cstate="print"/>
          <a:srcRect l="11090" t="9365" r="20069" b="31708"/>
          <a:stretch>
            <a:fillRect/>
          </a:stretch>
        </p:blipFill>
        <p:spPr bwMode="auto">
          <a:xfrm>
            <a:off x="609600" y="2590800"/>
            <a:ext cx="3657600" cy="3962400"/>
          </a:xfrm>
          <a:prstGeom prst="rect">
            <a:avLst/>
          </a:prstGeom>
          <a:noFill/>
        </p:spPr>
      </p:pic>
      <p:pic>
        <p:nvPicPr>
          <p:cNvPr id="7169" name="Picture 1" descr="C:\Users\hp\Pictures\5Mo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600"/>
            <a:ext cx="4724400" cy="4122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70"/>
    </mc:Choice>
    <mc:Fallback xmlns="">
      <p:transition spd="slow" advTm="7237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Accurate documentation of the event in EMR, patient file and In Log book.</a:t>
            </a:r>
          </a:p>
          <a:p>
            <a:pPr>
              <a:buNone/>
            </a:pP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6145" name="Picture 1" descr="C:\Users\hp\Pictures\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3962400" cy="2438400"/>
          </a:xfrm>
          <a:prstGeom prst="rect">
            <a:avLst/>
          </a:prstGeom>
          <a:noFill/>
        </p:spPr>
      </p:pic>
      <p:pic>
        <p:nvPicPr>
          <p:cNvPr id="6146" name="Picture 2" descr="C:\Users\hp\Pictures\do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5814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4"/>
    </mc:Choice>
    <mc:Fallback xmlns="">
      <p:transition spd="slow" advTm="3335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 dirty="0"/>
          </a:p>
        </p:txBody>
      </p:sp>
      <p:pic>
        <p:nvPicPr>
          <p:cNvPr id="4" name="Content Placeholder 3" descr="C:\Users\hp\Downloads\10000137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99" r="19306" b="8137"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1"/>
    </mc:Choice>
    <mc:Fallback xmlns="">
      <p:transition spd="slow" advTm="198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6600" dirty="0"/>
          </a:p>
          <a:p>
            <a:pPr algn="ctr">
              <a:buNone/>
            </a:pPr>
            <a:r>
              <a:rPr lang="en-US" sz="6600" dirty="0">
                <a:latin typeface="Algerian" pitchFamily="82" charset="0"/>
              </a:rPr>
              <a:t>EXPECT</a:t>
            </a:r>
          </a:p>
          <a:p>
            <a:pPr algn="ctr">
              <a:buNone/>
            </a:pPr>
            <a:r>
              <a:rPr lang="en-US" sz="6600" dirty="0">
                <a:latin typeface="Algerian" pitchFamily="82" charset="0"/>
              </a:rPr>
              <a:t>THE </a:t>
            </a:r>
          </a:p>
          <a:p>
            <a:pPr algn="ctr">
              <a:buNone/>
            </a:pPr>
            <a:r>
              <a:rPr lang="en-US" sz="6600" dirty="0">
                <a:solidFill>
                  <a:srgbClr val="FF0000"/>
                </a:solidFill>
                <a:latin typeface="Algerian" pitchFamily="82" charset="0"/>
              </a:rPr>
              <a:t>UNEXPECTED</a:t>
            </a:r>
            <a:endParaRPr lang="hi-IN" sz="6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BE ALERT</a:t>
            </a:r>
            <a:endParaRPr lang="hi-IN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 descr="C:\Users\hp\Pictures\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209800"/>
            <a:ext cx="2133600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4"/>
    </mc:Choice>
    <mc:Fallback xmlns="">
      <p:transition spd="slow" advTm="1374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2049" name="Picture 1" descr="C:\Users\hp\Pictures\thank-you-vector-139030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717"/>
          <a:stretch>
            <a:fillRect/>
          </a:stretch>
        </p:blipFill>
        <p:spPr bwMode="auto">
          <a:xfrm>
            <a:off x="2209800" y="1676400"/>
            <a:ext cx="4668949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06"/>
    </mc:Choice>
    <mc:Fallback xmlns="">
      <p:transition spd="slow" advTm="2323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b="1" dirty="0"/>
              <a:t>Acute Bleed- </a:t>
            </a:r>
          </a:p>
          <a:p>
            <a:pPr>
              <a:buNone/>
            </a:pPr>
            <a:r>
              <a:rPr lang="en-US" dirty="0"/>
              <a:t> Is sudden &amp; sever onset of bleeding which requires medical emergency.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Chronic Bleed- </a:t>
            </a:r>
          </a:p>
          <a:p>
            <a:pPr>
              <a:buNone/>
            </a:pPr>
            <a:r>
              <a:rPr lang="en-US" dirty="0"/>
              <a:t>Bleeding that on and off over a long period.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Occult Bleed-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Bleeding is not visible but evident with microscopic analysis.</a:t>
            </a: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Batang" pitchFamily="18" charset="-127"/>
                <a:ea typeface="Batang" pitchFamily="18" charset="-127"/>
              </a:rPr>
              <a:t>TYPES OF GI BLEEDING</a:t>
            </a:r>
            <a:endParaRPr lang="hi-IN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C:\Users\hp\Pictures\OB.jpg"/>
          <p:cNvPicPr>
            <a:picLocks noChangeAspect="1" noChangeArrowheads="1"/>
          </p:cNvPicPr>
          <p:nvPr/>
        </p:nvPicPr>
        <p:blipFill>
          <a:blip r:embed="rId2"/>
          <a:srcRect t="10667" b="18222"/>
          <a:stretch>
            <a:fillRect/>
          </a:stretch>
        </p:blipFill>
        <p:spPr bwMode="auto">
          <a:xfrm>
            <a:off x="7000875" y="5334000"/>
            <a:ext cx="2143125" cy="152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7"/>
    </mc:Choice>
    <mc:Fallback xmlns="">
      <p:transition spd="slow" advTm="620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b="1" dirty="0"/>
              <a:t>1.Upper GI bleed 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Proximal to the Ligament of </a:t>
            </a:r>
            <a:r>
              <a:rPr lang="en-US" dirty="0" err="1"/>
              <a:t>Treitz</a:t>
            </a:r>
            <a:endParaRPr lang="en-US" dirty="0"/>
          </a:p>
          <a:p>
            <a:pPr>
              <a:buNone/>
            </a:pPr>
            <a:r>
              <a:rPr lang="en-US" dirty="0"/>
              <a:t>70% of GI bleeds are upper GI track.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2. Lower GI bleed: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Distal to the Ligament of </a:t>
            </a:r>
            <a:r>
              <a:rPr lang="en-US" dirty="0" err="1"/>
              <a:t>Treitz</a:t>
            </a:r>
            <a:endParaRPr lang="en-US" dirty="0"/>
          </a:p>
          <a:p>
            <a:pPr>
              <a:buNone/>
            </a:pPr>
            <a:r>
              <a:rPr lang="en-US" dirty="0"/>
              <a:t>30% of cases.</a:t>
            </a:r>
          </a:p>
          <a:p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CLASSIFICATION OF GI BLEEDING</a:t>
            </a:r>
            <a:endParaRPr lang="hi-IN" dirty="0"/>
          </a:p>
        </p:txBody>
      </p:sp>
      <p:pic>
        <p:nvPicPr>
          <p:cNvPr id="3074" name="Picture 2" descr="C:\Users\hp\Pictures\L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505200"/>
            <a:ext cx="2819400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4"/>
    </mc:Choice>
    <mc:Fallback xmlns="">
      <p:transition spd="slow" advTm="323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Mallory </a:t>
            </a:r>
            <a:r>
              <a:rPr lang="en-US" dirty="0" err="1"/>
              <a:t>weiss</a:t>
            </a:r>
            <a:r>
              <a:rPr lang="en-US" dirty="0"/>
              <a:t> tear due to increased abdominal pressure(vomiting)</a:t>
            </a:r>
          </a:p>
          <a:p>
            <a:r>
              <a:rPr lang="en-US" dirty="0" err="1"/>
              <a:t>Varices</a:t>
            </a:r>
            <a:r>
              <a:rPr lang="en-US" dirty="0"/>
              <a:t> -</a:t>
            </a:r>
            <a:r>
              <a:rPr lang="en-US" dirty="0" err="1"/>
              <a:t>Oesophageal</a:t>
            </a:r>
            <a:r>
              <a:rPr lang="en-US" dirty="0"/>
              <a:t> or Gastric</a:t>
            </a:r>
          </a:p>
          <a:p>
            <a:r>
              <a:rPr lang="en-US" dirty="0" err="1"/>
              <a:t>Oesophagitis</a:t>
            </a:r>
            <a:r>
              <a:rPr lang="en-US" dirty="0"/>
              <a:t> </a:t>
            </a:r>
          </a:p>
          <a:p>
            <a:r>
              <a:rPr lang="en-US" dirty="0"/>
              <a:t>Peptic ulcer disease (PUD)</a:t>
            </a:r>
          </a:p>
          <a:p>
            <a:r>
              <a:rPr lang="en-US" dirty="0"/>
              <a:t>Vascular malformation</a:t>
            </a:r>
          </a:p>
          <a:p>
            <a:r>
              <a:rPr lang="en-US" dirty="0" err="1"/>
              <a:t>Dieulofoy’s</a:t>
            </a:r>
            <a:r>
              <a:rPr lang="en-US" dirty="0"/>
              <a:t> lesion (vascular abnormality)</a:t>
            </a:r>
          </a:p>
          <a:p>
            <a:r>
              <a:rPr lang="en-US" dirty="0" err="1"/>
              <a:t>Gastroduodenal</a:t>
            </a:r>
            <a:r>
              <a:rPr lang="en-US" dirty="0"/>
              <a:t> erosion</a:t>
            </a:r>
          </a:p>
          <a:p>
            <a:r>
              <a:rPr lang="en-US" dirty="0"/>
              <a:t>GAVE -(Gastric </a:t>
            </a:r>
            <a:r>
              <a:rPr lang="en-US" dirty="0" err="1"/>
              <a:t>Antral</a:t>
            </a:r>
            <a:r>
              <a:rPr lang="en-US" dirty="0"/>
              <a:t> Vascular </a:t>
            </a:r>
            <a:r>
              <a:rPr lang="en-US" dirty="0" err="1"/>
              <a:t>Ectasia</a:t>
            </a:r>
            <a:r>
              <a:rPr lang="en-US" dirty="0"/>
              <a:t>)</a:t>
            </a:r>
          </a:p>
          <a:p>
            <a:r>
              <a:rPr lang="en-US" dirty="0"/>
              <a:t>Malignant lesions</a:t>
            </a: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Batang" pitchFamily="18" charset="-127"/>
                <a:ea typeface="Batang" pitchFamily="18" charset="-127"/>
              </a:rPr>
              <a:t>CAUSES- UGI BLEED</a:t>
            </a:r>
            <a:endParaRPr lang="hi-IN" sz="3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58"/>
    </mc:Choice>
    <mc:Fallback xmlns="">
      <p:transition spd="slow" advTm="1162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Prolonged use of Non Steroidal Anti Inflammatory Drugs (NSAIDs),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Aspirin, anticoagulants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H/O Peptic Ulcer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H.Pylori</a:t>
            </a:r>
            <a:r>
              <a:rPr lang="en-US" dirty="0"/>
              <a:t> infection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Increased age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Coexisting illness like Liver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Other factors are- heavy alcohol use, Chronic Kidney Disease, smoking 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Batang" pitchFamily="18" charset="-127"/>
                <a:ea typeface="Batang" pitchFamily="18" charset="-127"/>
              </a:rPr>
              <a:t>RISK FACTORS</a:t>
            </a:r>
            <a:endParaRPr lang="hi-IN" sz="3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43"/>
    </mc:Choice>
    <mc:Fallback xmlns="">
      <p:transition spd="slow" advTm="528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/>
              <a:t>Hematemesis</a:t>
            </a:r>
            <a:r>
              <a:rPr lang="en-US" dirty="0"/>
              <a:t>-bright red or Coffee ground </a:t>
            </a:r>
          </a:p>
          <a:p>
            <a:r>
              <a:rPr lang="en-US" dirty="0" err="1"/>
              <a:t>Melena</a:t>
            </a:r>
            <a:endParaRPr lang="en-US" dirty="0"/>
          </a:p>
          <a:p>
            <a:r>
              <a:rPr lang="en-US" dirty="0"/>
              <a:t>SOB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Syncope</a:t>
            </a:r>
          </a:p>
          <a:p>
            <a:r>
              <a:rPr lang="en-US" dirty="0"/>
              <a:t>Orthostatic changes of BP, HR</a:t>
            </a:r>
          </a:p>
          <a:p>
            <a:r>
              <a:rPr lang="en-US" dirty="0"/>
              <a:t>Pale skin</a:t>
            </a:r>
          </a:p>
          <a:p>
            <a:r>
              <a:rPr lang="en-US" dirty="0"/>
              <a:t>Epigastric Pain</a:t>
            </a:r>
          </a:p>
          <a:p>
            <a:r>
              <a:rPr lang="en-US" dirty="0"/>
              <a:t>Weight loss</a:t>
            </a:r>
            <a:endParaRPr lang="hi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SIGNS &amp; SYMPTOMS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4"/>
    </mc:Choice>
    <mc:Fallback xmlns="">
      <p:transition spd="slow" advTm="10900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>
                <a:latin typeface="Andalus" pitchFamily="18" charset="-78"/>
                <a:cs typeface="Andalus" pitchFamily="18" charset="-78"/>
              </a:rPr>
              <a:t>LOWER GI BLEED</a:t>
            </a:r>
            <a:endParaRPr lang="hi-IN" sz="6000" dirty="0">
              <a:latin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13313" name="Picture 1" descr="C:\Users\hp\Pictures\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0"/>
            <a:ext cx="4419599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"/>
    </mc:Choice>
    <mc:Fallback xmlns="">
      <p:transition spd="slow" advTm="23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               </a:t>
            </a:r>
          </a:p>
          <a:p>
            <a:pPr algn="just"/>
            <a:r>
              <a:rPr lang="en-US" dirty="0"/>
              <a:t>Diverticulitis</a:t>
            </a:r>
          </a:p>
          <a:p>
            <a:pPr algn="just"/>
            <a:r>
              <a:rPr lang="en-US" dirty="0"/>
              <a:t>Hemorrhoids</a:t>
            </a:r>
          </a:p>
          <a:p>
            <a:pPr algn="just"/>
            <a:r>
              <a:rPr lang="en-US" dirty="0"/>
              <a:t>Colorectal Neoplasia</a:t>
            </a:r>
          </a:p>
          <a:p>
            <a:pPr algn="just"/>
            <a:r>
              <a:rPr lang="en-US" dirty="0"/>
              <a:t>Post Polypectomy </a:t>
            </a:r>
          </a:p>
          <a:p>
            <a:pPr algn="just"/>
            <a:r>
              <a:rPr lang="en-US" dirty="0"/>
              <a:t>Solitary Rectal Ulcer </a:t>
            </a:r>
          </a:p>
          <a:p>
            <a:pPr algn="just"/>
            <a:r>
              <a:rPr lang="en-US" dirty="0"/>
              <a:t>Radiation </a:t>
            </a:r>
            <a:r>
              <a:rPr lang="en-US" dirty="0" err="1"/>
              <a:t>Proctitis</a:t>
            </a:r>
            <a:endParaRPr lang="en-US" dirty="0"/>
          </a:p>
          <a:p>
            <a:pPr algn="just"/>
            <a:r>
              <a:rPr lang="en-US" dirty="0"/>
              <a:t>Ulcerative Colitis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CAUSES OF BLEED</a:t>
            </a:r>
            <a:endParaRPr lang="hi-IN" sz="3600" dirty="0">
              <a:latin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4"/>
    </mc:Choice>
    <mc:Fallback xmlns="">
      <p:transition spd="slow" advTm="3764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</TotalTime>
  <Words>535</Words>
  <Application>Microsoft Macintosh PowerPoint</Application>
  <PresentationFormat>On-screen Show (4:3)</PresentationFormat>
  <Paragraphs>141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Batang</vt:lpstr>
      <vt:lpstr>Algerian</vt:lpstr>
      <vt:lpstr>Andalus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Gastrointestinal Bleeding and Hemostatic Techniques </vt:lpstr>
      <vt:lpstr>       INTRODUCTION </vt:lpstr>
      <vt:lpstr>TYPES OF GI BLEEDING</vt:lpstr>
      <vt:lpstr>CLASSIFICATION OF GI BLEEDING</vt:lpstr>
      <vt:lpstr>CAUSES- UGI BLEED</vt:lpstr>
      <vt:lpstr>RISK FACTORS</vt:lpstr>
      <vt:lpstr>          SIGNS &amp; SYMPTOMS</vt:lpstr>
      <vt:lpstr>PowerPoint Presentation</vt:lpstr>
      <vt:lpstr>CAUSES OF BLEED</vt:lpstr>
      <vt:lpstr>SIGNS &amp; SYMPTOMS</vt:lpstr>
      <vt:lpstr>DIAGNOSTIC TOOLS</vt:lpstr>
      <vt:lpstr>ENDOSCOPIC METHODS FOR HEMOSTASIS</vt:lpstr>
      <vt:lpstr>ENDOSCOPY UNIT PREPARATION</vt:lpstr>
      <vt:lpstr>ENDOSCOPIC SCLEROTHERAPY</vt:lpstr>
      <vt:lpstr>Conti..</vt:lpstr>
      <vt:lpstr>METALLIC HEMOCLIPS</vt:lpstr>
      <vt:lpstr>ENDOSCOPIC BAND LIGATION(EBL)</vt:lpstr>
      <vt:lpstr>COMPLICATION OF GI BLEED TREATMENT</vt:lpstr>
      <vt:lpstr>POST PROCEDURE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ALERT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Bleeding and Hemostatic Techniques</dc:title>
  <dc:creator>hp</dc:creator>
  <cp:lastModifiedBy>Office</cp:lastModifiedBy>
  <cp:revision>85</cp:revision>
  <dcterms:created xsi:type="dcterms:W3CDTF">2025-10-19T16:49:52Z</dcterms:created>
  <dcterms:modified xsi:type="dcterms:W3CDTF">2025-10-30T16:13:25Z</dcterms:modified>
</cp:coreProperties>
</file>