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notesMasterIdLst>
    <p:notesMasterId r:id="rId18"/>
  </p:notesMasterIdLst>
  <p:sldIdLst>
    <p:sldId id="256" r:id="rId2"/>
    <p:sldId id="277" r:id="rId3"/>
    <p:sldId id="258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4" r:id="rId17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93"/>
    <a:srgbClr val="521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98"/>
    <p:restoredTop sz="85520"/>
  </p:normalViewPr>
  <p:slideViewPr>
    <p:cSldViewPr snapToGrid="0">
      <p:cViewPr varScale="1">
        <p:scale>
          <a:sx n="97" d="100"/>
          <a:sy n="97" d="100"/>
        </p:scale>
        <p:origin x="5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44CFA-C652-8A46-B4B2-A6318FACEBA4}" type="datetimeFigureOut">
              <a:rPr lang="en-SE" smtClean="0"/>
              <a:t>2026-01-17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2D4F7-C7B9-564C-952E-A78B0F14763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32542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1. Unconscious Incompetence</a:t>
            </a:r>
          </a:p>
          <a:p>
            <a:r>
              <a:rPr lang="en-GB" i="1" dirty="0"/>
              <a:t>“I don’t know that I’m causing pain.”</a:t>
            </a:r>
            <a:endParaRPr lang="en-GB" dirty="0"/>
          </a:p>
          <a:p>
            <a:r>
              <a:rPr lang="en-GB" b="1" dirty="0"/>
              <a:t>What this looks like in colonoscopy</a:t>
            </a:r>
          </a:p>
          <a:p>
            <a:r>
              <a:rPr lang="en-GB" dirty="0"/>
              <a:t>Endoscopist keeps pushing despite resistance</a:t>
            </a:r>
          </a:p>
          <a:p>
            <a:r>
              <a:rPr lang="en-GB" dirty="0"/>
              <a:t>Increasing gas to “see better”</a:t>
            </a:r>
          </a:p>
          <a:p>
            <a:r>
              <a:rPr lang="en-GB" dirty="0"/>
              <a:t>Patient shows discomfort but is sedated</a:t>
            </a:r>
          </a:p>
          <a:p>
            <a:r>
              <a:rPr lang="en-GB" dirty="0"/>
              <a:t>Assumes pain = anxious patient or poor tolerance</a:t>
            </a:r>
          </a:p>
          <a:p>
            <a:r>
              <a:rPr lang="en-GB" b="1" dirty="0"/>
              <a:t>Typical endoscopy scenario</a:t>
            </a:r>
          </a:p>
          <a:p>
            <a:r>
              <a:rPr lang="en-GB" dirty="0"/>
              <a:t>Sigmoid loop forms early</a:t>
            </a:r>
          </a:p>
          <a:p>
            <a:r>
              <a:rPr lang="en-GB" dirty="0"/>
              <a:t>Scope advances on the screen but the patient complains</a:t>
            </a:r>
          </a:p>
          <a:p>
            <a:r>
              <a:rPr lang="en-GB" dirty="0"/>
              <a:t>Operator says: </a:t>
            </a:r>
            <a:r>
              <a:rPr lang="en-GB" i="1" dirty="0"/>
              <a:t>“Almost there”</a:t>
            </a:r>
            <a:r>
              <a:rPr lang="en-GB" dirty="0"/>
              <a:t> and pushes more</a:t>
            </a:r>
          </a:p>
          <a:p>
            <a:r>
              <a:rPr lang="en-GB" b="1" dirty="0"/>
              <a:t>Teaching point</a:t>
            </a:r>
          </a:p>
          <a:p>
            <a:r>
              <a:rPr lang="en-GB" dirty="0"/>
              <a:t>Pain is happening, but the operator doesn’t recognize </a:t>
            </a:r>
            <a:r>
              <a:rPr lang="en-GB" b="1" dirty="0"/>
              <a:t>why</a:t>
            </a:r>
            <a:r>
              <a:rPr lang="en-GB" dirty="0"/>
              <a:t>.</a:t>
            </a:r>
            <a:endParaRPr lang="en-SE" dirty="0"/>
          </a:p>
          <a:p>
            <a:r>
              <a:rPr lang="en-SE" dirty="0"/>
              <a:t>--------</a:t>
            </a:r>
          </a:p>
          <a:p>
            <a:r>
              <a:rPr lang="en-GB" b="1" dirty="0"/>
              <a:t>2. Conscious Incompetence</a:t>
            </a:r>
          </a:p>
          <a:p>
            <a:r>
              <a:rPr lang="en-GB" i="1" dirty="0"/>
              <a:t>“Something feels wrong — but I don’t know how to fix it.”</a:t>
            </a:r>
            <a:endParaRPr lang="en-GB" dirty="0"/>
          </a:p>
          <a:p>
            <a:r>
              <a:rPr lang="en-GB" b="1" dirty="0"/>
              <a:t>What this looks like</a:t>
            </a:r>
          </a:p>
          <a:p>
            <a:r>
              <a:rPr lang="en-GB" dirty="0"/>
              <a:t>Operator senses resistance</a:t>
            </a:r>
          </a:p>
          <a:p>
            <a:r>
              <a:rPr lang="en-GB" dirty="0"/>
              <a:t>Advancement feels difficult</a:t>
            </a:r>
          </a:p>
          <a:p>
            <a:r>
              <a:rPr lang="en-GB" dirty="0"/>
              <a:t>Unsure whether to push, withdraw, or change position</a:t>
            </a:r>
          </a:p>
          <a:p>
            <a:r>
              <a:rPr lang="en-GB" dirty="0"/>
              <a:t>Starts asking for more sedation</a:t>
            </a:r>
          </a:p>
          <a:p>
            <a:r>
              <a:rPr lang="en-GB" b="1" dirty="0"/>
              <a:t>Typical endoscopy scenario</a:t>
            </a:r>
          </a:p>
          <a:p>
            <a:r>
              <a:rPr lang="en-GB" dirty="0"/>
              <a:t>Transverse colon with repeated looping</a:t>
            </a:r>
          </a:p>
          <a:p>
            <a:r>
              <a:rPr lang="en-GB" dirty="0"/>
              <a:t>Scope slides back when pushing</a:t>
            </a:r>
          </a:p>
          <a:p>
            <a:r>
              <a:rPr lang="en-GB" dirty="0"/>
              <a:t>Cecum feels “far away”</a:t>
            </a:r>
          </a:p>
          <a:p>
            <a:r>
              <a:rPr lang="en-GB" dirty="0"/>
              <a:t>Operator hesitates and becomes tense</a:t>
            </a:r>
          </a:p>
          <a:p>
            <a:r>
              <a:rPr lang="en-GB" b="1" dirty="0"/>
              <a:t>Teaching point</a:t>
            </a:r>
          </a:p>
          <a:p>
            <a:r>
              <a:rPr lang="en-GB" dirty="0"/>
              <a:t>This is the </a:t>
            </a:r>
            <a:r>
              <a:rPr lang="en-GB" b="1" dirty="0"/>
              <a:t>most uncomfortable learning stage</a:t>
            </a:r>
            <a:r>
              <a:rPr lang="en-GB" dirty="0"/>
              <a:t>, but also the most important one.</a:t>
            </a:r>
          </a:p>
          <a:p>
            <a:r>
              <a:rPr lang="en-GB" dirty="0"/>
              <a:t>Key phrase you can say:</a:t>
            </a:r>
          </a:p>
          <a:p>
            <a:r>
              <a:rPr lang="en-GB" dirty="0"/>
              <a:t>“If you’ve reached this stage, you’re already improving.”</a:t>
            </a:r>
          </a:p>
          <a:p>
            <a:r>
              <a:rPr lang="en-GB" dirty="0"/>
              <a:t>------------</a:t>
            </a:r>
          </a:p>
          <a:p>
            <a:r>
              <a:rPr lang="en-GB" b="1" dirty="0"/>
              <a:t>3. Conscious Competence</a:t>
            </a:r>
          </a:p>
          <a:p>
            <a:r>
              <a:rPr lang="en-GB" i="1" dirty="0"/>
              <a:t>“I know what to do — but I must think about it.”</a:t>
            </a:r>
            <a:endParaRPr lang="en-GB" dirty="0"/>
          </a:p>
          <a:p>
            <a:r>
              <a:rPr lang="en-GB" b="1" dirty="0"/>
              <a:t>What this looks like</a:t>
            </a:r>
          </a:p>
          <a:p>
            <a:r>
              <a:rPr lang="en-GB" dirty="0"/>
              <a:t>Actively watching scope </a:t>
            </a:r>
            <a:r>
              <a:rPr lang="en-GB" dirty="0" err="1"/>
              <a:t>behavior</a:t>
            </a:r>
            <a:endParaRPr lang="en-GB" dirty="0"/>
          </a:p>
          <a:p>
            <a:r>
              <a:rPr lang="en-GB" dirty="0"/>
              <a:t>Recognizes loop formation early</a:t>
            </a:r>
          </a:p>
          <a:p>
            <a:r>
              <a:rPr lang="en-GB" dirty="0"/>
              <a:t>Uses withdrawal to shorten</a:t>
            </a:r>
          </a:p>
          <a:p>
            <a:r>
              <a:rPr lang="en-GB" dirty="0"/>
              <a:t>Changes patient position intentionally</a:t>
            </a:r>
          </a:p>
          <a:p>
            <a:r>
              <a:rPr lang="en-GB" dirty="0"/>
              <a:t>Communicates with nurses</a:t>
            </a:r>
          </a:p>
          <a:p>
            <a:r>
              <a:rPr lang="en-GB" b="1" dirty="0"/>
              <a:t>Typical endoscopy scenario</a:t>
            </a:r>
          </a:p>
          <a:p>
            <a:r>
              <a:rPr lang="en-GB" dirty="0"/>
              <a:t>Sigmoid loop begins to form</a:t>
            </a:r>
          </a:p>
          <a:p>
            <a:r>
              <a:rPr lang="en-GB" dirty="0"/>
              <a:t>Operator withdraws, rotates, re-advances</a:t>
            </a:r>
          </a:p>
          <a:p>
            <a:r>
              <a:rPr lang="en-GB" dirty="0"/>
              <a:t>Applies targeted abdominal pressure</a:t>
            </a:r>
          </a:p>
          <a:p>
            <a:r>
              <a:rPr lang="en-GB" dirty="0"/>
              <a:t>Progress resumes with less discomfort</a:t>
            </a:r>
          </a:p>
          <a:p>
            <a:r>
              <a:rPr lang="en-GB" b="1" dirty="0"/>
              <a:t>Teaching point</a:t>
            </a:r>
          </a:p>
          <a:p>
            <a:r>
              <a:rPr lang="en-GB" dirty="0"/>
              <a:t>Technique is correct — but requires focus and mental effort.</a:t>
            </a:r>
          </a:p>
          <a:p>
            <a:r>
              <a:rPr lang="en-GB" dirty="0"/>
              <a:t>Say this:</a:t>
            </a:r>
          </a:p>
          <a:p>
            <a:r>
              <a:rPr lang="en-GB" dirty="0"/>
              <a:t>“This is where most good endoscopists live for years.”</a:t>
            </a:r>
          </a:p>
          <a:p>
            <a:r>
              <a:rPr lang="en-GB" dirty="0"/>
              <a:t>----------------------</a:t>
            </a:r>
          </a:p>
          <a:p>
            <a:r>
              <a:rPr lang="en-GB" b="1" dirty="0"/>
              <a:t>4. Unconscious Competence</a:t>
            </a:r>
          </a:p>
          <a:p>
            <a:r>
              <a:rPr lang="en-GB" i="1" dirty="0"/>
              <a:t>“It feels easy — and the patient is comfortable.”</a:t>
            </a:r>
            <a:endParaRPr lang="en-GB" dirty="0"/>
          </a:p>
          <a:p>
            <a:r>
              <a:rPr lang="en-GB" b="1" dirty="0"/>
              <a:t>What this looks like</a:t>
            </a:r>
          </a:p>
          <a:p>
            <a:r>
              <a:rPr lang="en-GB" dirty="0"/>
              <a:t>Smooth insertion</a:t>
            </a:r>
          </a:p>
          <a:p>
            <a:r>
              <a:rPr lang="en-GB" dirty="0"/>
              <a:t>Minimal gas use</a:t>
            </a:r>
          </a:p>
          <a:p>
            <a:r>
              <a:rPr lang="en-GB" dirty="0"/>
              <a:t>Rare need for external pressure</a:t>
            </a:r>
          </a:p>
          <a:p>
            <a:r>
              <a:rPr lang="en-GB" dirty="0"/>
              <a:t>Patient often surprised it’s over</a:t>
            </a:r>
          </a:p>
          <a:p>
            <a:r>
              <a:rPr lang="en-GB" dirty="0"/>
              <a:t>Operator feels calm and unhurried</a:t>
            </a:r>
          </a:p>
          <a:p>
            <a:r>
              <a:rPr lang="en-GB" b="1" dirty="0"/>
              <a:t>Typical endoscopy scenario</a:t>
            </a:r>
          </a:p>
          <a:p>
            <a:r>
              <a:rPr lang="en-GB" dirty="0"/>
              <a:t>Long colon, but minimal looping</a:t>
            </a:r>
          </a:p>
          <a:p>
            <a:r>
              <a:rPr lang="en-GB" dirty="0"/>
              <a:t>Advancement is slow but steady</a:t>
            </a:r>
          </a:p>
          <a:p>
            <a:r>
              <a:rPr lang="en-GB" dirty="0"/>
              <a:t>Withdrawal quality remains high</a:t>
            </a:r>
          </a:p>
          <a:p>
            <a:r>
              <a:rPr lang="en-GB" dirty="0"/>
              <a:t>Cecum reached without struggle</a:t>
            </a:r>
          </a:p>
          <a:p>
            <a:r>
              <a:rPr lang="en-GB" b="1" dirty="0"/>
              <a:t>Teaching point</a:t>
            </a:r>
          </a:p>
          <a:p>
            <a:r>
              <a:rPr lang="en-GB" dirty="0"/>
              <a:t>Comfort is no longer a goal — it’s the </a:t>
            </a:r>
            <a:r>
              <a:rPr lang="en-GB" b="1" dirty="0"/>
              <a:t>default outcome</a:t>
            </a:r>
            <a:r>
              <a:rPr lang="en-GB" dirty="0"/>
              <a:t>.</a:t>
            </a:r>
          </a:p>
          <a:p>
            <a:r>
              <a:rPr lang="en-GB" dirty="0"/>
              <a:t>Powerful line to use:</a:t>
            </a:r>
          </a:p>
          <a:p>
            <a:r>
              <a:rPr lang="en-GB" dirty="0"/>
              <a:t>“The best colonoscopy often feels uneventful.”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2D4F7-C7B9-564C-952E-A78B0F14763E}" type="slidenum">
              <a:rPr lang="en-SE" smtClean="0"/>
              <a:t>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70710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Say explicitly:</a:t>
            </a:r>
          </a:p>
          <a:p>
            <a:r>
              <a:rPr lang="en-GB" dirty="0"/>
              <a:t>“Sedation masks pain — it does not prevent injury or discomfort.”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2D4F7-C7B9-564C-952E-A78B0F14763E}" type="slidenum">
              <a:rPr lang="en-SE" smtClean="0"/>
              <a:t>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41060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Key takeaway:</a:t>
            </a:r>
          </a:p>
          <a:p>
            <a:r>
              <a:rPr lang="en-GB" dirty="0"/>
              <a:t>If you feel resistance, pain is already coming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2D4F7-C7B9-564C-952E-A78B0F14763E}" type="slidenum">
              <a:rPr lang="en-SE" smtClean="0"/>
              <a:t>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61226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Phrase to use:</a:t>
            </a:r>
          </a:p>
          <a:p>
            <a:r>
              <a:rPr lang="en-GB" dirty="0"/>
              <a:t>“If you need more gas to see, you probably need less gas to advance.”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2D4F7-C7B9-564C-952E-A78B0F14763E}" type="slidenum">
              <a:rPr lang="en-SE" smtClean="0"/>
              <a:t>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59486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Say this clearly:</a:t>
            </a:r>
          </a:p>
          <a:p>
            <a:r>
              <a:rPr lang="en-GB" dirty="0"/>
              <a:t>“A silent room during a painful colonoscopy is a dangerous room.”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2D4F7-C7B9-564C-952E-A78B0F14763E}" type="slidenum">
              <a:rPr lang="en-SE" smtClean="0"/>
              <a:t>10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136798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Key message:</a:t>
            </a:r>
          </a:p>
          <a:p>
            <a:r>
              <a:rPr lang="en-GB" dirty="0"/>
              <a:t>Pain is feedback — not something to ignore or sedate away.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2D4F7-C7B9-564C-952E-A78B0F14763E}" type="slidenum">
              <a:rPr lang="en-SE" smtClean="0"/>
              <a:t>11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347427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2D4F7-C7B9-564C-952E-A78B0F14763E}" type="slidenum">
              <a:rPr lang="en-SE" smtClean="0"/>
              <a:t>16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19880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1/17/26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7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6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7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sX0" fmla="*/ 0 w 10515600"/>
              <a:gd name="csY0" fmla="*/ 0 h 27432"/>
              <a:gd name="csX1" fmla="*/ 446913 w 10515600"/>
              <a:gd name="csY1" fmla="*/ 0 h 27432"/>
              <a:gd name="csX2" fmla="*/ 1104138 w 10515600"/>
              <a:gd name="csY2" fmla="*/ 0 h 27432"/>
              <a:gd name="csX3" fmla="*/ 1866519 w 10515600"/>
              <a:gd name="csY3" fmla="*/ 0 h 27432"/>
              <a:gd name="csX4" fmla="*/ 2208276 w 10515600"/>
              <a:gd name="csY4" fmla="*/ 0 h 27432"/>
              <a:gd name="csX5" fmla="*/ 2550033 w 10515600"/>
              <a:gd name="csY5" fmla="*/ 0 h 27432"/>
              <a:gd name="csX6" fmla="*/ 3417570 w 10515600"/>
              <a:gd name="csY6" fmla="*/ 0 h 27432"/>
              <a:gd name="csX7" fmla="*/ 4074795 w 10515600"/>
              <a:gd name="csY7" fmla="*/ 0 h 27432"/>
              <a:gd name="csX8" fmla="*/ 4416552 w 10515600"/>
              <a:gd name="csY8" fmla="*/ 0 h 27432"/>
              <a:gd name="csX9" fmla="*/ 5073777 w 10515600"/>
              <a:gd name="csY9" fmla="*/ 0 h 27432"/>
              <a:gd name="csX10" fmla="*/ 5941314 w 10515600"/>
              <a:gd name="csY10" fmla="*/ 0 h 27432"/>
              <a:gd name="csX11" fmla="*/ 6493383 w 10515600"/>
              <a:gd name="csY11" fmla="*/ 0 h 27432"/>
              <a:gd name="csX12" fmla="*/ 7045452 w 10515600"/>
              <a:gd name="csY12" fmla="*/ 0 h 27432"/>
              <a:gd name="csX13" fmla="*/ 7702677 w 10515600"/>
              <a:gd name="csY13" fmla="*/ 0 h 27432"/>
              <a:gd name="csX14" fmla="*/ 8465058 w 10515600"/>
              <a:gd name="csY14" fmla="*/ 0 h 27432"/>
              <a:gd name="csX15" fmla="*/ 9227439 w 10515600"/>
              <a:gd name="csY15" fmla="*/ 0 h 27432"/>
              <a:gd name="csX16" fmla="*/ 10515600 w 10515600"/>
              <a:gd name="csY16" fmla="*/ 0 h 27432"/>
              <a:gd name="csX17" fmla="*/ 10515600 w 10515600"/>
              <a:gd name="csY17" fmla="*/ 27432 h 27432"/>
              <a:gd name="csX18" fmla="*/ 10068687 w 10515600"/>
              <a:gd name="csY18" fmla="*/ 27432 h 27432"/>
              <a:gd name="csX19" fmla="*/ 9201150 w 10515600"/>
              <a:gd name="csY19" fmla="*/ 27432 h 27432"/>
              <a:gd name="csX20" fmla="*/ 8543925 w 10515600"/>
              <a:gd name="csY20" fmla="*/ 27432 h 27432"/>
              <a:gd name="csX21" fmla="*/ 8202168 w 10515600"/>
              <a:gd name="csY21" fmla="*/ 27432 h 27432"/>
              <a:gd name="csX22" fmla="*/ 7544943 w 10515600"/>
              <a:gd name="csY22" fmla="*/ 27432 h 27432"/>
              <a:gd name="csX23" fmla="*/ 6992874 w 10515600"/>
              <a:gd name="csY23" fmla="*/ 27432 h 27432"/>
              <a:gd name="csX24" fmla="*/ 6440805 w 10515600"/>
              <a:gd name="csY24" fmla="*/ 27432 h 27432"/>
              <a:gd name="csX25" fmla="*/ 5888736 w 10515600"/>
              <a:gd name="csY25" fmla="*/ 27432 h 27432"/>
              <a:gd name="csX26" fmla="*/ 5336667 w 10515600"/>
              <a:gd name="csY26" fmla="*/ 27432 h 27432"/>
              <a:gd name="csX27" fmla="*/ 4574286 w 10515600"/>
              <a:gd name="csY27" fmla="*/ 27432 h 27432"/>
              <a:gd name="csX28" fmla="*/ 3917061 w 10515600"/>
              <a:gd name="csY28" fmla="*/ 27432 h 27432"/>
              <a:gd name="csX29" fmla="*/ 3575304 w 10515600"/>
              <a:gd name="csY29" fmla="*/ 27432 h 27432"/>
              <a:gd name="csX30" fmla="*/ 3023235 w 10515600"/>
              <a:gd name="csY30" fmla="*/ 27432 h 27432"/>
              <a:gd name="csX31" fmla="*/ 2260854 w 10515600"/>
              <a:gd name="csY31" fmla="*/ 27432 h 27432"/>
              <a:gd name="csX32" fmla="*/ 1813941 w 10515600"/>
              <a:gd name="csY32" fmla="*/ 27432 h 27432"/>
              <a:gd name="csX33" fmla="*/ 946404 w 10515600"/>
              <a:gd name="csY33" fmla="*/ 27432 h 27432"/>
              <a:gd name="csX34" fmla="*/ 0 w 10515600"/>
              <a:gd name="csY34" fmla="*/ 27432 h 27432"/>
              <a:gd name="csX35" fmla="*/ 0 w 10515600"/>
              <a:gd name="csY35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0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5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sX0" fmla="*/ 0 w 10515600"/>
              <a:gd name="csY0" fmla="*/ 0 h 27432"/>
              <a:gd name="csX1" fmla="*/ 446913 w 10515600"/>
              <a:gd name="csY1" fmla="*/ 0 h 27432"/>
              <a:gd name="csX2" fmla="*/ 1104138 w 10515600"/>
              <a:gd name="csY2" fmla="*/ 0 h 27432"/>
              <a:gd name="csX3" fmla="*/ 1866519 w 10515600"/>
              <a:gd name="csY3" fmla="*/ 0 h 27432"/>
              <a:gd name="csX4" fmla="*/ 2208276 w 10515600"/>
              <a:gd name="csY4" fmla="*/ 0 h 27432"/>
              <a:gd name="csX5" fmla="*/ 2550033 w 10515600"/>
              <a:gd name="csY5" fmla="*/ 0 h 27432"/>
              <a:gd name="csX6" fmla="*/ 3417570 w 10515600"/>
              <a:gd name="csY6" fmla="*/ 0 h 27432"/>
              <a:gd name="csX7" fmla="*/ 4074795 w 10515600"/>
              <a:gd name="csY7" fmla="*/ 0 h 27432"/>
              <a:gd name="csX8" fmla="*/ 4416552 w 10515600"/>
              <a:gd name="csY8" fmla="*/ 0 h 27432"/>
              <a:gd name="csX9" fmla="*/ 5073777 w 10515600"/>
              <a:gd name="csY9" fmla="*/ 0 h 27432"/>
              <a:gd name="csX10" fmla="*/ 5941314 w 10515600"/>
              <a:gd name="csY10" fmla="*/ 0 h 27432"/>
              <a:gd name="csX11" fmla="*/ 6493383 w 10515600"/>
              <a:gd name="csY11" fmla="*/ 0 h 27432"/>
              <a:gd name="csX12" fmla="*/ 7045452 w 10515600"/>
              <a:gd name="csY12" fmla="*/ 0 h 27432"/>
              <a:gd name="csX13" fmla="*/ 7702677 w 10515600"/>
              <a:gd name="csY13" fmla="*/ 0 h 27432"/>
              <a:gd name="csX14" fmla="*/ 8465058 w 10515600"/>
              <a:gd name="csY14" fmla="*/ 0 h 27432"/>
              <a:gd name="csX15" fmla="*/ 9227439 w 10515600"/>
              <a:gd name="csY15" fmla="*/ 0 h 27432"/>
              <a:gd name="csX16" fmla="*/ 10515600 w 10515600"/>
              <a:gd name="csY16" fmla="*/ 0 h 27432"/>
              <a:gd name="csX17" fmla="*/ 10515600 w 10515600"/>
              <a:gd name="csY17" fmla="*/ 27432 h 27432"/>
              <a:gd name="csX18" fmla="*/ 10068687 w 10515600"/>
              <a:gd name="csY18" fmla="*/ 27432 h 27432"/>
              <a:gd name="csX19" fmla="*/ 9201150 w 10515600"/>
              <a:gd name="csY19" fmla="*/ 27432 h 27432"/>
              <a:gd name="csX20" fmla="*/ 8543925 w 10515600"/>
              <a:gd name="csY20" fmla="*/ 27432 h 27432"/>
              <a:gd name="csX21" fmla="*/ 8202168 w 10515600"/>
              <a:gd name="csY21" fmla="*/ 27432 h 27432"/>
              <a:gd name="csX22" fmla="*/ 7544943 w 10515600"/>
              <a:gd name="csY22" fmla="*/ 27432 h 27432"/>
              <a:gd name="csX23" fmla="*/ 6992874 w 10515600"/>
              <a:gd name="csY23" fmla="*/ 27432 h 27432"/>
              <a:gd name="csX24" fmla="*/ 6440805 w 10515600"/>
              <a:gd name="csY24" fmla="*/ 27432 h 27432"/>
              <a:gd name="csX25" fmla="*/ 5888736 w 10515600"/>
              <a:gd name="csY25" fmla="*/ 27432 h 27432"/>
              <a:gd name="csX26" fmla="*/ 5336667 w 10515600"/>
              <a:gd name="csY26" fmla="*/ 27432 h 27432"/>
              <a:gd name="csX27" fmla="*/ 4574286 w 10515600"/>
              <a:gd name="csY27" fmla="*/ 27432 h 27432"/>
              <a:gd name="csX28" fmla="*/ 3917061 w 10515600"/>
              <a:gd name="csY28" fmla="*/ 27432 h 27432"/>
              <a:gd name="csX29" fmla="*/ 3575304 w 10515600"/>
              <a:gd name="csY29" fmla="*/ 27432 h 27432"/>
              <a:gd name="csX30" fmla="*/ 3023235 w 10515600"/>
              <a:gd name="csY30" fmla="*/ 27432 h 27432"/>
              <a:gd name="csX31" fmla="*/ 2260854 w 10515600"/>
              <a:gd name="csY31" fmla="*/ 27432 h 27432"/>
              <a:gd name="csX32" fmla="*/ 1813941 w 10515600"/>
              <a:gd name="csY32" fmla="*/ 27432 h 27432"/>
              <a:gd name="csX33" fmla="*/ 946404 w 10515600"/>
              <a:gd name="csY33" fmla="*/ 27432 h 27432"/>
              <a:gd name="csX34" fmla="*/ 0 w 10515600"/>
              <a:gd name="csY34" fmla="*/ 27432 h 27432"/>
              <a:gd name="csX35" fmla="*/ 0 w 10515600"/>
              <a:gd name="csY35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5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1/17/26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sX0" fmla="*/ 0 w 10515600"/>
              <a:gd name="csY0" fmla="*/ 0 h 27432"/>
              <a:gd name="csX1" fmla="*/ 446913 w 10515600"/>
              <a:gd name="csY1" fmla="*/ 0 h 27432"/>
              <a:gd name="csX2" fmla="*/ 1104138 w 10515600"/>
              <a:gd name="csY2" fmla="*/ 0 h 27432"/>
              <a:gd name="csX3" fmla="*/ 1866519 w 10515600"/>
              <a:gd name="csY3" fmla="*/ 0 h 27432"/>
              <a:gd name="csX4" fmla="*/ 2208276 w 10515600"/>
              <a:gd name="csY4" fmla="*/ 0 h 27432"/>
              <a:gd name="csX5" fmla="*/ 2550033 w 10515600"/>
              <a:gd name="csY5" fmla="*/ 0 h 27432"/>
              <a:gd name="csX6" fmla="*/ 3417570 w 10515600"/>
              <a:gd name="csY6" fmla="*/ 0 h 27432"/>
              <a:gd name="csX7" fmla="*/ 4074795 w 10515600"/>
              <a:gd name="csY7" fmla="*/ 0 h 27432"/>
              <a:gd name="csX8" fmla="*/ 4416552 w 10515600"/>
              <a:gd name="csY8" fmla="*/ 0 h 27432"/>
              <a:gd name="csX9" fmla="*/ 5073777 w 10515600"/>
              <a:gd name="csY9" fmla="*/ 0 h 27432"/>
              <a:gd name="csX10" fmla="*/ 5941314 w 10515600"/>
              <a:gd name="csY10" fmla="*/ 0 h 27432"/>
              <a:gd name="csX11" fmla="*/ 6493383 w 10515600"/>
              <a:gd name="csY11" fmla="*/ 0 h 27432"/>
              <a:gd name="csX12" fmla="*/ 7045452 w 10515600"/>
              <a:gd name="csY12" fmla="*/ 0 h 27432"/>
              <a:gd name="csX13" fmla="*/ 7702677 w 10515600"/>
              <a:gd name="csY13" fmla="*/ 0 h 27432"/>
              <a:gd name="csX14" fmla="*/ 8465058 w 10515600"/>
              <a:gd name="csY14" fmla="*/ 0 h 27432"/>
              <a:gd name="csX15" fmla="*/ 9227439 w 10515600"/>
              <a:gd name="csY15" fmla="*/ 0 h 27432"/>
              <a:gd name="csX16" fmla="*/ 10515600 w 10515600"/>
              <a:gd name="csY16" fmla="*/ 0 h 27432"/>
              <a:gd name="csX17" fmla="*/ 10515600 w 10515600"/>
              <a:gd name="csY17" fmla="*/ 27432 h 27432"/>
              <a:gd name="csX18" fmla="*/ 10068687 w 10515600"/>
              <a:gd name="csY18" fmla="*/ 27432 h 27432"/>
              <a:gd name="csX19" fmla="*/ 9201150 w 10515600"/>
              <a:gd name="csY19" fmla="*/ 27432 h 27432"/>
              <a:gd name="csX20" fmla="*/ 8543925 w 10515600"/>
              <a:gd name="csY20" fmla="*/ 27432 h 27432"/>
              <a:gd name="csX21" fmla="*/ 8202168 w 10515600"/>
              <a:gd name="csY21" fmla="*/ 27432 h 27432"/>
              <a:gd name="csX22" fmla="*/ 7544943 w 10515600"/>
              <a:gd name="csY22" fmla="*/ 27432 h 27432"/>
              <a:gd name="csX23" fmla="*/ 6992874 w 10515600"/>
              <a:gd name="csY23" fmla="*/ 27432 h 27432"/>
              <a:gd name="csX24" fmla="*/ 6440805 w 10515600"/>
              <a:gd name="csY24" fmla="*/ 27432 h 27432"/>
              <a:gd name="csX25" fmla="*/ 5888736 w 10515600"/>
              <a:gd name="csY25" fmla="*/ 27432 h 27432"/>
              <a:gd name="csX26" fmla="*/ 5336667 w 10515600"/>
              <a:gd name="csY26" fmla="*/ 27432 h 27432"/>
              <a:gd name="csX27" fmla="*/ 4574286 w 10515600"/>
              <a:gd name="csY27" fmla="*/ 27432 h 27432"/>
              <a:gd name="csX28" fmla="*/ 3917061 w 10515600"/>
              <a:gd name="csY28" fmla="*/ 27432 h 27432"/>
              <a:gd name="csX29" fmla="*/ 3575304 w 10515600"/>
              <a:gd name="csY29" fmla="*/ 27432 h 27432"/>
              <a:gd name="csX30" fmla="*/ 3023235 w 10515600"/>
              <a:gd name="csY30" fmla="*/ 27432 h 27432"/>
              <a:gd name="csX31" fmla="*/ 2260854 w 10515600"/>
              <a:gd name="csY31" fmla="*/ 27432 h 27432"/>
              <a:gd name="csX32" fmla="*/ 1813941 w 10515600"/>
              <a:gd name="csY32" fmla="*/ 27432 h 27432"/>
              <a:gd name="csX33" fmla="*/ 946404 w 10515600"/>
              <a:gd name="csY33" fmla="*/ 27432 h 27432"/>
              <a:gd name="csX34" fmla="*/ 0 w 10515600"/>
              <a:gd name="csY34" fmla="*/ 27432 h 27432"/>
              <a:gd name="csX35" fmla="*/ 0 w 10515600"/>
              <a:gd name="csY35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3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84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1/17/26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sX0" fmla="*/ 0 w 4480560"/>
              <a:gd name="csY0" fmla="*/ 0 h 27432"/>
              <a:gd name="csX1" fmla="*/ 595274 w 4480560"/>
              <a:gd name="csY1" fmla="*/ 0 h 27432"/>
              <a:gd name="csX2" fmla="*/ 1100938 w 4480560"/>
              <a:gd name="csY2" fmla="*/ 0 h 27432"/>
              <a:gd name="csX3" fmla="*/ 1651406 w 4480560"/>
              <a:gd name="csY3" fmla="*/ 0 h 27432"/>
              <a:gd name="csX4" fmla="*/ 2336292 w 4480560"/>
              <a:gd name="csY4" fmla="*/ 0 h 27432"/>
              <a:gd name="csX5" fmla="*/ 2931566 w 4480560"/>
              <a:gd name="csY5" fmla="*/ 0 h 27432"/>
              <a:gd name="csX6" fmla="*/ 3482035 w 4480560"/>
              <a:gd name="csY6" fmla="*/ 0 h 27432"/>
              <a:gd name="csX7" fmla="*/ 4480560 w 4480560"/>
              <a:gd name="csY7" fmla="*/ 0 h 27432"/>
              <a:gd name="csX8" fmla="*/ 4480560 w 4480560"/>
              <a:gd name="csY8" fmla="*/ 27432 h 27432"/>
              <a:gd name="csX9" fmla="*/ 3840480 w 4480560"/>
              <a:gd name="csY9" fmla="*/ 27432 h 27432"/>
              <a:gd name="csX10" fmla="*/ 3290011 w 4480560"/>
              <a:gd name="csY10" fmla="*/ 27432 h 27432"/>
              <a:gd name="csX11" fmla="*/ 2560320 w 4480560"/>
              <a:gd name="csY11" fmla="*/ 27432 h 27432"/>
              <a:gd name="csX12" fmla="*/ 1965046 w 4480560"/>
              <a:gd name="csY12" fmla="*/ 27432 h 27432"/>
              <a:gd name="csX13" fmla="*/ 1459382 w 4480560"/>
              <a:gd name="csY13" fmla="*/ 27432 h 27432"/>
              <a:gd name="csX14" fmla="*/ 774497 w 4480560"/>
              <a:gd name="csY14" fmla="*/ 27432 h 27432"/>
              <a:gd name="csX15" fmla="*/ 0 w 4480560"/>
              <a:gd name="csY15" fmla="*/ 27432 h 27432"/>
              <a:gd name="csX16" fmla="*/ 0 w 4480560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9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sX0" fmla="*/ 0 w 4480560"/>
              <a:gd name="csY0" fmla="*/ 0 h 27432"/>
              <a:gd name="csX1" fmla="*/ 595274 w 4480560"/>
              <a:gd name="csY1" fmla="*/ 0 h 27432"/>
              <a:gd name="csX2" fmla="*/ 1100938 w 4480560"/>
              <a:gd name="csY2" fmla="*/ 0 h 27432"/>
              <a:gd name="csX3" fmla="*/ 1651406 w 4480560"/>
              <a:gd name="csY3" fmla="*/ 0 h 27432"/>
              <a:gd name="csX4" fmla="*/ 2336292 w 4480560"/>
              <a:gd name="csY4" fmla="*/ 0 h 27432"/>
              <a:gd name="csX5" fmla="*/ 2931566 w 4480560"/>
              <a:gd name="csY5" fmla="*/ 0 h 27432"/>
              <a:gd name="csX6" fmla="*/ 3482035 w 4480560"/>
              <a:gd name="csY6" fmla="*/ 0 h 27432"/>
              <a:gd name="csX7" fmla="*/ 4480560 w 4480560"/>
              <a:gd name="csY7" fmla="*/ 0 h 27432"/>
              <a:gd name="csX8" fmla="*/ 4480560 w 4480560"/>
              <a:gd name="csY8" fmla="*/ 27432 h 27432"/>
              <a:gd name="csX9" fmla="*/ 3840480 w 4480560"/>
              <a:gd name="csY9" fmla="*/ 27432 h 27432"/>
              <a:gd name="csX10" fmla="*/ 3290011 w 4480560"/>
              <a:gd name="csY10" fmla="*/ 27432 h 27432"/>
              <a:gd name="csX11" fmla="*/ 2560320 w 4480560"/>
              <a:gd name="csY11" fmla="*/ 27432 h 27432"/>
              <a:gd name="csX12" fmla="*/ 1965046 w 4480560"/>
              <a:gd name="csY12" fmla="*/ 27432 h 27432"/>
              <a:gd name="csX13" fmla="*/ 1459382 w 4480560"/>
              <a:gd name="csY13" fmla="*/ 27432 h 27432"/>
              <a:gd name="csX14" fmla="*/ 774497 w 4480560"/>
              <a:gd name="csY14" fmla="*/ 27432 h 27432"/>
              <a:gd name="csX15" fmla="*/ 0 w 4480560"/>
              <a:gd name="csY15" fmla="*/ 27432 h 27432"/>
              <a:gd name="csX16" fmla="*/ 0 w 4480560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9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1/17/26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9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50" r:id="rId6"/>
    <p:sldLayoutId id="2147483745" r:id="rId7"/>
    <p:sldLayoutId id="2147483746" r:id="rId8"/>
    <p:sldLayoutId id="2147483747" r:id="rId9"/>
    <p:sldLayoutId id="2147483749" r:id="rId10"/>
    <p:sldLayoutId id="214748374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A67EA5D5-0024-FF25-C090-BE2F2D5514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5709" r="-1" b="-1"/>
          <a:stretch>
            <a:fillRect/>
          </a:stretch>
        </p:blipFill>
        <p:spPr>
          <a:xfrm>
            <a:off x="20" y="10"/>
            <a:ext cx="12188930" cy="685799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7C335B-5695-E71E-DFEF-532ED190B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2381"/>
            <a:ext cx="9144000" cy="3063240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/>
              <a:t>Why Colonoscopy Hurts — and How to Prevent It</a:t>
            </a:r>
            <a:br>
              <a:rPr lang="en-GB" sz="4800" dirty="0"/>
            </a:br>
            <a:endParaRPr lang="en-SE" sz="4800" dirty="0">
              <a:latin typeface="Aptos" panose="020B00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669082-0123-7EFC-3F22-BE58CE151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9432"/>
            <a:ext cx="9144000" cy="1225296"/>
          </a:xfrm>
        </p:spPr>
        <p:txBody>
          <a:bodyPr>
            <a:normAutofit lnSpcReduction="10000"/>
          </a:bodyPr>
          <a:lstStyle/>
          <a:p>
            <a:pPr algn="ctr"/>
            <a:r>
              <a:rPr lang="en-SE" sz="3200" dirty="0"/>
              <a:t>Samer Al-Dury</a:t>
            </a:r>
          </a:p>
          <a:p>
            <a:pPr algn="ctr"/>
            <a:r>
              <a:rPr lang="en-SE" sz="3200" dirty="0"/>
              <a:t>21.1.2026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sX0" fmla="*/ 0 w 10515600"/>
              <a:gd name="csY0" fmla="*/ 902700 h 5416094"/>
              <a:gd name="csX1" fmla="*/ 902700 w 10515600"/>
              <a:gd name="csY1" fmla="*/ 0 h 5416094"/>
              <a:gd name="csX2" fmla="*/ 1746919 w 10515600"/>
              <a:gd name="csY2" fmla="*/ 0 h 5416094"/>
              <a:gd name="csX3" fmla="*/ 2329833 w 10515600"/>
              <a:gd name="csY3" fmla="*/ 0 h 5416094"/>
              <a:gd name="csX4" fmla="*/ 2825644 w 10515600"/>
              <a:gd name="csY4" fmla="*/ 0 h 5416094"/>
              <a:gd name="csX5" fmla="*/ 3582762 w 10515600"/>
              <a:gd name="csY5" fmla="*/ 0 h 5416094"/>
              <a:gd name="csX6" fmla="*/ 4165675 w 10515600"/>
              <a:gd name="csY6" fmla="*/ 0 h 5416094"/>
              <a:gd name="csX7" fmla="*/ 5009894 w 10515600"/>
              <a:gd name="csY7" fmla="*/ 0 h 5416094"/>
              <a:gd name="csX8" fmla="*/ 5505706 w 10515600"/>
              <a:gd name="csY8" fmla="*/ 0 h 5416094"/>
              <a:gd name="csX9" fmla="*/ 6349925 w 10515600"/>
              <a:gd name="csY9" fmla="*/ 0 h 5416094"/>
              <a:gd name="csX10" fmla="*/ 6758634 w 10515600"/>
              <a:gd name="csY10" fmla="*/ 0 h 5416094"/>
              <a:gd name="csX11" fmla="*/ 7428650 w 10515600"/>
              <a:gd name="csY11" fmla="*/ 0 h 5416094"/>
              <a:gd name="csX12" fmla="*/ 8098665 w 10515600"/>
              <a:gd name="csY12" fmla="*/ 0 h 5416094"/>
              <a:gd name="csX13" fmla="*/ 8681579 w 10515600"/>
              <a:gd name="csY13" fmla="*/ 0 h 5416094"/>
              <a:gd name="csX14" fmla="*/ 9612900 w 10515600"/>
              <a:gd name="csY14" fmla="*/ 0 h 5416094"/>
              <a:gd name="csX15" fmla="*/ 10515600 w 10515600"/>
              <a:gd name="csY15" fmla="*/ 902700 h 5416094"/>
              <a:gd name="csX16" fmla="*/ 10515600 w 10515600"/>
              <a:gd name="csY16" fmla="*/ 1504482 h 5416094"/>
              <a:gd name="csX17" fmla="*/ 10515600 w 10515600"/>
              <a:gd name="csY17" fmla="*/ 2178479 h 5416094"/>
              <a:gd name="csX18" fmla="*/ 10515600 w 10515600"/>
              <a:gd name="csY18" fmla="*/ 2780261 h 5416094"/>
              <a:gd name="csX19" fmla="*/ 10515600 w 10515600"/>
              <a:gd name="csY19" fmla="*/ 3273722 h 5416094"/>
              <a:gd name="csX20" fmla="*/ 10515600 w 10515600"/>
              <a:gd name="csY20" fmla="*/ 3803291 h 5416094"/>
              <a:gd name="csX21" fmla="*/ 10515600 w 10515600"/>
              <a:gd name="csY21" fmla="*/ 4513394 h 5416094"/>
              <a:gd name="csX22" fmla="*/ 9612900 w 10515600"/>
              <a:gd name="csY22" fmla="*/ 5416094 h 5416094"/>
              <a:gd name="csX23" fmla="*/ 9117089 w 10515600"/>
              <a:gd name="csY23" fmla="*/ 5416094 h 5416094"/>
              <a:gd name="csX24" fmla="*/ 8708379 w 10515600"/>
              <a:gd name="csY24" fmla="*/ 5416094 h 5416094"/>
              <a:gd name="csX25" fmla="*/ 8299670 w 10515600"/>
              <a:gd name="csY25" fmla="*/ 5416094 h 5416094"/>
              <a:gd name="csX26" fmla="*/ 7629654 w 10515600"/>
              <a:gd name="csY26" fmla="*/ 5416094 h 5416094"/>
              <a:gd name="csX27" fmla="*/ 7133843 w 10515600"/>
              <a:gd name="csY27" fmla="*/ 5416094 h 5416094"/>
              <a:gd name="csX28" fmla="*/ 6376726 w 10515600"/>
              <a:gd name="csY28" fmla="*/ 5416094 h 5416094"/>
              <a:gd name="csX29" fmla="*/ 5880914 w 10515600"/>
              <a:gd name="csY29" fmla="*/ 5416094 h 5416094"/>
              <a:gd name="csX30" fmla="*/ 5123797 w 10515600"/>
              <a:gd name="csY30" fmla="*/ 5416094 h 5416094"/>
              <a:gd name="csX31" fmla="*/ 4715088 w 10515600"/>
              <a:gd name="csY31" fmla="*/ 5416094 h 5416094"/>
              <a:gd name="csX32" fmla="*/ 3957970 w 10515600"/>
              <a:gd name="csY32" fmla="*/ 5416094 h 5416094"/>
              <a:gd name="csX33" fmla="*/ 3462159 w 10515600"/>
              <a:gd name="csY33" fmla="*/ 5416094 h 5416094"/>
              <a:gd name="csX34" fmla="*/ 3053449 w 10515600"/>
              <a:gd name="csY34" fmla="*/ 5416094 h 5416094"/>
              <a:gd name="csX35" fmla="*/ 2557638 w 10515600"/>
              <a:gd name="csY35" fmla="*/ 5416094 h 5416094"/>
              <a:gd name="csX36" fmla="*/ 1800521 w 10515600"/>
              <a:gd name="csY36" fmla="*/ 5416094 h 5416094"/>
              <a:gd name="csX37" fmla="*/ 902700 w 10515600"/>
              <a:gd name="csY37" fmla="*/ 5416094 h 5416094"/>
              <a:gd name="csX38" fmla="*/ 0 w 10515600"/>
              <a:gd name="csY38" fmla="*/ 4513394 h 5416094"/>
              <a:gd name="csX39" fmla="*/ 0 w 10515600"/>
              <a:gd name="csY39" fmla="*/ 3911612 h 5416094"/>
              <a:gd name="csX40" fmla="*/ 0 w 10515600"/>
              <a:gd name="csY40" fmla="*/ 3309829 h 5416094"/>
              <a:gd name="csX41" fmla="*/ 0 w 10515600"/>
              <a:gd name="csY41" fmla="*/ 2780261 h 5416094"/>
              <a:gd name="csX42" fmla="*/ 0 w 10515600"/>
              <a:gd name="csY42" fmla="*/ 2106265 h 5416094"/>
              <a:gd name="csX43" fmla="*/ 0 w 10515600"/>
              <a:gd name="csY43" fmla="*/ 1504482 h 5416094"/>
              <a:gd name="csX44" fmla="*/ 0 w 10515600"/>
              <a:gd name="csY44" fmla="*/ 902700 h 54160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9FA1AA-C4EA-2FC0-0F9A-F0A4CB46C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261" y="1224147"/>
            <a:ext cx="1578430" cy="157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47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76D4D-29AC-A130-F04C-FC36525DE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D8329-9E09-2BCC-A7BE-F87637F5C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Role of team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6E30E-8DCB-A69C-A99D-D47CE82E2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Nurses detect discomfort early</a:t>
            </a:r>
          </a:p>
          <a:p>
            <a:r>
              <a:rPr lang="en-GB" dirty="0"/>
              <a:t>Abdominal pressure matters</a:t>
            </a:r>
          </a:p>
          <a:p>
            <a:r>
              <a:rPr lang="en-GB" dirty="0"/>
              <a:t>Position changes are powerful</a:t>
            </a:r>
          </a:p>
          <a:p>
            <a:endParaRPr lang="en-SE" dirty="0"/>
          </a:p>
        </p:txBody>
      </p:sp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68F97221-7237-8A28-3C02-AFD8BA376D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45881" b="15530"/>
          <a:stretch>
            <a:fillRect/>
          </a:stretch>
        </p:blipFill>
        <p:spPr>
          <a:xfrm>
            <a:off x="2793091" y="5158599"/>
            <a:ext cx="6605818" cy="1699401"/>
          </a:xfrm>
          <a:prstGeom prst="rect">
            <a:avLst/>
          </a:prstGeom>
        </p:spPr>
      </p:pic>
      <p:pic>
        <p:nvPicPr>
          <p:cNvPr id="6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FE36F71D-AF66-4861-9086-353F60A239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34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405E2-F9C4-08D4-AB88-0A817E23B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E2410-7BDC-8D0A-82AA-DF9E2A76C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When pain </a:t>
            </a:r>
            <a:r>
              <a:rPr lang="en-SE" i="1" dirty="0"/>
              <a:t>is</a:t>
            </a:r>
            <a:r>
              <a:rPr lang="en-SE" dirty="0"/>
              <a:t> a warning 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E3DB6-E5F3-9014-703D-7DC73C939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Pain may indicate: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Excessive looping</a:t>
            </a:r>
          </a:p>
          <a:p>
            <a:r>
              <a:rPr lang="en-GB" dirty="0"/>
              <a:t>Poor scope alignment</a:t>
            </a:r>
          </a:p>
          <a:p>
            <a:r>
              <a:rPr lang="en-GB" dirty="0"/>
              <a:t>Risk of perforation</a:t>
            </a:r>
          </a:p>
          <a:p>
            <a:pPr marL="0" indent="0">
              <a:buNone/>
            </a:pPr>
            <a:endParaRPr lang="en-SE" dirty="0"/>
          </a:p>
        </p:txBody>
      </p:sp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2F29C384-C3E1-294F-B844-5A25FF9F0A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45881" b="15530"/>
          <a:stretch>
            <a:fillRect/>
          </a:stretch>
        </p:blipFill>
        <p:spPr>
          <a:xfrm>
            <a:off x="2793091" y="5158599"/>
            <a:ext cx="6605818" cy="1699401"/>
          </a:xfrm>
          <a:prstGeom prst="rect">
            <a:avLst/>
          </a:prstGeom>
        </p:spPr>
      </p:pic>
      <p:pic>
        <p:nvPicPr>
          <p:cNvPr id="6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4A0E7B78-0CF4-6EB8-4826-AC26DBC3EE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42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4ACDD-AF4B-E68E-4460-8A00BCD0F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3DEAC-D18B-F180-4581-FF7414618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When to stop, reset or change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71652-6D16-0E4D-3E56-3263D6DE6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Withdraw and shorten</a:t>
            </a:r>
          </a:p>
          <a:p>
            <a:r>
              <a:rPr lang="en-GB" dirty="0"/>
              <a:t>Switch technique</a:t>
            </a:r>
          </a:p>
          <a:p>
            <a:r>
              <a:rPr lang="en-GB" dirty="0"/>
              <a:t>Change position</a:t>
            </a:r>
          </a:p>
          <a:p>
            <a:r>
              <a:rPr lang="en-GB" dirty="0"/>
              <a:t>Ask for help</a:t>
            </a:r>
          </a:p>
          <a:p>
            <a:r>
              <a:rPr lang="en-GB" dirty="0"/>
              <a:t>Abort if needed</a:t>
            </a:r>
          </a:p>
          <a:p>
            <a:endParaRPr lang="en-SE" dirty="0"/>
          </a:p>
        </p:txBody>
      </p:sp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22DFF556-7B03-FD7D-642B-B260C15BD5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5881" b="15530"/>
          <a:stretch>
            <a:fillRect/>
          </a:stretch>
        </p:blipFill>
        <p:spPr>
          <a:xfrm>
            <a:off x="2793091" y="5158599"/>
            <a:ext cx="6605818" cy="1699401"/>
          </a:xfrm>
          <a:prstGeom prst="rect">
            <a:avLst/>
          </a:prstGeom>
        </p:spPr>
      </p:pic>
      <p:pic>
        <p:nvPicPr>
          <p:cNvPr id="6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C43319C2-A650-2FC5-C088-BDE7DC0A44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79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6E793-2378-4B41-B55E-E2889FF82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FE342-3911-63DD-C959-2EC1CBDCC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What we will practice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6D10D-DA9E-3AF7-76A6-92DD66EC7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Loop prevention and reduction</a:t>
            </a:r>
          </a:p>
          <a:p>
            <a:r>
              <a:rPr lang="en-GB" dirty="0"/>
              <a:t>Gentle insertion strategies</a:t>
            </a:r>
          </a:p>
          <a:p>
            <a:r>
              <a:rPr lang="en-GB" dirty="0"/>
              <a:t>Controlled insufflation</a:t>
            </a:r>
          </a:p>
          <a:p>
            <a:r>
              <a:rPr lang="en-GB" dirty="0"/>
              <a:t>Decision-making during resistance</a:t>
            </a:r>
          </a:p>
          <a:p>
            <a:r>
              <a:rPr lang="en-GB" dirty="0"/>
              <a:t>Comfort-first thinking</a:t>
            </a:r>
          </a:p>
          <a:p>
            <a:endParaRPr lang="en-SE" dirty="0"/>
          </a:p>
        </p:txBody>
      </p:sp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159165E1-3A42-FE28-7838-A2DC79DD81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5881" b="15530"/>
          <a:stretch>
            <a:fillRect/>
          </a:stretch>
        </p:blipFill>
        <p:spPr>
          <a:xfrm>
            <a:off x="2793091" y="5158599"/>
            <a:ext cx="6605818" cy="1699401"/>
          </a:xfrm>
          <a:prstGeom prst="rect">
            <a:avLst/>
          </a:prstGeom>
        </p:spPr>
      </p:pic>
      <p:pic>
        <p:nvPicPr>
          <p:cNvPr id="6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A0AFB4B3-2031-3BE4-B047-C48C5AED3F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87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43910-F454-9B6C-4969-1D3316179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E873A-0E3E-719D-EDC6-DB0B78699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Take home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5A2AC-7BA2-8E56-6024-F18C45606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Pain is predictable</a:t>
            </a:r>
          </a:p>
          <a:p>
            <a:r>
              <a:rPr lang="en-GB" dirty="0"/>
              <a:t>Loops cause pain — not speed</a:t>
            </a:r>
          </a:p>
          <a:p>
            <a:r>
              <a:rPr lang="en-GB" dirty="0"/>
              <a:t>Less gas, more thinking</a:t>
            </a:r>
          </a:p>
          <a:p>
            <a:r>
              <a:rPr lang="en-GB" dirty="0"/>
              <a:t>Comfort improves completion and quality</a:t>
            </a:r>
          </a:p>
          <a:p>
            <a:r>
              <a:rPr lang="en-GB" dirty="0"/>
              <a:t>Good colonoscopy feels </a:t>
            </a:r>
            <a:r>
              <a:rPr lang="en-GB" i="1" dirty="0"/>
              <a:t>boring</a:t>
            </a:r>
            <a:r>
              <a:rPr lang="en-GB" dirty="0"/>
              <a:t> — and that’s good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</a:rPr>
              <a:t>If your colonoscopies are painful, your patients will remember —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but so will </a:t>
            </a:r>
            <a:r>
              <a:rPr lang="en-GB" i="1" dirty="0">
                <a:solidFill>
                  <a:srgbClr val="FF0000"/>
                </a:solidFill>
              </a:rPr>
              <a:t>you</a:t>
            </a:r>
            <a:r>
              <a:rPr lang="en-GB" dirty="0">
                <a:solidFill>
                  <a:srgbClr val="FF0000"/>
                </a:solidFill>
              </a:rPr>
              <a:t>, if you’re willing to listen.”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SE" dirty="0"/>
          </a:p>
        </p:txBody>
      </p:sp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3B321DA5-31B1-1D47-3169-8962F52896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5881" b="15530"/>
          <a:stretch>
            <a:fillRect/>
          </a:stretch>
        </p:blipFill>
        <p:spPr>
          <a:xfrm>
            <a:off x="2793091" y="5158599"/>
            <a:ext cx="6605818" cy="1699401"/>
          </a:xfrm>
          <a:prstGeom prst="rect">
            <a:avLst/>
          </a:prstGeom>
        </p:spPr>
      </p:pic>
      <p:pic>
        <p:nvPicPr>
          <p:cNvPr id="6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1E4C8C60-2119-C2FC-411D-A806E13DA1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96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EC7D2-3AEB-4B45-D5B3-750C194A6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F564C-91E4-1047-AC51-0F37A7292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893E-C7F1-F524-1228-D5BB79508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/>
              <a:t>1. Ahmed JF, et al. Causes of intraprocedural discomfort in colonoscopy: a review and practical tips. *BMJ Open Gastroenterol*. 2024;11(6):e001561.</a:t>
            </a:r>
          </a:p>
          <a:p>
            <a:pPr marL="0" indent="0">
              <a:buNone/>
            </a:pPr>
            <a:r>
              <a:rPr lang="en-GB" sz="1600" dirty="0"/>
              <a:t>2. </a:t>
            </a:r>
            <a:r>
              <a:rPr lang="en-GB" sz="1600" dirty="0" err="1"/>
              <a:t>Sinonquel</a:t>
            </a:r>
            <a:r>
              <a:rPr lang="en-GB" sz="1600" dirty="0"/>
              <a:t> P, et al. Painless colonoscopy: fact or fiction? *Dig Dis Sci*. 2024;69(6):2047–2065.</a:t>
            </a:r>
          </a:p>
          <a:p>
            <a:pPr marL="0" indent="0">
              <a:buNone/>
            </a:pPr>
            <a:r>
              <a:rPr lang="en-GB" sz="1600" dirty="0"/>
              <a:t>3. Kay CL, et al. Colonoscopy pain management: A Bayesian network meta-analysis of randomized trials. *Gastroenterology*. 2025;168(2):289–301.</a:t>
            </a:r>
          </a:p>
          <a:p>
            <a:pPr marL="0" indent="0">
              <a:buNone/>
            </a:pPr>
            <a:r>
              <a:rPr lang="en-GB" sz="1600" dirty="0"/>
              <a:t>4. Choy MC, et al. Diagnostic </a:t>
            </a:r>
            <a:r>
              <a:rPr lang="en-GB" sz="1600" dirty="0" err="1"/>
              <a:t>ileocolonoscopy</a:t>
            </a:r>
            <a:r>
              <a:rPr lang="en-GB" sz="1600" dirty="0"/>
              <a:t>: getting the basics right. *Frontline Gastroenterol*. 2020;11(6):484–491.</a:t>
            </a:r>
          </a:p>
          <a:p>
            <a:pPr marL="0" indent="0">
              <a:buNone/>
            </a:pPr>
            <a:r>
              <a:rPr lang="en-GB" sz="1600" dirty="0"/>
              <a:t>5. Rutter CM, et al. Mechanical analysis of insertion problems and pain during colonoscopy. *Endoscopy*. 2013;45(2):109–119.</a:t>
            </a:r>
          </a:p>
          <a:p>
            <a:pPr marL="0" indent="0">
              <a:buNone/>
            </a:pPr>
            <a:r>
              <a:rPr lang="en-GB" sz="1600" dirty="0"/>
              <a:t>6. Corley DA, et al. Quality of colonoscopy in practice. *</a:t>
            </a:r>
            <a:r>
              <a:rPr lang="en-GB" sz="1600" dirty="0" err="1"/>
              <a:t>Gastrointest</a:t>
            </a:r>
            <a:r>
              <a:rPr lang="en-GB" sz="1600" dirty="0"/>
              <a:t> </a:t>
            </a:r>
            <a:r>
              <a:rPr lang="en-GB" sz="1600" dirty="0" err="1"/>
              <a:t>Endosc</a:t>
            </a:r>
            <a:r>
              <a:rPr lang="en-GB" sz="1600" dirty="0"/>
              <a:t> Clin N Am*. 2023;33(3):433–447.</a:t>
            </a:r>
          </a:p>
          <a:p>
            <a:pPr marL="0" indent="0">
              <a:buNone/>
            </a:pPr>
            <a:r>
              <a:rPr lang="en-GB" sz="1600" dirty="0"/>
              <a:t>7. Sharma S, et al. Risk factors associated with painful colonoscopy: A retrospective analysis. *Gut*. 2012;62(</a:t>
            </a:r>
            <a:r>
              <a:rPr lang="en-GB" sz="1600" dirty="0" err="1"/>
              <a:t>Suppl</a:t>
            </a:r>
            <a:r>
              <a:rPr lang="en-GB" sz="1600" dirty="0"/>
              <a:t> 1):A158.</a:t>
            </a:r>
          </a:p>
          <a:p>
            <a:pPr marL="0" indent="0">
              <a:buNone/>
            </a:pPr>
            <a:r>
              <a:rPr lang="en-GB" sz="1600" dirty="0"/>
              <a:t>8. Barclay RL, et al. </a:t>
            </a:r>
            <a:r>
              <a:rPr lang="en-GB" sz="1600" dirty="0" err="1"/>
              <a:t>Colonoscopic</a:t>
            </a:r>
            <a:r>
              <a:rPr lang="en-GB" sz="1600" dirty="0"/>
              <a:t> withdrawal times and adenoma detection during screening colonoscopy. *N Engl J Med*. 2006;355(24):2533–2541.</a:t>
            </a:r>
            <a:endParaRPr lang="en-SE" sz="1600" dirty="0"/>
          </a:p>
        </p:txBody>
      </p:sp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6B2E1487-A545-57C7-789F-C5F2DF856B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5881" b="15530"/>
          <a:stretch>
            <a:fillRect/>
          </a:stretch>
        </p:blipFill>
        <p:spPr>
          <a:xfrm>
            <a:off x="2793091" y="5158599"/>
            <a:ext cx="6605818" cy="1699401"/>
          </a:xfrm>
          <a:prstGeom prst="rect">
            <a:avLst/>
          </a:prstGeom>
        </p:spPr>
      </p:pic>
      <p:pic>
        <p:nvPicPr>
          <p:cNvPr id="6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5493B239-7603-CC54-B297-CE75E40F97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6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AD1F158E-F1E8-3475-A352-0EBE08D5FB7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rcRect t="27566" b="11857"/>
          <a:stretch>
            <a:fillRect/>
          </a:stretch>
        </p:blipFill>
        <p:spPr>
          <a:xfrm>
            <a:off x="838200" y="1929384"/>
            <a:ext cx="10515600" cy="4251960"/>
          </a:xfrm>
          <a:prstGeom prst="rect">
            <a:avLst/>
          </a:prstGeom>
          <a:noFill/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73D78E55-C28A-BE27-4370-DBD9775BA503}"/>
              </a:ext>
            </a:extLst>
          </p:cNvPr>
          <p:cNvSpPr txBox="1">
            <a:spLocks/>
          </p:cNvSpPr>
          <p:nvPr/>
        </p:nvSpPr>
        <p:spPr>
          <a:xfrm>
            <a:off x="1524000" y="1776620"/>
            <a:ext cx="9144000" cy="1225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SE" sz="3200" dirty="0">
                <a:solidFill>
                  <a:schemeClr val="bg1"/>
                </a:solidFill>
                <a:latin typeface="+mj-lt"/>
              </a:rPr>
              <a:t>www.muscatendoscopyacademy.com</a:t>
            </a:r>
          </a:p>
          <a:p>
            <a:pPr algn="ctr"/>
            <a:endParaRPr lang="en-SE" sz="32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C4C4811-36D4-855A-4BB4-61D22D92EF91}"/>
              </a:ext>
            </a:extLst>
          </p:cNvPr>
          <p:cNvSpPr txBox="1">
            <a:spLocks/>
          </p:cNvSpPr>
          <p:nvPr/>
        </p:nvSpPr>
        <p:spPr>
          <a:xfrm>
            <a:off x="1524000" y="173939"/>
            <a:ext cx="9144000" cy="1445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E" sz="3600" dirty="0">
                <a:solidFill>
                  <a:schemeClr val="bg1"/>
                </a:solidFill>
              </a:rPr>
              <a:t>Thank You for your attention</a:t>
            </a:r>
            <a:br>
              <a:rPr lang="en-SE" sz="3600" dirty="0">
                <a:solidFill>
                  <a:schemeClr val="bg1"/>
                </a:solidFill>
              </a:rPr>
            </a:br>
            <a:r>
              <a:rPr lang="en-SE" sz="3600" dirty="0">
                <a:solidFill>
                  <a:schemeClr val="bg1"/>
                </a:solidFill>
              </a:rPr>
              <a:t>Visit our online platform and learn more</a:t>
            </a:r>
          </a:p>
        </p:txBody>
      </p:sp>
      <p:pic>
        <p:nvPicPr>
          <p:cNvPr id="16" name="Picture 15" descr="A blue and black logo&#10;&#10;AI-generated content may be incorrect.">
            <a:extLst>
              <a:ext uri="{FF2B5EF4-FFF2-40B4-BE49-F238E27FC236}">
                <a16:creationId xmlns:a16="http://schemas.microsoft.com/office/drawing/2014/main" id="{3E1FC23F-63AE-2AE0-EC27-C1C843C256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201" b="6113"/>
          <a:stretch>
            <a:fillRect/>
          </a:stretch>
        </p:blipFill>
        <p:spPr>
          <a:xfrm>
            <a:off x="5427218" y="2491209"/>
            <a:ext cx="1337564" cy="143543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00904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E5183-3AA9-DE03-FBCB-EF474ECCC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11CA1-3E92-6141-05B9-917917F1E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Why colonoscopy sometimes hurts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F3B37-92A5-A486-D00B-304AED2A3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Most painful colonoscopies are not painful because of the patient — but because of what the scope is doing inside the patient.</a:t>
            </a:r>
            <a:endParaRPr lang="en-SE" dirty="0"/>
          </a:p>
        </p:txBody>
      </p:sp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7247975F-4B56-1966-B0F1-83B123D614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5881" b="15530"/>
          <a:stretch>
            <a:fillRect/>
          </a:stretch>
        </p:blipFill>
        <p:spPr>
          <a:xfrm>
            <a:off x="2793091" y="5158599"/>
            <a:ext cx="6605818" cy="1699401"/>
          </a:xfrm>
          <a:prstGeom prst="rect">
            <a:avLst/>
          </a:prstGeom>
        </p:spPr>
      </p:pic>
      <p:pic>
        <p:nvPicPr>
          <p:cNvPr id="6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F62A4D7B-C30D-45C3-68B0-A7BCC25B70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5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5FA7-AAE4-428E-0340-95E67DE0D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The competence hierarchy</a:t>
            </a:r>
          </a:p>
        </p:txBody>
      </p:sp>
      <p:pic>
        <p:nvPicPr>
          <p:cNvPr id="7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B855928C-6643-CD7A-B010-A86A736E5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</p:spPr>
      </p:pic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80F1D4EF-0A88-B9E5-AC6C-2D7F209AF1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t="45881" b="15530"/>
          <a:stretch>
            <a:fillRect/>
          </a:stretch>
        </p:blipFill>
        <p:spPr>
          <a:xfrm>
            <a:off x="2793091" y="5158599"/>
            <a:ext cx="6605818" cy="169940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2B81649-54C6-9BA3-E60C-81865227F4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45634" y="1794324"/>
            <a:ext cx="7262191" cy="506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55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C7C9C-FDE8-9DF8-F86C-8FC2258D8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CDEDC-A733-E9BE-BA42-8F66B3FD6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What patients actually feel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BB3F-0943-84C9-3041-A9586159D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Key sensations patients report: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Cramping</a:t>
            </a:r>
          </a:p>
          <a:p>
            <a:r>
              <a:rPr lang="en-GB" dirty="0"/>
              <a:t>Pressure</a:t>
            </a:r>
          </a:p>
          <a:p>
            <a:r>
              <a:rPr lang="en-GB" dirty="0"/>
              <a:t>Sharp pain during looping</a:t>
            </a:r>
          </a:p>
          <a:p>
            <a:r>
              <a:rPr lang="en-GB" dirty="0"/>
              <a:t>Post-procedure bloating</a:t>
            </a:r>
          </a:p>
          <a:p>
            <a:pPr marL="0" indent="0">
              <a:buNone/>
            </a:pPr>
            <a:r>
              <a:rPr lang="en-GB" dirty="0"/>
              <a:t>Important message:</a:t>
            </a:r>
          </a:p>
          <a:p>
            <a:r>
              <a:rPr lang="en-GB" dirty="0"/>
              <a:t>Pain is dynamic, not constant</a:t>
            </a:r>
          </a:p>
          <a:p>
            <a:r>
              <a:rPr lang="en-GB" dirty="0"/>
              <a:t>It usually correlates with specific </a:t>
            </a:r>
            <a:r>
              <a:rPr lang="en-GB" dirty="0" err="1"/>
              <a:t>maneuvers</a:t>
            </a:r>
            <a:endParaRPr lang="en-GB" dirty="0"/>
          </a:p>
          <a:p>
            <a:endParaRPr lang="en-SE" dirty="0"/>
          </a:p>
        </p:txBody>
      </p:sp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20D4FE0D-A0B7-8FB7-2883-2E766903D8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5881" b="15530"/>
          <a:stretch>
            <a:fillRect/>
          </a:stretch>
        </p:blipFill>
        <p:spPr>
          <a:xfrm>
            <a:off x="2793091" y="5158599"/>
            <a:ext cx="6605818" cy="1699401"/>
          </a:xfrm>
          <a:prstGeom prst="rect">
            <a:avLst/>
          </a:prstGeom>
        </p:spPr>
      </p:pic>
      <p:pic>
        <p:nvPicPr>
          <p:cNvPr id="6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C196815F-1F85-4E8F-4C9F-9899E5012C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50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023BF-CED0-6C1D-05B2-F6B7BD397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1F0C7-12C5-CAA3-6F1B-8F78349C6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The 3 main causes of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EA7B2-16F7-889F-66FB-A8029DA83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Loop formation</a:t>
            </a:r>
          </a:p>
          <a:p>
            <a:r>
              <a:rPr lang="en-GB" dirty="0"/>
              <a:t>Excess insufflation</a:t>
            </a:r>
          </a:p>
          <a:p>
            <a:r>
              <a:rPr lang="en-GB" dirty="0"/>
              <a:t>Poor torque and scope control</a:t>
            </a:r>
          </a:p>
          <a:p>
            <a:endParaRPr lang="en-SE" dirty="0"/>
          </a:p>
        </p:txBody>
      </p:sp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C8DB9A7C-4356-8A2A-695E-81ECC35F81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45881" b="15530"/>
          <a:stretch>
            <a:fillRect/>
          </a:stretch>
        </p:blipFill>
        <p:spPr>
          <a:xfrm>
            <a:off x="2793091" y="5158599"/>
            <a:ext cx="6605818" cy="1699401"/>
          </a:xfrm>
          <a:prstGeom prst="rect">
            <a:avLst/>
          </a:prstGeom>
        </p:spPr>
      </p:pic>
      <p:pic>
        <p:nvPicPr>
          <p:cNvPr id="6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16F902B9-B721-23AC-788E-41A5A9C662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50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573C9-BD92-DC30-C08C-F9B72619A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0DCE0-C7FD-34B7-2CBC-DB726F731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Loop formation – the main culprit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981F2-D92C-3097-2656-41D04907C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Loops stretch the mesentery</a:t>
            </a:r>
          </a:p>
          <a:p>
            <a:r>
              <a:rPr lang="en-GB" dirty="0"/>
              <a:t>Pain often occurs </a:t>
            </a:r>
            <a:r>
              <a:rPr lang="en-GB" i="1" dirty="0"/>
              <a:t>before</a:t>
            </a:r>
            <a:r>
              <a:rPr lang="en-GB" dirty="0"/>
              <a:t> the loop is visible externally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Common loop sites:</a:t>
            </a:r>
          </a:p>
          <a:p>
            <a:r>
              <a:rPr lang="en-GB" dirty="0"/>
              <a:t>sigmoid</a:t>
            </a:r>
          </a:p>
          <a:p>
            <a:r>
              <a:rPr lang="en-GB" dirty="0"/>
              <a:t>transverse colon</a:t>
            </a:r>
          </a:p>
          <a:p>
            <a:endParaRPr lang="en-SE" dirty="0"/>
          </a:p>
        </p:txBody>
      </p:sp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412AD14E-702F-5718-CE0A-A2ADD09334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45881" b="15530"/>
          <a:stretch>
            <a:fillRect/>
          </a:stretch>
        </p:blipFill>
        <p:spPr>
          <a:xfrm>
            <a:off x="2793091" y="5158599"/>
            <a:ext cx="6605818" cy="1699401"/>
          </a:xfrm>
          <a:prstGeom prst="rect">
            <a:avLst/>
          </a:prstGeom>
        </p:spPr>
      </p:pic>
      <p:pic>
        <p:nvPicPr>
          <p:cNvPr id="6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0A3751BC-B2C4-626A-F1BE-A58B78FA96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15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87D5B-F55A-A6D9-65FB-E3C106FFD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CFC4-4939-8F24-0969-BFC109741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Insufflation and overdistension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0597C-4DB3-6DBF-3586-49301993D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Gas distends the bowel → discomfort</a:t>
            </a:r>
          </a:p>
          <a:p>
            <a:r>
              <a:rPr lang="en-GB" dirty="0"/>
              <a:t>Over-insufflation worsens loops</a:t>
            </a:r>
          </a:p>
          <a:p>
            <a:r>
              <a:rPr lang="en-GB" dirty="0"/>
              <a:t>Water-based techniques reduce both</a:t>
            </a:r>
          </a:p>
          <a:p>
            <a:endParaRPr lang="en-SE" dirty="0"/>
          </a:p>
        </p:txBody>
      </p:sp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6FA2390A-7A7B-1C44-26BF-4787C77B12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45881" b="15530"/>
          <a:stretch>
            <a:fillRect/>
          </a:stretch>
        </p:blipFill>
        <p:spPr>
          <a:xfrm>
            <a:off x="2793091" y="5158599"/>
            <a:ext cx="6605818" cy="1699401"/>
          </a:xfrm>
          <a:prstGeom prst="rect">
            <a:avLst/>
          </a:prstGeom>
        </p:spPr>
      </p:pic>
      <p:pic>
        <p:nvPicPr>
          <p:cNvPr id="6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7838FD06-14A2-6C26-5FF0-4059A6AD29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10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987B5-CA48-5140-A901-5B2E51E2B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41377-74DF-007D-2952-B2AE47EB4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Scope control and body mechanics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2C01D-C66B-699E-0CCD-11620B806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This is where many endoscopists fail</a:t>
            </a:r>
          </a:p>
          <a:p>
            <a:endParaRPr lang="en-SE" dirty="0"/>
          </a:p>
          <a:p>
            <a:r>
              <a:rPr lang="en-GB" dirty="0"/>
              <a:t>Excess pushing instead of torque</a:t>
            </a:r>
          </a:p>
          <a:p>
            <a:r>
              <a:rPr lang="en-GB" dirty="0"/>
              <a:t>Poor hand position</a:t>
            </a:r>
          </a:p>
          <a:p>
            <a:r>
              <a:rPr lang="en-GB" dirty="0"/>
              <a:t>Not using withdrawal to advance</a:t>
            </a:r>
          </a:p>
          <a:p>
            <a:endParaRPr lang="en-SE" dirty="0"/>
          </a:p>
        </p:txBody>
      </p:sp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AD3536FA-E041-BD9D-B316-E22F440829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5881" b="15530"/>
          <a:stretch>
            <a:fillRect/>
          </a:stretch>
        </p:blipFill>
        <p:spPr>
          <a:xfrm>
            <a:off x="2793091" y="5158599"/>
            <a:ext cx="6605818" cy="1699401"/>
          </a:xfrm>
          <a:prstGeom prst="rect">
            <a:avLst/>
          </a:prstGeom>
        </p:spPr>
      </p:pic>
      <p:pic>
        <p:nvPicPr>
          <p:cNvPr id="6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2821711C-F0F3-C292-1BFC-D5A00B31FD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44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FF897-391D-EEBA-6CF5-8202A966C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3E90F-C202-39B4-F0D2-746003174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Preventing pain: the core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13F2C-5A5B-A701-44B1-372200518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Introduce a </a:t>
            </a:r>
            <a:r>
              <a:rPr lang="en-GB" b="1" dirty="0"/>
              <a:t>preventive mindset</a:t>
            </a:r>
            <a:r>
              <a:rPr lang="en-GB" dirty="0"/>
              <a:t>:</a:t>
            </a:r>
          </a:p>
          <a:p>
            <a:r>
              <a:rPr lang="en-GB" dirty="0"/>
              <a:t>Anticipate loops early</a:t>
            </a:r>
          </a:p>
          <a:p>
            <a:r>
              <a:rPr lang="en-GB" dirty="0"/>
              <a:t>Advance with minimal distension</a:t>
            </a:r>
          </a:p>
          <a:p>
            <a:r>
              <a:rPr lang="en-GB" dirty="0"/>
              <a:t>Shorten before pushing</a:t>
            </a:r>
          </a:p>
          <a:p>
            <a:r>
              <a:rPr lang="en-GB" dirty="0"/>
              <a:t>Change patient position proactively</a:t>
            </a:r>
          </a:p>
          <a:p>
            <a:r>
              <a:rPr lang="en-GB" dirty="0"/>
              <a:t>Communicate with nursing staff</a:t>
            </a:r>
          </a:p>
          <a:p>
            <a:endParaRPr lang="en-SE" dirty="0"/>
          </a:p>
        </p:txBody>
      </p:sp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10AB672F-D4E9-1C39-A63D-38954F51A5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5881" b="15530"/>
          <a:stretch>
            <a:fillRect/>
          </a:stretch>
        </p:blipFill>
        <p:spPr>
          <a:xfrm>
            <a:off x="2793091" y="5158599"/>
            <a:ext cx="6605818" cy="1699401"/>
          </a:xfrm>
          <a:prstGeom prst="rect">
            <a:avLst/>
          </a:prstGeom>
        </p:spPr>
      </p:pic>
      <p:pic>
        <p:nvPicPr>
          <p:cNvPr id="6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768BA8AC-4227-050C-EA26-4E917ABBA1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9773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A Lecture template" id="{7E4A66F1-7474-1340-ACB3-1569B81172AF}" vid="{C8739960-2FD9-7745-8B92-87E81548E5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SketchyVTI</Template>
  <TotalTime>64</TotalTime>
  <Words>997</Words>
  <Application>Microsoft Macintosh PowerPoint</Application>
  <PresentationFormat>Widescreen</PresentationFormat>
  <Paragraphs>166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Arial</vt:lpstr>
      <vt:lpstr>Corbel</vt:lpstr>
      <vt:lpstr>SketchyVTI</vt:lpstr>
      <vt:lpstr>Why Colonoscopy Hurts — and How to Prevent It </vt:lpstr>
      <vt:lpstr>Why colonoscopy sometimes hurts</vt:lpstr>
      <vt:lpstr>The competence hierarchy</vt:lpstr>
      <vt:lpstr>What patients actually feel</vt:lpstr>
      <vt:lpstr>The 3 main causes of pain</vt:lpstr>
      <vt:lpstr>Loop formation – the main culprit</vt:lpstr>
      <vt:lpstr>Insufflation and overdistension</vt:lpstr>
      <vt:lpstr>Scope control and body mechanics</vt:lpstr>
      <vt:lpstr>Preventing pain: the core principles</vt:lpstr>
      <vt:lpstr>Role of team communication</vt:lpstr>
      <vt:lpstr>When pain is a warning sign</vt:lpstr>
      <vt:lpstr>When to stop, reset or change strategy</vt:lpstr>
      <vt:lpstr>What we will practice today</vt:lpstr>
      <vt:lpstr>Take home message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4</cp:revision>
  <dcterms:created xsi:type="dcterms:W3CDTF">2026-01-17T13:30:27Z</dcterms:created>
  <dcterms:modified xsi:type="dcterms:W3CDTF">2026-01-17T14:34:37Z</dcterms:modified>
</cp:coreProperties>
</file>