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6" r:id="rId1"/>
  </p:sldMasterIdLst>
  <p:notesMasterIdLst>
    <p:notesMasterId r:id="rId44"/>
  </p:notesMasterIdLst>
  <p:sldIdLst>
    <p:sldId id="256" r:id="rId2"/>
    <p:sldId id="310" r:id="rId3"/>
    <p:sldId id="257" r:id="rId4"/>
    <p:sldId id="275" r:id="rId5"/>
    <p:sldId id="276" r:id="rId6"/>
    <p:sldId id="262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69" r:id="rId20"/>
    <p:sldId id="270" r:id="rId21"/>
    <p:sldId id="271" r:id="rId22"/>
    <p:sldId id="272" r:id="rId23"/>
    <p:sldId id="273" r:id="rId24"/>
    <p:sldId id="289" r:id="rId25"/>
    <p:sldId id="290" r:id="rId26"/>
    <p:sldId id="311" r:id="rId27"/>
    <p:sldId id="312" r:id="rId28"/>
    <p:sldId id="313" r:id="rId29"/>
    <p:sldId id="314" r:id="rId30"/>
    <p:sldId id="315" r:id="rId31"/>
    <p:sldId id="316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9" r:id="rId43"/>
  </p:sldIdLst>
  <p:sldSz cx="12192000" cy="68580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نمط داكن 1 - تمييز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نمط داكن 2 - تمييز 3/تمييز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7"/>
    <p:restoredTop sz="94654"/>
  </p:normalViewPr>
  <p:slideViewPr>
    <p:cSldViewPr snapToGrid="0">
      <p:cViewPr varScale="1">
        <p:scale>
          <a:sx n="108" d="100"/>
          <a:sy n="108" d="100"/>
        </p:scale>
        <p:origin x="76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fld id="{D427412A-DE64-43D4-A46A-165E7D5EDAE3}" type="datetimeFigureOut">
              <a:rPr lang="en-US" smtClean="0"/>
              <a:t>10/30/25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fld id="{0D65930A-9FCC-4C37-982F-3A97F9DC4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694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Growth_hormone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5930A-9FCC-4C37-982F-3A97F9DC49A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508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Colonoscopy: screen </a:t>
            </a:r>
            <a:r>
              <a:rPr lang="en-US" dirty="0" err="1"/>
              <a:t>colorecteal</a:t>
            </a:r>
            <a:r>
              <a:rPr lang="en-US" dirty="0"/>
              <a:t> cancer for those planned going for liver </a:t>
            </a:r>
            <a:r>
              <a:rPr lang="en-US" dirty="0" err="1"/>
              <a:t>trasplant</a:t>
            </a:r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5930A-9FCC-4C37-982F-3A97F9DC49A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7650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Nodular service , smaller size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5930A-9FCC-4C37-982F-3A97F9DC49A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142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Octreotide is used for the treatment of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Growth hormone"/>
              </a:rPr>
              <a:t>growth hormone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producing tumors (</a:t>
            </a:r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5930A-9FCC-4C37-982F-3A97F9DC49A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8060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grade 2 or higher</a:t>
            </a:r>
          </a:p>
          <a:p>
            <a:r>
              <a:rPr lang="en-US" dirty="0"/>
              <a:t>5-7 days</a:t>
            </a:r>
          </a:p>
          <a:p>
            <a:r>
              <a:rPr lang="en-US" dirty="0"/>
              <a:t>Ulcer may occur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5930A-9FCC-4C37-982F-3A97F9DC49A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7548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5930A-9FCC-4C37-982F-3A97F9DC49A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877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SE"/>
          </a:p>
        </p:txBody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SE"/>
          </a:p>
        </p:txBody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SE"/>
          </a:p>
        </p:txBody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SE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ADD4EE12-DB6A-47A3-9A48-8AFFDB582AC8}" type="datetimeFigureOut">
              <a:rPr lang="en-US" smtClean="0"/>
              <a:t>10/30/25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7666FEC-00CA-453A-BB13-53EFEDBF88E6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516254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4EE12-DB6A-47A3-9A48-8AFFDB582AC8}" type="datetimeFigureOut">
              <a:rPr lang="en-US" smtClean="0"/>
              <a:t>10/30/25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66FEC-00CA-453A-BB13-53EFEDBF8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597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4EE12-DB6A-47A3-9A48-8AFFDB582AC8}" type="datetimeFigureOut">
              <a:rPr lang="en-US" smtClean="0"/>
              <a:t>10/30/25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66FEC-00CA-453A-BB13-53EFEDBF8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5860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4EE12-DB6A-47A3-9A48-8AFFDB582AC8}" type="datetimeFigureOut">
              <a:rPr lang="en-US" smtClean="0"/>
              <a:t>10/30/25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66FEC-00CA-453A-BB13-53EFEDBF88E6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698204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4EE12-DB6A-47A3-9A48-8AFFDB582AC8}" type="datetimeFigureOut">
              <a:rPr lang="en-US" smtClean="0"/>
              <a:t>10/30/25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66FEC-00CA-453A-BB13-53EFEDBF8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866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4EE12-DB6A-47A3-9A48-8AFFDB582AC8}" type="datetimeFigureOut">
              <a:rPr lang="en-US" smtClean="0"/>
              <a:t>10/30/25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66FEC-00CA-453A-BB13-53EFEDBF8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3382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 صو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4EE12-DB6A-47A3-9A48-8AFFDB582AC8}" type="datetimeFigureOut">
              <a:rPr lang="en-US" smtClean="0"/>
              <a:t>10/30/25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66FEC-00CA-453A-BB13-53EFEDBF8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7170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4EE12-DB6A-47A3-9A48-8AFFDB582AC8}" type="datetimeFigureOut">
              <a:rPr lang="en-US" smtClean="0"/>
              <a:t>10/30/25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66FEC-00CA-453A-BB13-53EFEDBF8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4403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4EE12-DB6A-47A3-9A48-8AFFDB582AC8}" type="datetimeFigureOut">
              <a:rPr lang="en-US" smtClean="0"/>
              <a:t>10/30/25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66FEC-00CA-453A-BB13-53EFEDBF8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5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4EE12-DB6A-47A3-9A48-8AFFDB582AC8}" type="datetimeFigureOut">
              <a:rPr lang="en-US" smtClean="0"/>
              <a:t>10/30/25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66FEC-00CA-453A-BB13-53EFEDBF8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318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4EE12-DB6A-47A3-9A48-8AFFDB582AC8}" type="datetimeFigureOut">
              <a:rPr lang="en-US" smtClean="0"/>
              <a:t>10/30/25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66FEC-00CA-453A-BB13-53EFEDBF8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102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4EE12-DB6A-47A3-9A48-8AFFDB582AC8}" type="datetimeFigureOut">
              <a:rPr lang="en-US" smtClean="0"/>
              <a:t>10/30/25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66FEC-00CA-453A-BB13-53EFEDBF8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564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4EE12-DB6A-47A3-9A48-8AFFDB582AC8}" type="datetimeFigureOut">
              <a:rPr lang="en-US" smtClean="0"/>
              <a:t>10/30/25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66FEC-00CA-453A-BB13-53EFEDBF8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780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4EE12-DB6A-47A3-9A48-8AFFDB582AC8}" type="datetimeFigureOut">
              <a:rPr lang="en-US" smtClean="0"/>
              <a:t>10/30/25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66FEC-00CA-453A-BB13-53EFEDBF8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082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4EE12-DB6A-47A3-9A48-8AFFDB582AC8}" type="datetimeFigureOut">
              <a:rPr lang="en-US" smtClean="0"/>
              <a:t>10/30/25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66FEC-00CA-453A-BB13-53EFEDBF8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009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4EE12-DB6A-47A3-9A48-8AFFDB582AC8}" type="datetimeFigureOut">
              <a:rPr lang="en-US" smtClean="0"/>
              <a:t>10/30/25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66FEC-00CA-453A-BB13-53EFEDBF8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674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4EE12-DB6A-47A3-9A48-8AFFDB582AC8}" type="datetimeFigureOut">
              <a:rPr lang="en-US" smtClean="0"/>
              <a:t>10/30/25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66FEC-00CA-453A-BB13-53EFEDBF8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54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SE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SE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SE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ADD4EE12-DB6A-47A3-9A48-8AFFDB582AC8}" type="datetimeFigureOut">
              <a:rPr lang="en-US" smtClean="0"/>
              <a:t>10/30/25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47666FEC-00CA-453A-BB13-53EFEDBF8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185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hyperlink" Target="https://www.google.com/search?q=endoscopic+cyanoacrylate+(CA)+injection&amp;sca_esv=5555fc7198e53737&amp;rlz=1C1BNSD_enOM975OM975&amp;biw=1357&amp;bih=614&amp;ei=9vT0aN6VH9yYkdUP5dfDkQo&amp;oq=fundal+varices&amp;gs_lp=Egxnd3Mtd2l6LXNlcnAiDmZ1bmRhbCB2YXJpY2VzKgIIBTILEAAYgAQYkQIYigUyCBAAGIAEGN4GMggQABiABBjeBjIIEAAYgAQY3gYyCBAAGIAEGN4GMggQABiABBjeBjIIEAAYgAQY3gYyCBAAGIAEGN4GMggQABiABBjeBjIIEAAYgAQY3gZIo4IBULsGWOQ8cAV4AZABAJgB6AGgAcUPqgEFMC45LjK4AQHIAQD4AQGYAg-gAqEQwgIKEAAYsAMY1gQYR8ICBRAAGIAEmAMAiAYBkAYIkgcFNS43LjOgB_g5sgcFMC43LjO4B8oPwgcIMi0xLjEyLjLIB-4B&amp;sclient=gws-wiz-serp&amp;mstk=AUtExfAUNiAa64i4Fr2KCiyMgLbkbKmR-pNCFppIt_1O0hcQD_W6WSZbl2sfZXpBRa13eMLwAp2Mxi_8AeucwEydrjEKMAFjngr_HDrHKH3g6vP3LPF4Crfh9YGyglzrvAqLeZI&amp;csui=3&amp;ved=2ahUKEwj-lJiMvLCQAxUqVaQEHVjGKvYQgK4QegQIARAC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n-US" dirty="0"/>
              <a:t>  Cirrhosis and</a:t>
            </a:r>
            <a:br>
              <a:rPr lang="en-US" dirty="0"/>
            </a:br>
            <a:r>
              <a:rPr lang="en-US" dirty="0"/>
              <a:t> portal hypertension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247" y="3477889"/>
            <a:ext cx="3446844" cy="3006031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75" b="18494"/>
          <a:stretch/>
        </p:blipFill>
        <p:spPr>
          <a:xfrm>
            <a:off x="10643856" y="24200"/>
            <a:ext cx="1492724" cy="1388970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0" y="41565"/>
            <a:ext cx="1402247" cy="1489263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6553200" y="4779819"/>
            <a:ext cx="36991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latin typeface="Bahnschrift Light SemiCondensed" panose="020B0502040204020203" pitchFamily="34" charset="0"/>
              </a:rPr>
              <a:t>Done by:</a:t>
            </a:r>
          </a:p>
          <a:p>
            <a:pPr algn="l"/>
            <a:r>
              <a:rPr lang="en-US" sz="2400" b="1" dirty="0">
                <a:latin typeface="Bahnschrift Light SemiCondensed" panose="020B0502040204020203" pitchFamily="34" charset="0"/>
              </a:rPr>
              <a:t>G/5 Zainab </a:t>
            </a:r>
            <a:r>
              <a:rPr lang="en-US" sz="2400" b="1" dirty="0" err="1">
                <a:latin typeface="Bahnschrift Light SemiCondensed" panose="020B0502040204020203" pitchFamily="34" charset="0"/>
              </a:rPr>
              <a:t>ALBalushi</a:t>
            </a:r>
            <a:endParaRPr lang="en-US" sz="2400" b="1" dirty="0">
              <a:latin typeface="Bahnschrift Light SemiCondensed" panose="020B0502040204020203" pitchFamily="34" charset="0"/>
            </a:endParaRPr>
          </a:p>
          <a:p>
            <a:pPr algn="l"/>
            <a:r>
              <a:rPr lang="en-US" sz="2400" b="1" dirty="0">
                <a:latin typeface="Bahnschrift Light SemiCondensed" panose="020B0502040204020203" pitchFamily="34" charset="0"/>
              </a:rPr>
              <a:t>G/7 </a:t>
            </a:r>
            <a:r>
              <a:rPr lang="en-US" sz="2400" b="1" dirty="0" err="1">
                <a:latin typeface="Bahnschrift Light SemiCondensed" panose="020B0502040204020203" pitchFamily="34" charset="0"/>
              </a:rPr>
              <a:t>Noora</a:t>
            </a:r>
            <a:r>
              <a:rPr lang="en-US" sz="2400" b="1" dirty="0">
                <a:latin typeface="Bahnschrift Light SemiCondensed" panose="020B0502040204020203" pitchFamily="34" charset="0"/>
              </a:rPr>
              <a:t> </a:t>
            </a:r>
            <a:r>
              <a:rPr lang="en-US" sz="2400" b="1" dirty="0" err="1">
                <a:latin typeface="Bahnschrift Light SemiCondensed" panose="020B0502040204020203" pitchFamily="34" charset="0"/>
              </a:rPr>
              <a:t>ALZadjali</a:t>
            </a:r>
            <a:endParaRPr lang="en-US" sz="2400" b="1" dirty="0">
              <a:latin typeface="Bahnschrift Ligh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11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407"/>
    </mc:Choice>
    <mc:Fallback xmlns="">
      <p:transition spd="slow" advTm="67407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Medication Management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latin typeface="Arial Rounded MT Bold" panose="020F0704030504030204" pitchFamily="34" charset="0"/>
              </a:rPr>
              <a:t>Withhold or adjust medications (e.g., anticoagulants).</a:t>
            </a:r>
          </a:p>
          <a:p>
            <a:r>
              <a:rPr lang="en-US" dirty="0">
                <a:latin typeface="Arial Rounded MT Bold" panose="020F0704030504030204" pitchFamily="34" charset="0"/>
              </a:rPr>
              <a:t> Administer </a:t>
            </a:r>
            <a:r>
              <a:rPr lang="en-US" u="sng" dirty="0">
                <a:latin typeface="Arial Rounded MT Bold" panose="020F0704030504030204" pitchFamily="34" charset="0"/>
              </a:rPr>
              <a:t>prophylactic antibiotics</a:t>
            </a:r>
            <a:r>
              <a:rPr lang="en-US" dirty="0">
                <a:latin typeface="Arial Rounded MT Bold" panose="020F0704030504030204" pitchFamily="34" charset="0"/>
              </a:rPr>
              <a:t> if risk of variceal bleeding.</a:t>
            </a:r>
          </a:p>
          <a:p>
            <a:r>
              <a:rPr lang="en-US" dirty="0">
                <a:latin typeface="Arial Rounded MT Bold" panose="020F0704030504030204" pitchFamily="34" charset="0"/>
              </a:rPr>
              <a:t> Initiate </a:t>
            </a:r>
            <a:r>
              <a:rPr lang="en-US" u="sng" dirty="0">
                <a:latin typeface="Arial Rounded MT Bold" panose="020F0704030504030204" pitchFamily="34" charset="0"/>
              </a:rPr>
              <a:t>octreotide/vasopressin </a:t>
            </a:r>
            <a:r>
              <a:rPr lang="en-US" dirty="0">
                <a:latin typeface="Arial Rounded MT Bold" panose="020F0704030504030204" pitchFamily="34" charset="0"/>
              </a:rPr>
              <a:t>as needed</a:t>
            </a:r>
          </a:p>
        </p:txBody>
      </p:sp>
    </p:spTree>
    <p:extLst>
      <p:ext uri="{BB962C8B-B14F-4D97-AF65-F5344CB8AC3E}">
        <p14:creationId xmlns:p14="http://schemas.microsoft.com/office/powerpoint/2010/main" val="2487821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424"/>
    </mc:Choice>
    <mc:Fallback xmlns="">
      <p:transition spd="slow" advTm="36424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 Psychosocial Support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latin typeface="Arial Rounded MT Bold" panose="020F0704030504030204" pitchFamily="34" charset="0"/>
              </a:rPr>
              <a:t>Provide reassurance and emotional support.</a:t>
            </a:r>
          </a:p>
          <a:p>
            <a:r>
              <a:rPr lang="en-US" dirty="0">
                <a:latin typeface="Arial Rounded MT Bold" panose="020F0704030504030204" pitchFamily="34" charset="0"/>
              </a:rPr>
              <a:t> Educate patient on procedure and expected outcomes.-</a:t>
            </a:r>
          </a:p>
          <a:p>
            <a:r>
              <a:rPr lang="en-US" dirty="0">
                <a:latin typeface="Arial Rounded MT Bold" panose="020F0704030504030204" pitchFamily="34" charset="0"/>
              </a:rPr>
              <a:t>Involve caregivers if patient has altered</a:t>
            </a:r>
          </a:p>
        </p:txBody>
      </p:sp>
    </p:spTree>
    <p:extLst>
      <p:ext uri="{BB962C8B-B14F-4D97-AF65-F5344CB8AC3E}">
        <p14:creationId xmlns:p14="http://schemas.microsoft.com/office/powerpoint/2010/main" val="3705451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648"/>
    </mc:Choice>
    <mc:Fallback xmlns="">
      <p:transition spd="slow" advTm="61648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 Emergency Preparation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latin typeface="Arial Rounded MT Bold" panose="020F0704030504030204" pitchFamily="34" charset="0"/>
              </a:rPr>
              <a:t>Ensure availability of emergency equipment: suction, oxygen, crash cart.</a:t>
            </a:r>
          </a:p>
          <a:p>
            <a:r>
              <a:rPr lang="en-US" dirty="0">
                <a:latin typeface="Arial Rounded MT Bold" panose="020F0704030504030204" pitchFamily="34" charset="0"/>
              </a:rPr>
              <a:t>Be prepared for complications: bleeding, aspiration, sedation effects</a:t>
            </a:r>
          </a:p>
        </p:txBody>
      </p:sp>
    </p:spTree>
    <p:extLst>
      <p:ext uri="{BB962C8B-B14F-4D97-AF65-F5344CB8AC3E}">
        <p14:creationId xmlns:p14="http://schemas.microsoft.com/office/powerpoint/2010/main" val="1517516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244"/>
    </mc:Choice>
    <mc:Fallback xmlns="">
      <p:transition spd="slow" advTm="32244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t>ortal hypertension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878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441"/>
    </mc:Choice>
    <mc:Fallback xmlns="">
      <p:transition spd="slow" advTm="2544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85800" y="-484908"/>
            <a:ext cx="10396883" cy="5859494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Portal hypertension is defined as the elevation of the hepatic venous pressure gradient to &gt;5mmhg.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Clinically significant portal hypertension is present when gradient exceeds 10mmhg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Risk of variceal bleeding increase beyond a gradient of 12 </a:t>
            </a:r>
            <a:r>
              <a:rPr lang="en-US" dirty="0" err="1"/>
              <a:t>mmhg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07623934"/>
      </p:ext>
    </p:extLst>
  </p:cSld>
  <p:clrMapOvr>
    <a:masterClrMapping/>
  </p:clrMapOvr>
  <p:transition advTm="70470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ANATOMY OF PORTAL VENOUS SYSTEM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85800" y="941178"/>
            <a:ext cx="10396883" cy="3311189"/>
          </a:xfrm>
        </p:spPr>
        <p:txBody>
          <a:bodyPr>
            <a:no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Portal vein is formed by the union of the superior mesenteric vein and the splenic vein</a:t>
            </a:r>
          </a:p>
          <a:p>
            <a:r>
              <a:rPr lang="en-US" dirty="0"/>
              <a:t> just posterior to the head of pancreas at the level of second lumbar vertebra</a:t>
            </a:r>
          </a:p>
          <a:p>
            <a:endParaRPr lang="en-US" dirty="0"/>
          </a:p>
          <a:p>
            <a:r>
              <a:rPr lang="en-US" dirty="0"/>
              <a:t>Portal blood flow is about 1000 to 1200 ml/min </a:t>
            </a:r>
          </a:p>
        </p:txBody>
      </p:sp>
    </p:spTree>
    <p:extLst>
      <p:ext uri="{BB962C8B-B14F-4D97-AF65-F5344CB8AC3E}">
        <p14:creationId xmlns:p14="http://schemas.microsoft.com/office/powerpoint/2010/main" val="784275153"/>
      </p:ext>
    </p:extLst>
  </p:cSld>
  <p:clrMapOvr>
    <a:masterClrMapping/>
  </p:clrMapOvr>
  <p:transition advTm="2554"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429492"/>
            <a:ext cx="7315200" cy="468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27689"/>
      </p:ext>
    </p:extLst>
  </p:cSld>
  <p:clrMapOvr>
    <a:masterClrMapping/>
  </p:clrMapOvr>
  <p:transition advTm="5992"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6400" dirty="0"/>
              <a:t> 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914400" y="1600204"/>
            <a:ext cx="7772400" cy="45720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dirty="0"/>
              <a:t>Pre-hepatic :</a:t>
            </a:r>
          </a:p>
          <a:p>
            <a:r>
              <a:rPr lang="en-US" dirty="0"/>
              <a:t>1-portal vein thrombosis </a:t>
            </a:r>
          </a:p>
          <a:p>
            <a:r>
              <a:rPr lang="en-US" dirty="0"/>
              <a:t>2-splenic vein thrombosis</a:t>
            </a:r>
          </a:p>
          <a:p>
            <a:r>
              <a:rPr lang="en-US" dirty="0"/>
              <a:t>3-massive </a:t>
            </a:r>
            <a:r>
              <a:rPr lang="en-US" dirty="0" err="1"/>
              <a:t>spleenomegaly</a:t>
            </a:r>
            <a:endParaRPr lang="en-US" dirty="0"/>
          </a:p>
          <a:p>
            <a:endParaRPr lang="en-US" dirty="0"/>
          </a:p>
          <a:p>
            <a:r>
              <a:rPr lang="en-US" dirty="0"/>
              <a:t>Intra-hepatic</a:t>
            </a:r>
          </a:p>
          <a:p>
            <a:r>
              <a:rPr lang="en-US" dirty="0"/>
              <a:t>1-cirrhosis</a:t>
            </a:r>
          </a:p>
          <a:p>
            <a:r>
              <a:rPr lang="en-US" dirty="0"/>
              <a:t>2-schistosomiasis</a:t>
            </a:r>
          </a:p>
          <a:p>
            <a:r>
              <a:rPr lang="en-US" dirty="0"/>
              <a:t>3-congenital hepatic fibrosis</a:t>
            </a:r>
          </a:p>
          <a:p>
            <a:pPr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49110113"/>
      </p:ext>
    </p:extLst>
  </p:cSld>
  <p:clrMapOvr>
    <a:masterClrMapping/>
  </p:clrMapOvr>
  <p:transition advTm="32988">
    <p:wedg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92727" y="394855"/>
            <a:ext cx="7772400" cy="5181600"/>
          </a:xfrm>
        </p:spPr>
        <p:txBody>
          <a:bodyPr/>
          <a:lstStyle/>
          <a:p>
            <a:r>
              <a:rPr lang="en-US" dirty="0"/>
              <a:t>Post-hepatic </a:t>
            </a:r>
          </a:p>
          <a:p>
            <a:r>
              <a:rPr lang="en-US" dirty="0"/>
              <a:t>1-budd </a:t>
            </a:r>
            <a:r>
              <a:rPr lang="en-US" dirty="0" err="1"/>
              <a:t>chiari</a:t>
            </a:r>
            <a:r>
              <a:rPr lang="en-US" dirty="0"/>
              <a:t> symptoms </a:t>
            </a:r>
          </a:p>
          <a:p>
            <a:r>
              <a:rPr lang="en-US" dirty="0"/>
              <a:t>2-right heart failure </a:t>
            </a:r>
          </a:p>
          <a:p>
            <a:r>
              <a:rPr lang="en-US" dirty="0"/>
              <a:t>3-congenital </a:t>
            </a:r>
            <a:r>
              <a:rPr lang="en-US" dirty="0" err="1"/>
              <a:t>pericarditis</a:t>
            </a:r>
            <a:r>
              <a:rPr lang="en-US" dirty="0"/>
              <a:t> 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754591"/>
      </p:ext>
    </p:extLst>
  </p:cSld>
  <p:clrMapOvr>
    <a:masterClrMapping/>
  </p:clrMapOvr>
  <p:transition advTm="13358">
    <p:wedg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MANIFESTATION 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Splenomegaly </a:t>
            </a:r>
          </a:p>
          <a:p>
            <a:r>
              <a:rPr lang="en-US" dirty="0"/>
              <a:t>Esophageal varices </a:t>
            </a:r>
          </a:p>
          <a:p>
            <a:r>
              <a:rPr lang="en-US" dirty="0"/>
              <a:t>Gastric varices </a:t>
            </a:r>
          </a:p>
          <a:p>
            <a:r>
              <a:rPr lang="en-US" dirty="0"/>
              <a:t>Ascites</a:t>
            </a:r>
          </a:p>
          <a:p>
            <a:r>
              <a:rPr lang="en-US" dirty="0"/>
              <a:t>Hemorrhoids </a:t>
            </a:r>
          </a:p>
          <a:p>
            <a:r>
              <a:rPr lang="en-US" dirty="0"/>
              <a:t>Hepatic </a:t>
            </a:r>
            <a:r>
              <a:rPr lang="en-US" dirty="0" err="1"/>
              <a:t>encephalopaty</a:t>
            </a:r>
            <a:endParaRPr lang="en-US" dirty="0"/>
          </a:p>
          <a:p>
            <a:r>
              <a:rPr lang="en-US" dirty="0"/>
              <a:t>Caput </a:t>
            </a:r>
            <a:r>
              <a:rPr lang="en-US" dirty="0" err="1"/>
              <a:t>medusae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1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596"/>
    </mc:Choice>
    <mc:Fallback xmlns="">
      <p:transition spd="slow" advTm="18596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10396882" cy="1151965"/>
          </a:xfrm>
        </p:spPr>
        <p:txBody>
          <a:bodyPr/>
          <a:lstStyle/>
          <a:p>
            <a:r>
              <a:rPr lang="en-US" u="sng" dirty="0"/>
              <a:t>content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3"/>
          </p:nvPr>
        </p:nvSpPr>
        <p:spPr>
          <a:xfrm>
            <a:off x="687975" y="2341424"/>
            <a:ext cx="10394707" cy="351411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Definition</a:t>
            </a:r>
          </a:p>
          <a:p>
            <a:r>
              <a:rPr lang="en-US" dirty="0"/>
              <a:t>Causes</a:t>
            </a:r>
          </a:p>
          <a:p>
            <a:r>
              <a:rPr lang="en-US" dirty="0"/>
              <a:t>Symptoms</a:t>
            </a:r>
          </a:p>
          <a:p>
            <a:r>
              <a:rPr lang="en-US" dirty="0"/>
              <a:t>Pre-Endoscopy Nursing Management for Liver Cirrhosis Patients</a:t>
            </a:r>
          </a:p>
          <a:p>
            <a:r>
              <a:rPr lang="en-US" dirty="0"/>
              <a:t>Portal hypertension (</a:t>
            </a:r>
            <a:r>
              <a:rPr lang="en-US" dirty="0" err="1"/>
              <a:t>definition,causes,clinical</a:t>
            </a:r>
            <a:r>
              <a:rPr lang="en-US" dirty="0"/>
              <a:t> manifestation, complication, diagnosis, treatment)</a:t>
            </a:r>
          </a:p>
          <a:p>
            <a:r>
              <a:rPr lang="en-US" dirty="0"/>
              <a:t>Clinical Implications of Cirrhosis for Endoscopic Procedures</a:t>
            </a:r>
          </a:p>
          <a:p>
            <a:r>
              <a:rPr lang="en-US" dirty="0"/>
              <a:t>Article review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198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671"/>
    </mc:Choice>
    <mc:Fallback xmlns="">
      <p:transition spd="slow" advTm="37671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3"/>
          </p:nvPr>
        </p:nvSpPr>
        <p:spPr>
          <a:xfrm>
            <a:off x="0" y="0"/>
            <a:ext cx="11080507" cy="5374586"/>
          </a:xfrm>
        </p:spPr>
        <p:txBody>
          <a:bodyPr/>
          <a:lstStyle/>
          <a:p>
            <a:r>
              <a:rPr lang="en-US" dirty="0"/>
              <a:t>Caput </a:t>
            </a:r>
            <a:r>
              <a:rPr lang="en-US" dirty="0" err="1"/>
              <a:t>medusae</a:t>
            </a:r>
            <a:r>
              <a:rPr lang="en-US" dirty="0"/>
              <a:t>: enlarged and visibly dilation veins around the umbilicus.</a:t>
            </a:r>
          </a:p>
          <a:p>
            <a:r>
              <a:rPr lang="en-US" dirty="0"/>
              <a:t>Its occurs when blood flow through the liver blocked, due to portal hypertension.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163" y="2175164"/>
            <a:ext cx="10044546" cy="3787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008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60"/>
    </mc:Choice>
    <mc:Fallback xmlns="">
      <p:transition spd="slow" advTm="996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COMPLICATIONS 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Ascites </a:t>
            </a:r>
          </a:p>
          <a:p>
            <a:r>
              <a:rPr lang="en-US" dirty="0"/>
              <a:t>GI bleeding </a:t>
            </a:r>
          </a:p>
          <a:p>
            <a:r>
              <a:rPr lang="en-US" dirty="0" err="1"/>
              <a:t>Hypersplenism</a:t>
            </a:r>
            <a:r>
              <a:rPr lang="en-US" dirty="0"/>
              <a:t> </a:t>
            </a:r>
          </a:p>
          <a:p>
            <a:r>
              <a:rPr lang="en-US" dirty="0"/>
              <a:t>Low blood oxygen </a:t>
            </a:r>
          </a:p>
          <a:p>
            <a:r>
              <a:rPr lang="en-US" dirty="0"/>
              <a:t>Kidney failure </a:t>
            </a:r>
          </a:p>
          <a:p>
            <a:r>
              <a:rPr lang="en-US" dirty="0"/>
              <a:t>Mild cognitive impairment </a:t>
            </a:r>
          </a:p>
          <a:p>
            <a:r>
              <a:rPr lang="en-US" dirty="0"/>
              <a:t>Iron deficiency anemia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15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593"/>
    </mc:Choice>
    <mc:Fallback xmlns="">
      <p:transition spd="slow" advTm="21593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510144" y="900146"/>
            <a:ext cx="9213272" cy="441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63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743"/>
    </mc:Choice>
    <mc:Fallback xmlns="">
      <p:transition spd="slow" advTm="38743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DIAGNOSIS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Blood tests: comprehensive metabolic panel can show signs of kidney and liver dysfunction.</a:t>
            </a:r>
          </a:p>
          <a:p>
            <a:pPr>
              <a:buNone/>
            </a:pPr>
            <a:r>
              <a:rPr lang="en-US" dirty="0"/>
              <a:t>CBC show if spleen has become overactive in removing WBC or platelets.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Ultrasound: proceed images of blood moving through veins. Identify obstructions and abnormal widening or narrowing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521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824"/>
    </mc:Choice>
    <mc:Fallback xmlns="">
      <p:transition spd="slow" advTm="40824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Endoscopy: </a:t>
            </a:r>
            <a:r>
              <a:rPr lang="en-US" dirty="0" err="1"/>
              <a:t>sclerotherapy</a:t>
            </a:r>
            <a:r>
              <a:rPr lang="en-US" dirty="0"/>
              <a:t>, banding </a:t>
            </a:r>
          </a:p>
          <a:p>
            <a:endParaRPr lang="en-US" dirty="0"/>
          </a:p>
          <a:p>
            <a:r>
              <a:rPr lang="en-US" dirty="0"/>
              <a:t>Medication: beta-blocker are used as secondary measure to </a:t>
            </a:r>
          </a:p>
          <a:p>
            <a:pPr>
              <a:buNone/>
            </a:pPr>
            <a:r>
              <a:rPr lang="en-US" dirty="0"/>
              <a:t>Prevent recurrent variceal bleeding.</a:t>
            </a:r>
          </a:p>
          <a:p>
            <a:pPr>
              <a:buNone/>
            </a:pPr>
            <a:r>
              <a:rPr lang="en-US" dirty="0" err="1"/>
              <a:t>Propanolol</a:t>
            </a:r>
            <a:r>
              <a:rPr lang="en-US" dirty="0"/>
              <a:t> or </a:t>
            </a:r>
            <a:r>
              <a:rPr lang="en-US" dirty="0" err="1"/>
              <a:t>nadolol</a:t>
            </a:r>
            <a:r>
              <a:rPr lang="en-US" dirty="0"/>
              <a:t> is effective in reducing portal venous pressure.</a:t>
            </a:r>
          </a:p>
          <a:p>
            <a:r>
              <a:rPr lang="en-US" dirty="0"/>
              <a:t>Administration of these drugs at doses that reduce the heart rate by 25% has been shown to be effective in the primary prevention of variceal bleeding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660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933"/>
    </mc:Choice>
    <mc:Fallback xmlns="">
      <p:transition spd="slow" advTm="48933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Liver transplantation </a:t>
            </a:r>
          </a:p>
          <a:p>
            <a:endParaRPr lang="en-US" dirty="0"/>
          </a:p>
          <a:p>
            <a:r>
              <a:rPr lang="en-US" dirty="0"/>
              <a:t>Non-</a:t>
            </a:r>
            <a:r>
              <a:rPr lang="en-US" dirty="0" err="1"/>
              <a:t>surgecal</a:t>
            </a:r>
            <a:r>
              <a:rPr lang="en-US" dirty="0"/>
              <a:t> (TIPS)</a:t>
            </a:r>
          </a:p>
          <a:p>
            <a:endParaRPr lang="en-US" dirty="0"/>
          </a:p>
          <a:p>
            <a:r>
              <a:rPr lang="en-US" dirty="0" err="1"/>
              <a:t>Surgecal</a:t>
            </a:r>
            <a:r>
              <a:rPr lang="en-US" dirty="0"/>
              <a:t> (distal </a:t>
            </a:r>
            <a:r>
              <a:rPr lang="en-US" dirty="0" err="1"/>
              <a:t>splenorenal</a:t>
            </a:r>
            <a:r>
              <a:rPr lang="en-US" dirty="0"/>
              <a:t> shunt)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033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094"/>
    </mc:Choice>
    <mc:Fallback xmlns="">
      <p:transition spd="slow" advTm="57094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Clinical Implications of Cirrhosis for Endoscopic Procedures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l"/>
            <a:r>
              <a:rPr lang="en-US" dirty="0"/>
              <a:t>Proper assessment and preparation are crucial to minimize risk and ensure safe outcomes.</a:t>
            </a:r>
          </a:p>
        </p:txBody>
      </p:sp>
    </p:spTree>
    <p:extLst>
      <p:ext uri="{BB962C8B-B14F-4D97-AF65-F5344CB8AC3E}">
        <p14:creationId xmlns:p14="http://schemas.microsoft.com/office/powerpoint/2010/main" val="1592844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447"/>
    </mc:Choice>
    <mc:Fallback xmlns="">
      <p:transition spd="slow" advTm="42447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609601" y="346367"/>
          <a:ext cx="10806543" cy="4807668"/>
        </p:xfrm>
        <a:graphic>
          <a:graphicData uri="http://schemas.openxmlformats.org/drawingml/2006/table">
            <a:tbl>
              <a:tblPr firstRow="1" firstCol="1" bandRow="1">
                <a:tableStyleId>{91EBBBCC-DAD2-459C-BE2E-F6DE35CF9A28}</a:tableStyleId>
              </a:tblPr>
              <a:tblGrid>
                <a:gridCol w="2854035">
                  <a:extLst>
                    <a:ext uri="{9D8B030D-6E8A-4147-A177-3AD203B41FA5}">
                      <a16:colId xmlns:a16="http://schemas.microsoft.com/office/drawing/2014/main" val="1104881920"/>
                    </a:ext>
                  </a:extLst>
                </a:gridCol>
                <a:gridCol w="3713019">
                  <a:extLst>
                    <a:ext uri="{9D8B030D-6E8A-4147-A177-3AD203B41FA5}">
                      <a16:colId xmlns:a16="http://schemas.microsoft.com/office/drawing/2014/main" val="1029914463"/>
                    </a:ext>
                  </a:extLst>
                </a:gridCol>
                <a:gridCol w="4239489">
                  <a:extLst>
                    <a:ext uri="{9D8B030D-6E8A-4147-A177-3AD203B41FA5}">
                      <a16:colId xmlns:a16="http://schemas.microsoft.com/office/drawing/2014/main" val="2913682890"/>
                    </a:ext>
                  </a:extLst>
                </a:gridCol>
              </a:tblGrid>
              <a:tr h="4163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Complication</a:t>
                      </a:r>
                      <a:endParaRPr lang="en-US" sz="2400" b="0" dirty="0">
                        <a:effectLst/>
                        <a:latin typeface="Bahnschrift Condensed" panose="020B0502040204020203" pitchFamily="34" charset="0"/>
                        <a:ea typeface="MS Mincho"/>
                        <a:cs typeface="Arabic Typesetting" panose="03020402040406030203" pitchFamily="66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Implication</a:t>
                      </a:r>
                      <a:endParaRPr lang="en-US" sz="2400" b="0" dirty="0">
                        <a:effectLst/>
                        <a:latin typeface="Bahnschrift Condensed" panose="020B0502040204020203" pitchFamily="34" charset="0"/>
                        <a:ea typeface="MS Mincho"/>
                        <a:cs typeface="Arabic Typesetting" panose="03020402040406030203" pitchFamily="66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</a:rPr>
                        <a:t>Management</a:t>
                      </a:r>
                      <a:endParaRPr lang="en-US" sz="2400" b="0" dirty="0">
                        <a:effectLst/>
                        <a:latin typeface="Bahnschrift Condensed" panose="020B0502040204020203" pitchFamily="34" charset="0"/>
                        <a:ea typeface="MS Mincho"/>
                        <a:cs typeface="Arabic Typesetting" panose="03020402040406030203" pitchFamily="66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96710057"/>
                  </a:ext>
                </a:extLst>
              </a:tr>
              <a:tr h="12142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0" u="sng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Coagulopathy</a:t>
                      </a:r>
                      <a:endParaRPr lang="en-US" sz="2400" b="0" u="sng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Bahnschrift Condensed" panose="020B0502040204020203" pitchFamily="34" charset="0"/>
                        <a:ea typeface="MS Mincho"/>
                        <a:cs typeface="Arabic Typesetting" panose="03020402040406030203" pitchFamily="66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0">
                          <a:effectLst/>
                          <a:latin typeface="Arial Rounded MT Bold" panose="020F0704030504030204" pitchFamily="34" charset="0"/>
                        </a:rPr>
                        <a:t>Bleeding risk</a:t>
                      </a:r>
                      <a:endParaRPr lang="en-US" sz="2400" b="0">
                        <a:effectLst/>
                        <a:latin typeface="Arial Rounded MT Bold" panose="020F0704030504030204" pitchFamily="34" charset="0"/>
                        <a:ea typeface="MS Mincho"/>
                        <a:cs typeface="Arabic Typesetting" panose="03020402040406030203" pitchFamily="66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  <a:latin typeface="Arial Rounded MT Bold" panose="020F0704030504030204" pitchFamily="34" charset="0"/>
                        </a:rPr>
                        <a:t>Check INR, Platelets, FFP/platelet transfusion</a:t>
                      </a:r>
                      <a:endParaRPr lang="en-US" sz="2400" b="0" dirty="0">
                        <a:effectLst/>
                        <a:latin typeface="Arial Rounded MT Bold" panose="020F0704030504030204" pitchFamily="34" charset="0"/>
                        <a:ea typeface="MS Mincho"/>
                        <a:cs typeface="Arabic Typesetting" panose="03020402040406030203" pitchFamily="66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45886638"/>
                  </a:ext>
                </a:extLst>
              </a:tr>
              <a:tr h="14547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0" u="sng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Varices</a:t>
                      </a:r>
                      <a:endParaRPr lang="en-US" sz="2400" b="0" u="sng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Bahnschrift Condensed" panose="020B0502040204020203" pitchFamily="34" charset="0"/>
                        <a:ea typeface="MS Mincho"/>
                        <a:cs typeface="Arabic Typesetting" panose="03020402040406030203" pitchFamily="66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0">
                          <a:effectLst/>
                          <a:latin typeface="Arial Rounded MT Bold" panose="020F0704030504030204" pitchFamily="34" charset="0"/>
                        </a:rPr>
                        <a:t>Risk of rupture</a:t>
                      </a:r>
                      <a:endParaRPr lang="en-US" sz="2400" b="0">
                        <a:effectLst/>
                        <a:latin typeface="Arial Rounded MT Bold" panose="020F0704030504030204" pitchFamily="34" charset="0"/>
                        <a:ea typeface="MS Mincho"/>
                        <a:cs typeface="Arabic Typesetting" panose="03020402040406030203" pitchFamily="66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0">
                          <a:effectLst/>
                          <a:latin typeface="Arial Rounded MT Bold" panose="020F0704030504030204" pitchFamily="34" charset="0"/>
                        </a:rPr>
                        <a:t>Gentle technique, band ligation if needed</a:t>
                      </a:r>
                      <a:endParaRPr lang="en-US" sz="2400" b="0">
                        <a:effectLst/>
                        <a:latin typeface="Arial Rounded MT Bold" panose="020F0704030504030204" pitchFamily="34" charset="0"/>
                        <a:ea typeface="MS Mincho"/>
                        <a:cs typeface="Arabic Typesetting" panose="03020402040406030203" pitchFamily="66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73032664"/>
                  </a:ext>
                </a:extLst>
              </a:tr>
              <a:tr h="8612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0" u="sng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Encephalopathy</a:t>
                      </a:r>
                      <a:endParaRPr lang="en-US" sz="2400" b="0" u="sng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Bahnschrift Condensed" panose="020B0502040204020203" pitchFamily="34" charset="0"/>
                        <a:ea typeface="MS Mincho"/>
                        <a:cs typeface="Arabic Typesetting" panose="03020402040406030203" pitchFamily="66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  <a:latin typeface="Arial Rounded MT Bold" panose="020F0704030504030204" pitchFamily="34" charset="0"/>
                        </a:rPr>
                        <a:t>Sedation risk</a:t>
                      </a:r>
                      <a:endParaRPr lang="en-US" sz="2400" b="0" dirty="0">
                        <a:effectLst/>
                        <a:latin typeface="Arial Rounded MT Bold" panose="020F0704030504030204" pitchFamily="34" charset="0"/>
                        <a:ea typeface="MS Mincho"/>
                        <a:cs typeface="Arabic Typesetting" panose="03020402040406030203" pitchFamily="66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0">
                          <a:effectLst/>
                          <a:latin typeface="Arial Rounded MT Bold" panose="020F0704030504030204" pitchFamily="34" charset="0"/>
                        </a:rPr>
                        <a:t>Minimal sedation, monitor neuro status</a:t>
                      </a:r>
                      <a:endParaRPr lang="en-US" sz="2400" b="0">
                        <a:effectLst/>
                        <a:latin typeface="Arial Rounded MT Bold" panose="020F0704030504030204" pitchFamily="34" charset="0"/>
                        <a:ea typeface="MS Mincho"/>
                        <a:cs typeface="Arabic Typesetting" panose="03020402040406030203" pitchFamily="66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567006"/>
                  </a:ext>
                </a:extLst>
              </a:tr>
              <a:tr h="8612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0" u="sng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Ascites</a:t>
                      </a:r>
                      <a:endParaRPr lang="en-US" sz="2400" b="0" u="sng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Bahnschrift Condensed" panose="020B0502040204020203" pitchFamily="34" charset="0"/>
                        <a:ea typeface="MS Mincho"/>
                        <a:cs typeface="Arabic Typesetting" panose="03020402040406030203" pitchFamily="66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  <a:latin typeface="Arial Rounded MT Bold" panose="020F0704030504030204" pitchFamily="34" charset="0"/>
                        </a:rPr>
                        <a:t>Procedural difficulty, infection risk</a:t>
                      </a:r>
                      <a:endParaRPr lang="en-US" sz="2400" b="0" dirty="0">
                        <a:effectLst/>
                        <a:latin typeface="Arial Rounded MT Bold" panose="020F0704030504030204" pitchFamily="34" charset="0"/>
                        <a:ea typeface="MS Mincho"/>
                        <a:cs typeface="Arabic Typesetting" panose="03020402040406030203" pitchFamily="66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effectLst/>
                          <a:latin typeface="Arial Rounded MT Bold" panose="020F0704030504030204" pitchFamily="34" charset="0"/>
                        </a:rPr>
                        <a:t>Aseptic technique, antibiotics</a:t>
                      </a:r>
                      <a:endParaRPr lang="en-US" sz="2400" b="0" dirty="0">
                        <a:effectLst/>
                        <a:latin typeface="Arial Rounded MT Bold" panose="020F0704030504030204" pitchFamily="34" charset="0"/>
                        <a:ea typeface="MS Mincho"/>
                        <a:cs typeface="Arabic Typesetting" panose="03020402040406030203" pitchFamily="66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410479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7051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030"/>
    </mc:Choice>
    <mc:Fallback xmlns="">
      <p:transition spd="slow" advTm="7403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5496112"/>
              </p:ext>
            </p:extLst>
          </p:nvPr>
        </p:nvGraphicFramePr>
        <p:xfrm>
          <a:off x="651164" y="581900"/>
          <a:ext cx="10785761" cy="3695884"/>
        </p:xfrm>
        <a:graphic>
          <a:graphicData uri="http://schemas.openxmlformats.org/drawingml/2006/table">
            <a:tbl>
              <a:tblPr firstRow="1" firstCol="1" bandRow="1">
                <a:tableStyleId>{91EBBBCC-DAD2-459C-BE2E-F6DE35CF9A28}</a:tableStyleId>
              </a:tblPr>
              <a:tblGrid>
                <a:gridCol w="2848546">
                  <a:extLst>
                    <a:ext uri="{9D8B030D-6E8A-4147-A177-3AD203B41FA5}">
                      <a16:colId xmlns:a16="http://schemas.microsoft.com/office/drawing/2014/main" val="800186280"/>
                    </a:ext>
                  </a:extLst>
                </a:gridCol>
                <a:gridCol w="3829345">
                  <a:extLst>
                    <a:ext uri="{9D8B030D-6E8A-4147-A177-3AD203B41FA5}">
                      <a16:colId xmlns:a16="http://schemas.microsoft.com/office/drawing/2014/main" val="3530684410"/>
                    </a:ext>
                  </a:extLst>
                </a:gridCol>
                <a:gridCol w="4107870">
                  <a:extLst>
                    <a:ext uri="{9D8B030D-6E8A-4147-A177-3AD203B41FA5}">
                      <a16:colId xmlns:a16="http://schemas.microsoft.com/office/drawing/2014/main" val="1805935603"/>
                    </a:ext>
                  </a:extLst>
                </a:gridCol>
              </a:tblGrid>
              <a:tr h="4139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b="0" dirty="0">
                        <a:effectLst/>
                        <a:latin typeface="Bahnschrift Condensed" panose="020B0502040204020203" pitchFamily="34" charset="0"/>
                        <a:ea typeface="MS Mincho"/>
                        <a:cs typeface="Arabic Typesetting" panose="03020402040406030203" pitchFamily="66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b="0" dirty="0">
                        <a:effectLst/>
                        <a:latin typeface="Bahnschrift Condensed" panose="020B0502040204020203" pitchFamily="34" charset="0"/>
                        <a:ea typeface="MS Mincho"/>
                        <a:cs typeface="Arabic Typesetting" panose="03020402040406030203" pitchFamily="66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b="0" dirty="0">
                        <a:effectLst/>
                        <a:latin typeface="Bahnschrift Condensed" panose="020B0502040204020203" pitchFamily="34" charset="0"/>
                        <a:ea typeface="MS Mincho"/>
                        <a:cs typeface="Arabic Typesetting" panose="03020402040406030203" pitchFamily="66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39470314"/>
                  </a:ext>
                </a:extLst>
              </a:tr>
              <a:tr h="7431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0" u="sng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Cardiopulmonary</a:t>
                      </a:r>
                      <a:endParaRPr lang="en-US" sz="2400" b="0" u="sng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Bahnschrift Condensed" panose="020B0502040204020203" pitchFamily="34" charset="0"/>
                        <a:ea typeface="MS Mincho"/>
                        <a:cs typeface="Arabic Typesetting" panose="03020402040406030203" pitchFamily="66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 Rounded MT Bold" panose="020F0704030504030204" pitchFamily="34" charset="0"/>
                        </a:rPr>
                        <a:t>Sedation risk</a:t>
                      </a:r>
                      <a:endParaRPr lang="en-US" sz="2400" b="0" dirty="0">
                        <a:effectLst/>
                        <a:latin typeface="Arial Rounded MT Bold" panose="020F0704030504030204" pitchFamily="34" charset="0"/>
                        <a:ea typeface="MS Mincho"/>
                        <a:cs typeface="Arabic Typesetting" panose="03020402040406030203" pitchFamily="66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 Rounded MT Bold" panose="020F0704030504030204" pitchFamily="34" charset="0"/>
                        </a:rPr>
                        <a:t>Cardiac </a:t>
                      </a:r>
                      <a:r>
                        <a:rPr lang="en-US" sz="2400" dirty="0" err="1">
                          <a:effectLst/>
                          <a:latin typeface="Arial Rounded MT Bold" panose="020F0704030504030204" pitchFamily="34" charset="0"/>
                        </a:rPr>
                        <a:t>eval</a:t>
                      </a:r>
                      <a:r>
                        <a:rPr lang="en-US" sz="2400" dirty="0">
                          <a:effectLst/>
                          <a:latin typeface="Arial Rounded MT Bold" panose="020F0704030504030204" pitchFamily="34" charset="0"/>
                        </a:rPr>
                        <a:t>, O2 monitoring</a:t>
                      </a:r>
                      <a:endParaRPr lang="en-US" sz="2400" b="0" dirty="0">
                        <a:effectLst/>
                        <a:latin typeface="Arial Rounded MT Bold" panose="020F0704030504030204" pitchFamily="34" charset="0"/>
                        <a:ea typeface="MS Mincho"/>
                        <a:cs typeface="Arabic Typesetting" panose="03020402040406030203" pitchFamily="66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49705977"/>
                  </a:ext>
                </a:extLst>
              </a:tr>
              <a:tr h="8035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0" u="sng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Drug Metabolism</a:t>
                      </a:r>
                      <a:endParaRPr lang="en-US" sz="2400" b="0" u="sng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Bahnschrift Condensed" panose="020B0502040204020203" pitchFamily="34" charset="0"/>
                        <a:ea typeface="MS Mincho"/>
                        <a:cs typeface="Arabic Typesetting" panose="03020402040406030203" pitchFamily="66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 Rounded MT Bold" panose="020F0704030504030204" pitchFamily="34" charset="0"/>
                        </a:rPr>
                        <a:t>Drug sensitivity</a:t>
                      </a:r>
                      <a:endParaRPr lang="en-US" sz="2400" b="0">
                        <a:effectLst/>
                        <a:latin typeface="Arial Rounded MT Bold" panose="020F0704030504030204" pitchFamily="34" charset="0"/>
                        <a:ea typeface="MS Mincho"/>
                        <a:cs typeface="Arabic Typesetting" panose="03020402040406030203" pitchFamily="66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 Rounded MT Bold" panose="020F0704030504030204" pitchFamily="34" charset="0"/>
                        </a:rPr>
                        <a:t>Lower doses, short-acting agents</a:t>
                      </a:r>
                      <a:endParaRPr lang="en-US" sz="2400" b="0" dirty="0">
                        <a:effectLst/>
                        <a:latin typeface="Arial Rounded MT Bold" panose="020F0704030504030204" pitchFamily="34" charset="0"/>
                        <a:ea typeface="MS Mincho"/>
                        <a:cs typeface="Arabic Typesetting" panose="03020402040406030203" pitchFamily="66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83990443"/>
                  </a:ext>
                </a:extLst>
              </a:tr>
              <a:tr h="8728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0" u="sng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Infection</a:t>
                      </a:r>
                      <a:endParaRPr lang="en-US" sz="2400" b="0" u="sng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Bahnschrift Condensed" panose="020B0502040204020203" pitchFamily="34" charset="0"/>
                        <a:ea typeface="MS Mincho"/>
                        <a:cs typeface="Arabic Typesetting" panose="03020402040406030203" pitchFamily="66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peritonitis</a:t>
                      </a:r>
                      <a:r>
                        <a:rPr lang="en-US" sz="2400" dirty="0">
                          <a:effectLst/>
                          <a:latin typeface="Arial Rounded MT Bold" panose="020F0704030504030204" pitchFamily="34" charset="0"/>
                        </a:rPr>
                        <a:t>, sepsis risk</a:t>
                      </a:r>
                      <a:endParaRPr lang="en-US" sz="2400" b="0" dirty="0">
                        <a:effectLst/>
                        <a:latin typeface="Arial Rounded MT Bold" panose="020F0704030504030204" pitchFamily="34" charset="0"/>
                        <a:ea typeface="MS Mincho"/>
                        <a:cs typeface="Arabic Typesetting" panose="03020402040406030203" pitchFamily="66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 Rounded MT Bold" panose="020F0704030504030204" pitchFamily="34" charset="0"/>
                        </a:rPr>
                        <a:t>Prophylactic antibiotics</a:t>
                      </a:r>
                      <a:endParaRPr lang="en-US" sz="2400" b="0" dirty="0">
                        <a:effectLst/>
                        <a:latin typeface="Arial Rounded MT Bold" panose="020F0704030504030204" pitchFamily="34" charset="0"/>
                        <a:ea typeface="MS Mincho"/>
                        <a:cs typeface="Arabic Typesetting" panose="03020402040406030203" pitchFamily="66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58532819"/>
                  </a:ext>
                </a:extLst>
              </a:tr>
              <a:tr h="4182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0" u="sng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Mucosal Fragility</a:t>
                      </a:r>
                      <a:endParaRPr lang="en-US" sz="2400" b="0" u="sng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Bahnschrift Condensed" panose="020B0502040204020203" pitchFamily="34" charset="0"/>
                        <a:ea typeface="MS Mincho"/>
                        <a:cs typeface="Arabic Typesetting" panose="03020402040406030203" pitchFamily="66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 Rounded MT Bold" panose="020F0704030504030204" pitchFamily="34" charset="0"/>
                        </a:rPr>
                        <a:t>Poor healing</a:t>
                      </a:r>
                      <a:endParaRPr lang="en-US" sz="2400" b="0">
                        <a:effectLst/>
                        <a:latin typeface="Arial Rounded MT Bold" panose="020F0704030504030204" pitchFamily="34" charset="0"/>
                        <a:ea typeface="MS Mincho"/>
                        <a:cs typeface="Arabic Typesetting" panose="03020402040406030203" pitchFamily="66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 Rounded MT Bold" panose="020F0704030504030204" pitchFamily="34" charset="0"/>
                        </a:rPr>
                        <a:t>Avoid unnecessary biopsies</a:t>
                      </a:r>
                      <a:endParaRPr lang="en-US" sz="2400" b="0" dirty="0">
                        <a:effectLst/>
                        <a:latin typeface="Arial Rounded MT Bold" panose="020F0704030504030204" pitchFamily="34" charset="0"/>
                        <a:ea typeface="MS Mincho"/>
                        <a:cs typeface="Arabic Typesetting" panose="03020402040406030203" pitchFamily="66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45303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214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542"/>
    </mc:Choice>
    <mc:Fallback xmlns="">
      <p:transition spd="slow" advTm="37542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Esophageal banding</a:t>
            </a: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610" y="1769905"/>
            <a:ext cx="8041807" cy="1624445"/>
          </a:xfrm>
        </p:spPr>
      </p:pic>
      <p:sp>
        <p:nvSpPr>
          <p:cNvPr id="5" name="مستطيل 4"/>
          <p:cNvSpPr/>
          <p:nvPr/>
        </p:nvSpPr>
        <p:spPr>
          <a:xfrm>
            <a:off x="942109" y="3394350"/>
            <a:ext cx="800792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dirty="0"/>
              <a:t> a medical procedure that uses small elastic bands to close off enlarged veins (varices) in the esophagus, often caused by liver disease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1122217" y="4950935"/>
            <a:ext cx="91717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200" u="sng" dirty="0">
                <a:solidFill>
                  <a:schemeClr val="accent6">
                    <a:lumMod val="75000"/>
                  </a:schemeClr>
                </a:solidFill>
                <a:latin typeface="Google Sans"/>
              </a:rPr>
              <a:t>How long do esophageal varices bands last???</a:t>
            </a:r>
            <a:endParaRPr lang="en-US" sz="3200" u="sng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15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53"/>
    </mc:Choice>
    <mc:Fallback xmlns="">
      <p:transition spd="slow" advTm="2353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1"/>
          <p:cNvSpPr txBox="1">
            <a:spLocks/>
          </p:cNvSpPr>
          <p:nvPr/>
        </p:nvSpPr>
        <p:spPr>
          <a:xfrm>
            <a:off x="505691" y="270163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u="sng" dirty="0"/>
              <a:t>definition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951" y="1131183"/>
            <a:ext cx="6643452" cy="448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689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720"/>
    </mc:Choice>
    <mc:Fallback xmlns="">
      <p:transition spd="slow" advTm="4172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367146"/>
            <a:ext cx="10396882" cy="1151965"/>
          </a:xfrm>
        </p:spPr>
        <p:txBody>
          <a:bodyPr/>
          <a:lstStyle/>
          <a:p>
            <a:pPr lvl="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n-US" altLang="en-US" cap="none" dirty="0">
                <a:solidFill>
                  <a:srgbClr val="92D050"/>
                </a:solidFill>
              </a:rPr>
              <a:t>Immediate post-procedure care</a:t>
            </a:r>
            <a:endParaRPr lang="en-US" altLang="en-US" sz="4000" cap="none" dirty="0">
              <a:solidFill>
                <a:srgbClr val="92D050"/>
              </a:solidFill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sz="quarter" idx="13"/>
          </p:nvPr>
        </p:nvSpPr>
        <p:spPr bwMode="auto">
          <a:xfrm>
            <a:off x="685800" y="1697416"/>
            <a:ext cx="9996055" cy="481899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88872" rIns="0" bIns="179331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Fasting: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 Do not eat or drink anything for about 2 hours after the procedure.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Clear liquids: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 After the initial fasting period, start with sips of water or other clear liquids before moving on to soft foods.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Soft foods: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 Stick to soft foods like pudding, soup, mashed potatoes, and porridge for the first few days or until your throat feels better.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Sore throat: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 A sore throat is common for 24-48 hours and can be helped by lozenges or gargling with warm, salt water.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Sedation: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 For the first 24 hours, do not drive, operate heavy machinery, make important decisions, or take sedatives.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Rest: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1D35"/>
                </a:solidFill>
                <a:effectLst/>
                <a:latin typeface="Google Sans"/>
              </a:rPr>
              <a:t> Rest for the remainder of the day and avoid strenuous activity for at least 24 hours or as advised by your doctor. 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962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401"/>
    </mc:Choice>
    <mc:Fallback xmlns="">
      <p:transition spd="slow" advTm="83401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Fundal varices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3"/>
          </p:nvPr>
        </p:nvSpPr>
        <p:spPr>
          <a:xfrm>
            <a:off x="561109" y="3074778"/>
            <a:ext cx="10394707" cy="3311189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solidFill>
                  <a:schemeClr val="tx2"/>
                </a:solidFill>
                <a:hlinkClick r:id="rId2"/>
              </a:rPr>
              <a:t>endoscopic cyanoacrylate (CA) injection</a:t>
            </a:r>
            <a:r>
              <a:rPr lang="en-US" b="1" dirty="0"/>
              <a:t>: </a:t>
            </a:r>
            <a:r>
              <a:rPr lang="en-US" dirty="0"/>
              <a:t>The tissue adhesive, such as N-butyl-2-cyanoacrylate (NBC), is injected directly into the varix to seal it off.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193" y="220250"/>
            <a:ext cx="4445000" cy="3429000"/>
          </a:xfrm>
          <a:prstGeom prst="rect">
            <a:avLst/>
          </a:prstGeom>
        </p:spPr>
      </p:pic>
      <p:sp>
        <p:nvSpPr>
          <p:cNvPr id="5" name="مربع نص 4"/>
          <p:cNvSpPr txBox="1"/>
          <p:nvPr/>
        </p:nvSpPr>
        <p:spPr>
          <a:xfrm>
            <a:off x="1149927" y="5846618"/>
            <a:ext cx="7716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https://www.youtube.com/watch?v=tQhYmFYMWHI</a:t>
            </a:r>
          </a:p>
        </p:txBody>
      </p:sp>
    </p:spTree>
    <p:extLst>
      <p:ext uri="{BB962C8B-B14F-4D97-AF65-F5344CB8AC3E}">
        <p14:creationId xmlns:p14="http://schemas.microsoft.com/office/powerpoint/2010/main" val="3374633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93"/>
    </mc:Choice>
    <mc:Fallback xmlns="">
      <p:transition spd="slow" advTm="1793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ARTICLE 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ENDOSCOPIC MANAGEMENT OF PORTAL HYPERTENSION </a:t>
            </a:r>
          </a:p>
          <a:p>
            <a:pPr algn="ctr"/>
            <a:r>
              <a:rPr lang="en-US" sz="2400" u="sng" dirty="0">
                <a:solidFill>
                  <a:srgbClr val="FF0000"/>
                </a:solidFill>
              </a:rPr>
              <a:t>Summary key of concepts and guidelines</a:t>
            </a:r>
          </a:p>
          <a:p>
            <a:pPr algn="ctr"/>
            <a:r>
              <a:rPr lang="en-US" sz="2400" u="sng" dirty="0">
                <a:solidFill>
                  <a:srgbClr val="FF0000"/>
                </a:solidFill>
              </a:rPr>
              <a:t>(al-</a:t>
            </a:r>
            <a:r>
              <a:rPr lang="en-US" sz="2400" u="sng" dirty="0" err="1">
                <a:solidFill>
                  <a:srgbClr val="FF0000"/>
                </a:solidFill>
              </a:rPr>
              <a:t>busafi</a:t>
            </a:r>
            <a:r>
              <a:rPr lang="en-US" sz="2400" u="sng" dirty="0">
                <a:solidFill>
                  <a:srgbClr val="FF0000"/>
                </a:solidFill>
              </a:rPr>
              <a:t> et al.;pmc3398621) </a:t>
            </a:r>
          </a:p>
        </p:txBody>
      </p:sp>
    </p:spTree>
    <p:extLst>
      <p:ext uri="{BB962C8B-B14F-4D97-AF65-F5344CB8AC3E}">
        <p14:creationId xmlns:p14="http://schemas.microsoft.com/office/powerpoint/2010/main" val="2413459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578"/>
    </mc:Choice>
    <mc:Fallback xmlns="">
      <p:transition spd="slow" advTm="12578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MOST COMMON CAUSE: LIVER CIRRHOSIS</a:t>
            </a:r>
          </a:p>
          <a:p>
            <a:r>
              <a:rPr lang="en-US" dirty="0"/>
              <a:t>HVPG&gt;12MMHG                       INCREASE  RISK OF VARICEAL BLEEDING </a:t>
            </a:r>
          </a:p>
          <a:p>
            <a:r>
              <a:rPr lang="en-US" dirty="0"/>
              <a:t>DEVELOPMENT OF VARICES MARKS DISEASE PROGRESSION </a:t>
            </a:r>
          </a:p>
        </p:txBody>
      </p:sp>
      <p:sp>
        <p:nvSpPr>
          <p:cNvPr id="4" name="سهم إلى اليمين 3"/>
          <p:cNvSpPr/>
          <p:nvPr/>
        </p:nvSpPr>
        <p:spPr>
          <a:xfrm>
            <a:off x="2687781" y="3580444"/>
            <a:ext cx="706582" cy="2770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34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891"/>
    </mc:Choice>
    <mc:Fallback xmlns="">
      <p:transition spd="slow" advTm="22891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 OF ENDOSCOPY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UPPER GI ENDOSCOPY= GOLD STANDARD FOR VARICES DIAGNOSIS </a:t>
            </a:r>
          </a:p>
          <a:p>
            <a:r>
              <a:rPr lang="en-US" dirty="0"/>
              <a:t>ASSESSES VARICEAL SIZE, RED WALE SIGNS, BLEEDING RISK</a:t>
            </a:r>
          </a:p>
          <a:p>
            <a:r>
              <a:rPr lang="en-US" dirty="0"/>
              <a:t>EUS CAN EVALUATE COLLATERAL VESSELS BUT NOT FIRST LINE </a:t>
            </a:r>
          </a:p>
        </p:txBody>
      </p:sp>
    </p:spTree>
    <p:extLst>
      <p:ext uri="{BB962C8B-B14F-4D97-AF65-F5344CB8AC3E}">
        <p14:creationId xmlns:p14="http://schemas.microsoft.com/office/powerpoint/2010/main" val="2874031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088"/>
    </mc:Choice>
    <mc:Fallback xmlns="">
      <p:transition spd="slow" advTm="21088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ENDOSCOPIC THERAPY:PRIMARY PROPHTLAXIS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INDICATED FOR MEDIUM/LARGE VARICES</a:t>
            </a:r>
          </a:p>
          <a:p>
            <a:r>
              <a:rPr lang="en-US" dirty="0"/>
              <a:t>NON-SELECTIVE BETA-BLOCKER(NSBB)</a:t>
            </a:r>
          </a:p>
          <a:p>
            <a:r>
              <a:rPr lang="en-US" dirty="0"/>
              <a:t>ENDOSCOPIC VARICEAL LIGATION (EVL)</a:t>
            </a:r>
          </a:p>
          <a:p>
            <a:r>
              <a:rPr lang="en-US" dirty="0"/>
              <a:t>COMBINATION THERAPY IN SELECTED PATIENTS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15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36"/>
    </mc:Choice>
    <mc:Fallback xmlns="">
      <p:transition spd="slow" advTm="16036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ENDOSCOPIC THERAPY:ACUTE BLEEDING 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EARLY ENDOSCOPY (WITHIN 12HRS) IS ESSENTIAL </a:t>
            </a:r>
          </a:p>
          <a:p>
            <a:r>
              <a:rPr lang="en-US" dirty="0"/>
              <a:t>EVL OR SCLEROTHERAPY TO CONTROL BLEEDING</a:t>
            </a:r>
          </a:p>
          <a:p>
            <a:r>
              <a:rPr lang="en-US" dirty="0"/>
              <a:t>START VASOACTIVE DRUGS AND ANTIBIOTICS </a:t>
            </a:r>
          </a:p>
        </p:txBody>
      </p:sp>
    </p:spTree>
    <p:extLst>
      <p:ext uri="{BB962C8B-B14F-4D97-AF65-F5344CB8AC3E}">
        <p14:creationId xmlns:p14="http://schemas.microsoft.com/office/powerpoint/2010/main" val="1752491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234"/>
    </mc:Choice>
    <mc:Fallback xmlns="">
      <p:transition spd="slow" advTm="27234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SECONDARY PROPHYLAXIS 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AFTER FIRST variceal bleed </a:t>
            </a:r>
          </a:p>
          <a:p>
            <a:r>
              <a:rPr lang="en-US" dirty="0" err="1"/>
              <a:t>nsbb+evl</a:t>
            </a:r>
            <a:r>
              <a:rPr lang="en-US" dirty="0"/>
              <a:t> is recommended</a:t>
            </a:r>
          </a:p>
          <a:p>
            <a:r>
              <a:rPr lang="en-US" dirty="0"/>
              <a:t>Reduces re-bleeding and improves survival </a:t>
            </a:r>
          </a:p>
        </p:txBody>
      </p:sp>
    </p:spTree>
    <p:extLst>
      <p:ext uri="{BB962C8B-B14F-4D97-AF65-F5344CB8AC3E}">
        <p14:creationId xmlns:p14="http://schemas.microsoft.com/office/powerpoint/2010/main" val="3375555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260"/>
    </mc:Choice>
    <mc:Fallback xmlns="">
      <p:transition spd="slow" advTm="16260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Varices by location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Esophageal varices: </a:t>
            </a:r>
            <a:r>
              <a:rPr lang="en-US" dirty="0" err="1"/>
              <a:t>evl</a:t>
            </a:r>
            <a:r>
              <a:rPr lang="en-US" dirty="0"/>
              <a:t> preferred over injection therapy</a:t>
            </a:r>
          </a:p>
          <a:p>
            <a:r>
              <a:rPr lang="en-US" dirty="0"/>
              <a:t>Gastric varices: glue injection (cyanoacrylate), coil placement, tips is needed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0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281"/>
    </mc:Choice>
    <mc:Fallback xmlns="">
      <p:transition spd="slow" advTm="21281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considerations 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Good endoscopic technique improves visualization and safety</a:t>
            </a:r>
          </a:p>
          <a:p>
            <a:r>
              <a:rPr lang="en-US" dirty="0"/>
              <a:t>Capsule endoscopy is promising but not replacement </a:t>
            </a:r>
          </a:p>
          <a:p>
            <a:r>
              <a:rPr lang="en-US" dirty="0"/>
              <a:t>Ectopic varices require individualized </a:t>
            </a:r>
            <a:r>
              <a:rPr lang="en-US" dirty="0" err="1"/>
              <a:t>managment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566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202"/>
    </mc:Choice>
    <mc:Fallback xmlns="">
      <p:transition spd="slow" advTm="20202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3"/>
          </p:nvPr>
        </p:nvSpPr>
        <p:spPr>
          <a:xfrm>
            <a:off x="685800" y="2479040"/>
            <a:ext cx="10394707" cy="3311189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00000"/>
              </a:lnSpc>
            </a:pPr>
            <a:r>
              <a:rPr lang="en-US" sz="2800" dirty="0">
                <a:latin typeface="Arial Rounded MT Bold" panose="020F0704030504030204" pitchFamily="34" charset="0"/>
              </a:rPr>
              <a:t>Alcoholic liver cirrhosis</a:t>
            </a:r>
          </a:p>
          <a:p>
            <a:pPr>
              <a:lnSpc>
                <a:spcPct val="100000"/>
              </a:lnSpc>
            </a:pPr>
            <a:endParaRPr lang="en-US" sz="2800" dirty="0">
              <a:latin typeface="Arial Rounded MT Bold" panose="020F07040305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800" dirty="0">
                <a:latin typeface="Arial Rounded MT Bold" panose="020F0704030504030204" pitchFamily="34" charset="0"/>
              </a:rPr>
              <a:t>liver cirrhosis and hepatitis</a:t>
            </a:r>
          </a:p>
          <a:p>
            <a:pPr>
              <a:lnSpc>
                <a:spcPct val="100000"/>
              </a:lnSpc>
            </a:pPr>
            <a:endParaRPr lang="en-US" sz="2800" dirty="0">
              <a:latin typeface="Arial Rounded MT Bold" panose="020F0704030504030204" pitchFamily="34" charset="0"/>
            </a:endParaRPr>
          </a:p>
          <a:p>
            <a:pPr lvl="0"/>
            <a:r>
              <a:rPr lang="en-US" sz="2800" dirty="0">
                <a:latin typeface="Arial Rounded MT Bold" panose="020F0704030504030204" pitchFamily="34" charset="0"/>
              </a:rPr>
              <a:t>Liver cirrhosis and fatty liver </a:t>
            </a:r>
            <a:r>
              <a:rPr lang="en-US" sz="3600" dirty="0">
                <a:latin typeface="Arial Rounded MT Bold" panose="020F0704030504030204" pitchFamily="34" charset="0"/>
              </a:rPr>
              <a:t>(</a:t>
            </a:r>
            <a:r>
              <a:rPr lang="en-US" sz="2800" dirty="0"/>
              <a:t>(NAFLD) ): </a:t>
            </a:r>
            <a:r>
              <a:rPr lang="en-US" u="sng" dirty="0"/>
              <a:t>obesity – 20 per cent of people with obesity have fatty liver disease</a:t>
            </a:r>
            <a:endParaRPr lang="en-US" dirty="0"/>
          </a:p>
          <a:p>
            <a:pPr lvl="0"/>
            <a:r>
              <a:rPr lang="en-US" u="sng" dirty="0"/>
              <a:t>high blood cholesterol and triglycerides</a:t>
            </a:r>
            <a:endParaRPr lang="en-US" dirty="0"/>
          </a:p>
          <a:p>
            <a:pPr lvl="0"/>
            <a:r>
              <a:rPr lang="en-US" u="sng" dirty="0"/>
              <a:t>type 2 diabetes</a:t>
            </a:r>
            <a:r>
              <a:rPr lang="en-US" dirty="0"/>
              <a:t>.</a:t>
            </a:r>
          </a:p>
          <a:p>
            <a:pPr>
              <a:lnSpc>
                <a:spcPct val="100000"/>
              </a:lnSpc>
            </a:pPr>
            <a:endParaRPr lang="en-US" sz="3600" dirty="0">
              <a:latin typeface="Arial Rounded MT Bold" panose="020F0704030504030204" pitchFamily="34" charset="0"/>
            </a:endParaRPr>
          </a:p>
          <a:p>
            <a:pPr>
              <a:lnSpc>
                <a:spcPct val="100000"/>
              </a:lnSpc>
            </a:pPr>
            <a:endParaRPr lang="en-US" b="1" dirty="0"/>
          </a:p>
          <a:p>
            <a:pPr>
              <a:lnSpc>
                <a:spcPct val="100000"/>
              </a:lnSpc>
            </a:pPr>
            <a:endParaRPr lang="en-US" b="1" dirty="0"/>
          </a:p>
        </p:txBody>
      </p:sp>
      <p:sp>
        <p:nvSpPr>
          <p:cNvPr id="5" name="عنوان 1"/>
          <p:cNvSpPr txBox="1">
            <a:spLocks/>
          </p:cNvSpPr>
          <p:nvPr/>
        </p:nvSpPr>
        <p:spPr>
          <a:xfrm>
            <a:off x="685800" y="491833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u="sng" dirty="0"/>
              <a:t>causes</a:t>
            </a:r>
          </a:p>
        </p:txBody>
      </p:sp>
    </p:spTree>
    <p:extLst>
      <p:ext uri="{BB962C8B-B14F-4D97-AF65-F5344CB8AC3E}">
        <p14:creationId xmlns:p14="http://schemas.microsoft.com/office/powerpoint/2010/main" val="50271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695"/>
    </mc:Choice>
    <mc:Fallback xmlns="">
      <p:transition spd="slow" advTm="111695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Surveillance recommendations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No varices: repeat endoscopy every 2-3 years </a:t>
            </a:r>
          </a:p>
          <a:p>
            <a:r>
              <a:rPr lang="en-US" dirty="0"/>
              <a:t>Small varices: repeat every 1-2 years </a:t>
            </a:r>
          </a:p>
          <a:p>
            <a:r>
              <a:rPr lang="en-US" dirty="0"/>
              <a:t>Large varices or high- risk: start prophylaxis (</a:t>
            </a:r>
            <a:r>
              <a:rPr lang="en-US" dirty="0" err="1"/>
              <a:t>evl</a:t>
            </a:r>
            <a:r>
              <a:rPr lang="en-US" dirty="0"/>
              <a:t> or </a:t>
            </a:r>
            <a:r>
              <a:rPr lang="en-US" dirty="0" err="1"/>
              <a:t>nsbb</a:t>
            </a:r>
            <a:r>
              <a:rPr lang="en-US" dirty="0"/>
              <a:t>)</a:t>
            </a:r>
          </a:p>
          <a:p>
            <a:r>
              <a:rPr lang="en-US" dirty="0"/>
              <a:t>Endoscopy must be combined with medical/interventional therapy</a:t>
            </a:r>
          </a:p>
        </p:txBody>
      </p:sp>
    </p:spTree>
    <p:extLst>
      <p:ext uri="{BB962C8B-B14F-4D97-AF65-F5344CB8AC3E}">
        <p14:creationId xmlns:p14="http://schemas.microsoft.com/office/powerpoint/2010/main" val="298369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604"/>
    </mc:Choice>
    <mc:Fallback xmlns="">
      <p:transition spd="slow" advTm="35604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 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Endoscopy plays a central role in variceal management</a:t>
            </a:r>
          </a:p>
          <a:p>
            <a:r>
              <a:rPr lang="en-US" dirty="0" err="1"/>
              <a:t>Evl</a:t>
            </a:r>
            <a:r>
              <a:rPr lang="en-US" dirty="0"/>
              <a:t>=standard for esophageal varices </a:t>
            </a:r>
          </a:p>
          <a:p>
            <a:r>
              <a:rPr lang="en-US" dirty="0"/>
              <a:t>Glue injection and advanced methods for gastric varices </a:t>
            </a:r>
          </a:p>
          <a:p>
            <a:r>
              <a:rPr lang="en-US" dirty="0"/>
              <a:t>Ongoing surveillance and combination therapy are key</a:t>
            </a:r>
          </a:p>
        </p:txBody>
      </p:sp>
    </p:spTree>
    <p:extLst>
      <p:ext uri="{BB962C8B-B14F-4D97-AF65-F5344CB8AC3E}">
        <p14:creationId xmlns:p14="http://schemas.microsoft.com/office/powerpoint/2010/main" val="1524929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472"/>
    </mc:Choice>
    <mc:Fallback xmlns="">
      <p:transition spd="slow" advTm="26472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end….</a:t>
            </a:r>
          </a:p>
        </p:txBody>
      </p:sp>
      <p:pic>
        <p:nvPicPr>
          <p:cNvPr id="5" name="عنصر نائب للمحتوى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010" y="2063750"/>
            <a:ext cx="4968529" cy="3311525"/>
          </a:xfrm>
        </p:spPr>
      </p:pic>
    </p:spTree>
    <p:extLst>
      <p:ext uri="{BB962C8B-B14F-4D97-AF65-F5344CB8AC3E}">
        <p14:creationId xmlns:p14="http://schemas.microsoft.com/office/powerpoint/2010/main" val="424339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2249"/>
    </mc:Choice>
    <mc:Fallback xmlns="">
      <p:transition spd="slow" advTm="642249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3"/>
          </p:nvPr>
        </p:nvSpPr>
        <p:spPr>
          <a:xfrm>
            <a:off x="581891" y="1560675"/>
            <a:ext cx="9143523" cy="4160278"/>
          </a:xfrm>
        </p:spPr>
        <p:txBody>
          <a:bodyPr>
            <a:noAutofit/>
          </a:bodyPr>
          <a:lstStyle/>
          <a:p>
            <a:pPr lvl="0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Extreme tiredness.</a:t>
            </a:r>
          </a:p>
          <a:p>
            <a:pPr lvl="0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Easily bleeding or bruising.</a:t>
            </a:r>
          </a:p>
          <a:p>
            <a:pPr lvl="0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Loss of appetite / nausea / weight loss</a:t>
            </a:r>
          </a:p>
          <a:p>
            <a:pPr lvl="0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Edema  in the legs, feet or ankles </a:t>
            </a:r>
          </a:p>
          <a:p>
            <a:pPr lvl="0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Itchy skin.</a:t>
            </a:r>
          </a:p>
          <a:p>
            <a:pPr lvl="0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Yellow discoloration in the skin and eyes, called jaundice.</a:t>
            </a:r>
          </a:p>
          <a:p>
            <a:pPr lvl="0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Fluid buildup in the belly, called ascites </a:t>
            </a:r>
          </a:p>
          <a:p>
            <a:pPr lvl="0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Spiderlike blood vessels on the skin.</a:t>
            </a:r>
          </a:p>
          <a:p>
            <a:pPr lvl="0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Redness in the palms of the hands.</a:t>
            </a:r>
          </a:p>
          <a:p>
            <a:pPr lvl="0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Clubbing of the fingers.</a:t>
            </a: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214745"/>
            <a:ext cx="10396882" cy="1151965"/>
          </a:xfrm>
        </p:spPr>
        <p:txBody>
          <a:bodyPr/>
          <a:lstStyle/>
          <a:p>
            <a:r>
              <a:rPr lang="en-US" u="sng" dirty="0"/>
              <a:t>symptoms</a:t>
            </a: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1784" y="2716889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195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318"/>
    </mc:Choice>
    <mc:Fallback xmlns="">
      <p:transition spd="slow" advTm="66318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Pre-Endoscopy Nursing Management for Liver Cirrhosis Patients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113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88"/>
    </mc:Choice>
    <mc:Fallback xmlns="">
      <p:transition spd="slow" advTm="8588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1. Comprehensive Patient Assessment- Medical History: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3"/>
          </p:nvPr>
        </p:nvSpPr>
        <p:spPr>
          <a:xfrm>
            <a:off x="685800" y="2229656"/>
            <a:ext cx="10394707" cy="3311189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Arial Rounded MT Bold" panose="020F0704030504030204" pitchFamily="34" charset="0"/>
              </a:rPr>
              <a:t>Confirm cirrhosis, past variceal bleeding, encephalopathy, ascites, coagulopathy.</a:t>
            </a:r>
          </a:p>
          <a:p>
            <a:r>
              <a:rPr lang="en-US" dirty="0">
                <a:latin typeface="Arial Rounded MT Bold" panose="020F0704030504030204" pitchFamily="34" charset="0"/>
              </a:rPr>
              <a:t>- Vital Signs: Monitor BP, HR, RR, SpO2, temperature.</a:t>
            </a:r>
          </a:p>
          <a:p>
            <a:r>
              <a:rPr lang="en-US" dirty="0">
                <a:latin typeface="Arial Rounded MT Bold" panose="020F0704030504030204" pitchFamily="34" charset="0"/>
              </a:rPr>
              <a:t>- Neurological Status: Watch for hepatic encephalopathy signs (confusion, disorientation).</a:t>
            </a:r>
          </a:p>
          <a:p>
            <a:r>
              <a:rPr lang="en-US" dirty="0">
                <a:latin typeface="Arial Rounded MT Bold" panose="020F0704030504030204" pitchFamily="34" charset="0"/>
              </a:rPr>
              <a:t> Bleeding Risk: Review platelet count, INR, PT, PTT.</a:t>
            </a:r>
          </a:p>
          <a:p>
            <a:r>
              <a:rPr lang="en-US" dirty="0">
                <a:latin typeface="Arial Rounded MT Bold" panose="020F0704030504030204" pitchFamily="34" charset="0"/>
              </a:rPr>
              <a:t> Medications: beta-blockers, lactulose, diuretics, anticoagulants</a:t>
            </a:r>
          </a:p>
        </p:txBody>
      </p:sp>
    </p:spTree>
    <p:extLst>
      <p:ext uri="{BB962C8B-B14F-4D97-AF65-F5344CB8AC3E}">
        <p14:creationId xmlns:p14="http://schemas.microsoft.com/office/powerpoint/2010/main" val="3929295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042"/>
    </mc:Choice>
    <mc:Fallback xmlns="">
      <p:transition spd="slow" advTm="118042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Patient Preparation- Fasting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910455" cy="3311189"/>
          </a:xfrm>
        </p:spPr>
        <p:txBody>
          <a:bodyPr/>
          <a:lstStyle/>
          <a:p>
            <a:r>
              <a:rPr lang="en-US" dirty="0">
                <a:latin typeface="Arial Rounded MT Bold" panose="020F0704030504030204" pitchFamily="34" charset="0"/>
              </a:rPr>
              <a:t>Ensure NPO status for 6-8 hours.</a:t>
            </a:r>
          </a:p>
          <a:p>
            <a:r>
              <a:rPr lang="en-US" dirty="0">
                <a:latin typeface="Arial Rounded MT Bold" panose="020F0704030504030204" pitchFamily="34" charset="0"/>
              </a:rPr>
              <a:t> Bowel Prep: Administer cleansing agents if colonoscopy planned.</a:t>
            </a:r>
          </a:p>
          <a:p>
            <a:r>
              <a:rPr lang="en-US" dirty="0">
                <a:latin typeface="Arial Rounded MT Bold" panose="020F0704030504030204" pitchFamily="34" charset="0"/>
              </a:rPr>
              <a:t>IV Access: Establish reliable IV line.</a:t>
            </a:r>
          </a:p>
          <a:p>
            <a:r>
              <a:rPr lang="en-US" dirty="0">
                <a:latin typeface="Arial Rounded MT Bold" panose="020F0704030504030204" pitchFamily="34" charset="0"/>
              </a:rPr>
              <a:t> Sedation Assessment: Evaluate liver function to adjust sedation.</a:t>
            </a:r>
          </a:p>
          <a:p>
            <a:r>
              <a:rPr lang="en-US" dirty="0">
                <a:latin typeface="Arial Rounded MT Bold" panose="020F0704030504030204" pitchFamily="34" charset="0"/>
              </a:rPr>
              <a:t>Consent: Verify and document informed consent</a:t>
            </a:r>
          </a:p>
        </p:txBody>
      </p:sp>
    </p:spTree>
    <p:extLst>
      <p:ext uri="{BB962C8B-B14F-4D97-AF65-F5344CB8AC3E}">
        <p14:creationId xmlns:p14="http://schemas.microsoft.com/office/powerpoint/2010/main" val="4075204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043"/>
    </mc:Choice>
    <mc:Fallback xmlns="">
      <p:transition spd="slow" advTm="64043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Laboratory and Imaging Review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latin typeface="Arial Rounded MT Bold" panose="020F0704030504030204" pitchFamily="34" charset="0"/>
              </a:rPr>
              <a:t>Lab Tests: Review CBC, LFTs, coagulation, renal function, ammonia</a:t>
            </a:r>
          </a:p>
          <a:p>
            <a:r>
              <a:rPr lang="en-US" dirty="0">
                <a:latin typeface="Arial Rounded MT Bold" panose="020F0704030504030204" pitchFamily="34" charset="0"/>
              </a:rPr>
              <a:t> Imaging: Check ultrasound/CT/MRI findings (e.g., ascites)</a:t>
            </a:r>
          </a:p>
        </p:txBody>
      </p:sp>
    </p:spTree>
    <p:extLst>
      <p:ext uri="{BB962C8B-B14F-4D97-AF65-F5344CB8AC3E}">
        <p14:creationId xmlns:p14="http://schemas.microsoft.com/office/powerpoint/2010/main" val="2228802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747"/>
    </mc:Choice>
    <mc:Fallback xmlns="">
      <p:transition spd="slow" advTm="31747"/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الحدث الرئيسي">
  <a:themeElements>
    <a:clrScheme name="الحدث الرئيسي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8FA751"/>
      </a:accent1>
      <a:accent2>
        <a:srgbClr val="629D7D"/>
      </a:accent2>
      <a:accent3>
        <a:srgbClr val="5A7AAB"/>
      </a:accent3>
      <a:accent4>
        <a:srgbClr val="AA618F"/>
      </a:accent4>
      <a:accent5>
        <a:srgbClr val="BA5445"/>
      </a:accent5>
      <a:accent6>
        <a:srgbClr val="C8A547"/>
      </a:accent6>
      <a:hlink>
        <a:srgbClr val="91BF1A"/>
      </a:hlink>
      <a:folHlink>
        <a:srgbClr val="ADBE82"/>
      </a:folHlink>
    </a:clrScheme>
    <a:fontScheme name="الحدث الرئيسي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الحدث الرئيسي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CF823853-53CC-4249-AEDB-2EA9F718B2D2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الحدث الرئيسي</Template>
  <TotalTime>3568</TotalTime>
  <Words>1329</Words>
  <Application>Microsoft Macintosh PowerPoint</Application>
  <PresentationFormat>Widescreen</PresentationFormat>
  <Paragraphs>232</Paragraphs>
  <Slides>42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0" baseType="lpstr">
      <vt:lpstr>Arial</vt:lpstr>
      <vt:lpstr>Arial Rounded MT Bold</vt:lpstr>
      <vt:lpstr>Bahnschrift Condensed</vt:lpstr>
      <vt:lpstr>Bahnschrift Light SemiCondensed</vt:lpstr>
      <vt:lpstr>Calibri</vt:lpstr>
      <vt:lpstr>Google Sans</vt:lpstr>
      <vt:lpstr>Impact</vt:lpstr>
      <vt:lpstr>الحدث الرئيسي</vt:lpstr>
      <vt:lpstr>  Cirrhosis and  portal hypertension</vt:lpstr>
      <vt:lpstr>content</vt:lpstr>
      <vt:lpstr>PowerPoint Presentation</vt:lpstr>
      <vt:lpstr>PowerPoint Presentation</vt:lpstr>
      <vt:lpstr>symptoms</vt:lpstr>
      <vt:lpstr>Pre-Endoscopy Nursing Management for Liver Cirrhosis Patients</vt:lpstr>
      <vt:lpstr>1. Comprehensive Patient Assessment- Medical History:</vt:lpstr>
      <vt:lpstr>2. Patient Preparation- Fasting</vt:lpstr>
      <vt:lpstr>3. Laboratory and Imaging Review</vt:lpstr>
      <vt:lpstr>4. Medication Management</vt:lpstr>
      <vt:lpstr>5. Psychosocial Support</vt:lpstr>
      <vt:lpstr>6. Emergency Preparation</vt:lpstr>
      <vt:lpstr>Portal hypertension </vt:lpstr>
      <vt:lpstr>DEFINITION </vt:lpstr>
      <vt:lpstr>ANATOMY OF PORTAL VENOUS SYSTEM </vt:lpstr>
      <vt:lpstr>PowerPoint Presentation</vt:lpstr>
      <vt:lpstr>Causes </vt:lpstr>
      <vt:lpstr>PowerPoint Presentation</vt:lpstr>
      <vt:lpstr>CLINICAL MANIFESTATION </vt:lpstr>
      <vt:lpstr>PowerPoint Presentation</vt:lpstr>
      <vt:lpstr>COMPLICATIONS </vt:lpstr>
      <vt:lpstr>PowerPoint Presentation</vt:lpstr>
      <vt:lpstr>DIAGNOSIS</vt:lpstr>
      <vt:lpstr>TREATMENT</vt:lpstr>
      <vt:lpstr>PowerPoint Presentation</vt:lpstr>
      <vt:lpstr>Clinical Implications of Cirrhosis for Endoscopic Procedures</vt:lpstr>
      <vt:lpstr>PowerPoint Presentation</vt:lpstr>
      <vt:lpstr>PowerPoint Presentation</vt:lpstr>
      <vt:lpstr>Esophageal banding</vt:lpstr>
      <vt:lpstr>Immediate post-procedure care</vt:lpstr>
      <vt:lpstr>Fundal varices</vt:lpstr>
      <vt:lpstr>ARTICLE </vt:lpstr>
      <vt:lpstr>BACKGROUND</vt:lpstr>
      <vt:lpstr>ROLE OF ENDOSCOPY</vt:lpstr>
      <vt:lpstr>ENDOSCOPIC THERAPY:PRIMARY PROPHTLAXIS</vt:lpstr>
      <vt:lpstr>ENDOSCOPIC THERAPY:ACUTE BLEEDING </vt:lpstr>
      <vt:lpstr>SECONDARY PROPHYLAXIS </vt:lpstr>
      <vt:lpstr>Varices by location</vt:lpstr>
      <vt:lpstr>Other considerations </vt:lpstr>
      <vt:lpstr>Surveillance recommendations</vt:lpstr>
      <vt:lpstr>Conclusion </vt:lpstr>
      <vt:lpstr>The end….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Cirrhosis and portal hypertension</dc:title>
  <dc:creator>Dell</dc:creator>
  <cp:lastModifiedBy>Office</cp:lastModifiedBy>
  <cp:revision>61</cp:revision>
  <dcterms:created xsi:type="dcterms:W3CDTF">2025-07-04T12:14:24Z</dcterms:created>
  <dcterms:modified xsi:type="dcterms:W3CDTF">2025-10-30T15:09:43Z</dcterms:modified>
</cp:coreProperties>
</file>