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7"/>
  </p:notesMasterIdLst>
  <p:sldIdLst>
    <p:sldId id="256" r:id="rId2"/>
    <p:sldId id="258" r:id="rId3"/>
    <p:sldId id="277" r:id="rId4"/>
    <p:sldId id="278" r:id="rId5"/>
    <p:sldId id="279" r:id="rId6"/>
    <p:sldId id="280" r:id="rId7"/>
    <p:sldId id="296" r:id="rId8"/>
    <p:sldId id="295" r:id="rId9"/>
    <p:sldId id="281" r:id="rId10"/>
    <p:sldId id="284" r:id="rId11"/>
    <p:sldId id="285" r:id="rId12"/>
    <p:sldId id="286" r:id="rId13"/>
    <p:sldId id="287" r:id="rId14"/>
    <p:sldId id="297" r:id="rId15"/>
    <p:sldId id="294" r:id="rId16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/>
    <p:restoredTop sz="83560"/>
  </p:normalViewPr>
  <p:slideViewPr>
    <p:cSldViewPr snapToGrid="0">
      <p:cViewPr varScale="1">
        <p:scale>
          <a:sx n="95" d="100"/>
          <a:sy n="95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44CFA-C652-8A46-B4B2-A6318FACEBA4}" type="datetimeFigureOut">
              <a:rPr lang="en-SE" smtClean="0"/>
              <a:t>2026-01-18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D4F7-C7B9-564C-952E-A78B0F14763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3254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Warm welcome to Muscat and to the Endoscopy Unit</a:t>
            </a:r>
          </a:p>
          <a:p>
            <a:r>
              <a:rPr lang="en-GB" dirty="0"/>
              <a:t>Acknowledge </a:t>
            </a:r>
            <a:r>
              <a:rPr lang="en-GB" b="1" dirty="0"/>
              <a:t>international and local faculty</a:t>
            </a:r>
            <a:endParaRPr lang="en-GB" dirty="0"/>
          </a:p>
          <a:p>
            <a:r>
              <a:rPr lang="en-GB" dirty="0"/>
              <a:t>Thank participants for committing two intensive days</a:t>
            </a:r>
          </a:p>
          <a:p>
            <a:r>
              <a:rPr lang="en-GB" dirty="0"/>
              <a:t>Set expectations: </a:t>
            </a:r>
            <a:r>
              <a:rPr lang="en-GB" i="1" dirty="0"/>
              <a:t>interactive, practical, honest</a:t>
            </a:r>
            <a:endParaRPr lang="en-GB" dirty="0"/>
          </a:p>
          <a:p>
            <a:r>
              <a:rPr lang="en-GB" dirty="0"/>
              <a:t>“This is not a course about gadgets — it’s about judgment, technique, and patient comfort.”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6695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E" dirty="0"/>
              <a:t>👉 </a:t>
            </a:r>
            <a:r>
              <a:rPr lang="en-GB" dirty="0"/>
              <a:t>Comfort is a </a:t>
            </a:r>
            <a:r>
              <a:rPr lang="en-GB" i="1" dirty="0"/>
              <a:t>skill</a:t>
            </a:r>
            <a:r>
              <a:rPr lang="en-GB" dirty="0"/>
              <a:t>, not luck.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1265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briefly:</a:t>
            </a:r>
          </a:p>
          <a:p>
            <a:r>
              <a:rPr lang="en-GB" dirty="0"/>
              <a:t>We prioritize </a:t>
            </a:r>
            <a:r>
              <a:rPr lang="en-GB" i="1" dirty="0"/>
              <a:t>how</a:t>
            </a:r>
            <a:r>
              <a:rPr lang="en-GB" dirty="0"/>
              <a:t> you insert, not just reaching the cecum</a:t>
            </a:r>
          </a:p>
          <a:p>
            <a:r>
              <a:rPr lang="en-GB" dirty="0"/>
              <a:t>Nurses are not assistants — they are partners</a:t>
            </a:r>
          </a:p>
          <a:p>
            <a:r>
              <a:rPr lang="en-GB" dirty="0"/>
              <a:t>Technology supports thinking, it doesn’t replace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9781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⚠️ Say explicitly:</a:t>
            </a:r>
          </a:p>
          <a:p>
            <a:r>
              <a:rPr lang="en-GB" dirty="0"/>
              <a:t>“Live cases will vary — we focus on principles, not perfect anatomy.”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970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Say this clearly:</a:t>
            </a:r>
          </a:p>
          <a:p>
            <a:r>
              <a:rPr lang="en-GB" dirty="0"/>
              <a:t>“If comfort or safety is compromised, teaching stops.”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1797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humility:</a:t>
            </a:r>
          </a:p>
          <a:p>
            <a:r>
              <a:rPr lang="en-GB" dirty="0"/>
              <a:t>“If you’re already perfect, this course won’t help you.”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9622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1988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7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6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7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0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5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8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9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9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A67EA5D5-0024-FF25-C090-BE2F2D5514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15709" r="-1" b="-1"/>
          <a:stretch>
            <a:fillRect/>
          </a:stretch>
        </p:blipFill>
        <p:spPr>
          <a:xfrm>
            <a:off x="0" y="40341"/>
            <a:ext cx="12188930" cy="685799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C335B-5695-E71E-DFEF-532ED190B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001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SE" sz="5400" dirty="0">
                <a:latin typeface="Aptos" panose="020B0004020202020204" pitchFamily="34" charset="0"/>
              </a:rPr>
              <a:t>Colonoscopy Without Pain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69082-0123-7EFC-3F22-BE58CE151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3880"/>
            <a:ext cx="9144000" cy="1484370"/>
          </a:xfrm>
        </p:spPr>
        <p:txBody>
          <a:bodyPr>
            <a:noAutofit/>
          </a:bodyPr>
          <a:lstStyle/>
          <a:p>
            <a:pPr algn="ctr"/>
            <a:r>
              <a:rPr lang="en-SE" sz="1800" dirty="0"/>
              <a:t>Samer Al-Dury </a:t>
            </a:r>
          </a:p>
          <a:p>
            <a:pPr algn="ctr"/>
            <a:r>
              <a:rPr lang="en-SE" sz="1800" dirty="0"/>
              <a:t>21-22.1.2026</a:t>
            </a:r>
          </a:p>
          <a:p>
            <a:pPr algn="ctr"/>
            <a:r>
              <a:rPr lang="en-SE" sz="1800" dirty="0"/>
              <a:t>Endoscopy Unit, Medical City For Military &amp; Security Services, </a:t>
            </a:r>
          </a:p>
          <a:p>
            <a:pPr algn="ctr"/>
            <a:r>
              <a:rPr lang="en-SE" sz="1800" dirty="0"/>
              <a:t>Muscat - Oman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902700 h 5416094"/>
              <a:gd name="csX1" fmla="*/ 902700 w 10515600"/>
              <a:gd name="csY1" fmla="*/ 0 h 5416094"/>
              <a:gd name="csX2" fmla="*/ 1746919 w 10515600"/>
              <a:gd name="csY2" fmla="*/ 0 h 5416094"/>
              <a:gd name="csX3" fmla="*/ 2329833 w 10515600"/>
              <a:gd name="csY3" fmla="*/ 0 h 5416094"/>
              <a:gd name="csX4" fmla="*/ 2825644 w 10515600"/>
              <a:gd name="csY4" fmla="*/ 0 h 5416094"/>
              <a:gd name="csX5" fmla="*/ 3582762 w 10515600"/>
              <a:gd name="csY5" fmla="*/ 0 h 5416094"/>
              <a:gd name="csX6" fmla="*/ 4165675 w 10515600"/>
              <a:gd name="csY6" fmla="*/ 0 h 5416094"/>
              <a:gd name="csX7" fmla="*/ 5009894 w 10515600"/>
              <a:gd name="csY7" fmla="*/ 0 h 5416094"/>
              <a:gd name="csX8" fmla="*/ 5505706 w 10515600"/>
              <a:gd name="csY8" fmla="*/ 0 h 5416094"/>
              <a:gd name="csX9" fmla="*/ 6349925 w 10515600"/>
              <a:gd name="csY9" fmla="*/ 0 h 5416094"/>
              <a:gd name="csX10" fmla="*/ 6758634 w 10515600"/>
              <a:gd name="csY10" fmla="*/ 0 h 5416094"/>
              <a:gd name="csX11" fmla="*/ 7428650 w 10515600"/>
              <a:gd name="csY11" fmla="*/ 0 h 5416094"/>
              <a:gd name="csX12" fmla="*/ 8098665 w 10515600"/>
              <a:gd name="csY12" fmla="*/ 0 h 5416094"/>
              <a:gd name="csX13" fmla="*/ 8681579 w 10515600"/>
              <a:gd name="csY13" fmla="*/ 0 h 5416094"/>
              <a:gd name="csX14" fmla="*/ 9612900 w 10515600"/>
              <a:gd name="csY14" fmla="*/ 0 h 5416094"/>
              <a:gd name="csX15" fmla="*/ 10515600 w 10515600"/>
              <a:gd name="csY15" fmla="*/ 902700 h 5416094"/>
              <a:gd name="csX16" fmla="*/ 10515600 w 10515600"/>
              <a:gd name="csY16" fmla="*/ 1504482 h 5416094"/>
              <a:gd name="csX17" fmla="*/ 10515600 w 10515600"/>
              <a:gd name="csY17" fmla="*/ 2178479 h 5416094"/>
              <a:gd name="csX18" fmla="*/ 10515600 w 10515600"/>
              <a:gd name="csY18" fmla="*/ 2780261 h 5416094"/>
              <a:gd name="csX19" fmla="*/ 10515600 w 10515600"/>
              <a:gd name="csY19" fmla="*/ 3273722 h 5416094"/>
              <a:gd name="csX20" fmla="*/ 10515600 w 10515600"/>
              <a:gd name="csY20" fmla="*/ 3803291 h 5416094"/>
              <a:gd name="csX21" fmla="*/ 10515600 w 10515600"/>
              <a:gd name="csY21" fmla="*/ 4513394 h 5416094"/>
              <a:gd name="csX22" fmla="*/ 9612900 w 10515600"/>
              <a:gd name="csY22" fmla="*/ 5416094 h 5416094"/>
              <a:gd name="csX23" fmla="*/ 9117089 w 10515600"/>
              <a:gd name="csY23" fmla="*/ 5416094 h 5416094"/>
              <a:gd name="csX24" fmla="*/ 8708379 w 10515600"/>
              <a:gd name="csY24" fmla="*/ 5416094 h 5416094"/>
              <a:gd name="csX25" fmla="*/ 8299670 w 10515600"/>
              <a:gd name="csY25" fmla="*/ 5416094 h 5416094"/>
              <a:gd name="csX26" fmla="*/ 7629654 w 10515600"/>
              <a:gd name="csY26" fmla="*/ 5416094 h 5416094"/>
              <a:gd name="csX27" fmla="*/ 7133843 w 10515600"/>
              <a:gd name="csY27" fmla="*/ 5416094 h 5416094"/>
              <a:gd name="csX28" fmla="*/ 6376726 w 10515600"/>
              <a:gd name="csY28" fmla="*/ 5416094 h 5416094"/>
              <a:gd name="csX29" fmla="*/ 5880914 w 10515600"/>
              <a:gd name="csY29" fmla="*/ 5416094 h 5416094"/>
              <a:gd name="csX30" fmla="*/ 5123797 w 10515600"/>
              <a:gd name="csY30" fmla="*/ 5416094 h 5416094"/>
              <a:gd name="csX31" fmla="*/ 4715088 w 10515600"/>
              <a:gd name="csY31" fmla="*/ 5416094 h 5416094"/>
              <a:gd name="csX32" fmla="*/ 3957970 w 10515600"/>
              <a:gd name="csY32" fmla="*/ 5416094 h 5416094"/>
              <a:gd name="csX33" fmla="*/ 3462159 w 10515600"/>
              <a:gd name="csY33" fmla="*/ 5416094 h 5416094"/>
              <a:gd name="csX34" fmla="*/ 3053449 w 10515600"/>
              <a:gd name="csY34" fmla="*/ 5416094 h 5416094"/>
              <a:gd name="csX35" fmla="*/ 2557638 w 10515600"/>
              <a:gd name="csY35" fmla="*/ 5416094 h 5416094"/>
              <a:gd name="csX36" fmla="*/ 1800521 w 10515600"/>
              <a:gd name="csY36" fmla="*/ 5416094 h 5416094"/>
              <a:gd name="csX37" fmla="*/ 902700 w 10515600"/>
              <a:gd name="csY37" fmla="*/ 5416094 h 5416094"/>
              <a:gd name="csX38" fmla="*/ 0 w 10515600"/>
              <a:gd name="csY38" fmla="*/ 4513394 h 5416094"/>
              <a:gd name="csX39" fmla="*/ 0 w 10515600"/>
              <a:gd name="csY39" fmla="*/ 3911612 h 5416094"/>
              <a:gd name="csX40" fmla="*/ 0 w 10515600"/>
              <a:gd name="csY40" fmla="*/ 3309829 h 5416094"/>
              <a:gd name="csX41" fmla="*/ 0 w 10515600"/>
              <a:gd name="csY41" fmla="*/ 2780261 h 5416094"/>
              <a:gd name="csX42" fmla="*/ 0 w 10515600"/>
              <a:gd name="csY42" fmla="*/ 2106265 h 5416094"/>
              <a:gd name="csX43" fmla="*/ 0 w 10515600"/>
              <a:gd name="csY43" fmla="*/ 1504482 h 5416094"/>
              <a:gd name="csX44" fmla="*/ 0 w 10515600"/>
              <a:gd name="csY44" fmla="*/ 90270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FA1AA-C4EA-2FC0-0F9A-F0A4CB46C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261" y="914866"/>
            <a:ext cx="1578430" cy="157843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47DB86F-95BB-D088-1CD8-997D5E9CBF4C}"/>
              </a:ext>
            </a:extLst>
          </p:cNvPr>
          <p:cNvSpPr txBox="1">
            <a:spLocks/>
          </p:cNvSpPr>
          <p:nvPr/>
        </p:nvSpPr>
        <p:spPr>
          <a:xfrm>
            <a:off x="1522465" y="3895338"/>
            <a:ext cx="9144000" cy="524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E" sz="2000" dirty="0"/>
              <a:t>Welcome, Course overview &amp; Safety briefing</a:t>
            </a:r>
          </a:p>
          <a:p>
            <a:pPr algn="ctr"/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2564847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76D4D-29AC-A130-F04C-FC36525DE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8329-9E09-2BCC-A7BE-F87637F5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Roles during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6E30E-8DCB-A69C-A99D-D47CE82E2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One trainee</a:t>
            </a:r>
          </a:p>
          <a:p>
            <a:r>
              <a:rPr lang="en-GB" dirty="0"/>
              <a:t>One trainer</a:t>
            </a:r>
          </a:p>
          <a:p>
            <a:r>
              <a:rPr lang="en-GB" dirty="0"/>
              <a:t>One moderator</a:t>
            </a:r>
          </a:p>
          <a:p>
            <a:r>
              <a:rPr lang="en-GB" dirty="0"/>
              <a:t>Open discussion encouraged</a:t>
            </a:r>
          </a:p>
          <a:p>
            <a:r>
              <a:rPr lang="en-GB" dirty="0"/>
              <a:t>Questions are welcome — but timing matters</a:t>
            </a:r>
          </a:p>
          <a:p>
            <a:r>
              <a:rPr lang="en-GB" i="1" u="sng" dirty="0"/>
              <a:t>Rules:</a:t>
            </a:r>
          </a:p>
          <a:p>
            <a:r>
              <a:rPr lang="en-GB" dirty="0"/>
              <a:t>No interruptions during critical moments</a:t>
            </a:r>
          </a:p>
          <a:p>
            <a:r>
              <a:rPr lang="en-GB" dirty="0"/>
              <a:t>Debrief happens immediately after each case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68F97221-7237-8A28-3C02-AFD8BA376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FE36F71D-AF66-4861-9086-353F60A239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3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405E2-F9C4-08D4-AB88-0A817E23B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2410-7BDC-8D0A-82AA-DF9E2A76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 most out of the 2 days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E3DB6-E5F3-9014-703D-7DC73C93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 honest about your struggles</a:t>
            </a:r>
          </a:p>
          <a:p>
            <a:r>
              <a:rPr lang="en-GB" dirty="0"/>
              <a:t>Ask </a:t>
            </a:r>
            <a:r>
              <a:rPr lang="en-GB" i="1" dirty="0"/>
              <a:t>why</a:t>
            </a:r>
            <a:r>
              <a:rPr lang="en-GB" dirty="0"/>
              <a:t>, not just </a:t>
            </a:r>
            <a:r>
              <a:rPr lang="en-GB" i="1" dirty="0"/>
              <a:t>how</a:t>
            </a:r>
            <a:endParaRPr lang="en-GB" dirty="0"/>
          </a:p>
          <a:p>
            <a:r>
              <a:rPr lang="en-GB" dirty="0"/>
              <a:t>Try techniques during simulator blocks</a:t>
            </a:r>
          </a:p>
          <a:p>
            <a:r>
              <a:rPr lang="en-GB" dirty="0"/>
              <a:t>Observe body language, hand position, and pacing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2F29C384-C3E1-294F-B844-5A25FF9F0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4A0E7B78-0CF4-6EB8-4826-AC26DBC3EE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4ACDD-AF4B-E68E-4460-8A00BCD0F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DEAC-D18B-F180-4581-FF741461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71652-6D16-0E4D-3E56-3263D6DE6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365812" cy="4251960"/>
          </a:xfrm>
        </p:spPr>
        <p:txBody>
          <a:bodyPr>
            <a:normAutofit/>
          </a:bodyPr>
          <a:lstStyle/>
          <a:p>
            <a:r>
              <a:rPr lang="en-SE" sz="2000" dirty="0"/>
              <a:t>Dr Morteza Shafazand – Sweden</a:t>
            </a:r>
          </a:p>
          <a:p>
            <a:endParaRPr lang="en-SE" sz="2000" dirty="0"/>
          </a:p>
          <a:p>
            <a:pPr marL="0" indent="0">
              <a:buNone/>
            </a:pPr>
            <a:endParaRPr lang="en-SE" sz="2000" dirty="0"/>
          </a:p>
          <a:p>
            <a:endParaRPr lang="en-SE" sz="2000" dirty="0"/>
          </a:p>
          <a:p>
            <a:r>
              <a:rPr lang="en-SE" sz="2000" dirty="0"/>
              <a:t>Dr Mohammed (Adnan) Khan – UK / Muscat</a:t>
            </a:r>
          </a:p>
          <a:p>
            <a:endParaRPr lang="en-SE" sz="2000" dirty="0"/>
          </a:p>
          <a:p>
            <a:endParaRPr lang="en-SE" sz="2000" dirty="0"/>
          </a:p>
          <a:p>
            <a:endParaRPr lang="en-SE" sz="1050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22DFF556-7B03-FD7D-642B-B260C15BD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C43319C2-A650-2FC5-C088-BDE7DC0A4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  <p:pic>
        <p:nvPicPr>
          <p:cNvPr id="5" name="Picture 4" descr="Profile photo of Adnan Khan">
            <a:extLst>
              <a:ext uri="{FF2B5EF4-FFF2-40B4-BE49-F238E27FC236}">
                <a16:creationId xmlns:a16="http://schemas.microsoft.com/office/drawing/2014/main" id="{FE0961F2-15C2-7B5C-83FA-CB08B7EEA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344" y="4679666"/>
            <a:ext cx="1271494" cy="1271494"/>
          </a:xfrm>
          <a:prstGeom prst="rect">
            <a:avLst/>
          </a:prstGeom>
        </p:spPr>
      </p:pic>
      <p:pic>
        <p:nvPicPr>
          <p:cNvPr id="7" name="Picture 6" descr="Svensk Endoskopiskola - Organisation">
            <a:extLst>
              <a:ext uri="{FF2B5EF4-FFF2-40B4-BE49-F238E27FC236}">
                <a16:creationId xmlns:a16="http://schemas.microsoft.com/office/drawing/2014/main" id="{3B3234E3-6DE1-AB63-BB31-D498796AD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343" y="2369878"/>
            <a:ext cx="1271495" cy="127149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D470A9-1BF5-824E-7D76-A594319DB993}"/>
              </a:ext>
            </a:extLst>
          </p:cNvPr>
          <p:cNvSpPr txBox="1">
            <a:spLocks/>
          </p:cNvSpPr>
          <p:nvPr/>
        </p:nvSpPr>
        <p:spPr>
          <a:xfrm>
            <a:off x="7216003" y="1863871"/>
            <a:ext cx="4365812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 sz="2000" dirty="0"/>
              <a:t>Dr Faiz Ibrahim – UK / Muscat</a:t>
            </a:r>
          </a:p>
          <a:p>
            <a:endParaRPr lang="en-SE" sz="2000" dirty="0"/>
          </a:p>
          <a:p>
            <a:endParaRPr lang="en-SE" sz="2000" dirty="0"/>
          </a:p>
          <a:p>
            <a:pPr marL="0" indent="0">
              <a:buNone/>
            </a:pPr>
            <a:endParaRPr lang="en-SE" sz="2000" dirty="0"/>
          </a:p>
          <a:p>
            <a:r>
              <a:rPr lang="en-SE" sz="2000" dirty="0"/>
              <a:t>Dr Samer Al-Dury – Sweden / Muscat</a:t>
            </a:r>
          </a:p>
          <a:p>
            <a:endParaRPr lang="en-SE" sz="1050" dirty="0"/>
          </a:p>
        </p:txBody>
      </p:sp>
      <p:pic>
        <p:nvPicPr>
          <p:cNvPr id="10" name="Picture 9" descr="A person in a white lab coat&#10;&#10;AI-generated content may be incorrect.">
            <a:extLst>
              <a:ext uri="{FF2B5EF4-FFF2-40B4-BE49-F238E27FC236}">
                <a16:creationId xmlns:a16="http://schemas.microsoft.com/office/drawing/2014/main" id="{F834BC71-2148-8346-FD39-CB6ED9B6B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9950" y="4449640"/>
            <a:ext cx="1417918" cy="1417918"/>
          </a:xfrm>
          <a:prstGeom prst="rect">
            <a:avLst/>
          </a:prstGeom>
        </p:spPr>
      </p:pic>
      <p:pic>
        <p:nvPicPr>
          <p:cNvPr id="11" name="Picture 10" descr="A person in a white shirt&#10;&#10;AI-generated content may be incorrect.">
            <a:extLst>
              <a:ext uri="{FF2B5EF4-FFF2-40B4-BE49-F238E27FC236}">
                <a16:creationId xmlns:a16="http://schemas.microsoft.com/office/drawing/2014/main" id="{1CE77D8C-0B72-9164-1DE1-CB5339FBBF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8312" y="2369878"/>
            <a:ext cx="961194" cy="12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6E793-2378-4B41-B55E-E2889FF82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FE342-3911-63DD-C959-2EC1CBDC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6D10D-DA9E-3AF7-76A6-92DD66EC7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Respect patients, staff, and colleagues</a:t>
            </a:r>
          </a:p>
          <a:p>
            <a:r>
              <a:rPr lang="en-GB" dirty="0"/>
              <a:t>Confidentiality of cases</a:t>
            </a:r>
          </a:p>
          <a:p>
            <a:r>
              <a:rPr lang="en-GB" dirty="0"/>
              <a:t>Phones on silent during live cases and in classroom</a:t>
            </a:r>
          </a:p>
          <a:p>
            <a:r>
              <a:rPr lang="en-GB" dirty="0"/>
              <a:t>Learning &gt; ego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159165E1-3A42-FE28-7838-A2DC79DD8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A0AFB4B3-2031-3BE4-B047-C48C5AED3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8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59F5A-646B-7054-9866-CF30C298F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44CD3-82FE-1F10-9E6C-D37FBA851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4782671" cy="48344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300" dirty="0"/>
              <a:t>1. American College of Gastroenterology, American Society for Gastrointestinal Endoscopy. Quality indicators for colonoscopy. *American Journal of Gastroenterology*. 2024;119(9):1701–1723.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3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300" dirty="0"/>
              <a:t>2. Corley DA, et al. Adenoma detection rates and risk of colorectal cancer and death. *New England Journal of Medicine*. 2014;370(26):2541–2548.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3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300" dirty="0"/>
              <a:t>3. Barclay RL, et al. </a:t>
            </a:r>
            <a:r>
              <a:rPr lang="en-GB" sz="1300" dirty="0" err="1"/>
              <a:t>Colonoscopic</a:t>
            </a:r>
            <a:r>
              <a:rPr lang="en-GB" sz="1300" dirty="0"/>
              <a:t> withdrawal times and adenoma detection during screening colonoscopy. *New England Journal of Medicine*. 2006;355(24):2533–2541.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3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300" dirty="0"/>
              <a:t>4. Ismail FW, et al. Exploring endoscopic competence in gastroenterology training: A simulation-based assessment. *Clinical Gastroenterology and Hepatology*. 2024;22(1):123–134.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3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300" dirty="0"/>
              <a:t>5. ASGE Standards of Practice Committee. Infection control during gastrointestinal endoscopy. *Gastrointestinal Endoscopy*. 2018;88(2):327–337.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300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4CBC442E-3699-405C-5420-B62EF28EC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7B8B0E05-1351-37D2-ECCB-C3455FE7B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3B0D2A-F0B3-981B-E677-4B57A22C78DA}"/>
              </a:ext>
            </a:extLst>
          </p:cNvPr>
          <p:cNvSpPr txBox="1">
            <a:spLocks/>
          </p:cNvSpPr>
          <p:nvPr/>
        </p:nvSpPr>
        <p:spPr>
          <a:xfrm>
            <a:off x="6096000" y="1929384"/>
            <a:ext cx="4782671" cy="483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300" dirty="0"/>
              <a:t>6. American College of Gastroenterology. Guidelines for credentialing and privileging for gastrointestinal endoscopy. *American Journal of Gastroenterology*. 2017;112(7):1015–1026.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3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300" dirty="0"/>
              <a:t>7. Ericsson KA. Deliberate practice and the acquisition and maintenance of expert performance in medicine and related domains. *Academic Medicine*. 2015;90(11):1471–1486.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3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300" dirty="0"/>
              <a:t>8. Ahmed JF, et al. Causes of intraprocedural discomfort in colonoscopy. *Gastrointestinal Endoscopy*. 2024;100(4):567–578.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3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300" dirty="0"/>
              <a:t>9. Kay CL, et al. Traditional and novel colonoscopy quality metrics. *Gastroenterology*. 2025;168(2):289–301.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3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300" dirty="0"/>
              <a:t>10. Pagani W, et al. Digital platforms, virtual reality, and augmented reality in endoscopy training. *Endoscopy*. 2025;57(5):420–435.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7999A3-36C4-8CE3-7374-380657DB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SE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51833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AD1F158E-F1E8-3475-A352-0EBE08D5FB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rcRect t="27566" b="11857"/>
          <a:stretch>
            <a:fillRect/>
          </a:stretch>
        </p:blipFill>
        <p:spPr>
          <a:xfrm>
            <a:off x="838200" y="1929384"/>
            <a:ext cx="10515600" cy="4251960"/>
          </a:xfrm>
          <a:prstGeom prst="rect">
            <a:avLst/>
          </a:prstGeom>
          <a:noFill/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3D78E55-C28A-BE27-4370-DBD9775BA503}"/>
              </a:ext>
            </a:extLst>
          </p:cNvPr>
          <p:cNvSpPr txBox="1">
            <a:spLocks/>
          </p:cNvSpPr>
          <p:nvPr/>
        </p:nvSpPr>
        <p:spPr>
          <a:xfrm>
            <a:off x="1524000" y="1776620"/>
            <a:ext cx="9144000" cy="1225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E" sz="3200" dirty="0">
                <a:solidFill>
                  <a:schemeClr val="bg1"/>
                </a:solidFill>
                <a:latin typeface="+mj-lt"/>
              </a:rPr>
              <a:t>www.muscatendoscopyacademy.com</a:t>
            </a:r>
          </a:p>
          <a:p>
            <a:pPr algn="ctr"/>
            <a:endParaRPr lang="en-SE" sz="3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4C4811-36D4-855A-4BB4-61D22D92EF91}"/>
              </a:ext>
            </a:extLst>
          </p:cNvPr>
          <p:cNvSpPr txBox="1">
            <a:spLocks/>
          </p:cNvSpPr>
          <p:nvPr/>
        </p:nvSpPr>
        <p:spPr>
          <a:xfrm>
            <a:off x="1524000" y="173939"/>
            <a:ext cx="9144000" cy="1445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E" sz="3600" dirty="0">
                <a:solidFill>
                  <a:schemeClr val="bg1"/>
                </a:solidFill>
              </a:rPr>
              <a:t>Thank You for your attention</a:t>
            </a:r>
            <a:br>
              <a:rPr lang="en-SE" sz="3600" dirty="0">
                <a:solidFill>
                  <a:schemeClr val="bg1"/>
                </a:solidFill>
              </a:rPr>
            </a:br>
            <a:r>
              <a:rPr lang="en-SE" sz="3600" dirty="0">
                <a:solidFill>
                  <a:schemeClr val="bg1"/>
                </a:solidFill>
              </a:rPr>
              <a:t>Visit our online platform and learn more</a:t>
            </a:r>
          </a:p>
        </p:txBody>
      </p:sp>
      <p:pic>
        <p:nvPicPr>
          <p:cNvPr id="16" name="Picture 15" descr="A blue and black logo&#10;&#10;AI-generated content may be incorrect.">
            <a:extLst>
              <a:ext uri="{FF2B5EF4-FFF2-40B4-BE49-F238E27FC236}">
                <a16:creationId xmlns:a16="http://schemas.microsoft.com/office/drawing/2014/main" id="{3E1FC23F-63AE-2AE0-EC27-C1C843C256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1" b="6113"/>
          <a:stretch>
            <a:fillRect/>
          </a:stretch>
        </p:blipFill>
        <p:spPr>
          <a:xfrm>
            <a:off x="5427218" y="2491209"/>
            <a:ext cx="1337564" cy="143543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0090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5FA7-AAE4-428E-0340-95E67DE0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7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B855928C-6643-CD7A-B010-A86A736E5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</p:spPr>
      </p:pic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80F1D4EF-0A88-B9E5-AC6C-2D7F209AF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3" name="Picture 2" descr="Medical City Hospital for Military and Security Services - Muscat would efficiently operate alongside its counterparts in improving health services in the Sultanate of Oman. — ONA">
            <a:extLst>
              <a:ext uri="{FF2B5EF4-FFF2-40B4-BE49-F238E27FC236}">
                <a16:creationId xmlns:a16="http://schemas.microsoft.com/office/drawing/2014/main" id="{DBC93A35-CB2A-835D-4657-9A39DDC75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34" y="17380"/>
            <a:ext cx="10260931" cy="684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5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E5183-3AA9-DE03-FBCB-EF474ECCC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1CA1-3E92-6141-05B9-917917F1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SE" dirty="0"/>
              <a:t>hy pain-free colonoscopy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F3B37-92A5-A486-D00B-304AED2A3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Colonoscopy discomfort remains common worldwide</a:t>
            </a:r>
          </a:p>
          <a:p>
            <a:r>
              <a:rPr lang="en-GB" dirty="0"/>
              <a:t>Pain leads to:</a:t>
            </a:r>
          </a:p>
          <a:p>
            <a:pPr lvl="1"/>
            <a:r>
              <a:rPr lang="en-GB" dirty="0"/>
              <a:t>incomplete exams</a:t>
            </a:r>
          </a:p>
          <a:p>
            <a:pPr lvl="1"/>
            <a:r>
              <a:rPr lang="en-GB" dirty="0"/>
              <a:t>poor patient experience</a:t>
            </a:r>
          </a:p>
          <a:p>
            <a:pPr lvl="1"/>
            <a:r>
              <a:rPr lang="en-GB" dirty="0"/>
              <a:t>avoidance of follow-up</a:t>
            </a:r>
          </a:p>
          <a:p>
            <a:r>
              <a:rPr lang="en-GB" dirty="0"/>
              <a:t>Most pain is </a:t>
            </a:r>
            <a:r>
              <a:rPr lang="en-GB" b="1" dirty="0"/>
              <a:t>operator-related</a:t>
            </a:r>
            <a:r>
              <a:rPr lang="en-GB" dirty="0"/>
              <a:t>, not patient-related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7247975F-4B56-1966-B0F1-83B123D61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F62A4D7B-C30D-45C3-68B0-A7BCC25B70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5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C7C9C-FDE8-9DF8-F86C-8FC2258D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DEDC-A733-E9BE-BA42-8F66B3FD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Symposium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BB3F-0943-84C9-3041-A9586159D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3 principles: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Gentle before fast</a:t>
            </a:r>
          </a:p>
          <a:p>
            <a:r>
              <a:rPr lang="en-GB" dirty="0"/>
              <a:t>Think before pushing</a:t>
            </a:r>
          </a:p>
          <a:p>
            <a:r>
              <a:rPr lang="en-GB" dirty="0"/>
              <a:t>Comfort is a team outcome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20D4FE0D-A0B7-8FB7-2883-2E766903D8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C196815F-1F85-4E8F-4C9F-9899E5012C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5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023BF-CED0-6C1D-05B2-F6B7BD397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F0C7-12C5-CAA3-6F1B-8F78349C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A7B2-16F7-889F-66FB-A8029DA83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Insertion techniques &amp; loop control</a:t>
            </a:r>
          </a:p>
          <a:p>
            <a:r>
              <a:rPr lang="en-GB" dirty="0"/>
              <a:t>Understanding anatomy and scope position</a:t>
            </a:r>
          </a:p>
          <a:p>
            <a:r>
              <a:rPr lang="en-GB" dirty="0"/>
              <a:t>Managing difficult colons safely</a:t>
            </a:r>
          </a:p>
          <a:p>
            <a:r>
              <a:rPr lang="en-GB" dirty="0"/>
              <a:t>Withdrawal technique &amp; quality</a:t>
            </a:r>
          </a:p>
          <a:p>
            <a:r>
              <a:rPr lang="en-GB" dirty="0"/>
              <a:t>Live cases + structured debriefs</a:t>
            </a:r>
          </a:p>
          <a:p>
            <a:r>
              <a:rPr lang="en-GB" dirty="0"/>
              <a:t>Simulator-based skills refinement</a:t>
            </a:r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C8DB9A7C-4356-8A2A-695E-81ECC35F81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16F902B9-B721-23AC-788E-41A5A9C662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5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573C9-BD92-DC30-C08C-F9B72619A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DCE0-C7FD-34B7-2CBC-DB726F73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NOT a learning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981F2-D92C-3097-2656-41D04907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SE" dirty="0"/>
              <a:t>❌ </a:t>
            </a:r>
            <a:r>
              <a:rPr lang="en-GB" dirty="0"/>
              <a:t>Not a competition</a:t>
            </a:r>
          </a:p>
          <a:p>
            <a:pPr marL="0" indent="0">
              <a:buNone/>
            </a:pPr>
            <a:r>
              <a:rPr lang="en-SE" dirty="0"/>
              <a:t>❌ </a:t>
            </a:r>
            <a:r>
              <a:rPr lang="en-GB" dirty="0"/>
              <a:t>Not about rushing procedures</a:t>
            </a:r>
          </a:p>
          <a:p>
            <a:pPr marL="0" indent="0">
              <a:buNone/>
            </a:pPr>
            <a:r>
              <a:rPr lang="en-SE" dirty="0"/>
              <a:t>❌ </a:t>
            </a:r>
            <a:r>
              <a:rPr lang="en-GB" dirty="0"/>
              <a:t>Not about showing off difficult cases</a:t>
            </a:r>
          </a:p>
          <a:p>
            <a:pPr marL="0" indent="0">
              <a:buNone/>
            </a:pPr>
            <a:r>
              <a:rPr lang="en-SE" dirty="0"/>
              <a:t>❌ </a:t>
            </a:r>
            <a:r>
              <a:rPr lang="en-GB" dirty="0"/>
              <a:t>Not about one ‘right’ technique</a:t>
            </a:r>
          </a:p>
          <a:p>
            <a:pPr marL="0" indent="0" algn="ctr">
              <a:buNone/>
            </a:pPr>
            <a:endParaRPr lang="en-GB" sz="3500" dirty="0"/>
          </a:p>
          <a:p>
            <a:pPr marL="0" indent="0" algn="ctr">
              <a:buNone/>
            </a:pPr>
            <a:r>
              <a:rPr lang="en-GB" sz="3500" b="1" u="sng" dirty="0">
                <a:solidFill>
                  <a:srgbClr val="FF0000"/>
                </a:solidFill>
              </a:rPr>
              <a:t>✔️ It </a:t>
            </a:r>
            <a:r>
              <a:rPr lang="en-GB" sz="3500" b="1" i="1" u="sng" dirty="0">
                <a:solidFill>
                  <a:srgbClr val="FF0000"/>
                </a:solidFill>
              </a:rPr>
              <a:t>is</a:t>
            </a:r>
            <a:r>
              <a:rPr lang="en-GB" sz="3500" b="1" u="sng" dirty="0">
                <a:solidFill>
                  <a:srgbClr val="FF0000"/>
                </a:solidFill>
              </a:rPr>
              <a:t> about:</a:t>
            </a:r>
          </a:p>
          <a:p>
            <a:r>
              <a:rPr lang="en-GB" dirty="0"/>
              <a:t>decision-making</a:t>
            </a:r>
          </a:p>
          <a:p>
            <a:r>
              <a:rPr lang="en-GB" dirty="0"/>
              <a:t>recognizing limits</a:t>
            </a:r>
          </a:p>
          <a:p>
            <a:r>
              <a:rPr lang="en-GB" dirty="0"/>
              <a:t>knowing when to stop or change strategy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412AD14E-702F-5718-CE0A-A2ADD0933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0A3751BC-B2C4-626A-F1BE-A58B78FA9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1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D7DF6-4B0F-4926-519B-F6586ADE3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140C28B9-61FB-8932-AB2D-4543C232E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BDF935-2A2F-397F-7142-CE0B30E31B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990" r="16104" b="3333"/>
          <a:stretch>
            <a:fillRect/>
          </a:stretch>
        </p:blipFill>
        <p:spPr>
          <a:xfrm>
            <a:off x="968188" y="67727"/>
            <a:ext cx="10219765" cy="67225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C2F679D-7E58-1CE4-3BE3-6AC27BD35A35}"/>
              </a:ext>
            </a:extLst>
          </p:cNvPr>
          <p:cNvSpPr/>
          <p:nvPr/>
        </p:nvSpPr>
        <p:spPr>
          <a:xfrm>
            <a:off x="5607424" y="228600"/>
            <a:ext cx="1035423" cy="40341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50D2B3-6E62-0DFA-D399-26E3CE4F845A}"/>
              </a:ext>
            </a:extLst>
          </p:cNvPr>
          <p:cNvSpPr/>
          <p:nvPr/>
        </p:nvSpPr>
        <p:spPr>
          <a:xfrm rot="5400000">
            <a:off x="10404642" y="4642452"/>
            <a:ext cx="1035423" cy="40341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ECB538-E545-D303-9B7D-71C04D25705F}"/>
              </a:ext>
            </a:extLst>
          </p:cNvPr>
          <p:cNvSpPr/>
          <p:nvPr/>
        </p:nvSpPr>
        <p:spPr>
          <a:xfrm rot="5400000">
            <a:off x="722946" y="4587818"/>
            <a:ext cx="1035423" cy="40341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7003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91179760-A0E5-6E48-28E8-A2E2ED3CA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  <p:pic>
        <p:nvPicPr>
          <p:cNvPr id="5" name="Picture 4" descr="A diagram of a contract&#10;&#10;AI-generated content may be incorrect.">
            <a:extLst>
              <a:ext uri="{FF2B5EF4-FFF2-40B4-BE49-F238E27FC236}">
                <a16:creationId xmlns:a16="http://schemas.microsoft.com/office/drawing/2014/main" id="{89B0C887-0D0B-D219-D747-852ABEE9CB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73" t="50000" r="5098"/>
          <a:stretch>
            <a:fillRect/>
          </a:stretch>
        </p:blipFill>
        <p:spPr>
          <a:xfrm>
            <a:off x="2105148" y="55751"/>
            <a:ext cx="7981704" cy="676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7D5B-F55A-A6D9-65FB-E3C106FFD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CFC4-4939-8F24-0969-BFC10974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Important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597C-4DB3-6DBF-3586-49301993D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b="1" i="1" u="sng" dirty="0">
                <a:solidFill>
                  <a:srgbClr val="FF0000"/>
                </a:solidFill>
              </a:rPr>
              <a:t>Patient Safety First</a:t>
            </a:r>
          </a:p>
          <a:p>
            <a:pPr marL="0" indent="0">
              <a:buNone/>
            </a:pPr>
            <a:endParaRPr lang="en-GB" b="1" i="1" u="sng" dirty="0">
              <a:solidFill>
                <a:srgbClr val="FF0000"/>
              </a:solidFill>
            </a:endParaRPr>
          </a:p>
          <a:p>
            <a:r>
              <a:rPr lang="en-GB" dirty="0"/>
              <a:t>All live cases are routine, elective colonoscopies</a:t>
            </a:r>
          </a:p>
          <a:p>
            <a:r>
              <a:rPr lang="en-GB" dirty="0"/>
              <a:t>Standard hospital consent and sedation protocols</a:t>
            </a:r>
          </a:p>
          <a:p>
            <a:r>
              <a:rPr lang="en-GB" dirty="0"/>
              <a:t>Faculty may </a:t>
            </a:r>
            <a:r>
              <a:rPr lang="en-GB" b="1" dirty="0"/>
              <a:t>take over at any time</a:t>
            </a:r>
            <a:endParaRPr lang="en-GB" dirty="0"/>
          </a:p>
          <a:p>
            <a:r>
              <a:rPr lang="en-GB" dirty="0"/>
              <a:t>Patient comfort overrides teaching at all times</a:t>
            </a:r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6FA2390A-7A7B-1C44-26BF-4787C77B12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7838FD06-14A2-6C26-5FF0-4059A6AD29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073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A Lecture template" id="{7E4A66F1-7474-1340-ACB3-1569B81172AF}" vid="{C8739960-2FD9-7745-8B92-87E81548E5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SketchyVTI</Template>
  <TotalTime>159</TotalTime>
  <Words>723</Words>
  <Application>Microsoft Macintosh PowerPoint</Application>
  <PresentationFormat>Widescreen</PresentationFormat>
  <Paragraphs>118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Corbel</vt:lpstr>
      <vt:lpstr>Wingdings</vt:lpstr>
      <vt:lpstr>SketchyVTI</vt:lpstr>
      <vt:lpstr>Colonoscopy Without Pain</vt:lpstr>
      <vt:lpstr>PowerPoint Presentation</vt:lpstr>
      <vt:lpstr>Why pain-free colonoscopy matters</vt:lpstr>
      <vt:lpstr>Symposium structure</vt:lpstr>
      <vt:lpstr>Learning objectives</vt:lpstr>
      <vt:lpstr>NOT a learning objective</vt:lpstr>
      <vt:lpstr>PowerPoint Presentation</vt:lpstr>
      <vt:lpstr>PowerPoint Presentation</vt:lpstr>
      <vt:lpstr>Important reminders</vt:lpstr>
      <vt:lpstr>Roles during procedures</vt:lpstr>
      <vt:lpstr>Getting the most out of the 2 days</vt:lpstr>
      <vt:lpstr>Faculty</vt:lpstr>
      <vt:lpstr>Ground rules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15</cp:revision>
  <dcterms:created xsi:type="dcterms:W3CDTF">2026-01-17T10:42:19Z</dcterms:created>
  <dcterms:modified xsi:type="dcterms:W3CDTF">2026-01-18T10:29:14Z</dcterms:modified>
</cp:coreProperties>
</file>