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3" r:id="rId6"/>
    <p:sldId id="264" r:id="rId7"/>
    <p:sldId id="267" r:id="rId8"/>
    <p:sldId id="266" r:id="rId9"/>
    <p:sldId id="265" r:id="rId10"/>
    <p:sldId id="261" r:id="rId11"/>
    <p:sldId id="262" r:id="rId12"/>
    <p:sldId id="281" r:id="rId13"/>
    <p:sldId id="260" r:id="rId14"/>
    <p:sldId id="272" r:id="rId15"/>
    <p:sldId id="271" r:id="rId16"/>
    <p:sldId id="270" r:id="rId17"/>
    <p:sldId id="269" r:id="rId18"/>
    <p:sldId id="268" r:id="rId19"/>
    <p:sldId id="276" r:id="rId20"/>
    <p:sldId id="277" r:id="rId21"/>
    <p:sldId id="275" r:id="rId22"/>
    <p:sldId id="274" r:id="rId23"/>
    <p:sldId id="282"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7" d="100"/>
          <a:sy n="107" d="100"/>
        </p:scale>
        <p:origin x="-102" y="-20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B0D55A-73FA-4095-B7C0-CC371E4AE421}" type="datetimeFigureOut">
              <a:rPr lang="en-US" smtClean="0"/>
              <a:pPr/>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01922-219D-4D3A-80BF-90071B10B468}" type="slidenum">
              <a:rPr lang="en-US" smtClean="0"/>
              <a:pPr/>
              <a:t>‹#›</a:t>
            </a:fld>
            <a:endParaRPr lang="en-US"/>
          </a:p>
        </p:txBody>
      </p:sp>
    </p:spTree>
    <p:extLst>
      <p:ext uri="{BB962C8B-B14F-4D97-AF65-F5344CB8AC3E}">
        <p14:creationId xmlns:p14="http://schemas.microsoft.com/office/powerpoint/2010/main" xmlns="" val="3695063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B0D55A-73FA-4095-B7C0-CC371E4AE421}" type="datetimeFigureOut">
              <a:rPr lang="en-US" smtClean="0"/>
              <a:pPr/>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01922-219D-4D3A-80BF-90071B10B468}" type="slidenum">
              <a:rPr lang="en-US" smtClean="0"/>
              <a:pPr/>
              <a:t>‹#›</a:t>
            </a:fld>
            <a:endParaRPr lang="en-US"/>
          </a:p>
        </p:txBody>
      </p:sp>
    </p:spTree>
    <p:extLst>
      <p:ext uri="{BB962C8B-B14F-4D97-AF65-F5344CB8AC3E}">
        <p14:creationId xmlns:p14="http://schemas.microsoft.com/office/powerpoint/2010/main" xmlns="" val="795120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B0D55A-73FA-4095-B7C0-CC371E4AE421}" type="datetimeFigureOut">
              <a:rPr lang="en-US" smtClean="0"/>
              <a:pPr/>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01922-219D-4D3A-80BF-90071B10B468}" type="slidenum">
              <a:rPr lang="en-US" smtClean="0"/>
              <a:pPr/>
              <a:t>‹#›</a:t>
            </a:fld>
            <a:endParaRPr lang="en-US"/>
          </a:p>
        </p:txBody>
      </p:sp>
    </p:spTree>
    <p:extLst>
      <p:ext uri="{BB962C8B-B14F-4D97-AF65-F5344CB8AC3E}">
        <p14:creationId xmlns:p14="http://schemas.microsoft.com/office/powerpoint/2010/main" xmlns="" val="1767697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B0D55A-73FA-4095-B7C0-CC371E4AE421}" type="datetimeFigureOut">
              <a:rPr lang="en-US" smtClean="0"/>
              <a:pPr/>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01922-219D-4D3A-80BF-90071B10B468}" type="slidenum">
              <a:rPr lang="en-US" smtClean="0"/>
              <a:pPr/>
              <a:t>‹#›</a:t>
            </a:fld>
            <a:endParaRPr lang="en-US"/>
          </a:p>
        </p:txBody>
      </p:sp>
    </p:spTree>
    <p:extLst>
      <p:ext uri="{BB962C8B-B14F-4D97-AF65-F5344CB8AC3E}">
        <p14:creationId xmlns:p14="http://schemas.microsoft.com/office/powerpoint/2010/main" xmlns="" val="1811222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B0D55A-73FA-4095-B7C0-CC371E4AE421}" type="datetimeFigureOut">
              <a:rPr lang="en-US" smtClean="0"/>
              <a:pPr/>
              <a:t>2/12/2019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D01922-219D-4D3A-80BF-90071B10B468}" type="slidenum">
              <a:rPr lang="en-US" smtClean="0"/>
              <a:pPr/>
              <a:t>‹#›</a:t>
            </a:fld>
            <a:endParaRPr lang="en-US"/>
          </a:p>
        </p:txBody>
      </p:sp>
    </p:spTree>
    <p:extLst>
      <p:ext uri="{BB962C8B-B14F-4D97-AF65-F5344CB8AC3E}">
        <p14:creationId xmlns:p14="http://schemas.microsoft.com/office/powerpoint/2010/main" xmlns="" val="1748764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B0D55A-73FA-4095-B7C0-CC371E4AE421}" type="datetimeFigureOut">
              <a:rPr lang="en-US" smtClean="0"/>
              <a:pPr/>
              <a:t>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D01922-219D-4D3A-80BF-90071B10B468}" type="slidenum">
              <a:rPr lang="en-US" smtClean="0"/>
              <a:pPr/>
              <a:t>‹#›</a:t>
            </a:fld>
            <a:endParaRPr lang="en-US"/>
          </a:p>
        </p:txBody>
      </p:sp>
    </p:spTree>
    <p:extLst>
      <p:ext uri="{BB962C8B-B14F-4D97-AF65-F5344CB8AC3E}">
        <p14:creationId xmlns:p14="http://schemas.microsoft.com/office/powerpoint/2010/main" xmlns="" val="2584445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B0D55A-73FA-4095-B7C0-CC371E4AE421}" type="datetimeFigureOut">
              <a:rPr lang="en-US" smtClean="0"/>
              <a:pPr/>
              <a:t>2/12/2019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D01922-219D-4D3A-80BF-90071B10B468}" type="slidenum">
              <a:rPr lang="en-US" smtClean="0"/>
              <a:pPr/>
              <a:t>‹#›</a:t>
            </a:fld>
            <a:endParaRPr lang="en-US"/>
          </a:p>
        </p:txBody>
      </p:sp>
    </p:spTree>
    <p:extLst>
      <p:ext uri="{BB962C8B-B14F-4D97-AF65-F5344CB8AC3E}">
        <p14:creationId xmlns:p14="http://schemas.microsoft.com/office/powerpoint/2010/main" xmlns="" val="3247634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B0D55A-73FA-4095-B7C0-CC371E4AE421}" type="datetimeFigureOut">
              <a:rPr lang="en-US" smtClean="0"/>
              <a:pPr/>
              <a:t>2/12/2019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D01922-219D-4D3A-80BF-90071B10B468}" type="slidenum">
              <a:rPr lang="en-US" smtClean="0"/>
              <a:pPr/>
              <a:t>‹#›</a:t>
            </a:fld>
            <a:endParaRPr lang="en-US"/>
          </a:p>
        </p:txBody>
      </p:sp>
    </p:spTree>
    <p:extLst>
      <p:ext uri="{BB962C8B-B14F-4D97-AF65-F5344CB8AC3E}">
        <p14:creationId xmlns:p14="http://schemas.microsoft.com/office/powerpoint/2010/main" xmlns="" val="1691626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B0D55A-73FA-4095-B7C0-CC371E4AE421}" type="datetimeFigureOut">
              <a:rPr lang="en-US" smtClean="0"/>
              <a:pPr/>
              <a:t>2/12/2019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D01922-219D-4D3A-80BF-90071B10B468}" type="slidenum">
              <a:rPr lang="en-US" smtClean="0"/>
              <a:pPr/>
              <a:t>‹#›</a:t>
            </a:fld>
            <a:endParaRPr lang="en-US"/>
          </a:p>
        </p:txBody>
      </p:sp>
    </p:spTree>
    <p:extLst>
      <p:ext uri="{BB962C8B-B14F-4D97-AF65-F5344CB8AC3E}">
        <p14:creationId xmlns:p14="http://schemas.microsoft.com/office/powerpoint/2010/main" xmlns="" val="1636879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B0D55A-73FA-4095-B7C0-CC371E4AE421}" type="datetimeFigureOut">
              <a:rPr lang="en-US" smtClean="0"/>
              <a:pPr/>
              <a:t>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D01922-219D-4D3A-80BF-90071B10B468}" type="slidenum">
              <a:rPr lang="en-US" smtClean="0"/>
              <a:pPr/>
              <a:t>‹#›</a:t>
            </a:fld>
            <a:endParaRPr lang="en-US"/>
          </a:p>
        </p:txBody>
      </p:sp>
    </p:spTree>
    <p:extLst>
      <p:ext uri="{BB962C8B-B14F-4D97-AF65-F5344CB8AC3E}">
        <p14:creationId xmlns:p14="http://schemas.microsoft.com/office/powerpoint/2010/main" xmlns="" val="2439613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B0D55A-73FA-4095-B7C0-CC371E4AE421}" type="datetimeFigureOut">
              <a:rPr lang="en-US" smtClean="0"/>
              <a:pPr/>
              <a:t>2/12/2019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D01922-219D-4D3A-80BF-90071B10B468}" type="slidenum">
              <a:rPr lang="en-US" smtClean="0"/>
              <a:pPr/>
              <a:t>‹#›</a:t>
            </a:fld>
            <a:endParaRPr lang="en-US"/>
          </a:p>
        </p:txBody>
      </p:sp>
    </p:spTree>
    <p:extLst>
      <p:ext uri="{BB962C8B-B14F-4D97-AF65-F5344CB8AC3E}">
        <p14:creationId xmlns:p14="http://schemas.microsoft.com/office/powerpoint/2010/main" xmlns="" val="438839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B0D55A-73FA-4095-B7C0-CC371E4AE421}" type="datetimeFigureOut">
              <a:rPr lang="en-US" smtClean="0"/>
              <a:pPr/>
              <a:t>2/12/2019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D01922-219D-4D3A-80BF-90071B10B468}" type="slidenum">
              <a:rPr lang="en-US" smtClean="0"/>
              <a:pPr/>
              <a:t>‹#›</a:t>
            </a:fld>
            <a:endParaRPr lang="en-US"/>
          </a:p>
        </p:txBody>
      </p:sp>
    </p:spTree>
    <p:extLst>
      <p:ext uri="{BB962C8B-B14F-4D97-AF65-F5344CB8AC3E}">
        <p14:creationId xmlns:p14="http://schemas.microsoft.com/office/powerpoint/2010/main" xmlns="" val="14152350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0"/>
            <a:ext cx="10515600" cy="1496292"/>
          </a:xfrm>
        </p:spPr>
        <p:txBody>
          <a:bodyPr/>
          <a:lstStyle/>
          <a:p>
            <a:r>
              <a:rPr lang="en-US" dirty="0" smtClean="0"/>
              <a:t>	</a:t>
            </a:r>
            <a:r>
              <a:rPr lang="en-US" b="1" dirty="0" smtClean="0"/>
              <a:t>The Electric Car Demystified </a:t>
            </a:r>
            <a:r>
              <a:rPr lang="en-US" dirty="0" smtClean="0"/>
              <a:t/>
            </a:r>
            <a:br>
              <a:rPr lang="en-US" dirty="0" smtClean="0"/>
            </a:br>
            <a:r>
              <a:rPr lang="en-US" dirty="0"/>
              <a:t>	</a:t>
            </a:r>
            <a:r>
              <a:rPr lang="en-US" dirty="0" smtClean="0"/>
              <a:t>			</a:t>
            </a:r>
            <a:r>
              <a:rPr lang="en-US" sz="2800" dirty="0" smtClean="0"/>
              <a:t>Quentin Robinson, Brandon Manitoba</a:t>
            </a:r>
            <a:endParaRPr lang="en-US" sz="2800" dirty="0"/>
          </a:p>
        </p:txBody>
      </p:sp>
      <p:pic>
        <p:nvPicPr>
          <p:cNvPr id="6" name="Content Placeholder 5"/>
          <p:cNvPicPr>
            <a:picLocks noGrp="1" noChangeAspect="1"/>
          </p:cNvPicPr>
          <p:nvPr>
            <p:ph idx="1"/>
          </p:nvPr>
        </p:nvPicPr>
        <p:blipFill>
          <a:blip r:embed="rId2" cstate="email">
            <a:extLst>
              <a:ext uri="{28A0092B-C50C-407E-A947-70E740481C1C}">
                <a14:useLocalDpi xmlns:a14="http://schemas.microsoft.com/office/drawing/2010/main" xmlns="" val="0"/>
              </a:ext>
            </a:extLst>
          </a:blip>
          <a:stretch>
            <a:fillRect/>
          </a:stretch>
        </p:blipFill>
        <p:spPr>
          <a:xfrm>
            <a:off x="3195108" y="1825625"/>
            <a:ext cx="5801784" cy="4351338"/>
          </a:xfrm>
        </p:spPr>
      </p:pic>
    </p:spTree>
    <p:extLst>
      <p:ext uri="{BB962C8B-B14F-4D97-AF65-F5344CB8AC3E}">
        <p14:creationId xmlns:p14="http://schemas.microsoft.com/office/powerpoint/2010/main" xmlns="" val="15478677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7307"/>
            <a:ext cx="10515600" cy="1325563"/>
          </a:xfrm>
        </p:spPr>
        <p:txBody>
          <a:bodyPr/>
          <a:lstStyle/>
          <a:p>
            <a:r>
              <a:rPr lang="en-US" dirty="0" smtClean="0"/>
              <a:t>The Motor Controller</a:t>
            </a:r>
            <a:endParaRPr lang="en-US" dirty="0"/>
          </a:p>
        </p:txBody>
      </p:sp>
      <p:sp>
        <p:nvSpPr>
          <p:cNvPr id="3" name="Content Placeholder 2"/>
          <p:cNvSpPr>
            <a:spLocks noGrp="1"/>
          </p:cNvSpPr>
          <p:nvPr>
            <p:ph idx="1"/>
          </p:nvPr>
        </p:nvSpPr>
        <p:spPr>
          <a:xfrm>
            <a:off x="838200" y="1645515"/>
            <a:ext cx="10515600" cy="4976957"/>
          </a:xfrm>
        </p:spPr>
        <p:txBody>
          <a:bodyPr>
            <a:normAutofit/>
          </a:bodyPr>
          <a:lstStyle/>
          <a:p>
            <a:r>
              <a:rPr lang="en-US" sz="3600" dirty="0" smtClean="0"/>
              <a:t>The motor controller is the main electronic component responsible for controlling the speed at which the motor turns. When you press the “gas” pedal, the original throttle cable moves a lever on a variable resistor (potentiometer, or “</a:t>
            </a:r>
            <a:r>
              <a:rPr lang="en-US" sz="3600" dirty="0" err="1" smtClean="0"/>
              <a:t>potbox</a:t>
            </a:r>
            <a:r>
              <a:rPr lang="en-US" sz="3600" dirty="0" smtClean="0"/>
              <a:t>”). This sends a signal to the controller letting it know how much power to send to the motor and, therefore, how fast it should go.</a:t>
            </a:r>
            <a:endParaRPr lang="en-US" sz="3600" dirty="0"/>
          </a:p>
        </p:txBody>
      </p:sp>
    </p:spTree>
    <p:extLst>
      <p:ext uri="{BB962C8B-B14F-4D97-AF65-F5344CB8AC3E}">
        <p14:creationId xmlns:p14="http://schemas.microsoft.com/office/powerpoint/2010/main" xmlns="" val="41849817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593662"/>
          </a:xfrm>
        </p:spPr>
        <p:txBody>
          <a:bodyPr>
            <a:normAutofit fontScale="90000"/>
          </a:bodyPr>
          <a:lstStyle/>
          <a:p>
            <a:r>
              <a:rPr lang="en-US" dirty="0" smtClean="0"/>
              <a:t>The Rest of the Control Board</a:t>
            </a:r>
            <a:endParaRPr lang="en-US" dirty="0"/>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xmlns="" val="0"/>
              </a:ext>
            </a:extLst>
          </a:blip>
          <a:stretch>
            <a:fillRect/>
          </a:stretch>
        </p:blipFill>
        <p:spPr>
          <a:xfrm>
            <a:off x="2498006" y="887767"/>
            <a:ext cx="6752526" cy="5064395"/>
          </a:xfrm>
        </p:spPr>
      </p:pic>
    </p:spTree>
    <p:extLst>
      <p:ext uri="{BB962C8B-B14F-4D97-AF65-F5344CB8AC3E}">
        <p14:creationId xmlns:p14="http://schemas.microsoft.com/office/powerpoint/2010/main" xmlns="" val="8980639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xmlns="" val="0"/>
              </a:ext>
            </a:extLst>
          </a:blip>
          <a:stretch>
            <a:fillRect/>
          </a:stretch>
        </p:blipFill>
        <p:spPr>
          <a:xfrm>
            <a:off x="1625600" y="228601"/>
            <a:ext cx="7416800" cy="5039061"/>
          </a:xfrm>
        </p:spPr>
      </p:pic>
      <p:sp>
        <p:nvSpPr>
          <p:cNvPr id="5" name="TextBox 4"/>
          <p:cNvSpPr txBox="1"/>
          <p:nvPr/>
        </p:nvSpPr>
        <p:spPr>
          <a:xfrm>
            <a:off x="9144000" y="228600"/>
            <a:ext cx="2844800" cy="923330"/>
          </a:xfrm>
          <a:prstGeom prst="rect">
            <a:avLst/>
          </a:prstGeom>
          <a:noFill/>
          <a:ln w="38100">
            <a:solidFill>
              <a:schemeClr val="accent1">
                <a:shade val="95000"/>
                <a:satMod val="105000"/>
              </a:schemeClr>
            </a:solidFill>
          </a:ln>
        </p:spPr>
        <p:txBody>
          <a:bodyPr wrap="square" rtlCol="0">
            <a:spAutoFit/>
          </a:bodyPr>
          <a:lstStyle/>
          <a:p>
            <a:r>
              <a:rPr lang="en-US" dirty="0"/>
              <a:t>S</a:t>
            </a:r>
            <a:r>
              <a:rPr lang="en-US" dirty="0" smtClean="0"/>
              <a:t>quare box with the lever is the variable resistor, or “pot box”</a:t>
            </a:r>
            <a:endParaRPr lang="en-US" dirty="0"/>
          </a:p>
        </p:txBody>
      </p:sp>
      <p:cxnSp>
        <p:nvCxnSpPr>
          <p:cNvPr id="7" name="Straight Arrow Connector 6"/>
          <p:cNvCxnSpPr/>
          <p:nvPr/>
        </p:nvCxnSpPr>
        <p:spPr>
          <a:xfrm flipH="1">
            <a:off x="5486400" y="685800"/>
            <a:ext cx="3657600" cy="228600"/>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9448800" y="1905000"/>
            <a:ext cx="2540000" cy="1200329"/>
          </a:xfrm>
          <a:prstGeom prst="rect">
            <a:avLst/>
          </a:prstGeom>
          <a:noFill/>
          <a:ln w="38100">
            <a:solidFill>
              <a:schemeClr val="accent1">
                <a:shade val="95000"/>
                <a:satMod val="105000"/>
              </a:schemeClr>
            </a:solidFill>
          </a:ln>
        </p:spPr>
        <p:txBody>
          <a:bodyPr wrap="square" rtlCol="0">
            <a:spAutoFit/>
          </a:bodyPr>
          <a:lstStyle/>
          <a:p>
            <a:r>
              <a:rPr lang="en-US" dirty="0" smtClean="0"/>
              <a:t>Main breaker, shuts off all power if necessary – for maintenance or emergency</a:t>
            </a:r>
            <a:endParaRPr lang="en-US" dirty="0" smtClean="0"/>
          </a:p>
        </p:txBody>
      </p:sp>
      <p:sp>
        <p:nvSpPr>
          <p:cNvPr id="12" name="TextBox 11"/>
          <p:cNvSpPr txBox="1"/>
          <p:nvPr/>
        </p:nvSpPr>
        <p:spPr>
          <a:xfrm>
            <a:off x="9347200" y="1371600"/>
            <a:ext cx="2641600" cy="369332"/>
          </a:xfrm>
          <a:prstGeom prst="rect">
            <a:avLst/>
          </a:prstGeom>
          <a:noFill/>
          <a:ln w="38100">
            <a:solidFill>
              <a:schemeClr val="accent1">
                <a:shade val="95000"/>
                <a:satMod val="105000"/>
              </a:schemeClr>
            </a:solidFill>
          </a:ln>
        </p:spPr>
        <p:txBody>
          <a:bodyPr wrap="square" rtlCol="0">
            <a:spAutoFit/>
          </a:bodyPr>
          <a:lstStyle/>
          <a:p>
            <a:r>
              <a:rPr lang="en-US" dirty="0" smtClean="0"/>
              <a:t>Motor Controller</a:t>
            </a:r>
            <a:endParaRPr lang="en-US" dirty="0"/>
          </a:p>
        </p:txBody>
      </p:sp>
      <p:cxnSp>
        <p:nvCxnSpPr>
          <p:cNvPr id="13" name="Straight Arrow Connector 12"/>
          <p:cNvCxnSpPr>
            <a:stCxn id="12" idx="1"/>
          </p:cNvCxnSpPr>
          <p:nvPr/>
        </p:nvCxnSpPr>
        <p:spPr>
          <a:xfrm flipH="1">
            <a:off x="6197600" y="1556266"/>
            <a:ext cx="3149600" cy="501134"/>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7823200" y="2438400"/>
            <a:ext cx="1625600" cy="152400"/>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03200" y="5380673"/>
            <a:ext cx="3759200" cy="923330"/>
          </a:xfrm>
          <a:prstGeom prst="rect">
            <a:avLst/>
          </a:prstGeom>
          <a:noFill/>
          <a:ln w="38100">
            <a:solidFill>
              <a:schemeClr val="accent1">
                <a:shade val="95000"/>
                <a:satMod val="105000"/>
              </a:schemeClr>
            </a:solidFill>
          </a:ln>
        </p:spPr>
        <p:txBody>
          <a:bodyPr wrap="square" rtlCol="0">
            <a:spAutoFit/>
          </a:bodyPr>
          <a:lstStyle/>
          <a:p>
            <a:r>
              <a:rPr lang="en-US" dirty="0" smtClean="0"/>
              <a:t>The main contactor, allows power to go from the batteries to the controller when the key is turned</a:t>
            </a:r>
            <a:endParaRPr lang="en-US" dirty="0" smtClean="0"/>
          </a:p>
        </p:txBody>
      </p:sp>
      <p:cxnSp>
        <p:nvCxnSpPr>
          <p:cNvPr id="24" name="Straight Arrow Connector 23"/>
          <p:cNvCxnSpPr/>
          <p:nvPr/>
        </p:nvCxnSpPr>
        <p:spPr>
          <a:xfrm flipV="1">
            <a:off x="2438400" y="3505200"/>
            <a:ext cx="1016000" cy="1828800"/>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5994400" y="5638801"/>
            <a:ext cx="2946400" cy="646331"/>
          </a:xfrm>
          <a:prstGeom prst="rect">
            <a:avLst/>
          </a:prstGeom>
          <a:noFill/>
          <a:ln w="38100">
            <a:solidFill>
              <a:schemeClr val="accent1">
                <a:shade val="95000"/>
                <a:satMod val="105000"/>
              </a:schemeClr>
            </a:solidFill>
          </a:ln>
        </p:spPr>
        <p:txBody>
          <a:bodyPr wrap="square" rtlCol="0">
            <a:spAutoFit/>
          </a:bodyPr>
          <a:lstStyle/>
          <a:p>
            <a:r>
              <a:rPr lang="en-US" dirty="0" smtClean="0"/>
              <a:t>Round heater relay</a:t>
            </a:r>
          </a:p>
          <a:p>
            <a:endParaRPr lang="en-US" dirty="0" smtClean="0"/>
          </a:p>
        </p:txBody>
      </p:sp>
      <p:sp>
        <p:nvSpPr>
          <p:cNvPr id="34" name="TextBox 33"/>
          <p:cNvSpPr txBox="1"/>
          <p:nvPr/>
        </p:nvSpPr>
        <p:spPr>
          <a:xfrm>
            <a:off x="304800" y="914401"/>
            <a:ext cx="1016000" cy="646331"/>
          </a:xfrm>
          <a:prstGeom prst="rect">
            <a:avLst/>
          </a:prstGeom>
          <a:noFill/>
          <a:ln w="38100">
            <a:solidFill>
              <a:schemeClr val="accent1">
                <a:shade val="95000"/>
                <a:satMod val="105000"/>
              </a:schemeClr>
            </a:solidFill>
          </a:ln>
        </p:spPr>
        <p:txBody>
          <a:bodyPr wrap="square" rtlCol="0">
            <a:spAutoFit/>
          </a:bodyPr>
          <a:lstStyle/>
          <a:p>
            <a:r>
              <a:rPr lang="en-US" dirty="0" smtClean="0"/>
              <a:t>Main fuse</a:t>
            </a:r>
            <a:endParaRPr lang="en-US" dirty="0" smtClean="0"/>
          </a:p>
        </p:txBody>
      </p:sp>
      <p:cxnSp>
        <p:nvCxnSpPr>
          <p:cNvPr id="42" name="Straight Arrow Connector 41"/>
          <p:cNvCxnSpPr>
            <a:stCxn id="34" idx="3"/>
          </p:cNvCxnSpPr>
          <p:nvPr/>
        </p:nvCxnSpPr>
        <p:spPr>
          <a:xfrm>
            <a:off x="1320800" y="1237566"/>
            <a:ext cx="914400" cy="515034"/>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p:nvPr/>
        </p:nvCxnSpPr>
        <p:spPr>
          <a:xfrm flipH="1" flipV="1">
            <a:off x="4267200" y="2057400"/>
            <a:ext cx="2235200" cy="3581400"/>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8980639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9598"/>
            <a:ext cx="10515600" cy="1325563"/>
          </a:xfrm>
        </p:spPr>
        <p:txBody>
          <a:bodyPr/>
          <a:lstStyle/>
          <a:p>
            <a:pPr algn="ctr"/>
            <a:r>
              <a:rPr lang="en-US" dirty="0" smtClean="0"/>
              <a:t>The Battery Pack</a:t>
            </a:r>
            <a:endParaRPr lang="en-US" dirty="0"/>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xmlns="" val="0"/>
              </a:ext>
            </a:extLst>
          </a:blip>
          <a:stretch>
            <a:fillRect/>
          </a:stretch>
        </p:blipFill>
        <p:spPr>
          <a:xfrm>
            <a:off x="315499" y="1482894"/>
            <a:ext cx="7055522" cy="4963102"/>
          </a:xfrm>
        </p:spPr>
      </p:pic>
      <p:sp>
        <p:nvSpPr>
          <p:cNvPr id="5" name="TextBox 4"/>
          <p:cNvSpPr txBox="1"/>
          <p:nvPr/>
        </p:nvSpPr>
        <p:spPr>
          <a:xfrm>
            <a:off x="8788893" y="2308194"/>
            <a:ext cx="2601157" cy="1200329"/>
          </a:xfrm>
          <a:prstGeom prst="rect">
            <a:avLst/>
          </a:prstGeom>
          <a:noFill/>
          <a:ln w="38100">
            <a:solidFill>
              <a:schemeClr val="accent1">
                <a:shade val="95000"/>
                <a:satMod val="105000"/>
              </a:schemeClr>
            </a:solidFill>
          </a:ln>
        </p:spPr>
        <p:txBody>
          <a:bodyPr wrap="square" rtlCol="0">
            <a:spAutoFit/>
          </a:bodyPr>
          <a:lstStyle/>
          <a:p>
            <a:pPr algn="ctr"/>
            <a:r>
              <a:rPr lang="en-US" sz="2400" dirty="0" smtClean="0"/>
              <a:t>Little circuit </a:t>
            </a:r>
            <a:r>
              <a:rPr lang="en-US" sz="2400" dirty="0" smtClean="0"/>
              <a:t>boards attached to each battery</a:t>
            </a:r>
            <a:endParaRPr lang="en-US" sz="2400" dirty="0"/>
          </a:p>
        </p:txBody>
      </p:sp>
      <p:cxnSp>
        <p:nvCxnSpPr>
          <p:cNvPr id="6" name="Straight Arrow Connector 5"/>
          <p:cNvCxnSpPr>
            <a:stCxn id="5" idx="1"/>
          </p:cNvCxnSpPr>
          <p:nvPr/>
        </p:nvCxnSpPr>
        <p:spPr>
          <a:xfrm flipH="1">
            <a:off x="5195411" y="2908359"/>
            <a:ext cx="3593482" cy="721129"/>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5" idx="1"/>
          </p:cNvCxnSpPr>
          <p:nvPr/>
        </p:nvCxnSpPr>
        <p:spPr>
          <a:xfrm flipH="1">
            <a:off x="5521913" y="2908359"/>
            <a:ext cx="3266980" cy="1406189"/>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6655857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2725"/>
            <a:ext cx="10515600" cy="1325563"/>
          </a:xfrm>
        </p:spPr>
        <p:txBody>
          <a:bodyPr/>
          <a:lstStyle/>
          <a:p>
            <a:r>
              <a:rPr lang="en-US" dirty="0" smtClean="0"/>
              <a:t>The Battery Management System (BMS)</a:t>
            </a:r>
            <a:endParaRPr lang="en-US" dirty="0"/>
          </a:p>
        </p:txBody>
      </p:sp>
      <p:sp>
        <p:nvSpPr>
          <p:cNvPr id="3" name="Content Placeholder 2"/>
          <p:cNvSpPr>
            <a:spLocks noGrp="1"/>
          </p:cNvSpPr>
          <p:nvPr>
            <p:ph idx="1"/>
          </p:nvPr>
        </p:nvSpPr>
        <p:spPr>
          <a:xfrm>
            <a:off x="477980" y="1700935"/>
            <a:ext cx="11367655" cy="5018520"/>
          </a:xfrm>
        </p:spPr>
        <p:txBody>
          <a:bodyPr>
            <a:noAutofit/>
          </a:bodyPr>
          <a:lstStyle/>
          <a:p>
            <a:r>
              <a:rPr lang="en-US" sz="3600" dirty="0" smtClean="0"/>
              <a:t>You can see little circuit boards attached to each battery cell. These monitor the state of charge in each cell so that no cell ever gets too much charge or is discharged too much. These are lithium based batteries, which are fairly expensive, so it makes sense to protect them with a monitoring system. You could use deep-cycle lead acid batteries but, long term, lithium are cheaper, safer, give more power per pound and work better in the cold. The next picture is the “brains” of the BMS, including the round black alarm buzzer. </a:t>
            </a:r>
            <a:endParaRPr lang="en-US" sz="3600" dirty="0"/>
          </a:p>
        </p:txBody>
      </p:sp>
    </p:spTree>
    <p:extLst>
      <p:ext uri="{BB962C8B-B14F-4D97-AF65-F5344CB8AC3E}">
        <p14:creationId xmlns:p14="http://schemas.microsoft.com/office/powerpoint/2010/main" xmlns="" val="6923683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3452"/>
            <a:ext cx="10515600" cy="1325563"/>
          </a:xfrm>
        </p:spPr>
        <p:txBody>
          <a:bodyPr/>
          <a:lstStyle/>
          <a:p>
            <a:pPr algn="ctr"/>
            <a:r>
              <a:rPr lang="en-US" dirty="0" smtClean="0"/>
              <a:t>BMS “Brain”</a:t>
            </a:r>
            <a:endParaRPr lang="en-US" dirty="0"/>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xmlns="" val="0"/>
              </a:ext>
            </a:extLst>
          </a:blip>
          <a:stretch>
            <a:fillRect/>
          </a:stretch>
        </p:blipFill>
        <p:spPr>
          <a:xfrm rot="16200000">
            <a:off x="736650" y="1658805"/>
            <a:ext cx="5526073" cy="4222006"/>
          </a:xfrm>
          <a:scene3d>
            <a:camera prst="orthographicFront">
              <a:rot lat="0" lon="0" rev="5400000"/>
            </a:camera>
            <a:lightRig rig="threePt" dir="t"/>
          </a:scene3d>
        </p:spPr>
      </p:pic>
      <p:sp>
        <p:nvSpPr>
          <p:cNvPr id="5" name="TextBox 4"/>
          <p:cNvSpPr txBox="1"/>
          <p:nvPr/>
        </p:nvSpPr>
        <p:spPr>
          <a:xfrm>
            <a:off x="8300621" y="3133817"/>
            <a:ext cx="2601157" cy="461665"/>
          </a:xfrm>
          <a:prstGeom prst="rect">
            <a:avLst/>
          </a:prstGeom>
          <a:noFill/>
          <a:ln w="38100">
            <a:solidFill>
              <a:schemeClr val="accent1">
                <a:shade val="95000"/>
                <a:satMod val="105000"/>
              </a:schemeClr>
            </a:solidFill>
          </a:ln>
        </p:spPr>
        <p:txBody>
          <a:bodyPr wrap="square" rtlCol="0">
            <a:spAutoFit/>
          </a:bodyPr>
          <a:lstStyle/>
          <a:p>
            <a:pPr algn="ctr"/>
            <a:r>
              <a:rPr lang="en-US" sz="2400" dirty="0" smtClean="0"/>
              <a:t>Alarm </a:t>
            </a:r>
            <a:r>
              <a:rPr lang="en-US" sz="2400" dirty="0" smtClean="0"/>
              <a:t>buzzer</a:t>
            </a:r>
            <a:endParaRPr lang="en-US" sz="2400" dirty="0"/>
          </a:p>
        </p:txBody>
      </p:sp>
      <p:cxnSp>
        <p:nvCxnSpPr>
          <p:cNvPr id="7" name="Straight Arrow Connector 6"/>
          <p:cNvCxnSpPr/>
          <p:nvPr/>
        </p:nvCxnSpPr>
        <p:spPr>
          <a:xfrm flipH="1" flipV="1">
            <a:off x="5406501" y="2512381"/>
            <a:ext cx="2894121" cy="866495"/>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7733704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6636" y="171161"/>
            <a:ext cx="10515600" cy="1808449"/>
          </a:xfrm>
        </p:spPr>
        <p:txBody>
          <a:bodyPr>
            <a:normAutofit fontScale="90000"/>
          </a:bodyPr>
          <a:lstStyle/>
          <a:p>
            <a:r>
              <a:rPr lang="en-US" dirty="0" smtClean="0"/>
              <a:t>The Battery Charger: attached to the bottom left is a relay that automatically shuts off the charger to protect the battery pack when fully charged. </a:t>
            </a:r>
            <a:endParaRPr lang="en-US" dirty="0"/>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xmlns="" val="0"/>
              </a:ext>
            </a:extLst>
          </a:blip>
          <a:stretch>
            <a:fillRect/>
          </a:stretch>
        </p:blipFill>
        <p:spPr>
          <a:xfrm rot="5400000">
            <a:off x="3382517" y="2600923"/>
            <a:ext cx="4965755" cy="3723130"/>
          </a:xfrm>
          <a:scene3d>
            <a:camera prst="orthographicFront">
              <a:rot lat="0" lon="0" rev="5400000"/>
            </a:camera>
            <a:lightRig rig="threePt" dir="t"/>
          </a:scene3d>
        </p:spPr>
      </p:pic>
      <p:cxnSp>
        <p:nvCxnSpPr>
          <p:cNvPr id="6" name="Straight Arrow Connector 5"/>
          <p:cNvCxnSpPr/>
          <p:nvPr/>
        </p:nvCxnSpPr>
        <p:spPr>
          <a:xfrm>
            <a:off x="1420427" y="2192784"/>
            <a:ext cx="2902998" cy="2885243"/>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5883771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9598"/>
            <a:ext cx="10515600" cy="1325563"/>
          </a:xfrm>
        </p:spPr>
        <p:txBody>
          <a:bodyPr/>
          <a:lstStyle/>
          <a:p>
            <a:pPr algn="ctr"/>
            <a:r>
              <a:rPr lang="en-US" dirty="0" smtClean="0"/>
              <a:t>The Motor (at last!)</a:t>
            </a:r>
            <a:endParaRPr lang="en-US" dirty="0"/>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xmlns="" val="0"/>
              </a:ext>
            </a:extLst>
          </a:blip>
          <a:stretch>
            <a:fillRect/>
          </a:stretch>
        </p:blipFill>
        <p:spPr>
          <a:xfrm>
            <a:off x="2651894" y="1811771"/>
            <a:ext cx="6525107" cy="4893830"/>
          </a:xfrm>
        </p:spPr>
      </p:pic>
    </p:spTree>
    <p:extLst>
      <p:ext uri="{BB962C8B-B14F-4D97-AF65-F5344CB8AC3E}">
        <p14:creationId xmlns:p14="http://schemas.microsoft.com/office/powerpoint/2010/main" xmlns="" val="37717635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7307"/>
            <a:ext cx="10515600" cy="1325563"/>
          </a:xfrm>
        </p:spPr>
        <p:txBody>
          <a:bodyPr/>
          <a:lstStyle/>
          <a:p>
            <a:r>
              <a:rPr lang="en-US" dirty="0" smtClean="0"/>
              <a:t>The Motor</a:t>
            </a:r>
            <a:endParaRPr lang="en-US" dirty="0"/>
          </a:p>
        </p:txBody>
      </p:sp>
      <p:sp>
        <p:nvSpPr>
          <p:cNvPr id="3" name="Content Placeholder 2"/>
          <p:cNvSpPr>
            <a:spLocks noGrp="1"/>
          </p:cNvSpPr>
          <p:nvPr>
            <p:ph idx="1"/>
          </p:nvPr>
        </p:nvSpPr>
        <p:spPr>
          <a:xfrm>
            <a:off x="838200" y="1659369"/>
            <a:ext cx="10515600" cy="5018521"/>
          </a:xfrm>
        </p:spPr>
        <p:txBody>
          <a:bodyPr>
            <a:noAutofit/>
          </a:bodyPr>
          <a:lstStyle/>
          <a:p>
            <a:r>
              <a:rPr lang="en-US" sz="3600" dirty="0" smtClean="0"/>
              <a:t>Amazing how small it is compared to the gas model, right! This motor is 35 HP maximum, 15 HP continuous. That is all that is needed for a car this size because an electric motor is so much more efficient than a gas motor, especially at low RPMs.</a:t>
            </a:r>
          </a:p>
          <a:p>
            <a:r>
              <a:rPr lang="en-US" sz="3600" dirty="0" smtClean="0"/>
              <a:t>The hardest part of the whole conversion is if you try to make your own adaptor plate and shaft coupler (which I did) to attach the motor to the old transmission. But these can also be purchased or built by a good machine shop. </a:t>
            </a:r>
            <a:endParaRPr lang="en-US" sz="3600" dirty="0"/>
          </a:p>
        </p:txBody>
      </p:sp>
    </p:spTree>
    <p:extLst>
      <p:ext uri="{BB962C8B-B14F-4D97-AF65-F5344CB8AC3E}">
        <p14:creationId xmlns:p14="http://schemas.microsoft.com/office/powerpoint/2010/main" xmlns="" val="42610216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Else?</a:t>
            </a:r>
            <a:endParaRPr lang="en-US" dirty="0"/>
          </a:p>
        </p:txBody>
      </p:sp>
      <p:sp>
        <p:nvSpPr>
          <p:cNvPr id="3" name="Content Placeholder 2"/>
          <p:cNvSpPr>
            <a:spLocks noGrp="1"/>
          </p:cNvSpPr>
          <p:nvPr>
            <p:ph idx="1"/>
          </p:nvPr>
        </p:nvSpPr>
        <p:spPr/>
        <p:txBody>
          <a:bodyPr>
            <a:normAutofit/>
          </a:bodyPr>
          <a:lstStyle/>
          <a:p>
            <a:r>
              <a:rPr lang="en-US" sz="3600" dirty="0" smtClean="0"/>
              <a:t>That is pretty much it, as far as the electric drive goes! All that was left was to hook everything up with the existing 12 Volt electrical system so everything starts up when you turn the key. That is done with a little fuse panel and a few small relays that can be bought at the local auto supply store. (See next picture)</a:t>
            </a:r>
            <a:endParaRPr lang="en-US" sz="3600" dirty="0"/>
          </a:p>
        </p:txBody>
      </p:sp>
    </p:spTree>
    <p:extLst>
      <p:ext uri="{BB962C8B-B14F-4D97-AF65-F5344CB8AC3E}">
        <p14:creationId xmlns:p14="http://schemas.microsoft.com/office/powerpoint/2010/main" xmlns="" val="22572552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1888"/>
            <a:ext cx="10515600" cy="1325563"/>
          </a:xfrm>
        </p:spPr>
        <p:txBody>
          <a:bodyPr/>
          <a:lstStyle/>
          <a:p>
            <a:r>
              <a:rPr lang="en-US" dirty="0" smtClean="0"/>
              <a:t>The Project Car</a:t>
            </a:r>
            <a:endParaRPr lang="en-US" dirty="0"/>
          </a:p>
        </p:txBody>
      </p:sp>
      <p:sp>
        <p:nvSpPr>
          <p:cNvPr id="3" name="Content Placeholder 2"/>
          <p:cNvSpPr>
            <a:spLocks noGrp="1"/>
          </p:cNvSpPr>
          <p:nvPr>
            <p:ph idx="1"/>
          </p:nvPr>
        </p:nvSpPr>
        <p:spPr>
          <a:xfrm>
            <a:off x="838200" y="1825624"/>
            <a:ext cx="10515600" cy="4921539"/>
          </a:xfrm>
        </p:spPr>
        <p:txBody>
          <a:bodyPr>
            <a:noAutofit/>
          </a:bodyPr>
          <a:lstStyle/>
          <a:p>
            <a:r>
              <a:rPr lang="en-US" sz="3600" dirty="0" smtClean="0"/>
              <a:t>In April 2016, after several years of research (including lots of procrastination </a:t>
            </a:r>
            <a:r>
              <a:rPr lang="en-US" sz="3600" dirty="0" smtClean="0">
                <a:sym typeface="Wingdings" panose="05000000000000000000" pitchFamily="2" charset="2"/>
              </a:rPr>
              <a:t>) I finished converting a 1993 Geo Metro from gas power to electric. Thus was born the “2016 </a:t>
            </a:r>
            <a:r>
              <a:rPr lang="en-US" sz="3600" dirty="0" err="1" smtClean="0">
                <a:sym typeface="Wingdings" panose="05000000000000000000" pitchFamily="2" charset="2"/>
              </a:rPr>
              <a:t>Melectro</a:t>
            </a:r>
            <a:r>
              <a:rPr lang="en-US" sz="3600" dirty="0" smtClean="0">
                <a:sym typeface="Wingdings" panose="05000000000000000000" pitchFamily="2" charset="2"/>
              </a:rPr>
              <a:t>”. I chose to do this because a) I wanted to stop polluting by driving a gasoline powered car, b) commercially available electric vehicles (EVs) were  beyond my price range, c) I thought that if I built it, then I would also be able to fix it, d) I thought such a project would be a good challenge!</a:t>
            </a:r>
            <a:endParaRPr lang="en-US" sz="3600" dirty="0"/>
          </a:p>
        </p:txBody>
      </p:sp>
    </p:spTree>
    <p:extLst>
      <p:ext uri="{BB962C8B-B14F-4D97-AF65-F5344CB8AC3E}">
        <p14:creationId xmlns:p14="http://schemas.microsoft.com/office/powerpoint/2010/main" xmlns="" val="15153069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12 Volt Hookup</a:t>
            </a:r>
            <a:endParaRPr lang="en-US" dirty="0"/>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xmlns="" val="0"/>
              </a:ext>
            </a:extLst>
          </a:blip>
          <a:stretch>
            <a:fillRect/>
          </a:stretch>
        </p:blipFill>
        <p:spPr>
          <a:xfrm>
            <a:off x="2721168" y="1825625"/>
            <a:ext cx="6469688" cy="4852266"/>
          </a:xfrm>
        </p:spPr>
      </p:pic>
    </p:spTree>
    <p:extLst>
      <p:ext uri="{BB962C8B-B14F-4D97-AF65-F5344CB8AC3E}">
        <p14:creationId xmlns:p14="http://schemas.microsoft.com/office/powerpoint/2010/main" xmlns="" val="20840194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Heater and Brakes</a:t>
            </a:r>
            <a:endParaRPr lang="en-US" dirty="0"/>
          </a:p>
        </p:txBody>
      </p:sp>
      <p:sp>
        <p:nvSpPr>
          <p:cNvPr id="3" name="Content Placeholder 2"/>
          <p:cNvSpPr>
            <a:spLocks noGrp="1"/>
          </p:cNvSpPr>
          <p:nvPr>
            <p:ph idx="1"/>
          </p:nvPr>
        </p:nvSpPr>
        <p:spPr/>
        <p:txBody>
          <a:bodyPr>
            <a:normAutofit/>
          </a:bodyPr>
          <a:lstStyle/>
          <a:p>
            <a:r>
              <a:rPr lang="en-US" sz="3600" dirty="0" smtClean="0"/>
              <a:t>Some modifications are needed for the heating system and brakes. There is no gas motor turning most of the energy in your gas into heat, so you need a heat source. There is no intake manifold providing suction to run the power brakes. So a small vacuum pump is needed to run the brake booster.</a:t>
            </a:r>
          </a:p>
          <a:p>
            <a:r>
              <a:rPr lang="en-US" sz="3600" dirty="0" smtClean="0"/>
              <a:t> (see next slide)</a:t>
            </a:r>
            <a:endParaRPr lang="en-US" sz="3600" dirty="0"/>
          </a:p>
        </p:txBody>
      </p:sp>
    </p:spTree>
    <p:extLst>
      <p:ext uri="{BB962C8B-B14F-4D97-AF65-F5344CB8AC3E}">
        <p14:creationId xmlns:p14="http://schemas.microsoft.com/office/powerpoint/2010/main" xmlns="" val="24432852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3237"/>
            <a:ext cx="10515600" cy="1884218"/>
          </a:xfrm>
        </p:spPr>
        <p:txBody>
          <a:bodyPr>
            <a:noAutofit/>
          </a:bodyPr>
          <a:lstStyle/>
          <a:p>
            <a:r>
              <a:rPr lang="en-US" sz="3200" dirty="0" smtClean="0"/>
              <a:t>Electric Vacuum pump: towards the top-left with a rubber hose coming out. Beside that, to the bottom-right, the old paint can that became the antifreeze reservoir for the heating system. </a:t>
            </a:r>
            <a:endParaRPr lang="en-US" sz="3200" dirty="0"/>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xmlns="" val="0"/>
              </a:ext>
            </a:extLst>
          </a:blip>
          <a:stretch>
            <a:fillRect/>
          </a:stretch>
        </p:blipFill>
        <p:spPr>
          <a:xfrm>
            <a:off x="3195108" y="2338244"/>
            <a:ext cx="5801784" cy="4351338"/>
          </a:xfrm>
        </p:spPr>
      </p:pic>
      <p:cxnSp>
        <p:nvCxnSpPr>
          <p:cNvPr id="5" name="Straight Arrow Connector 4"/>
          <p:cNvCxnSpPr/>
          <p:nvPr/>
        </p:nvCxnSpPr>
        <p:spPr>
          <a:xfrm>
            <a:off x="1722268" y="3195961"/>
            <a:ext cx="2752078" cy="71022"/>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59293" y="2627790"/>
            <a:ext cx="1580225" cy="1200329"/>
          </a:xfrm>
          <a:prstGeom prst="rect">
            <a:avLst/>
          </a:prstGeom>
          <a:noFill/>
        </p:spPr>
        <p:txBody>
          <a:bodyPr wrap="square" rtlCol="0">
            <a:spAutoFit/>
          </a:bodyPr>
          <a:lstStyle/>
          <a:p>
            <a:r>
              <a:rPr lang="en-US" sz="2400" dirty="0" smtClean="0"/>
              <a:t>Electric Vacuum pump</a:t>
            </a:r>
            <a:endParaRPr lang="en-US" sz="2400" dirty="0"/>
          </a:p>
        </p:txBody>
      </p:sp>
      <p:sp>
        <p:nvSpPr>
          <p:cNvPr id="13" name="TextBox 12"/>
          <p:cNvSpPr txBox="1"/>
          <p:nvPr/>
        </p:nvSpPr>
        <p:spPr>
          <a:xfrm>
            <a:off x="9925234" y="3710866"/>
            <a:ext cx="2006353" cy="1569660"/>
          </a:xfrm>
          <a:prstGeom prst="rect">
            <a:avLst/>
          </a:prstGeom>
          <a:noFill/>
        </p:spPr>
        <p:txBody>
          <a:bodyPr wrap="square" rtlCol="0">
            <a:spAutoFit/>
          </a:bodyPr>
          <a:lstStyle/>
          <a:p>
            <a:r>
              <a:rPr lang="en-US" sz="2400" dirty="0" smtClean="0"/>
              <a:t>Antifreeze reservoir </a:t>
            </a:r>
            <a:r>
              <a:rPr lang="en-US" sz="2400" dirty="0" smtClean="0"/>
              <a:t>for the heating system</a:t>
            </a:r>
            <a:endParaRPr lang="en-US" sz="2400" dirty="0"/>
          </a:p>
        </p:txBody>
      </p:sp>
      <p:cxnSp>
        <p:nvCxnSpPr>
          <p:cNvPr id="14" name="Straight Arrow Connector 13"/>
          <p:cNvCxnSpPr/>
          <p:nvPr/>
        </p:nvCxnSpPr>
        <p:spPr>
          <a:xfrm flipH="1">
            <a:off x="8053528" y="4500978"/>
            <a:ext cx="1862830" cy="338831"/>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0739992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Heating System Part 2</a:t>
            </a:r>
            <a:endParaRPr lang="en-US" dirty="0"/>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xmlns="" val="0"/>
              </a:ext>
            </a:extLst>
          </a:blip>
          <a:stretch>
            <a:fillRect/>
          </a:stretch>
        </p:blipFill>
        <p:spPr>
          <a:xfrm>
            <a:off x="812800" y="1447800"/>
            <a:ext cx="5801784" cy="4351338"/>
          </a:xfrm>
        </p:spPr>
      </p:pic>
      <p:sp>
        <p:nvSpPr>
          <p:cNvPr id="5" name="TextBox 4"/>
          <p:cNvSpPr txBox="1"/>
          <p:nvPr/>
        </p:nvSpPr>
        <p:spPr>
          <a:xfrm>
            <a:off x="7416800" y="2057401"/>
            <a:ext cx="3251200" cy="830997"/>
          </a:xfrm>
          <a:prstGeom prst="rect">
            <a:avLst/>
          </a:prstGeom>
          <a:noFill/>
          <a:ln w="38100">
            <a:solidFill>
              <a:schemeClr val="accent1">
                <a:shade val="95000"/>
                <a:satMod val="105000"/>
              </a:schemeClr>
            </a:solidFill>
          </a:ln>
        </p:spPr>
        <p:txBody>
          <a:bodyPr wrap="square" rtlCol="0">
            <a:spAutoFit/>
          </a:bodyPr>
          <a:lstStyle/>
          <a:p>
            <a:pPr algn="ctr"/>
            <a:r>
              <a:rPr lang="en-US" sz="2400" dirty="0" smtClean="0"/>
              <a:t>12 Volt, low-flow diesel fuel pump</a:t>
            </a:r>
            <a:endParaRPr lang="en-US" sz="2400" dirty="0"/>
          </a:p>
        </p:txBody>
      </p:sp>
      <p:cxnSp>
        <p:nvCxnSpPr>
          <p:cNvPr id="6" name="Straight Arrow Connector 5"/>
          <p:cNvCxnSpPr/>
          <p:nvPr/>
        </p:nvCxnSpPr>
        <p:spPr>
          <a:xfrm flipH="1">
            <a:off x="3860800" y="2514600"/>
            <a:ext cx="3601373" cy="762000"/>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8026400" y="4114801"/>
            <a:ext cx="3352800" cy="830997"/>
          </a:xfrm>
          <a:prstGeom prst="rect">
            <a:avLst/>
          </a:prstGeom>
          <a:noFill/>
          <a:ln w="38100">
            <a:solidFill>
              <a:schemeClr val="accent1">
                <a:shade val="95000"/>
                <a:satMod val="105000"/>
              </a:schemeClr>
            </a:solidFill>
          </a:ln>
        </p:spPr>
        <p:txBody>
          <a:bodyPr wrap="square" rtlCol="0">
            <a:spAutoFit/>
          </a:bodyPr>
          <a:lstStyle/>
          <a:p>
            <a:pPr algn="ctr"/>
            <a:r>
              <a:rPr lang="en-US" sz="2400" dirty="0" smtClean="0"/>
              <a:t>Canister type heating element</a:t>
            </a:r>
            <a:endParaRPr lang="en-US" sz="2400" dirty="0"/>
          </a:p>
        </p:txBody>
      </p:sp>
      <p:cxnSp>
        <p:nvCxnSpPr>
          <p:cNvPr id="9" name="Straight Arrow Connector 8"/>
          <p:cNvCxnSpPr/>
          <p:nvPr/>
        </p:nvCxnSpPr>
        <p:spPr>
          <a:xfrm flipH="1">
            <a:off x="5080000" y="4495800"/>
            <a:ext cx="2890173" cy="76200"/>
          </a:xfrm>
          <a:prstGeom prst="straightConnector1">
            <a:avLst/>
          </a:prstGeom>
          <a:ln w="635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6672158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Heating System Part 2</a:t>
            </a:r>
            <a:endParaRPr lang="en-US" dirty="0"/>
          </a:p>
        </p:txBody>
      </p:sp>
      <p:sp>
        <p:nvSpPr>
          <p:cNvPr id="3" name="Content Placeholder 2"/>
          <p:cNvSpPr>
            <a:spLocks noGrp="1"/>
          </p:cNvSpPr>
          <p:nvPr>
            <p:ph idx="1"/>
          </p:nvPr>
        </p:nvSpPr>
        <p:spPr/>
        <p:txBody>
          <a:bodyPr>
            <a:normAutofit/>
          </a:bodyPr>
          <a:lstStyle/>
          <a:p>
            <a:r>
              <a:rPr lang="en-US" sz="3600" dirty="0" smtClean="0"/>
              <a:t>In the preceding picture, in the foreground, you see the 12 Volt, low-flow diesel fuel pump that moves the antifreeze slowly through the heating system. In the background you see the canister type heating element that electrically heats the antifreeze to keep you warm in the cabin. </a:t>
            </a:r>
            <a:endParaRPr lang="en-US" sz="3600" dirty="0"/>
          </a:p>
        </p:txBody>
      </p:sp>
    </p:spTree>
    <p:extLst>
      <p:ext uri="{BB962C8B-B14F-4D97-AF65-F5344CB8AC3E}">
        <p14:creationId xmlns:p14="http://schemas.microsoft.com/office/powerpoint/2010/main" xmlns="" val="13231607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And that, in 25 slides, is the Electric Car Demystified!</a:t>
            </a:r>
            <a:endParaRPr lang="en-US" dirty="0"/>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xmlns="" val="0"/>
              </a:ext>
            </a:extLst>
          </a:blip>
          <a:stretch>
            <a:fillRect/>
          </a:stretch>
        </p:blipFill>
        <p:spPr>
          <a:xfrm>
            <a:off x="2767349" y="1825624"/>
            <a:ext cx="6723015" cy="4866121"/>
          </a:xfrm>
        </p:spPr>
      </p:pic>
    </p:spTree>
    <p:extLst>
      <p:ext uri="{BB962C8B-B14F-4D97-AF65-F5344CB8AC3E}">
        <p14:creationId xmlns:p14="http://schemas.microsoft.com/office/powerpoint/2010/main" xmlns="" val="26018471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“2016 </a:t>
            </a:r>
            <a:r>
              <a:rPr lang="en-US" dirty="0" err="1" smtClean="0"/>
              <a:t>Melectro</a:t>
            </a:r>
            <a:r>
              <a:rPr lang="en-US" dirty="0" smtClean="0"/>
              <a:t>”</a:t>
            </a:r>
            <a:endParaRPr lang="en-US" dirty="0"/>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xmlns="" val="0"/>
              </a:ext>
            </a:extLst>
          </a:blip>
          <a:stretch>
            <a:fillRect/>
          </a:stretch>
        </p:blipFill>
        <p:spPr>
          <a:xfrm>
            <a:off x="3195108" y="1825625"/>
            <a:ext cx="5801784" cy="4351338"/>
          </a:xfrm>
        </p:spPr>
      </p:pic>
    </p:spTree>
    <p:extLst>
      <p:ext uri="{BB962C8B-B14F-4D97-AF65-F5344CB8AC3E}">
        <p14:creationId xmlns:p14="http://schemas.microsoft.com/office/powerpoint/2010/main" xmlns="" val="33764124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it Performs</a:t>
            </a:r>
            <a:endParaRPr lang="en-US" dirty="0"/>
          </a:p>
        </p:txBody>
      </p:sp>
      <p:sp>
        <p:nvSpPr>
          <p:cNvPr id="3" name="Content Placeholder 2"/>
          <p:cNvSpPr>
            <a:spLocks noGrp="1"/>
          </p:cNvSpPr>
          <p:nvPr>
            <p:ph idx="1"/>
          </p:nvPr>
        </p:nvSpPr>
        <p:spPr>
          <a:xfrm>
            <a:off x="838200" y="1825625"/>
            <a:ext cx="10515600" cy="4907684"/>
          </a:xfrm>
        </p:spPr>
        <p:txBody>
          <a:bodyPr>
            <a:noAutofit/>
          </a:bodyPr>
          <a:lstStyle/>
          <a:p>
            <a:r>
              <a:rPr lang="en-US" sz="3600" dirty="0" smtClean="0"/>
              <a:t>There are 24 cells all together that make up an 80 Volt battery pack with 100 amp hours of current. This gives my car 8 kilowatt hours of energy. For long term battery health it is best to use only about 70% of this, or about 5.6 kwh. I have driven the </a:t>
            </a:r>
            <a:r>
              <a:rPr lang="en-US" sz="3600" dirty="0" err="1" smtClean="0"/>
              <a:t>Melectro</a:t>
            </a:r>
            <a:r>
              <a:rPr lang="en-US" sz="3600" dirty="0" smtClean="0"/>
              <a:t> over 90 km/hr. I tested it one day and got 60 kilometers of range on a charge. It was designed mostly as a town/city car, so I have never needed more than one charge cycle per day. No need for “range anxiety”. It is VERY fast off the start too!</a:t>
            </a:r>
            <a:endParaRPr lang="en-US" sz="3600" dirty="0"/>
          </a:p>
        </p:txBody>
      </p:sp>
    </p:spTree>
    <p:extLst>
      <p:ext uri="{BB962C8B-B14F-4D97-AF65-F5344CB8AC3E}">
        <p14:creationId xmlns:p14="http://schemas.microsoft.com/office/powerpoint/2010/main" xmlns="" val="8766443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01889"/>
            <a:ext cx="10515600" cy="1325563"/>
          </a:xfrm>
        </p:spPr>
        <p:txBody>
          <a:bodyPr/>
          <a:lstStyle/>
          <a:p>
            <a:r>
              <a:rPr lang="en-US" dirty="0" smtClean="0"/>
              <a:t>Pros and Cons of Electric Vehicles</a:t>
            </a:r>
            <a:endParaRPr lang="en-US" dirty="0"/>
          </a:p>
        </p:txBody>
      </p:sp>
      <p:sp>
        <p:nvSpPr>
          <p:cNvPr id="3" name="Content Placeholder 2"/>
          <p:cNvSpPr>
            <a:spLocks noGrp="1"/>
          </p:cNvSpPr>
          <p:nvPr>
            <p:ph idx="1"/>
          </p:nvPr>
        </p:nvSpPr>
        <p:spPr>
          <a:xfrm>
            <a:off x="741218" y="1562388"/>
            <a:ext cx="10515600" cy="5184775"/>
          </a:xfrm>
        </p:spPr>
        <p:txBody>
          <a:bodyPr>
            <a:normAutofit/>
          </a:bodyPr>
          <a:lstStyle/>
          <a:p>
            <a:r>
              <a:rPr lang="en-US" sz="3600" dirty="0" smtClean="0"/>
              <a:t>Most people are very familiar with the major “con” of electric vehicles. It is feared that they may run out of charge too soon, thus stranding the driver. Of course, the average North American drives far less kilometers each day than the average electric vehicle will go. Still, longer trips could be a problem – at this time. It is important to remember that in the early days  gasoline cars had exactly the same problem until a broad network of gas stations evolved. The charging network for electrics will come, but is still evolving. </a:t>
            </a:r>
            <a:endParaRPr lang="en-US" sz="3600" dirty="0"/>
          </a:p>
        </p:txBody>
      </p:sp>
    </p:spTree>
    <p:extLst>
      <p:ext uri="{BB962C8B-B14F-4D97-AF65-F5344CB8AC3E}">
        <p14:creationId xmlns:p14="http://schemas.microsoft.com/office/powerpoint/2010/main" xmlns="" val="35518295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Pros and Cons of Electric Vehicles</a:t>
            </a:r>
            <a:endParaRPr lang="en-US" dirty="0"/>
          </a:p>
        </p:txBody>
      </p:sp>
      <p:sp>
        <p:nvSpPr>
          <p:cNvPr id="3" name="Content Placeholder 2"/>
          <p:cNvSpPr>
            <a:spLocks noGrp="1"/>
          </p:cNvSpPr>
          <p:nvPr>
            <p:ph idx="1"/>
          </p:nvPr>
        </p:nvSpPr>
        <p:spPr>
          <a:xfrm>
            <a:off x="838200" y="1690689"/>
            <a:ext cx="10515600" cy="5028766"/>
          </a:xfrm>
        </p:spPr>
        <p:txBody>
          <a:bodyPr>
            <a:normAutofit/>
          </a:bodyPr>
          <a:lstStyle/>
          <a:p>
            <a:r>
              <a:rPr lang="en-US" sz="3600" dirty="0" smtClean="0"/>
              <a:t>The “pros” are many. First, as mentioned, electric cars create far less pollution of many kinds. The fuel for EVs is also far cheaper. My </a:t>
            </a:r>
            <a:r>
              <a:rPr lang="en-US" sz="3600" dirty="0" err="1" smtClean="0"/>
              <a:t>Melectro</a:t>
            </a:r>
            <a:r>
              <a:rPr lang="en-US" sz="3600" dirty="0" smtClean="0"/>
              <a:t> costs only 1 cent per kilometer to charge! My fuel efficient compact car often costs 8 cents per kilometer. A gas motor has hundreds of moving parts. An electric motor has one rotating shaft. Generally, electric cars have far fewer break downs and practically no routine maintenance on the drive train. So operating costs are very low.</a:t>
            </a:r>
            <a:endParaRPr lang="en-US" sz="3600" dirty="0"/>
          </a:p>
        </p:txBody>
      </p:sp>
    </p:spTree>
    <p:extLst>
      <p:ext uri="{BB962C8B-B14F-4D97-AF65-F5344CB8AC3E}">
        <p14:creationId xmlns:p14="http://schemas.microsoft.com/office/powerpoint/2010/main" xmlns="" val="37600251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How it Works</a:t>
            </a:r>
            <a:endParaRPr lang="en-US" dirty="0"/>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xmlns="" val="0"/>
              </a:ext>
            </a:extLst>
          </a:blip>
          <a:stretch>
            <a:fillRect/>
          </a:stretch>
        </p:blipFill>
        <p:spPr>
          <a:xfrm>
            <a:off x="3195108" y="1825625"/>
            <a:ext cx="5801784" cy="4351338"/>
          </a:xfrm>
        </p:spPr>
      </p:pic>
    </p:spTree>
    <p:extLst>
      <p:ext uri="{BB962C8B-B14F-4D97-AF65-F5344CB8AC3E}">
        <p14:creationId xmlns:p14="http://schemas.microsoft.com/office/powerpoint/2010/main" xmlns="" val="33728255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3452"/>
            <a:ext cx="10515600" cy="1325563"/>
          </a:xfrm>
        </p:spPr>
        <p:txBody>
          <a:bodyPr/>
          <a:lstStyle/>
          <a:p>
            <a:r>
              <a:rPr lang="en-US" dirty="0" smtClean="0"/>
              <a:t>How it Works</a:t>
            </a:r>
            <a:endParaRPr lang="en-US" dirty="0"/>
          </a:p>
        </p:txBody>
      </p:sp>
      <p:sp>
        <p:nvSpPr>
          <p:cNvPr id="3" name="Content Placeholder 2"/>
          <p:cNvSpPr>
            <a:spLocks noGrp="1"/>
          </p:cNvSpPr>
          <p:nvPr>
            <p:ph idx="1"/>
          </p:nvPr>
        </p:nvSpPr>
        <p:spPr>
          <a:xfrm>
            <a:off x="838200" y="1825625"/>
            <a:ext cx="10515600" cy="4866120"/>
          </a:xfrm>
        </p:spPr>
        <p:txBody>
          <a:bodyPr>
            <a:normAutofit/>
          </a:bodyPr>
          <a:lstStyle/>
          <a:p>
            <a:r>
              <a:rPr lang="en-US" sz="3600" dirty="0" smtClean="0"/>
              <a:t>In the preceding picture you are able to see almost all the main components that make an EV work. This is my main component “control board”. Besides this there is only the motor, the battery pack and the charger, plus a couple of alterations to the previous heating and braking systems. Compare that to what is under the hood of your gas vehicle and you will start to understand why EVs are thought to be relatively simple. </a:t>
            </a:r>
            <a:endParaRPr lang="en-US" sz="3600" dirty="0"/>
          </a:p>
        </p:txBody>
      </p:sp>
    </p:spTree>
    <p:extLst>
      <p:ext uri="{BB962C8B-B14F-4D97-AF65-F5344CB8AC3E}">
        <p14:creationId xmlns:p14="http://schemas.microsoft.com/office/powerpoint/2010/main" xmlns="" val="16355871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7142" y="83510"/>
            <a:ext cx="10515600" cy="1325563"/>
          </a:xfrm>
        </p:spPr>
        <p:txBody>
          <a:bodyPr/>
          <a:lstStyle/>
          <a:p>
            <a:r>
              <a:rPr lang="en-US" dirty="0" smtClean="0"/>
              <a:t>The Motor Controller</a:t>
            </a:r>
            <a:endParaRPr lang="en-US" dirty="0"/>
          </a:p>
        </p:txBody>
      </p:sp>
      <p:pic>
        <p:nvPicPr>
          <p:cNvPr id="6" name="Content Placeholder 5"/>
          <p:cNvPicPr>
            <a:picLocks noGrp="1" noChangeAspect="1"/>
          </p:cNvPicPr>
          <p:nvPr>
            <p:ph idx="1"/>
          </p:nvPr>
        </p:nvPicPr>
        <p:blipFill>
          <a:blip r:embed="rId2" cstate="email">
            <a:extLst>
              <a:ext uri="{28A0092B-C50C-407E-A947-70E740481C1C}">
                <a14:useLocalDpi xmlns:a14="http://schemas.microsoft.com/office/drawing/2010/main" xmlns="" val="0"/>
              </a:ext>
            </a:extLst>
          </a:blip>
          <a:stretch>
            <a:fillRect/>
          </a:stretch>
        </p:blipFill>
        <p:spPr>
          <a:xfrm rot="16200000">
            <a:off x="3324401" y="2060926"/>
            <a:ext cx="5413729" cy="4110021"/>
          </a:xfrm>
          <a:scene3d>
            <a:camera prst="orthographicFront">
              <a:rot lat="0" lon="0" rev="5400000"/>
            </a:camera>
            <a:lightRig rig="threePt" dir="t"/>
          </a:scene3d>
        </p:spPr>
      </p:pic>
    </p:spTree>
    <p:extLst>
      <p:ext uri="{BB962C8B-B14F-4D97-AF65-F5344CB8AC3E}">
        <p14:creationId xmlns:p14="http://schemas.microsoft.com/office/powerpoint/2010/main" xmlns="" val="25868307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TotalTime>
  <Words>1220</Words>
  <Application>Microsoft Office PowerPoint</Application>
  <PresentationFormat>Custom</PresentationFormat>
  <Paragraphs>49</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 The Electric Car Demystified      Quentin Robinson, Brandon Manitoba</vt:lpstr>
      <vt:lpstr>The Project Car</vt:lpstr>
      <vt:lpstr>The “2016 Melectro”</vt:lpstr>
      <vt:lpstr>How it Performs</vt:lpstr>
      <vt:lpstr>Pros and Cons of Electric Vehicles</vt:lpstr>
      <vt:lpstr>Pros and Cons of Electric Vehicles</vt:lpstr>
      <vt:lpstr>How it Works</vt:lpstr>
      <vt:lpstr>How it Works</vt:lpstr>
      <vt:lpstr>The Motor Controller</vt:lpstr>
      <vt:lpstr>The Motor Controller</vt:lpstr>
      <vt:lpstr>The Rest of the Control Board</vt:lpstr>
      <vt:lpstr>Slide 12</vt:lpstr>
      <vt:lpstr>The Battery Pack</vt:lpstr>
      <vt:lpstr>The Battery Management System (BMS)</vt:lpstr>
      <vt:lpstr>BMS “Brain”</vt:lpstr>
      <vt:lpstr>The Battery Charger: attached to the bottom left is a relay that automatically shuts off the charger to protect the battery pack when fully charged. </vt:lpstr>
      <vt:lpstr>The Motor (at last!)</vt:lpstr>
      <vt:lpstr>The Motor</vt:lpstr>
      <vt:lpstr>What Else?</vt:lpstr>
      <vt:lpstr>The 12 Volt Hookup</vt:lpstr>
      <vt:lpstr>Heater and Brakes</vt:lpstr>
      <vt:lpstr>Electric Vacuum pump: towards the top-left with a rubber hose coming out. Beside that, to the bottom-right, the old paint can that became the antifreeze reservoir for the heating system. </vt:lpstr>
      <vt:lpstr>The Heating System Part 2</vt:lpstr>
      <vt:lpstr>The Heating System Part 2</vt:lpstr>
      <vt:lpstr>And that, in 25 slides, is the Electric Car Demystified!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Electric Car Demystified</dc:title>
  <dc:creator>Madelyn Robinson</dc:creator>
  <cp:lastModifiedBy>Windows</cp:lastModifiedBy>
  <cp:revision>24</cp:revision>
  <dcterms:created xsi:type="dcterms:W3CDTF">2019-01-25T22:46:05Z</dcterms:created>
  <dcterms:modified xsi:type="dcterms:W3CDTF">2019-02-12T20:05:35Z</dcterms:modified>
</cp:coreProperties>
</file>