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62"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Clifford" initials="RC" lastIdx="2" clrIdx="0">
    <p:extLst>
      <p:ext uri="{19B8F6BF-5375-455C-9EA6-DF929625EA0E}">
        <p15:presenceInfo xmlns:p15="http://schemas.microsoft.com/office/powerpoint/2012/main" userId="dc9ba1f5d98946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69" d="100"/>
          <a:sy n="69" d="100"/>
        </p:scale>
        <p:origin x="73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800" b="1" dirty="0"/>
              <a:t>Welcome to the </a:t>
            </a:r>
            <a:br>
              <a:rPr lang="en-US" sz="4800" b="1" dirty="0"/>
            </a:br>
            <a:r>
              <a:rPr lang="en-US" sz="4800" b="1" dirty="0"/>
              <a:t>2022 FDA Annual Meeting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8681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1"/>
            <a:ext cx="8596668" cy="878957"/>
          </a:xfrm>
        </p:spPr>
        <p:txBody>
          <a:bodyPr>
            <a:normAutofit fontScale="90000"/>
          </a:bodyPr>
          <a:lstStyle/>
          <a:p>
            <a:pPr algn="ctr">
              <a:lnSpc>
                <a:spcPct val="150000"/>
              </a:lnSpc>
            </a:pPr>
            <a:r>
              <a:rPr lang="en-US" dirty="0"/>
              <a:t>    Updates and Reminders for FDA Members !</a:t>
            </a:r>
            <a:br>
              <a:rPr lang="en-US" dirty="0"/>
            </a:br>
            <a:r>
              <a:rPr lang="en-US" sz="2700" dirty="0">
                <a:solidFill>
                  <a:schemeClr val="tx1"/>
                </a:solidFill>
              </a:rPr>
              <a:t>FDA Website remains the spot to get all your questions answered. </a:t>
            </a:r>
            <a:br>
              <a:rPr lang="en-US" dirty="0">
                <a:solidFill>
                  <a:schemeClr val="tx1"/>
                </a:solidFill>
              </a:rPr>
            </a:br>
            <a:r>
              <a:rPr lang="en-US" dirty="0">
                <a:solidFill>
                  <a:schemeClr val="tx1"/>
                </a:solidFill>
              </a:rPr>
              <a:t> </a:t>
            </a:r>
            <a:r>
              <a:rPr lang="en-US" sz="3600" b="1" dirty="0"/>
              <a:t>fdaschoolprocurement.com</a:t>
            </a:r>
            <a:r>
              <a:rPr lang="en-US" dirty="0"/>
              <a:t>        </a:t>
            </a:r>
            <a:br>
              <a:rPr lang="en-US" sz="4000" b="1" dirty="0"/>
            </a:br>
            <a:br>
              <a:rPr lang="en-US" u="sng" dirty="0"/>
            </a:br>
            <a:br>
              <a:rPr lang="en-US" u="sng" dirty="0"/>
            </a:br>
            <a:endParaRPr lang="en-US" dirty="0"/>
          </a:p>
        </p:txBody>
      </p:sp>
      <p:sp>
        <p:nvSpPr>
          <p:cNvPr id="3" name="Content Placeholder 2"/>
          <p:cNvSpPr>
            <a:spLocks noGrp="1"/>
          </p:cNvSpPr>
          <p:nvPr>
            <p:ph idx="1"/>
          </p:nvPr>
        </p:nvSpPr>
        <p:spPr>
          <a:xfrm>
            <a:off x="677334" y="2764465"/>
            <a:ext cx="8596668" cy="3941135"/>
          </a:xfrm>
        </p:spPr>
        <p:txBody>
          <a:bodyPr>
            <a:normAutofit fontScale="85000" lnSpcReduction="10000"/>
          </a:bodyPr>
          <a:lstStyle/>
          <a:p>
            <a:r>
              <a:rPr lang="en-US" sz="2800" b="1" dirty="0"/>
              <a:t>Enroll as a member</a:t>
            </a:r>
            <a:r>
              <a:rPr lang="en-US" b="1" dirty="0"/>
              <a:t>-go to website and register, will send an email to Bob</a:t>
            </a:r>
          </a:p>
          <a:p>
            <a:pPr marL="0" indent="0">
              <a:buNone/>
            </a:pPr>
            <a:endParaRPr lang="en-US" sz="1000" b="1" dirty="0"/>
          </a:p>
          <a:p>
            <a:r>
              <a:rPr lang="en-US" sz="2800" b="1" dirty="0"/>
              <a:t>Locked Sections-RFP’s, Bids, Signature pages, Renewals and Extensions, Monthly pricing, Member rebate and sales data</a:t>
            </a:r>
          </a:p>
          <a:p>
            <a:pPr marL="457200" lvl="1" indent="0">
              <a:buNone/>
            </a:pPr>
            <a:endParaRPr lang="en-US" sz="1700" b="1" dirty="0"/>
          </a:p>
          <a:p>
            <a:r>
              <a:rPr lang="en-US" sz="2800" b="1" dirty="0"/>
              <a:t>Weekly Postings – Open to all</a:t>
            </a:r>
          </a:p>
          <a:p>
            <a:pPr lvl="1">
              <a:buFont typeface="Wingdings" panose="05000000000000000000" pitchFamily="2" charset="2"/>
              <a:buChar char="§"/>
            </a:pPr>
            <a:r>
              <a:rPr lang="en-US" sz="2600" b="1" dirty="0"/>
              <a:t>FDA weekly emails</a:t>
            </a:r>
          </a:p>
          <a:p>
            <a:pPr lvl="1">
              <a:buFont typeface="Wingdings" panose="05000000000000000000" pitchFamily="2" charset="2"/>
              <a:buChar char="§"/>
            </a:pPr>
            <a:r>
              <a:rPr lang="en-US" sz="2600" b="1" dirty="0"/>
              <a:t>Special Features Flier</a:t>
            </a:r>
          </a:p>
          <a:p>
            <a:pPr lvl="1">
              <a:buFont typeface="Wingdings" panose="05000000000000000000" pitchFamily="2" charset="2"/>
              <a:buChar char="§"/>
            </a:pPr>
            <a:r>
              <a:rPr lang="en-US" sz="2600" b="1" dirty="0"/>
              <a:t>Produce pricing </a:t>
            </a:r>
          </a:p>
        </p:txBody>
      </p:sp>
    </p:spTree>
    <p:extLst>
      <p:ext uri="{BB962C8B-B14F-4D97-AF65-F5344CB8AC3E}">
        <p14:creationId xmlns:p14="http://schemas.microsoft.com/office/powerpoint/2010/main" val="337670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FC0FE-39E7-49B9-9D81-801006D6E9B3}"/>
              </a:ext>
            </a:extLst>
          </p:cNvPr>
          <p:cNvSpPr>
            <a:spLocks noGrp="1"/>
          </p:cNvSpPr>
          <p:nvPr>
            <p:ph type="title"/>
          </p:nvPr>
        </p:nvSpPr>
        <p:spPr>
          <a:xfrm>
            <a:off x="677334" y="609600"/>
            <a:ext cx="8596668" cy="1144772"/>
          </a:xfrm>
        </p:spPr>
        <p:txBody>
          <a:bodyPr>
            <a:normAutofit fontScale="90000"/>
          </a:bodyPr>
          <a:lstStyle/>
          <a:p>
            <a:r>
              <a:rPr lang="en-US" b="1" dirty="0"/>
              <a:t>Black River Produce Products available on PFG Trucks</a:t>
            </a:r>
          </a:p>
        </p:txBody>
      </p:sp>
      <p:sp>
        <p:nvSpPr>
          <p:cNvPr id="3" name="Content Placeholder 2">
            <a:extLst>
              <a:ext uri="{FF2B5EF4-FFF2-40B4-BE49-F238E27FC236}">
                <a16:creationId xmlns:a16="http://schemas.microsoft.com/office/drawing/2014/main" id="{5EC4A91E-63C5-4363-9750-7CFD34DB3260}"/>
              </a:ext>
            </a:extLst>
          </p:cNvPr>
          <p:cNvSpPr>
            <a:spLocks noGrp="1"/>
          </p:cNvSpPr>
          <p:nvPr>
            <p:ph idx="1"/>
          </p:nvPr>
        </p:nvSpPr>
        <p:spPr>
          <a:xfrm>
            <a:off x="677334" y="1637414"/>
            <a:ext cx="8596668" cy="4253024"/>
          </a:xfrm>
        </p:spPr>
        <p:txBody>
          <a:bodyPr>
            <a:normAutofit fontScale="77500" lnSpcReduction="20000"/>
          </a:bodyPr>
          <a:lstStyle/>
          <a:p>
            <a:pPr marL="0" indent="0">
              <a:buNone/>
            </a:pPr>
            <a:endParaRPr lang="en-US" sz="3000" dirty="0"/>
          </a:p>
          <a:p>
            <a:r>
              <a:rPr lang="en-US" sz="2800" b="1" dirty="0"/>
              <a:t>HOW TO ORDER</a:t>
            </a:r>
          </a:p>
          <a:p>
            <a:r>
              <a:rPr lang="en-US" sz="2800" b="1" dirty="0"/>
              <a:t>Place order by 10 AM on Monday for ship on Wednesday delivery.</a:t>
            </a:r>
          </a:p>
          <a:p>
            <a:r>
              <a:rPr lang="en-US" sz="2800" b="1" dirty="0"/>
              <a:t>Place order by 10 AM on Tuesday for ship on Thursday delivery.</a:t>
            </a:r>
          </a:p>
          <a:p>
            <a:r>
              <a:rPr lang="en-US" sz="2800" b="1" dirty="0"/>
              <a:t>Place order by 10 AM on Wednesday for ship on Friday delivery.</a:t>
            </a:r>
          </a:p>
          <a:p>
            <a:r>
              <a:rPr lang="en-US" sz="2800" b="1" dirty="0"/>
              <a:t>Place order by 10 AM on Thursday for ship on Monday or Tuesday delivery.</a:t>
            </a:r>
          </a:p>
          <a:p>
            <a:r>
              <a:rPr lang="en-US" sz="2800" b="1" dirty="0"/>
              <a:t>There are currently about 50 items available with more on the way, including Vermont Beef, Pork, and more cheeses. </a:t>
            </a:r>
          </a:p>
          <a:p>
            <a:pPr marL="457200" lvl="1" indent="0">
              <a:buNone/>
            </a:pPr>
            <a:endParaRPr lang="en-US" sz="2800" dirty="0"/>
          </a:p>
          <a:p>
            <a:pPr lvl="1">
              <a:buFont typeface="Wingdings" panose="05000000000000000000" pitchFamily="2" charset="2"/>
              <a:buChar char="§"/>
            </a:pPr>
            <a:endParaRPr lang="en-US" sz="3200" dirty="0"/>
          </a:p>
          <a:p>
            <a:endParaRPr lang="en-US" sz="3000" dirty="0"/>
          </a:p>
          <a:p>
            <a:endParaRPr lang="en-US" sz="3000" dirty="0"/>
          </a:p>
          <a:p>
            <a:endParaRPr lang="en-US" sz="3000" dirty="0"/>
          </a:p>
          <a:p>
            <a:endParaRPr lang="en-US" sz="3000" dirty="0"/>
          </a:p>
          <a:p>
            <a:endParaRPr lang="en-US" sz="3000" dirty="0"/>
          </a:p>
          <a:p>
            <a:pPr>
              <a:buFont typeface="Wingdings" panose="05000000000000000000" pitchFamily="2" charset="2"/>
              <a:buChar char="Ø"/>
            </a:pPr>
            <a:endParaRPr lang="en-US" sz="3000" dirty="0"/>
          </a:p>
          <a:p>
            <a:pPr marL="0" indent="0">
              <a:buNone/>
            </a:pPr>
            <a:endParaRPr lang="en-US" sz="3000" dirty="0"/>
          </a:p>
        </p:txBody>
      </p:sp>
    </p:spTree>
    <p:extLst>
      <p:ext uri="{BB962C8B-B14F-4D97-AF65-F5344CB8AC3E}">
        <p14:creationId xmlns:p14="http://schemas.microsoft.com/office/powerpoint/2010/main" val="173616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8870"/>
          </a:xfrm>
        </p:spPr>
        <p:txBody>
          <a:bodyPr>
            <a:normAutofit fontScale="90000"/>
          </a:bodyPr>
          <a:lstStyle/>
          <a:p>
            <a:r>
              <a:rPr lang="en-US" b="1" dirty="0"/>
              <a:t>New FDA Order Guide ready for roll-out </a:t>
            </a:r>
            <a:br>
              <a:rPr lang="en-US" b="1" dirty="0"/>
            </a:br>
            <a:endParaRPr lang="en-US" b="1" dirty="0"/>
          </a:p>
        </p:txBody>
      </p:sp>
      <p:sp>
        <p:nvSpPr>
          <p:cNvPr id="3" name="Content Placeholder 2"/>
          <p:cNvSpPr>
            <a:spLocks noGrp="1"/>
          </p:cNvSpPr>
          <p:nvPr>
            <p:ph idx="1"/>
          </p:nvPr>
        </p:nvSpPr>
        <p:spPr>
          <a:xfrm>
            <a:off x="291547" y="1577009"/>
            <a:ext cx="9409043" cy="4292163"/>
          </a:xfrm>
        </p:spPr>
        <p:txBody>
          <a:bodyPr>
            <a:normAutofit fontScale="85000" lnSpcReduction="20000"/>
          </a:bodyPr>
          <a:lstStyle/>
          <a:p>
            <a:pPr lvl="0"/>
            <a:r>
              <a:rPr lang="en-US" sz="3000" b="1" dirty="0"/>
              <a:t>The FDA Badge is now ONLY on the items in this list</a:t>
            </a:r>
          </a:p>
          <a:p>
            <a:pPr lvl="0"/>
            <a:r>
              <a:rPr lang="en-US" sz="3000" b="1" dirty="0"/>
              <a:t>These items are the ones that have the best pricing and value </a:t>
            </a:r>
          </a:p>
          <a:p>
            <a:pPr lvl="0"/>
            <a:r>
              <a:rPr lang="en-US" sz="3000" b="1" dirty="0"/>
              <a:t>Schools can have this added as a secondary list, or as a full replacement. Just let us know if you want to give this list a try. The more members using this list, the more volume and therefore the more emphasis we can place on these items when negotiating with manufacturers. </a:t>
            </a:r>
          </a:p>
          <a:p>
            <a:pPr lvl="0"/>
            <a:r>
              <a:rPr lang="en-US" sz="3000" b="1" dirty="0"/>
              <a:t>We know most schools have multiple order guides and accounts, we are working to make this an easy transition. </a:t>
            </a:r>
          </a:p>
          <a:p>
            <a:pPr lvl="0"/>
            <a:endParaRPr lang="en-US" sz="3000" b="1" dirty="0"/>
          </a:p>
          <a:p>
            <a:pPr marL="0" lvl="0" indent="0">
              <a:buNone/>
            </a:pPr>
            <a:endParaRPr lang="en-US" sz="3000" b="1" dirty="0"/>
          </a:p>
          <a:p>
            <a:pPr marL="457200" lvl="1" indent="0">
              <a:buNone/>
            </a:pPr>
            <a:endParaRPr lang="en-US" sz="1400" dirty="0"/>
          </a:p>
          <a:p>
            <a:endParaRPr lang="en-US" dirty="0"/>
          </a:p>
        </p:txBody>
      </p:sp>
    </p:spTree>
    <p:extLst>
      <p:ext uri="{BB962C8B-B14F-4D97-AF65-F5344CB8AC3E}">
        <p14:creationId xmlns:p14="http://schemas.microsoft.com/office/powerpoint/2010/main" val="1440906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B45E-82D6-4766-A3DB-6E61A9A4F9EB}"/>
              </a:ext>
            </a:extLst>
          </p:cNvPr>
          <p:cNvSpPr>
            <a:spLocks noGrp="1"/>
          </p:cNvSpPr>
          <p:nvPr>
            <p:ph type="title"/>
          </p:nvPr>
        </p:nvSpPr>
        <p:spPr>
          <a:xfrm>
            <a:off x="634804" y="251129"/>
            <a:ext cx="8596668" cy="1035411"/>
          </a:xfrm>
        </p:spPr>
        <p:txBody>
          <a:bodyPr>
            <a:normAutofit fontScale="90000"/>
          </a:bodyPr>
          <a:lstStyle/>
          <a:p>
            <a:r>
              <a:rPr lang="en-US" b="1" dirty="0"/>
              <a:t>Compliance with the Vermont Local Foods Incentive Grant Program</a:t>
            </a:r>
            <a:br>
              <a:rPr lang="en-US" b="1" dirty="0"/>
            </a:br>
            <a:endParaRPr lang="en-US" b="1" dirty="0"/>
          </a:p>
        </p:txBody>
      </p:sp>
      <p:sp>
        <p:nvSpPr>
          <p:cNvPr id="3" name="Content Placeholder 2">
            <a:extLst>
              <a:ext uri="{FF2B5EF4-FFF2-40B4-BE49-F238E27FC236}">
                <a16:creationId xmlns:a16="http://schemas.microsoft.com/office/drawing/2014/main" id="{D6E7DD71-2EF8-43DC-998D-3FB17EB497B9}"/>
              </a:ext>
            </a:extLst>
          </p:cNvPr>
          <p:cNvSpPr>
            <a:spLocks noGrp="1"/>
          </p:cNvSpPr>
          <p:nvPr>
            <p:ph idx="1"/>
          </p:nvPr>
        </p:nvSpPr>
        <p:spPr>
          <a:xfrm>
            <a:off x="278295" y="1286539"/>
            <a:ext cx="9554817" cy="5320331"/>
          </a:xfrm>
        </p:spPr>
        <p:txBody>
          <a:bodyPr>
            <a:normAutofit/>
          </a:bodyPr>
          <a:lstStyle/>
          <a:p>
            <a:pPr lvl="0"/>
            <a:endParaRPr lang="en-US" sz="2400" b="1" dirty="0"/>
          </a:p>
          <a:p>
            <a:r>
              <a:rPr lang="en-US" dirty="0"/>
              <a:t>RFS will be sending out Monthly Vermont Purchase records to all FDA members, including new Black River Produce items</a:t>
            </a:r>
          </a:p>
          <a:p>
            <a:r>
              <a:rPr lang="en-US" dirty="0"/>
              <a:t>We have already sent samples of these lists to the Vermont Agencies of Education and Agriculture for feedback</a:t>
            </a:r>
          </a:p>
          <a:p>
            <a:r>
              <a:rPr lang="en-US" dirty="0"/>
              <a:t>Vermont FEED has created and will maintain this list of Vermont Foods that meet the criteria to be counted towards the incentive. https://docs.google.com/spreadsheets/d/1uSlMShFP14s9tMrOzE0QuUa8ghSx5JOHwdYVgkBbSxc/edit#gid=1540465326</a:t>
            </a:r>
          </a:p>
          <a:p>
            <a:r>
              <a:rPr lang="en-US" dirty="0"/>
              <a:t>Individual schools can rely on the list of attested items and do not need to conduct any of the research themselves to determine compliance. </a:t>
            </a:r>
          </a:p>
          <a:p>
            <a:endParaRPr lang="en-US" dirty="0"/>
          </a:p>
        </p:txBody>
      </p:sp>
    </p:spTree>
    <p:extLst>
      <p:ext uri="{BB962C8B-B14F-4D97-AF65-F5344CB8AC3E}">
        <p14:creationId xmlns:p14="http://schemas.microsoft.com/office/powerpoint/2010/main" val="3269867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E829F-35DA-4128-8E81-C8344F290EF2}"/>
              </a:ext>
            </a:extLst>
          </p:cNvPr>
          <p:cNvSpPr>
            <a:spLocks noGrp="1"/>
          </p:cNvSpPr>
          <p:nvPr>
            <p:ph type="title"/>
          </p:nvPr>
        </p:nvSpPr>
        <p:spPr>
          <a:xfrm>
            <a:off x="677334" y="609598"/>
            <a:ext cx="8596668" cy="1251099"/>
          </a:xfrm>
        </p:spPr>
        <p:txBody>
          <a:bodyPr>
            <a:normAutofit fontScale="90000"/>
          </a:bodyPr>
          <a:lstStyle/>
          <a:p>
            <a:pPr algn="ctr"/>
            <a:r>
              <a:rPr lang="en-US" dirty="0"/>
              <a:t>Supply Chain and Pricing Moving Forward </a:t>
            </a:r>
            <a:br>
              <a:rPr lang="en-US" dirty="0"/>
            </a:br>
            <a:r>
              <a:rPr lang="en-US" sz="2400" dirty="0"/>
              <a:t>Food Away From Home inflation is currently running at around 9% </a:t>
            </a:r>
          </a:p>
        </p:txBody>
      </p:sp>
      <p:sp>
        <p:nvSpPr>
          <p:cNvPr id="3" name="Content Placeholder 2">
            <a:extLst>
              <a:ext uri="{FF2B5EF4-FFF2-40B4-BE49-F238E27FC236}">
                <a16:creationId xmlns:a16="http://schemas.microsoft.com/office/drawing/2014/main" id="{B15F6B22-F2BF-4D18-9A98-BA898F6FB43D}"/>
              </a:ext>
            </a:extLst>
          </p:cNvPr>
          <p:cNvSpPr>
            <a:spLocks noGrp="1"/>
          </p:cNvSpPr>
          <p:nvPr>
            <p:ph idx="1"/>
          </p:nvPr>
        </p:nvSpPr>
        <p:spPr>
          <a:xfrm>
            <a:off x="677334" y="1669769"/>
            <a:ext cx="8596668" cy="4371593"/>
          </a:xfrm>
        </p:spPr>
        <p:txBody>
          <a:bodyPr>
            <a:normAutofit fontScale="77500" lnSpcReduction="20000"/>
          </a:bodyPr>
          <a:lstStyle/>
          <a:p>
            <a:pPr marL="0" indent="0" algn="ctr">
              <a:buNone/>
            </a:pPr>
            <a:r>
              <a:rPr lang="en-US" sz="3200" b="1" dirty="0"/>
              <a:t>FDA is continuing to partner with PFG and UFSO to ascertain the best pricing and availability of products. This is best done by increasing the value of FDA to Manufacturers and Distributors. To work towards this, FDA is: </a:t>
            </a:r>
          </a:p>
          <a:p>
            <a:r>
              <a:rPr lang="en-US" sz="3200" b="1" dirty="0"/>
              <a:t>Expanding into New York and New Hampshire schools</a:t>
            </a:r>
          </a:p>
          <a:p>
            <a:r>
              <a:rPr lang="en-US" sz="3200" b="1" dirty="0"/>
              <a:t>Connecting with other large players, like the Abbey Group to determine if there are any synergies that can be leveraged to benefit members. </a:t>
            </a:r>
          </a:p>
          <a:p>
            <a:r>
              <a:rPr lang="en-US" sz="3200" b="1" dirty="0"/>
              <a:t>Negotiating directly with Manufacturers for the best pricing AND supply for members </a:t>
            </a:r>
          </a:p>
          <a:p>
            <a:r>
              <a:rPr lang="en-US" sz="3200" b="1" dirty="0"/>
              <a:t>Direct PO’s and Payments to PFG </a:t>
            </a:r>
          </a:p>
        </p:txBody>
      </p:sp>
    </p:spTree>
    <p:extLst>
      <p:ext uri="{BB962C8B-B14F-4D97-AF65-F5344CB8AC3E}">
        <p14:creationId xmlns:p14="http://schemas.microsoft.com/office/powerpoint/2010/main" val="234945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EA6A-F545-40A6-B3D2-A52E7AEB0613}"/>
              </a:ext>
            </a:extLst>
          </p:cNvPr>
          <p:cNvSpPr>
            <a:spLocks noGrp="1"/>
          </p:cNvSpPr>
          <p:nvPr>
            <p:ph type="title"/>
          </p:nvPr>
        </p:nvSpPr>
        <p:spPr>
          <a:xfrm>
            <a:off x="677334" y="198783"/>
            <a:ext cx="8596668" cy="1007165"/>
          </a:xfrm>
        </p:spPr>
        <p:txBody>
          <a:bodyPr>
            <a:normAutofit/>
          </a:bodyPr>
          <a:lstStyle/>
          <a:p>
            <a:pPr algn="ctr"/>
            <a:r>
              <a:rPr lang="en-US" dirty="0"/>
              <a:t>Have a Great School Year!	 </a:t>
            </a:r>
          </a:p>
        </p:txBody>
      </p:sp>
      <p:sp>
        <p:nvSpPr>
          <p:cNvPr id="3" name="Content Placeholder 2">
            <a:extLst>
              <a:ext uri="{FF2B5EF4-FFF2-40B4-BE49-F238E27FC236}">
                <a16:creationId xmlns:a16="http://schemas.microsoft.com/office/drawing/2014/main" id="{9F7F7044-0533-4942-B8C1-A22D8F7F2E1A}"/>
              </a:ext>
            </a:extLst>
          </p:cNvPr>
          <p:cNvSpPr>
            <a:spLocks noGrp="1"/>
          </p:cNvSpPr>
          <p:nvPr>
            <p:ph idx="1"/>
          </p:nvPr>
        </p:nvSpPr>
        <p:spPr>
          <a:xfrm>
            <a:off x="914400" y="1364974"/>
            <a:ext cx="7740502" cy="5294243"/>
          </a:xfrm>
        </p:spPr>
        <p:txBody>
          <a:bodyPr>
            <a:normAutofit/>
          </a:bodyPr>
          <a:lstStyle/>
          <a:p>
            <a:pPr marL="0" indent="0" algn="ctr">
              <a:buNone/>
            </a:pPr>
            <a:endParaRPr lang="en-US" b="1" dirty="0"/>
          </a:p>
          <a:p>
            <a:pPr marL="0" indent="0" algn="ctr">
              <a:buNone/>
            </a:pPr>
            <a:endParaRPr lang="en-US" sz="1800" b="1" dirty="0"/>
          </a:p>
          <a:p>
            <a:r>
              <a:rPr lang="en-US" dirty="0"/>
              <a:t>Much Thanks to All Members! The Past 2+ Years Have Been Incredibly Challenging! </a:t>
            </a:r>
          </a:p>
        </p:txBody>
      </p:sp>
    </p:spTree>
    <p:extLst>
      <p:ext uri="{BB962C8B-B14F-4D97-AF65-F5344CB8AC3E}">
        <p14:creationId xmlns:p14="http://schemas.microsoft.com/office/powerpoint/2010/main" val="34399064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11856</TotalTime>
  <Words>534</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Trebuchet MS</vt:lpstr>
      <vt:lpstr>Wingdings</vt:lpstr>
      <vt:lpstr>Wingdings 3</vt:lpstr>
      <vt:lpstr>Facet</vt:lpstr>
      <vt:lpstr>Welcome to the  2022 FDA Annual Meeting </vt:lpstr>
      <vt:lpstr>    Updates and Reminders for FDA Members ! FDA Website remains the spot to get all your questions answered.   fdaschoolprocurement.com           </vt:lpstr>
      <vt:lpstr>Black River Produce Products available on PFG Trucks</vt:lpstr>
      <vt:lpstr>New FDA Order Guide ready for roll-out  </vt:lpstr>
      <vt:lpstr>Compliance with the Vermont Local Foods Incentive Grant Program </vt:lpstr>
      <vt:lpstr>Supply Chain and Pricing Moving Forward  Food Away From Home inflation is currently running at around 9% </vt:lpstr>
      <vt:lpstr>Have a Great School Year!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2021 FDA Annual Meeting</dc:title>
  <dc:creator>ddavis</dc:creator>
  <cp:lastModifiedBy>Robert Clifford</cp:lastModifiedBy>
  <cp:revision>7</cp:revision>
  <dcterms:created xsi:type="dcterms:W3CDTF">2021-10-01T16:52:42Z</dcterms:created>
  <dcterms:modified xsi:type="dcterms:W3CDTF">2022-09-30T10:48:26Z</dcterms:modified>
</cp:coreProperties>
</file>