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8" r:id="rId4"/>
    <p:sldId id="274" r:id="rId5"/>
    <p:sldId id="273" r:id="rId6"/>
    <p:sldId id="275" r:id="rId7"/>
    <p:sldId id="280" r:id="rId8"/>
    <p:sldId id="276" r:id="rId9"/>
    <p:sldId id="277" r:id="rId10"/>
    <p:sldId id="281" r:id="rId11"/>
    <p:sldId id="278" r:id="rId12"/>
    <p:sldId id="27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38"/>
    <p:restoredTop sz="94544"/>
  </p:normalViewPr>
  <p:slideViewPr>
    <p:cSldViewPr snapToGrid="0">
      <p:cViewPr varScale="1">
        <p:scale>
          <a:sx n="70" d="100"/>
          <a:sy n="70" d="100"/>
        </p:scale>
        <p:origin x="1320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F62A0-4946-53B8-C1FA-489F0F78F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3029" y="802298"/>
            <a:ext cx="9913257" cy="2541431"/>
          </a:xfrm>
        </p:spPr>
        <p:txBody>
          <a:bodyPr>
            <a:normAutofit/>
          </a:bodyPr>
          <a:lstStyle/>
          <a:p>
            <a:r>
              <a:rPr lang="en-US" sz="6000" dirty="0"/>
              <a:t>Varied Kinds of PARTS!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A35B0C-1976-0EF3-8CE3-125DBD4324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Helping  your own system be ready for anything!!</a:t>
            </a:r>
          </a:p>
        </p:txBody>
      </p:sp>
    </p:spTree>
    <p:extLst>
      <p:ext uri="{BB962C8B-B14F-4D97-AF65-F5344CB8AC3E}">
        <p14:creationId xmlns:p14="http://schemas.microsoft.com/office/powerpoint/2010/main" val="1303902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EC3F5-201C-88B3-F627-C86BE9414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71" y="1060551"/>
            <a:ext cx="10074661" cy="82920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General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B627A-2362-8FF5-5DAF-5C1A1D1F2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631" y="2015733"/>
            <a:ext cx="9233598" cy="2599810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Each Person’s System is </a:t>
            </a:r>
            <a:r>
              <a:rPr lang="en-US" sz="2400" b="1" u="sng" dirty="0"/>
              <a:t>Unique</a:t>
            </a:r>
            <a:r>
              <a:rPr lang="en-US" sz="2400" b="1" dirty="0"/>
              <a:t>!</a:t>
            </a:r>
          </a:p>
          <a:p>
            <a:r>
              <a:rPr lang="en-US" sz="2400" b="1" u="sng" dirty="0"/>
              <a:t>How</a:t>
            </a:r>
            <a:r>
              <a:rPr lang="en-US" sz="2400" b="1" dirty="0"/>
              <a:t> Each Person Experiences their Parts is Unique</a:t>
            </a:r>
          </a:p>
          <a:p>
            <a:r>
              <a:rPr lang="en-US" sz="2400" b="1" dirty="0"/>
              <a:t>Parts May </a:t>
            </a:r>
            <a:r>
              <a:rPr lang="en-US" sz="2400" b="1" u="sng" dirty="0"/>
              <a:t>Change</a:t>
            </a:r>
            <a:r>
              <a:rPr lang="en-US" sz="2400" b="1" dirty="0"/>
              <a:t> Over Time in Presentation, Embodiment, and/or Communication</a:t>
            </a:r>
          </a:p>
          <a:p>
            <a:r>
              <a:rPr lang="en-US" sz="2400" b="1" dirty="0"/>
              <a:t>Curiosity of the Therapist helps Clients be Curious</a:t>
            </a:r>
          </a:p>
          <a:p>
            <a:endParaRPr lang="en-US" sz="2400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780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68FF7B-BC90-5FD6-4AFC-5BAC9535870A}"/>
              </a:ext>
            </a:extLst>
          </p:cNvPr>
          <p:cNvSpPr txBox="1"/>
          <p:nvPr/>
        </p:nvSpPr>
        <p:spPr>
          <a:xfrm>
            <a:off x="2914938" y="2245746"/>
            <a:ext cx="7299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8D7033-11B3-539D-4EF0-878F943B0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916" y="2418047"/>
            <a:ext cx="2634343" cy="15806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7052A5-1EDA-C521-D881-CFE3D1B30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6246" y="4234769"/>
            <a:ext cx="2473460" cy="16483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65E2AF-7BF4-120E-4741-0415526AD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045" y="367365"/>
            <a:ext cx="3089661" cy="19937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13EC66-6651-72D3-8BCC-A526A7AFFD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25" y="2938537"/>
            <a:ext cx="3904539" cy="26020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4B4C98-A3B9-6EAF-56F2-2BE038E90F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4813" y="216149"/>
            <a:ext cx="2078065" cy="29391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880F05-0033-9290-0F7E-4B11692F37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988" y="372139"/>
            <a:ext cx="3070971" cy="20465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64D25E-509E-B471-FE37-FC9FF4565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3345" y="3619698"/>
            <a:ext cx="3047830" cy="203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252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8DF90-7FD0-8B5A-CAF0-D7234CD95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784F19-9CD2-CE94-CE07-D727F6EB85B2}"/>
              </a:ext>
            </a:extLst>
          </p:cNvPr>
          <p:cNvSpPr txBox="1"/>
          <p:nvPr/>
        </p:nvSpPr>
        <p:spPr>
          <a:xfrm>
            <a:off x="2914938" y="2245746"/>
            <a:ext cx="7299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A1738D-C2E8-7B36-DAC2-67DD60BDC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5225" y="3320142"/>
            <a:ext cx="3299345" cy="25363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C22E68-A5C0-DB8E-D2E8-CC9D1F594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10" y="3111533"/>
            <a:ext cx="4050914" cy="27027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9760DA-BB8E-729A-70C8-0C4526FFC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567" y="264983"/>
            <a:ext cx="3054789" cy="30547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9F039E-24A8-5F93-26E3-49583E7BC05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304" t="33310" r="19676" b="4366"/>
          <a:stretch>
            <a:fillRect/>
          </a:stretch>
        </p:blipFill>
        <p:spPr>
          <a:xfrm>
            <a:off x="4999889" y="3538229"/>
            <a:ext cx="2858589" cy="24350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946F16-1B84-05CF-3D00-D791D0B65A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0487" y="109956"/>
            <a:ext cx="2141796" cy="32101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42F63B-B6CF-1EFD-1A67-382AB2963C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126" y="264983"/>
            <a:ext cx="3926310" cy="261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141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82718-9FCD-F591-5046-E1D15BA24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70546B-E26A-83BF-0630-4F8F8731A630}"/>
              </a:ext>
            </a:extLst>
          </p:cNvPr>
          <p:cNvSpPr txBox="1"/>
          <p:nvPr/>
        </p:nvSpPr>
        <p:spPr>
          <a:xfrm>
            <a:off x="2914938" y="2245746"/>
            <a:ext cx="7299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C3034C-6FFC-CD87-2B63-E4F479836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04" y="555170"/>
            <a:ext cx="3425567" cy="22828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2580C1-FB16-3C2F-3902-C3CA4CC1F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817" y="3395090"/>
            <a:ext cx="3022599" cy="22669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C1E494-AA15-2C29-9FAC-593907F565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8826" y="2583047"/>
            <a:ext cx="2003652" cy="33092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A0D350-2AD9-9632-2DF6-331D82A41B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2777" y="293914"/>
            <a:ext cx="2089241" cy="31350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74F5B7-03F1-303D-C5FD-A12EA9097C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0679" y="450424"/>
            <a:ext cx="2569835" cy="17346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CEF35A3-3560-B060-6D24-8D0175C3FF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323" y="3010007"/>
            <a:ext cx="2391727" cy="30371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5D4EB9-3630-A552-D199-9C30050DA6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9715" y="3635413"/>
            <a:ext cx="2248008" cy="22480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DDA92C-9F81-C336-8A6E-567ABD73EB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4980" y="774796"/>
            <a:ext cx="2713436" cy="180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604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23264-868C-AE86-702C-D3F6FECB0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750D4-F834-50F8-39CE-5430DADA5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71" y="1060551"/>
            <a:ext cx="10074661" cy="82920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Complexity Varies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C052F-A75B-3387-27DA-A74C7488A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57" y="2015732"/>
            <a:ext cx="9394372" cy="4461267"/>
          </a:xfrm>
        </p:spPr>
        <p:txBody>
          <a:bodyPr>
            <a:normAutofit/>
          </a:bodyPr>
          <a:lstStyle/>
          <a:p>
            <a:r>
              <a:rPr lang="en-US" sz="2400" b="1" dirty="0"/>
              <a:t>Perceptions may be More Simplistic because:</a:t>
            </a:r>
          </a:p>
          <a:p>
            <a:pPr lvl="1"/>
            <a:r>
              <a:rPr lang="en-US" sz="2200" b="1" dirty="0"/>
              <a:t>Therapist/Client needs to Get more Curious, Stay with it</a:t>
            </a:r>
          </a:p>
          <a:p>
            <a:pPr lvl="1"/>
            <a:r>
              <a:rPr lang="en-US" sz="2200" b="1" dirty="0"/>
              <a:t>Part needs to Gain Trust, share more with Self</a:t>
            </a:r>
          </a:p>
          <a:p>
            <a:pPr lvl="1"/>
            <a:r>
              <a:rPr lang="en-US" sz="2200" b="1" dirty="0"/>
              <a:t>Part may be Younger in age, less complex with less maturity</a:t>
            </a:r>
          </a:p>
          <a:p>
            <a:pPr lvl="1"/>
            <a:r>
              <a:rPr lang="en-US" sz="2200" b="1" dirty="0"/>
              <a:t>Neglect, Poverty, or other Lack can impact parts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264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74AE9-9E92-25F7-CFD1-C7E66A729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23EDF-6164-3776-947A-A959B1795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71" y="1060551"/>
            <a:ext cx="10074661" cy="82920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Change happens!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594FE-5ED6-2AD4-AA20-4DACEAD0D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57" y="2015732"/>
            <a:ext cx="9394372" cy="4461267"/>
          </a:xfrm>
        </p:spPr>
        <p:txBody>
          <a:bodyPr>
            <a:normAutofit/>
          </a:bodyPr>
          <a:lstStyle/>
          <a:p>
            <a:r>
              <a:rPr lang="en-US" sz="2400" b="1" dirty="0"/>
              <a:t>Parts Evolve as Time is spent Relating/Connecting with them</a:t>
            </a:r>
          </a:p>
          <a:p>
            <a:pPr lvl="1"/>
            <a:r>
              <a:rPr lang="en-US" sz="2200" b="1" i="1" dirty="0"/>
              <a:t>i.e. Child part Appears to be Dead, Springs Up Alive! </a:t>
            </a:r>
          </a:p>
          <a:p>
            <a:pPr lvl="1"/>
            <a:r>
              <a:rPr lang="en-US" sz="2200" b="1" i="1" dirty="0"/>
              <a:t>i.e. Adult part Appears to be Dead, Revives with patient Witnessing, Unburdening</a:t>
            </a:r>
          </a:p>
          <a:p>
            <a:pPr lvl="1"/>
            <a:r>
              <a:rPr lang="en-US" sz="2200" b="1" i="1" dirty="0"/>
              <a:t>i.e. Parts takes one Shape/Form, then Another, then Another</a:t>
            </a:r>
          </a:p>
          <a:p>
            <a:pPr lvl="1"/>
            <a:r>
              <a:rPr lang="en-US" sz="2200" b="1" i="1" dirty="0"/>
              <a:t>i.e. Part shows up in one Place, then a Different Place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467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7F486-7F7E-ED72-1DEF-9F278ED36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3FDD1-81A2-5D12-0C4D-DA7B9AA4B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71" y="1060551"/>
            <a:ext cx="10074661" cy="82920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IFS:  Theory &amp;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D13C6-CC00-7245-8C2A-A1B37EDA4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2229" y="2015733"/>
            <a:ext cx="10074660" cy="2599810"/>
          </a:xfrm>
        </p:spPr>
        <p:txBody>
          <a:bodyPr>
            <a:normAutofit/>
          </a:bodyPr>
          <a:lstStyle/>
          <a:p>
            <a:r>
              <a:rPr lang="en-US" sz="2400" b="1" dirty="0"/>
              <a:t>Multiplicity is Normal:  For us, and for our Parts!</a:t>
            </a:r>
          </a:p>
          <a:p>
            <a:pPr lvl="1"/>
            <a:r>
              <a:rPr lang="en-US" sz="2200" b="1" dirty="0"/>
              <a:t>i.e. We have Parts &amp; Self, Parts have Parts &amp; Self, and those Parts have Parts &amp; Self……</a:t>
            </a:r>
          </a:p>
          <a:p>
            <a:r>
              <a:rPr lang="en-US" sz="2400" b="1" dirty="0"/>
              <a:t>Some Parts will show Multiple Inner Dimensions, others Not</a:t>
            </a:r>
          </a:p>
          <a:p>
            <a:r>
              <a:rPr lang="en-US" sz="2400" b="1" dirty="0"/>
              <a:t>Being in Relationship allows Parts and Self to Develop Over Time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166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53EBB-D2EB-9711-31A2-B7CC8DA03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0F07B-29D4-AC8D-B581-B886122B5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71" y="1060551"/>
            <a:ext cx="10074661" cy="82920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What if Client says, </a:t>
            </a:r>
            <a:br>
              <a:rPr lang="en-US" sz="2400" b="1" dirty="0"/>
            </a:br>
            <a:r>
              <a:rPr lang="en-US" sz="2400" b="1" dirty="0"/>
              <a:t>“Nothing is Happening”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EAF7B-4CFA-38B6-ED83-D475A0BB9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2229" y="2015733"/>
            <a:ext cx="10074660" cy="4112924"/>
          </a:xfrm>
        </p:spPr>
        <p:txBody>
          <a:bodyPr>
            <a:normAutofit/>
          </a:bodyPr>
          <a:lstStyle/>
          <a:p>
            <a:r>
              <a:rPr lang="en-US" sz="2400" b="1" dirty="0"/>
              <a:t>Most Clients will notice SOMETHING, even if it is THINKING that they are not noticing anything!</a:t>
            </a:r>
          </a:p>
          <a:p>
            <a:r>
              <a:rPr lang="en-US" sz="2400" b="1" dirty="0"/>
              <a:t>Being PATIENT and CURIOUS allows more to come out, come into awareness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486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D0413-BAC6-3CDA-CFCD-281D095CE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720B1-2214-7F08-F504-FF3ECC55B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71" y="1060551"/>
            <a:ext cx="10074661" cy="82920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What if Client says, </a:t>
            </a:r>
            <a:br>
              <a:rPr lang="en-US" sz="2400" b="1" dirty="0"/>
            </a:br>
            <a:r>
              <a:rPr lang="en-US" sz="2400" b="1" dirty="0"/>
              <a:t>“I Don’t Know”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3104F-038B-EA8F-3E1E-D6B8BFAF1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2229" y="2015733"/>
            <a:ext cx="10074660" cy="4112924"/>
          </a:xfrm>
        </p:spPr>
        <p:txBody>
          <a:bodyPr>
            <a:normAutofit/>
          </a:bodyPr>
          <a:lstStyle/>
          <a:p>
            <a:r>
              <a:rPr lang="en-US" sz="2400" b="1" dirty="0"/>
              <a:t>Use IMPLICIT DIRECT ACCESS if needed to talk for a bit more, then return to inner focus when there seems to be an entry point</a:t>
            </a:r>
          </a:p>
          <a:p>
            <a:r>
              <a:rPr lang="en-US" sz="2400" b="1" dirty="0"/>
              <a:t>Show You get it:  IFS may feel opposite to “talk therapy”;  the IFS Process might prompt mild discomfort to terror</a:t>
            </a:r>
          </a:p>
          <a:p>
            <a:r>
              <a:rPr lang="en-US" sz="2400" b="1" dirty="0"/>
              <a:t>Education:  Client might need more Explanation first, simple reminder of IFS goals/process/safety</a:t>
            </a:r>
          </a:p>
          <a:p>
            <a:r>
              <a:rPr lang="en-US" sz="2400" b="1" dirty="0"/>
              <a:t>Patience!  Help Client (and You!) to find Calm, Curious, Patient Presence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394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175AE-536C-0828-B74D-0E8ED127F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F4033-1B1F-97DE-888A-A45E8D6BB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71" y="1060551"/>
            <a:ext cx="10074661" cy="82920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Final Thoughts: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23F9D-BD1B-BEB0-1FE9-AE97861F2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2229" y="2015733"/>
            <a:ext cx="10074660" cy="4112924"/>
          </a:xfrm>
        </p:spPr>
        <p:txBody>
          <a:bodyPr>
            <a:normAutofit/>
          </a:bodyPr>
          <a:lstStyle/>
          <a:p>
            <a:r>
              <a:rPr lang="en-US" sz="2400" b="1" dirty="0"/>
              <a:t>Always BE CURIOUS! </a:t>
            </a:r>
          </a:p>
          <a:p>
            <a:r>
              <a:rPr lang="en-US" sz="2400" b="1" dirty="0"/>
              <a:t>Remember to SLOW DOWN</a:t>
            </a:r>
          </a:p>
          <a:p>
            <a:r>
              <a:rPr lang="en-US" sz="2400" b="1" dirty="0"/>
              <a:t>If  You or your Client are unclear,  ASK more Curious Questions</a:t>
            </a:r>
          </a:p>
          <a:p>
            <a:r>
              <a:rPr lang="en-US" sz="2400" b="1" dirty="0"/>
              <a:t>Support the unfolding Relationship Process of CONNECTEDNESS!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315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CED0B-C6F9-F036-ACB0-0225B746F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245F3-4AFB-9608-7D37-58BED5D02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71" y="1060551"/>
            <a:ext cx="10074661" cy="82920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Thank you!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1ADF54-248B-02D7-CB45-08D980176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73" y="3010921"/>
            <a:ext cx="5029199" cy="3378993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B10CDD-A96D-8936-5027-EE5734318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7657" y="3679371"/>
            <a:ext cx="6237514" cy="229688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b="1" i="1" dirty="0"/>
              <a:t>Kelly Loy, LMFT, LCPC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B5BEA4-9DFE-28BA-C3AE-70A6C58B3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9314" y="3412585"/>
            <a:ext cx="2688772" cy="268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3579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726</TotalTime>
  <Words>420</Words>
  <Application>Microsoft Office PowerPoint</Application>
  <PresentationFormat>Widescreen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Gill Sans MT</vt:lpstr>
      <vt:lpstr>Gallery</vt:lpstr>
      <vt:lpstr>Varied Kinds of PARTS!</vt:lpstr>
      <vt:lpstr>General Assumptions</vt:lpstr>
      <vt:lpstr>PowerPoint Presentation</vt:lpstr>
      <vt:lpstr>PowerPoint Presentation</vt:lpstr>
      <vt:lpstr>PowerPoint Presentation</vt:lpstr>
      <vt:lpstr>Complexity Varies</vt:lpstr>
      <vt:lpstr>Change happens!</vt:lpstr>
      <vt:lpstr>IFS:  Theory &amp; Process</vt:lpstr>
      <vt:lpstr>What if Client says,  “Nothing is Happening”</vt:lpstr>
      <vt:lpstr>What if Client says,  “I Don’t Know”</vt:lpstr>
      <vt:lpstr>Final Thoughts: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Darla Trent</dc:creator>
  <cp:lastModifiedBy>Kelly Loy</cp:lastModifiedBy>
  <cp:revision>13</cp:revision>
  <dcterms:created xsi:type="dcterms:W3CDTF">2025-07-10T14:28:50Z</dcterms:created>
  <dcterms:modified xsi:type="dcterms:W3CDTF">2025-09-11T15:51:45Z</dcterms:modified>
</cp:coreProperties>
</file>