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64" r:id="rId6"/>
    <p:sldId id="273" r:id="rId7"/>
    <p:sldId id="274" r:id="rId8"/>
    <p:sldId id="275" r:id="rId9"/>
    <p:sldId id="276" r:id="rId10"/>
    <p:sldId id="277" r:id="rId11"/>
    <p:sldId id="27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1"/>
    <p:restoredTop sz="94613"/>
  </p:normalViewPr>
  <p:slideViewPr>
    <p:cSldViewPr snapToGrid="0">
      <p:cViewPr varScale="1">
        <p:scale>
          <a:sx n="94" d="100"/>
          <a:sy n="94" d="100"/>
        </p:scale>
        <p:origin x="216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F62A0-4946-53B8-C1FA-489F0F78F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8743" y="802982"/>
            <a:ext cx="9913257" cy="2541431"/>
          </a:xfrm>
        </p:spPr>
        <p:txBody>
          <a:bodyPr>
            <a:normAutofit/>
          </a:bodyPr>
          <a:lstStyle/>
          <a:p>
            <a:r>
              <a:rPr lang="en-US" sz="6000" dirty="0"/>
              <a:t>Self-Like Parts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D4FCE5D-7297-BDD7-57F4-854B2C38F0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400" t="25983" r="27978" b="29485"/>
          <a:stretch>
            <a:fillRect/>
          </a:stretch>
        </p:blipFill>
        <p:spPr>
          <a:xfrm>
            <a:off x="9781923" y="4784302"/>
            <a:ext cx="1684363" cy="168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902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EC3F5-201C-88B3-F627-C86BE9414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sz="2700" dirty="0"/>
              <a:t>All information taken from the following book: </a:t>
            </a:r>
            <a:br>
              <a:rPr lang="en-US" sz="2700" dirty="0"/>
            </a:br>
            <a:r>
              <a:rPr lang="en-US" sz="2700" dirty="0"/>
              <a:t>pgs. 134-135 and 178-179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B627A-2362-8FF5-5DAF-5C1A1D1F2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6195784" cy="3450613"/>
          </a:xfrm>
        </p:spPr>
        <p:txBody>
          <a:bodyPr>
            <a:normAutofit/>
          </a:bodyPr>
          <a:lstStyle/>
          <a:p>
            <a:r>
              <a:rPr lang="en-US" i="1" dirty="0"/>
              <a:t>Internal Family Systems Therapy 2</a:t>
            </a:r>
            <a:r>
              <a:rPr lang="en-US" i="1" baseline="30000" dirty="0"/>
              <a:t>nd</a:t>
            </a:r>
            <a:r>
              <a:rPr lang="en-US" i="1" dirty="0"/>
              <a:t> Edition</a:t>
            </a:r>
            <a:r>
              <a:rPr lang="en-US" dirty="0"/>
              <a:t>, The Origins of Internal Family Systems Therapy, Richard C. Schwartz and Martha Sweezy, 2020.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CB5676C-3981-56D5-0607-E9CD394BC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85"/>
          <a:stretch>
            <a:fillRect/>
          </a:stretch>
        </p:blipFill>
        <p:spPr bwMode="auto">
          <a:xfrm>
            <a:off x="8342684" y="2015734"/>
            <a:ext cx="2498241" cy="345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780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901DED-A9BA-EA11-34CE-DB78793171E5}"/>
              </a:ext>
            </a:extLst>
          </p:cNvPr>
          <p:cNvSpPr txBox="1"/>
          <p:nvPr/>
        </p:nvSpPr>
        <p:spPr>
          <a:xfrm>
            <a:off x="1421741" y="1314827"/>
            <a:ext cx="102391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All About Self-Like Parts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D11988-C6E2-6F82-29B9-3FA561486A3E}"/>
              </a:ext>
            </a:extLst>
          </p:cNvPr>
          <p:cNvSpPr txBox="1"/>
          <p:nvPr/>
        </p:nvSpPr>
        <p:spPr>
          <a:xfrm>
            <a:off x="957716" y="2181325"/>
            <a:ext cx="715962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Has characteristics of the Self such as being attentive and kind; being a caregiver, etc.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Often oriented towards pleasing people and complying with whatever is needed to keep the exile from being detected.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Has an agenda; wants to control other parts and keep the exiles out of mind.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708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9CFA0-95DD-74A5-6A34-1A67931FA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708" y="2148597"/>
            <a:ext cx="9603275" cy="2956537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Sometimes called a “look-alike part” or Self aligned part.</a:t>
            </a:r>
          </a:p>
          <a:p>
            <a:pPr lvl="1"/>
            <a:r>
              <a:rPr lang="en-US" dirty="0"/>
              <a:t>Visual clients will see the Self-like part.</a:t>
            </a:r>
          </a:p>
          <a:p>
            <a:pPr lvl="2"/>
            <a:r>
              <a:rPr lang="en-US" dirty="0"/>
              <a:t>When self is embodied, the experience is viewed in the first person (looking through own eyes, seeing our own hands, arms, lap, etc.). </a:t>
            </a:r>
          </a:p>
          <a:p>
            <a:pPr lvl="2"/>
            <a:r>
              <a:rPr lang="en-US" dirty="0"/>
              <a:t>With Self-like parts, clients see themselves with the parts.</a:t>
            </a:r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6AAFA0-AD2A-85B4-7FB3-16B9B99964B3}"/>
              </a:ext>
            </a:extLst>
          </p:cNvPr>
          <p:cNvSpPr txBox="1"/>
          <p:nvPr/>
        </p:nvSpPr>
        <p:spPr>
          <a:xfrm>
            <a:off x="0" y="1291202"/>
            <a:ext cx="6223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Self-Like Parts Continued</a:t>
            </a:r>
          </a:p>
        </p:txBody>
      </p:sp>
    </p:spTree>
    <p:extLst>
      <p:ext uri="{BB962C8B-B14F-4D97-AF65-F5344CB8AC3E}">
        <p14:creationId xmlns:p14="http://schemas.microsoft.com/office/powerpoint/2010/main" val="2947680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56400-F351-B62A-B7C7-9B8843C30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26D077-2798-1D67-1D12-AA424743AE1D}"/>
              </a:ext>
            </a:extLst>
          </p:cNvPr>
          <p:cNvSpPr txBox="1"/>
          <p:nvPr/>
        </p:nvSpPr>
        <p:spPr>
          <a:xfrm>
            <a:off x="-266740" y="1294307"/>
            <a:ext cx="108420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How To Determine if a Self-Like Part is Running the Show?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F700D74-58C0-4BE2-8D10-FE2102A65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24180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92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1ED3F-6EF6-148B-CE50-697B684E2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02844CD-BEE5-33C6-21C5-6448BB5549E9}"/>
              </a:ext>
            </a:extLst>
          </p:cNvPr>
          <p:cNvSpPr txBox="1"/>
          <p:nvPr/>
        </p:nvSpPr>
        <p:spPr>
          <a:xfrm>
            <a:off x="-280388" y="1307955"/>
            <a:ext cx="108420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How To Determine if a Self-Like Part is Running the Show?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5DCC7B4-48DB-1207-88C2-083783DD8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24180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A44C0D-0881-479B-A597-04E55D29FBD9}"/>
              </a:ext>
            </a:extLst>
          </p:cNvPr>
          <p:cNvSpPr txBox="1"/>
          <p:nvPr/>
        </p:nvSpPr>
        <p:spPr>
          <a:xfrm>
            <a:off x="1451579" y="2288178"/>
            <a:ext cx="7694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 there a lack of progress in therapy despite apparent Self-energy being present?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31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26E9B-0C46-2E27-5E81-D187EA8F6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D7A2AF-5C41-64A4-B9C3-FD50955A670F}"/>
              </a:ext>
            </a:extLst>
          </p:cNvPr>
          <p:cNvSpPr txBox="1"/>
          <p:nvPr/>
        </p:nvSpPr>
        <p:spPr>
          <a:xfrm>
            <a:off x="-307684" y="1290897"/>
            <a:ext cx="108420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How To Determine if a Self-Like Part is Running the Show?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3F3D6CB-E36B-AD84-B340-704CCC916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24180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4A3ED5-E45F-5B3C-5C5B-10835A8C0154}"/>
              </a:ext>
            </a:extLst>
          </p:cNvPr>
          <p:cNvSpPr txBox="1"/>
          <p:nvPr/>
        </p:nvSpPr>
        <p:spPr>
          <a:xfrm>
            <a:off x="1451579" y="2214535"/>
            <a:ext cx="7694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 there a lack of progress in therapy despite apparent Self-energy being present?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59728D-8F9F-0386-0AF2-1AA1C4B41504}"/>
              </a:ext>
            </a:extLst>
          </p:cNvPr>
          <p:cNvSpPr txBox="1"/>
          <p:nvPr/>
        </p:nvSpPr>
        <p:spPr>
          <a:xfrm>
            <a:off x="992188" y="2875003"/>
            <a:ext cx="89116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/>
              <a:t>Do the Exiles refuse to interact with or be comforted by the Self’s (Self-like) part?</a:t>
            </a:r>
          </a:p>
        </p:txBody>
      </p:sp>
    </p:spTree>
    <p:extLst>
      <p:ext uri="{BB962C8B-B14F-4D97-AF65-F5344CB8AC3E}">
        <p14:creationId xmlns:p14="http://schemas.microsoft.com/office/powerpoint/2010/main" val="184568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928A9-ACAB-D92A-6A4E-1B7418D74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844C74-1396-D152-BEAD-FEDBCE963F5A}"/>
              </a:ext>
            </a:extLst>
          </p:cNvPr>
          <p:cNvSpPr txBox="1"/>
          <p:nvPr/>
        </p:nvSpPr>
        <p:spPr>
          <a:xfrm>
            <a:off x="-321332" y="1392638"/>
            <a:ext cx="108420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How To Determine if a Self-Like Part is Running the Show?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A79277A-1206-AA7A-48AB-49E703506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24180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926623-4C5C-8169-192A-ECAED08398D6}"/>
              </a:ext>
            </a:extLst>
          </p:cNvPr>
          <p:cNvSpPr txBox="1"/>
          <p:nvPr/>
        </p:nvSpPr>
        <p:spPr>
          <a:xfrm>
            <a:off x="1451579" y="2145438"/>
            <a:ext cx="7694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 there a lack of progress in therapy despite apparent Self-energy being present?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F28B2D-C9E9-7833-BCAA-4D9DFD9DD8F0}"/>
              </a:ext>
            </a:extLst>
          </p:cNvPr>
          <p:cNvSpPr txBox="1"/>
          <p:nvPr/>
        </p:nvSpPr>
        <p:spPr>
          <a:xfrm>
            <a:off x="1033131" y="2805599"/>
            <a:ext cx="89116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/>
              <a:t>Do the Exiles refuse to interact with or be comforted by the Self’s (Self-like) part?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330A7B-5DCA-5D7B-3E8F-28B73B004C7A}"/>
              </a:ext>
            </a:extLst>
          </p:cNvPr>
          <p:cNvSpPr txBox="1"/>
          <p:nvPr/>
        </p:nvSpPr>
        <p:spPr>
          <a:xfrm>
            <a:off x="1033131" y="3435022"/>
            <a:ext cx="9077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/>
              <a:t>Is the client with the part or are they viewing themselves with their parts?</a:t>
            </a:r>
          </a:p>
        </p:txBody>
      </p:sp>
    </p:spTree>
    <p:extLst>
      <p:ext uri="{BB962C8B-B14F-4D97-AF65-F5344CB8AC3E}">
        <p14:creationId xmlns:p14="http://schemas.microsoft.com/office/powerpoint/2010/main" val="41137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6C1A2-9FC1-6139-A6EF-32E3D063B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AAC6CB9-D05B-B850-E3F4-246023EC7AD6}"/>
              </a:ext>
            </a:extLst>
          </p:cNvPr>
          <p:cNvSpPr txBox="1"/>
          <p:nvPr/>
        </p:nvSpPr>
        <p:spPr>
          <a:xfrm>
            <a:off x="-566992" y="1294308"/>
            <a:ext cx="108420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What might you do when you suspect a Self-Like Part?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35BE201-C2FE-4467-4012-2EA8605E4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24180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447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293A5-0631-5AF4-C799-2BFE35E1D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82528DF-98BA-2B84-6109-14BF72246493}"/>
              </a:ext>
            </a:extLst>
          </p:cNvPr>
          <p:cNvSpPr txBox="1"/>
          <p:nvPr/>
        </p:nvSpPr>
        <p:spPr>
          <a:xfrm>
            <a:off x="-594287" y="1319883"/>
            <a:ext cx="108420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What might you do when you suspect a Self-Like Part?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17D883-C106-935D-9019-09DAEB20C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24180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411308-7782-FF83-7E18-36057BFE07D0}"/>
              </a:ext>
            </a:extLst>
          </p:cNvPr>
          <p:cNvSpPr txBox="1"/>
          <p:nvPr/>
        </p:nvSpPr>
        <p:spPr>
          <a:xfrm>
            <a:off x="1451579" y="2165066"/>
            <a:ext cx="68453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Ask “Are you there with your parts directly or do you see yourself with them?</a:t>
            </a:r>
          </a:p>
          <a:p>
            <a:endParaRPr lang="en-US" dirty="0"/>
          </a:p>
          <a:p>
            <a:r>
              <a:rPr lang="en-US" dirty="0"/>
              <a:t>Then: “Can you ask your part to slide over a bit so your part can be present, too?”</a:t>
            </a:r>
          </a:p>
        </p:txBody>
      </p:sp>
    </p:spTree>
    <p:extLst>
      <p:ext uri="{BB962C8B-B14F-4D97-AF65-F5344CB8AC3E}">
        <p14:creationId xmlns:p14="http://schemas.microsoft.com/office/powerpoint/2010/main" val="4172545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2BF8A-4435-603E-EB0A-195F387E3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1AC4F22-E22C-E3F9-04DE-AA8BEC255AE1}"/>
              </a:ext>
            </a:extLst>
          </p:cNvPr>
          <p:cNvSpPr txBox="1"/>
          <p:nvPr/>
        </p:nvSpPr>
        <p:spPr>
          <a:xfrm>
            <a:off x="-1631517" y="1253364"/>
            <a:ext cx="108420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Any other Thoughts or Comments?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3364719-C40C-B1F0-C571-00755C0C5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24180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" name="Picture Placeholder 7">
            <a:extLst>
              <a:ext uri="{FF2B5EF4-FFF2-40B4-BE49-F238E27FC236}">
                <a16:creationId xmlns:a16="http://schemas.microsoft.com/office/drawing/2014/main" id="{7F0D14FB-DD84-77B9-BD67-40E4C0A3E1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400" t="25983" r="27978" b="29485"/>
          <a:stretch>
            <a:fillRect/>
          </a:stretch>
        </p:blipFill>
        <p:spPr>
          <a:xfrm>
            <a:off x="9498840" y="4638906"/>
            <a:ext cx="1881725" cy="187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5604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644</TotalTime>
  <Words>371</Words>
  <Application>Microsoft Macintosh PowerPoint</Application>
  <PresentationFormat>Widescreen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Gill Sans MT</vt:lpstr>
      <vt:lpstr>Gallery</vt:lpstr>
      <vt:lpstr>Self-Like Parts</vt:lpstr>
      <vt:lpstr>All information taken from the following book:  pgs. 134-135 and 178-179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Darla Trent</dc:creator>
  <cp:lastModifiedBy>Darla Trent</cp:lastModifiedBy>
  <cp:revision>7</cp:revision>
  <dcterms:created xsi:type="dcterms:W3CDTF">2025-07-10T14:28:50Z</dcterms:created>
  <dcterms:modified xsi:type="dcterms:W3CDTF">2025-10-09T18:58:09Z</dcterms:modified>
</cp:coreProperties>
</file>