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7772400" cy="100584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26AB7C-AEBB-4A94-84F5-5DE257CF5FB9}" v="32" dt="2025-10-16T20:22:16.60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324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Sharp" userId="fbf52721-fdcf-4e2c-9d15-72d49a20be1c" providerId="ADAL" clId="{3391CF69-CCFB-49B9-BE6C-A6E6741615A0}"/>
    <pc:docChg chg="undo redo custSel addSld modSld">
      <pc:chgData name="David Sharp" userId="fbf52721-fdcf-4e2c-9d15-72d49a20be1c" providerId="ADAL" clId="{3391CF69-CCFB-49B9-BE6C-A6E6741615A0}" dt="2025-10-16T23:38:08.864" v="492" actId="20577"/>
      <pc:docMkLst>
        <pc:docMk/>
      </pc:docMkLst>
      <pc:sldChg chg="modSp mod">
        <pc:chgData name="David Sharp" userId="fbf52721-fdcf-4e2c-9d15-72d49a20be1c" providerId="ADAL" clId="{3391CF69-CCFB-49B9-BE6C-A6E6741615A0}" dt="2025-10-16T20:04:52.078" v="273" actId="14734"/>
        <pc:sldMkLst>
          <pc:docMk/>
          <pc:sldMk cId="2136052459" sldId="256"/>
        </pc:sldMkLst>
        <pc:graphicFrameChg chg="mod modGraphic">
          <ac:chgData name="David Sharp" userId="fbf52721-fdcf-4e2c-9d15-72d49a20be1c" providerId="ADAL" clId="{3391CF69-CCFB-49B9-BE6C-A6E6741615A0}" dt="2025-10-16T20:04:52.078" v="273" actId="14734"/>
          <ac:graphicFrameMkLst>
            <pc:docMk/>
            <pc:sldMk cId="2136052459" sldId="256"/>
            <ac:graphicFrameMk id="4" creationId="{8F03338D-18DC-4E6D-86E8-63283F36D0D7}"/>
          </ac:graphicFrameMkLst>
        </pc:graphicFrameChg>
      </pc:sldChg>
      <pc:sldChg chg="modSp add mod">
        <pc:chgData name="David Sharp" userId="fbf52721-fdcf-4e2c-9d15-72d49a20be1c" providerId="ADAL" clId="{3391CF69-CCFB-49B9-BE6C-A6E6741615A0}" dt="2025-10-16T23:38:08.864" v="492" actId="20577"/>
        <pc:sldMkLst>
          <pc:docMk/>
          <pc:sldMk cId="106922949" sldId="257"/>
        </pc:sldMkLst>
        <pc:graphicFrameChg chg="mod modGraphic">
          <ac:chgData name="David Sharp" userId="fbf52721-fdcf-4e2c-9d15-72d49a20be1c" providerId="ADAL" clId="{3391CF69-CCFB-49B9-BE6C-A6E6741615A0}" dt="2025-10-16T23:38:08.864" v="492" actId="20577"/>
          <ac:graphicFrameMkLst>
            <pc:docMk/>
            <pc:sldMk cId="106922949" sldId="257"/>
            <ac:graphicFrameMk id="4" creationId="{5EBB7C3F-A551-1030-B602-D5C3BAE8D7D8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F33DE19-5D22-49E4-8409-DF55877C2850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3938" y="1162050"/>
            <a:ext cx="242252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677AC8D-BB82-4A01-AAC5-41FD88F97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8881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77AC8D-BB82-4A01-AAC5-41FD88F97CE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430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D48CDB-456C-41EF-B71D-30D7BFB42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78F6F0-9D74-4DBE-D62B-A81F32AA0C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83FB50-941B-D36B-BEB2-B56B6B8FE4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8F66D6-F151-C20C-DC2A-9F06BF501E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77AC8D-BB82-4A01-AAC5-41FD88F97CE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1003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BE284-23AD-4761-87FB-FF9F6EF99027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2DD24-27DD-4490-A0F4-9880757310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309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BE284-23AD-4761-87FB-FF9F6EF99027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2DD24-27DD-4490-A0F4-9880757310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200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>
                    <a:tint val="82000"/>
                  </a:schemeClr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82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82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BE284-23AD-4761-87FB-FF9F6EF99027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2DD24-27DD-4490-A0F4-9880757310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667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BE284-23AD-4761-87FB-FF9F6EF99027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2DD24-27DD-4490-A0F4-9880757310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033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BE284-23AD-4761-87FB-FF9F6EF99027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2DD24-27DD-4490-A0F4-9880757310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018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BE284-23AD-4761-87FB-FF9F6EF99027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2DD24-27DD-4490-A0F4-9880757310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425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BE284-23AD-4761-87FB-FF9F6EF99027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2DD24-27DD-4490-A0F4-9880757310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229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BE284-23AD-4761-87FB-FF9F6EF99027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2DD24-27DD-4490-A0F4-9880757310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300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BE284-23AD-4761-87FB-FF9F6EF99027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2DD24-27DD-4490-A0F4-9880757310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79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BE284-23AD-4761-87FB-FF9F6EF99027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2DD24-27DD-4490-A0F4-9880757310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313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BE284-23AD-4761-87FB-FF9F6EF99027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2DD24-27DD-4490-A0F4-9880757310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677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3BE284-23AD-4761-87FB-FF9F6EF99027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32DD24-27DD-4490-A0F4-9880757310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19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F03338D-18DC-4E6D-86E8-63283F36D0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2377362"/>
              </p:ext>
            </p:extLst>
          </p:nvPr>
        </p:nvGraphicFramePr>
        <p:xfrm>
          <a:off x="0" y="0"/>
          <a:ext cx="7781925" cy="10058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5760">
                  <a:extLst>
                    <a:ext uri="{9D8B030D-6E8A-4147-A177-3AD203B41FA5}">
                      <a16:colId xmlns:a16="http://schemas.microsoft.com/office/drawing/2014/main" val="1703691350"/>
                    </a:ext>
                  </a:extLst>
                </a:gridCol>
                <a:gridCol w="365651">
                  <a:extLst>
                    <a:ext uri="{9D8B030D-6E8A-4147-A177-3AD203B41FA5}">
                      <a16:colId xmlns:a16="http://schemas.microsoft.com/office/drawing/2014/main" val="4274096399"/>
                    </a:ext>
                  </a:extLst>
                </a:gridCol>
                <a:gridCol w="7050514">
                  <a:extLst>
                    <a:ext uri="{9D8B030D-6E8A-4147-A177-3AD203B41FA5}">
                      <a16:colId xmlns:a16="http://schemas.microsoft.com/office/drawing/2014/main" val="544615105"/>
                    </a:ext>
                  </a:extLst>
                </a:gridCol>
              </a:tblGrid>
              <a:tr h="1711325">
                <a:tc rowSpan="3">
                  <a:txBody>
                    <a:bodyPr/>
                    <a:lstStyle/>
                    <a:p>
                      <a:pPr algn="ctr"/>
                      <a:r>
                        <a:rPr lang="en-US" sz="2000" b="1" dirty="0" err="1">
                          <a:solidFill>
                            <a:schemeClr val="bg1"/>
                          </a:solidFill>
                        </a:rPr>
                        <a:t>Unblending</a:t>
                      </a:r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FIND</a:t>
                      </a:r>
                    </a:p>
                  </a:txBody>
                  <a:tcPr vert="vert27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300"/>
                        </a:spcAft>
                      </a:pPr>
                      <a:r>
                        <a:rPr lang="en-US" sz="1200" dirty="0"/>
                        <a:t>Is there a particular part you are aware of and would like to get to know better?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US" sz="1200" dirty="0"/>
                        <a:t>Who needs your attention right now? 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US" sz="1200" dirty="0"/>
                        <a:t>Where do you notice it?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US" sz="1200" dirty="0"/>
                        <a:t>What’s coming up for you right now? Can you sense a part of you that’s feeling [emotion]?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US" sz="1200" dirty="0"/>
                        <a:t>Where do you notice tension, sensation, or energy in your body related to this issue?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US" sz="1200" dirty="0"/>
                        <a:t>Can you find the part that is most activated by this situation?“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US" sz="1200" dirty="0"/>
                        <a:t>Is there a voice or feeling that seems louder or stronger right now?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0185819"/>
                  </a:ext>
                </a:extLst>
              </a:tr>
              <a:tr h="1193800">
                <a:tc vMerge="1"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FOCUS</a:t>
                      </a:r>
                    </a:p>
                  </a:txBody>
                  <a:tcPr vert="vert27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Turn your attention inside.</a:t>
                      </a:r>
                    </a:p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Can you focus on this part and notice where it shows up in your body?</a:t>
                      </a:r>
                    </a:p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What does this part want you to know right now?</a:t>
                      </a:r>
                    </a:p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If you pay attention, what emotions, thoughts, or images come up with this part?</a:t>
                      </a:r>
                    </a:p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Does this part want to say or show anything as you focus on it?"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0060520"/>
                  </a:ext>
                </a:extLst>
              </a:tr>
              <a:tr h="1711325">
                <a:tc vMerge="1"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FLESH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 Out</a:t>
                      </a:r>
                    </a:p>
                  </a:txBody>
                  <a:tcPr vert="vert27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300"/>
                        </a:spcAft>
                      </a:pPr>
                      <a:r>
                        <a:rPr lang="en-US" sz="1200" dirty="0"/>
                        <a:t>How do you experience it? images, thoughts, sensations, emotions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US" sz="1200" dirty="0"/>
                        <a:t>Can you see it? </a:t>
                      </a:r>
                    </a:p>
                    <a:p>
                      <a:pPr marL="285750" indent="-285750"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If so, how does it look?  What is that like?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US" sz="1200" dirty="0"/>
                        <a:t>How close are you to it?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US" sz="1200" dirty="0"/>
                        <a:t>What does this part look like if you imagine it? Does it have a color, shape, or texture?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US" sz="1200" dirty="0"/>
                        <a:t>Does this part remind you of anything or anyone?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US" sz="1200" dirty="0"/>
                        <a:t>What is this part’s energy like—calm, chaotic, angry, protective?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258487"/>
                  </a:ext>
                </a:extLst>
              </a:tr>
              <a:tr h="1420400">
                <a:tc rowSpan="3"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Relationship Building</a:t>
                      </a:r>
                    </a:p>
                  </a:txBody>
                  <a:tcPr vert="vert27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FEEL</a:t>
                      </a:r>
                    </a:p>
                  </a:txBody>
                  <a:tcPr vert="vert27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777240" rtl="0" eaLnBrk="1" latinLnBrk="0" hangingPunct="1">
                        <a:spcAft>
                          <a:spcPts val="30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How do you FEEL toward the part?</a:t>
                      </a:r>
                    </a:p>
                    <a:p>
                      <a:pPr marL="0" algn="l" defTabSz="777240" rtl="0" eaLnBrk="1" latinLnBrk="0" hangingPunct="1">
                        <a:spcAft>
                          <a:spcPts val="30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Compassion, Curiosity, Creativity, Connected, Courage, Confidence, Clarity, Calm</a:t>
                      </a:r>
                    </a:p>
                    <a:p>
                      <a:pPr marL="171450" indent="-171450" algn="l" defTabSz="777240" rtl="0" eaLnBrk="1" latinLnBrk="0" hangingPunct="1"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Reactive parts often need to feel heard and validated. We stay with them until they are willing to let us get to know the target part.</a:t>
                      </a:r>
                    </a:p>
                    <a:p>
                      <a:pPr marL="171450" indent="-171450" algn="l" defTabSz="777240" rtl="0" eaLnBrk="1" latinLnBrk="0" hangingPunct="1"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Once they agree, we ask the client, “How do you feel toward the (target) part now?” 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4401708"/>
                  </a:ext>
                </a:extLst>
              </a:tr>
              <a:tr h="2761456">
                <a:tc vMerge="1"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solidFill>
                            <a:schemeClr val="bg1"/>
                          </a:solidFill>
                        </a:rPr>
                        <a:t>Be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</a:rPr>
                        <a:t>FRIEND</a:t>
                      </a:r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777240" rtl="0" eaLnBrk="1" latinLnBrk="0" hangingPunct="1">
                        <a:spcAft>
                          <a:spcPts val="30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What is its positive intention for you? What does it hope for you?</a:t>
                      </a:r>
                    </a:p>
                    <a:p>
                      <a:pPr marL="0" algn="l" defTabSz="777240" rtl="0" eaLnBrk="1" latinLnBrk="0" hangingPunct="1">
                        <a:spcAft>
                          <a:spcPts val="30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How did it get this job? How effective is the job?</a:t>
                      </a:r>
                    </a:p>
                    <a:p>
                      <a:pPr marL="0" algn="l" defTabSz="777240" rtl="0" eaLnBrk="1" latinLnBrk="0" hangingPunct="1">
                        <a:spcAft>
                          <a:spcPts val="30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How did it learn to protect you this way?</a:t>
                      </a:r>
                    </a:p>
                    <a:p>
                      <a:pPr marL="0" algn="l" defTabSz="777240" rtl="0" eaLnBrk="1" latinLnBrk="0" hangingPunct="1">
                        <a:spcAft>
                          <a:spcPts val="30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If it knew you were safe and nothing bad could happen to you, what would it rather do?</a:t>
                      </a:r>
                    </a:p>
                    <a:p>
                      <a:pPr marL="0" algn="l" defTabSz="777240" rtl="0" eaLnBrk="1" latinLnBrk="0" hangingPunct="1">
                        <a:spcAft>
                          <a:spcPts val="30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How old is it?</a:t>
                      </a:r>
                    </a:p>
                    <a:p>
                      <a:pPr marL="0" algn="l" defTabSz="777240" rtl="0" eaLnBrk="1" latinLnBrk="0" hangingPunct="1">
                        <a:spcAft>
                          <a:spcPts val="30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How old does it think you are? </a:t>
                      </a:r>
                    </a:p>
                    <a:p>
                      <a:pPr marL="0" algn="l" defTabSz="777240" rtl="0" eaLnBrk="1" latinLnBrk="0" hangingPunct="1">
                        <a:spcAft>
                          <a:spcPts val="30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Would it be alright to show this part your current age?</a:t>
                      </a:r>
                    </a:p>
                    <a:p>
                      <a:pPr marL="0" algn="l" defTabSz="777240" rtl="0" eaLnBrk="1" latinLnBrk="0" hangingPunct="1">
                        <a:spcAft>
                          <a:spcPts val="30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How is the part reacting to knowing how old you actually are?</a:t>
                      </a:r>
                    </a:p>
                    <a:p>
                      <a:pPr marL="0" algn="l" defTabSz="777240" rtl="0" eaLnBrk="1" latinLnBrk="0" hangingPunct="1">
                        <a:spcAft>
                          <a:spcPts val="30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What beliefs does it carry from the experiences its had?</a:t>
                      </a:r>
                    </a:p>
                    <a:p>
                      <a:pPr marL="0" algn="l" defTabSz="777240" rtl="0" eaLnBrk="1" latinLnBrk="0" hangingPunct="1">
                        <a:spcAft>
                          <a:spcPts val="30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How much of what it carries is inherited or were you born with it.</a:t>
                      </a:r>
                    </a:p>
                    <a:p>
                      <a:pPr marL="0" algn="l" defTabSz="777240" rtl="0" eaLnBrk="1" latinLnBrk="0" hangingPunct="1">
                        <a:spcAft>
                          <a:spcPts val="30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What else does it want you to know?</a:t>
                      </a:r>
                    </a:p>
                    <a:p>
                      <a:pPr marL="0" algn="l" defTabSz="777240" rtl="0" eaLnBrk="1" latinLnBrk="0" hangingPunct="1">
                        <a:spcAft>
                          <a:spcPts val="30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Who is it protecting? Is there anything it would like you to know about them?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2686817"/>
                  </a:ext>
                </a:extLst>
              </a:tr>
              <a:tr h="1260094">
                <a:tc vMerge="1"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FEAR</a:t>
                      </a:r>
                    </a:p>
                  </a:txBody>
                  <a:tcPr vert="vert27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777240" rtl="0" eaLnBrk="1" latinLnBrk="0" hangingPunct="1">
                        <a:spcAft>
                          <a:spcPts val="30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What does it want for you?</a:t>
                      </a:r>
                    </a:p>
                    <a:p>
                      <a:pPr marL="0" algn="l" defTabSz="777240" rtl="0" eaLnBrk="1" latinLnBrk="0" hangingPunct="1">
                        <a:spcAft>
                          <a:spcPts val="30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What does it believe would happen if it were not here to protect you?</a:t>
                      </a:r>
                    </a:p>
                    <a:p>
                      <a:pPr marL="0" algn="l" defTabSz="777240" rtl="0" eaLnBrk="1" latinLnBrk="0" hangingPunct="1">
                        <a:spcAft>
                          <a:spcPts val="30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What would happen if it stopped doing this job?</a:t>
                      </a:r>
                    </a:p>
                    <a:p>
                      <a:pPr marL="0" algn="l" defTabSz="777240" rtl="0" eaLnBrk="1" latinLnBrk="0" hangingPunct="1">
                        <a:spcAft>
                          <a:spcPts val="30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If this part had its way, what would it protect you from?</a:t>
                      </a:r>
                    </a:p>
                    <a:p>
                      <a:pPr marL="0" algn="l" defTabSz="777240" rtl="0" eaLnBrk="1" latinLnBrk="0" hangingPunct="1">
                        <a:spcAft>
                          <a:spcPts val="30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What is the best way for you to build trust with it? What would this look like?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32294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6052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0719F1-5BE0-325B-68E4-3DE4C89E6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EBB7C3F-A551-1030-B602-D5C3BAE8D7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4250956"/>
              </p:ext>
            </p:extLst>
          </p:nvPr>
        </p:nvGraphicFramePr>
        <p:xfrm>
          <a:off x="2" y="0"/>
          <a:ext cx="3609974" cy="100679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8405">
                  <a:extLst>
                    <a:ext uri="{9D8B030D-6E8A-4147-A177-3AD203B41FA5}">
                      <a16:colId xmlns:a16="http://schemas.microsoft.com/office/drawing/2014/main" val="1703691350"/>
                    </a:ext>
                  </a:extLst>
                </a:gridCol>
                <a:gridCol w="419610">
                  <a:extLst>
                    <a:ext uri="{9D8B030D-6E8A-4147-A177-3AD203B41FA5}">
                      <a16:colId xmlns:a16="http://schemas.microsoft.com/office/drawing/2014/main" val="4274096399"/>
                    </a:ext>
                  </a:extLst>
                </a:gridCol>
                <a:gridCol w="2811959">
                  <a:extLst>
                    <a:ext uri="{9D8B030D-6E8A-4147-A177-3AD203B41FA5}">
                      <a16:colId xmlns:a16="http://schemas.microsoft.com/office/drawing/2014/main" val="544615105"/>
                    </a:ext>
                  </a:extLst>
                </a:gridCol>
              </a:tblGrid>
              <a:tr h="1422957">
                <a:tc rowSpan="7"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Unburdening (Healing)</a:t>
                      </a:r>
                    </a:p>
                  </a:txBody>
                  <a:tcPr vert="vert27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Self to Part &amp; Contract</a:t>
                      </a:r>
                    </a:p>
                  </a:txBody>
                  <a:tcPr vert="vert27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300"/>
                        </a:spcAft>
                      </a:pPr>
                      <a:r>
                        <a:rPr lang="en-US" sz="1100" dirty="0"/>
                        <a:t>Slow down the pace, Ask to Not Overwhelm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US" sz="1100" dirty="0"/>
                        <a:t>Invite Self to extend gentle connection with the Exile, 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US" sz="1100" dirty="0"/>
                        <a:t>Ask how the part is responding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US" sz="1100" dirty="0"/>
                        <a:t>Help the Self be present, </a:t>
                      </a:r>
                      <a:r>
                        <a:rPr lang="en-US" sz="1100" dirty="0" err="1"/>
                        <a:t>Unblending</a:t>
                      </a:r>
                      <a:r>
                        <a:rPr lang="en-US" sz="1100" dirty="0"/>
                        <a:t> if needed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US" sz="1100" dirty="0"/>
                        <a:t>Take as long as needed to establish trust and connection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0185819"/>
                  </a:ext>
                </a:extLst>
              </a:tr>
              <a:tr h="1384705">
                <a:tc vMerge="1"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Witnessing</a:t>
                      </a:r>
                    </a:p>
                  </a:txBody>
                  <a:tcPr vert="vert27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Goal:  Help the Part to feel understood by the client’s Self </a:t>
                      </a:r>
                    </a:p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“What does the Exile want You to know, or feel, or see?” </a:t>
                      </a:r>
                    </a:p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Have Self ask, “Is there anything else? Anything more?” </a:t>
                      </a:r>
                    </a:p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Be with the part as it needed at the time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0060520"/>
                  </a:ext>
                </a:extLst>
              </a:tr>
              <a:tr h="1101644">
                <a:tc vMerge="1"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Do-Over, </a:t>
                      </a:r>
                      <a:br>
                        <a:rPr lang="en-US" sz="1400" b="1" dirty="0">
                          <a:solidFill>
                            <a:schemeClr val="bg1"/>
                          </a:solidFill>
                        </a:rPr>
                      </a:b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Retrieval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300"/>
                        </a:spcAft>
                      </a:pPr>
                      <a:r>
                        <a:rPr lang="en-US" sz="1100" dirty="0"/>
                        <a:t>Have Self ask if the part is stuck anywhere in the past, or stay in the memory occurring 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US" sz="1100" dirty="0"/>
                        <a:t>Does it need Self to come and help? Be with…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US" sz="1100" dirty="0"/>
                        <a:t>Does the part want to change anything?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US" sz="1100" dirty="0"/>
                        <a:t>Is it ready to leave? Take to a safe place…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258487"/>
                  </a:ext>
                </a:extLst>
              </a:tr>
              <a:tr h="1276580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vert="vert27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Unburdening </a:t>
                      </a:r>
                      <a:r>
                        <a:rPr lang="en-US" sz="1000" b="1" dirty="0">
                          <a:solidFill>
                            <a:schemeClr val="bg1"/>
                          </a:solidFill>
                        </a:rPr>
                        <a:t>(Ritual)</a:t>
                      </a:r>
                    </a:p>
                  </a:txBody>
                  <a:tcPr vert="vert27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Self can invite the part to locate the burden, in or around it’s body</a:t>
                      </a:r>
                    </a:p>
                    <a:p>
                      <a:r>
                        <a:rPr lang="en-US" sz="1100" dirty="0"/>
                        <a:t>Ask if it is ready to release the burden?</a:t>
                      </a:r>
                    </a:p>
                    <a:p>
                      <a:r>
                        <a:rPr lang="en-US" sz="1100" dirty="0"/>
                        <a:t>Suggest that the burden can be released through water, light, fire, water, or anything the part wants to do to let it go.</a:t>
                      </a:r>
                    </a:p>
                    <a:p>
                      <a:r>
                        <a:rPr lang="en-US" sz="1100" dirty="0"/>
                        <a:t>Have Self check to see if that got it all! 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4401708"/>
                  </a:ext>
                </a:extLst>
              </a:tr>
              <a:tr h="1822206">
                <a:tc vMerge="1"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Invitation</a:t>
                      </a:r>
                    </a:p>
                  </a:txBody>
                  <a:tcPr vert="vert27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777240" rtl="0" eaLnBrk="1" latinLnBrk="0" hangingPunct="1">
                        <a:spcAft>
                          <a:spcPts val="300"/>
                        </a:spcAft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Ask the Self to notice how the part is feeling—More spacious?  Lighter?  Brighter? </a:t>
                      </a:r>
                    </a:p>
                    <a:p>
                      <a:pPr marL="0" algn="l" defTabSz="777240" rtl="0" eaLnBrk="1" latinLnBrk="0" hangingPunct="1">
                        <a:spcAft>
                          <a:spcPts val="300"/>
                        </a:spcAft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Have Self ask it if the part would like to: </a:t>
                      </a:r>
                    </a:p>
                    <a:p>
                      <a:pPr marL="171450" indent="-171450" algn="l" defTabSz="777240" rtl="0" eaLnBrk="1" latinLnBrk="0" hangingPunct="1"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Bring back what was lost with the burden, now the burden is gone? </a:t>
                      </a:r>
                    </a:p>
                    <a:p>
                      <a:pPr marL="171450" indent="-171450" algn="l" defTabSz="777240" rtl="0" eaLnBrk="1" latinLnBrk="0" hangingPunct="1"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Invite in qualities it would like to hold, or may need now?</a:t>
                      </a:r>
                    </a:p>
                    <a:p>
                      <a:pPr marL="171450" indent="-171450" algn="l" defTabSz="777240" rtl="0" eaLnBrk="1" latinLnBrk="0" hangingPunct="1"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Reclaim natural gifts or qualities it was always meant to have?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2686817"/>
                  </a:ext>
                </a:extLst>
              </a:tr>
              <a:tr h="1346454">
                <a:tc vMerge="1"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Integration</a:t>
                      </a:r>
                    </a:p>
                  </a:txBody>
                  <a:tcPr vert="vert27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777240" rtl="0" eaLnBrk="1" latinLnBrk="0" hangingPunct="1">
                        <a:spcAft>
                          <a:spcPts val="300"/>
                        </a:spcAft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Invite the Self to ask the part where it would like to be now?  What would it like to do? Stay with other parts?  Bring its role into your life?</a:t>
                      </a:r>
                    </a:p>
                    <a:p>
                      <a:pPr marL="0" algn="l" defTabSz="777240" rtl="0" eaLnBrk="1" latinLnBrk="0" hangingPunct="1">
                        <a:spcAft>
                          <a:spcPts val="300"/>
                        </a:spcAft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What kind of connection with Self feels right?  Intention to check back </a:t>
                      </a:r>
                    </a:p>
                    <a:p>
                      <a:pPr marL="0" algn="l" defTabSz="777240" rtl="0" eaLnBrk="1" latinLnBrk="0" hangingPunct="1">
                        <a:spcAft>
                          <a:spcPts val="300"/>
                        </a:spcAft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What about connections with Protectors, other parts? 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3229455"/>
                  </a:ext>
                </a:extLst>
              </a:tr>
              <a:tr h="1181100">
                <a:tc vMerge="1"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vert="vert27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Appreciation</a:t>
                      </a:r>
                    </a:p>
                  </a:txBody>
                  <a:tcPr vert="vert27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777240" rtl="0" eaLnBrk="1" latinLnBrk="0" hangingPunct="1">
                        <a:spcAft>
                          <a:spcPts val="300"/>
                        </a:spcAft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Thank the Protectors and parts who allowed space to heal the Exile, “couldn’t have done this without your help.”</a:t>
                      </a:r>
                    </a:p>
                    <a:p>
                      <a:pPr marL="0" algn="l" defTabSz="777240" rtl="0" eaLnBrk="1" latinLnBrk="0" hangingPunct="1">
                        <a:spcAft>
                          <a:spcPts val="300"/>
                        </a:spcAft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Follow up with Protectors for any desired shift in their energy or role. 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9400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9229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1569</TotalTime>
  <Words>937</Words>
  <Application>Microsoft Office PowerPoint</Application>
  <PresentationFormat>Custom</PresentationFormat>
  <Paragraphs>85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David Sharp</dc:creator>
  <cp:lastModifiedBy>David Sharp</cp:lastModifiedBy>
  <cp:revision>2</cp:revision>
  <cp:lastPrinted>2025-10-16T20:28:15Z</cp:lastPrinted>
  <dcterms:created xsi:type="dcterms:W3CDTF">2024-12-04T22:39:30Z</dcterms:created>
  <dcterms:modified xsi:type="dcterms:W3CDTF">2025-10-16T23:38:12Z</dcterms:modified>
</cp:coreProperties>
</file>