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62" r:id="rId5"/>
    <p:sldId id="258" r:id="rId6"/>
    <p:sldId id="264" r:id="rId7"/>
    <p:sldId id="263" r:id="rId8"/>
    <p:sldId id="265" r:id="rId9"/>
    <p:sldId id="266" r:id="rId10"/>
    <p:sldId id="267" r:id="rId11"/>
    <p:sldId id="269" r:id="rId12"/>
    <p:sldId id="270" r:id="rId13"/>
    <p:sldId id="271" r:id="rId14"/>
    <p:sldId id="272" r:id="rId15"/>
    <p:sldId id="2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38"/>
    <p:restoredTop sz="94544"/>
  </p:normalViewPr>
  <p:slideViewPr>
    <p:cSldViewPr snapToGrid="0">
      <p:cViewPr varScale="1">
        <p:scale>
          <a:sx n="105" d="100"/>
          <a:sy n="105" d="100"/>
        </p:scale>
        <p:origin x="1072"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8/13/25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8/13/25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8/13/25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8/13/25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mazon.com/s/ref=dp_byline_sr_book_1?ie=UTF8&amp;field-author=Sarah+Bergenfield+MA&amp;text=Sarah+Bergenfield+MA&amp;sort=relevancerank&amp;search-alias=books"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www.amazon.com/s/ref=dp_byline_sr_book_3?ie=UTF8&amp;field-author=Beth+Ann+Malow+MD&amp;text=Beth+Ann+Malow+MD&amp;sort=relevancerank&amp;search-alias=books" TargetMode="External"/><Relationship Id="rId4" Type="http://schemas.openxmlformats.org/officeDocument/2006/relationships/hyperlink" Target="https://www.amazon.com/Martha-Sweezy-PhD/e/B00BO92DGA/ref=dp_byline_cont_book_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62A0-4946-53B8-C1FA-489F0F78F461}"/>
              </a:ext>
            </a:extLst>
          </p:cNvPr>
          <p:cNvSpPr>
            <a:spLocks noGrp="1"/>
          </p:cNvSpPr>
          <p:nvPr>
            <p:ph type="ctrTitle"/>
          </p:nvPr>
        </p:nvSpPr>
        <p:spPr>
          <a:xfrm>
            <a:off x="1553029" y="802298"/>
            <a:ext cx="9913257" cy="2541431"/>
          </a:xfrm>
        </p:spPr>
        <p:txBody>
          <a:bodyPr>
            <a:normAutofit/>
          </a:bodyPr>
          <a:lstStyle/>
          <a:p>
            <a:r>
              <a:rPr lang="en-US" sz="6000" dirty="0"/>
              <a:t>Neurodivergent clients</a:t>
            </a:r>
          </a:p>
        </p:txBody>
      </p:sp>
      <p:sp>
        <p:nvSpPr>
          <p:cNvPr id="3" name="Subtitle 2">
            <a:extLst>
              <a:ext uri="{FF2B5EF4-FFF2-40B4-BE49-F238E27FC236}">
                <a16:creationId xmlns:a16="http://schemas.microsoft.com/office/drawing/2014/main" id="{D3A35B0C-1976-0EF3-8CE3-125DBD432457}"/>
              </a:ext>
            </a:extLst>
          </p:cNvPr>
          <p:cNvSpPr>
            <a:spLocks noGrp="1"/>
          </p:cNvSpPr>
          <p:nvPr>
            <p:ph type="subTitle" idx="1"/>
          </p:nvPr>
        </p:nvSpPr>
        <p:spPr/>
        <p:txBody>
          <a:bodyPr/>
          <a:lstStyle/>
          <a:p>
            <a:r>
              <a:rPr lang="en-US" dirty="0"/>
              <a:t>Utilizing a neuro-inclusive IFS approach</a:t>
            </a:r>
          </a:p>
        </p:txBody>
      </p:sp>
    </p:spTree>
    <p:extLst>
      <p:ext uri="{BB962C8B-B14F-4D97-AF65-F5344CB8AC3E}">
        <p14:creationId xmlns:p14="http://schemas.microsoft.com/office/powerpoint/2010/main" val="1303902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EC3F5-201C-88B3-F627-C86BE94145E7}"/>
              </a:ext>
            </a:extLst>
          </p:cNvPr>
          <p:cNvSpPr>
            <a:spLocks noGrp="1"/>
          </p:cNvSpPr>
          <p:nvPr>
            <p:ph type="title"/>
          </p:nvPr>
        </p:nvSpPr>
        <p:spPr>
          <a:xfrm>
            <a:off x="849371" y="1060551"/>
            <a:ext cx="10074661" cy="829209"/>
          </a:xfrm>
        </p:spPr>
        <p:txBody>
          <a:bodyPr>
            <a:normAutofit/>
          </a:bodyPr>
          <a:lstStyle/>
          <a:p>
            <a:pPr algn="ctr"/>
            <a:r>
              <a:rPr lang="en-US" sz="2400" dirty="0"/>
              <a:t>All information taken from the following book: </a:t>
            </a:r>
            <a:br>
              <a:rPr lang="en-US" sz="2400" dirty="0"/>
            </a:br>
            <a:r>
              <a:rPr lang="en-US" sz="2400" dirty="0"/>
              <a:t>Pages 315-360</a:t>
            </a:r>
          </a:p>
        </p:txBody>
      </p:sp>
      <p:sp>
        <p:nvSpPr>
          <p:cNvPr id="3" name="Content Placeholder 2">
            <a:extLst>
              <a:ext uri="{FF2B5EF4-FFF2-40B4-BE49-F238E27FC236}">
                <a16:creationId xmlns:a16="http://schemas.microsoft.com/office/drawing/2014/main" id="{E08B627A-2362-8FF5-5DAF-5C1A1D1F20F2}"/>
              </a:ext>
            </a:extLst>
          </p:cNvPr>
          <p:cNvSpPr>
            <a:spLocks noGrp="1"/>
          </p:cNvSpPr>
          <p:nvPr>
            <p:ph idx="1"/>
          </p:nvPr>
        </p:nvSpPr>
        <p:spPr>
          <a:xfrm>
            <a:off x="1793631" y="2015733"/>
            <a:ext cx="7385538" cy="2063897"/>
          </a:xfrm>
        </p:spPr>
        <p:txBody>
          <a:bodyPr>
            <a:normAutofit/>
          </a:bodyPr>
          <a:lstStyle/>
          <a:p>
            <a:r>
              <a:rPr lang="en-US" sz="1900" i="1" dirty="0"/>
              <a:t>Altogether Us: Integrating the IFS Model with Key Modalities, Communities, and Trends</a:t>
            </a:r>
            <a:r>
              <a:rPr lang="en-US" sz="1900" dirty="0"/>
              <a:t>, Chapter: Embodying IFS with Neurodivergent Clients by Candice Christiansen, Med, CMHC and Meg Martinez-</a:t>
            </a:r>
            <a:r>
              <a:rPr lang="en-US" sz="1900" dirty="0" err="1"/>
              <a:t>Dettamanti</a:t>
            </a:r>
            <a:r>
              <a:rPr lang="en-US" sz="1900" dirty="0"/>
              <a:t>, MS, CMHC and edited by Jenna Riemersma</a:t>
            </a:r>
          </a:p>
          <a:p>
            <a:endParaRPr lang="en-US" dirty="0"/>
          </a:p>
        </p:txBody>
      </p:sp>
      <p:pic>
        <p:nvPicPr>
          <p:cNvPr id="1026" name="Picture 2" descr="Altogether Us: Integrating the IFS Model with Key Modalities, Communities,  and Trends: Riemersma, Jenna, Schwartz, Dr. Richard: 9781734958423:  Amazon.com: Books">
            <a:extLst>
              <a:ext uri="{FF2B5EF4-FFF2-40B4-BE49-F238E27FC236}">
                <a16:creationId xmlns:a16="http://schemas.microsoft.com/office/drawing/2014/main" id="{FB4D6AF9-6ECE-C9C3-85B2-C13F5EA5B3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6599" y="2015733"/>
            <a:ext cx="1018201" cy="1253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780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68FF7B-BC90-5FD6-4AFC-5BAC9535870A}"/>
              </a:ext>
            </a:extLst>
          </p:cNvPr>
          <p:cNvSpPr txBox="1"/>
          <p:nvPr/>
        </p:nvSpPr>
        <p:spPr>
          <a:xfrm>
            <a:off x="2914938" y="2245746"/>
            <a:ext cx="7299960" cy="461665"/>
          </a:xfrm>
          <a:prstGeom prst="rect">
            <a:avLst/>
          </a:prstGeom>
          <a:noFill/>
        </p:spPr>
        <p:txBody>
          <a:bodyPr wrap="square">
            <a:spAutoFit/>
          </a:bodyPr>
          <a:lstStyle/>
          <a:p>
            <a:r>
              <a:rPr lang="en-US" sz="2400" dirty="0"/>
              <a:t>Ideas for offering a Neuro-Inclusive IFS Approach</a:t>
            </a:r>
          </a:p>
        </p:txBody>
      </p:sp>
    </p:spTree>
    <p:extLst>
      <p:ext uri="{BB962C8B-B14F-4D97-AF65-F5344CB8AC3E}">
        <p14:creationId xmlns:p14="http://schemas.microsoft.com/office/powerpoint/2010/main" val="70425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901DED-A9BA-EA11-34CE-DB78793171E5}"/>
              </a:ext>
            </a:extLst>
          </p:cNvPr>
          <p:cNvSpPr txBox="1"/>
          <p:nvPr/>
        </p:nvSpPr>
        <p:spPr>
          <a:xfrm>
            <a:off x="1749287" y="1301179"/>
            <a:ext cx="10239154" cy="461665"/>
          </a:xfrm>
          <a:prstGeom prst="rect">
            <a:avLst/>
          </a:prstGeom>
          <a:noFill/>
        </p:spPr>
        <p:txBody>
          <a:bodyPr wrap="square">
            <a:spAutoFit/>
          </a:bodyPr>
          <a:lstStyle/>
          <a:p>
            <a:r>
              <a:rPr lang="en-US" sz="2400" dirty="0"/>
              <a:t>Focus on yourself, first</a:t>
            </a:r>
          </a:p>
        </p:txBody>
      </p:sp>
      <p:sp>
        <p:nvSpPr>
          <p:cNvPr id="3" name="TextBox 2">
            <a:extLst>
              <a:ext uri="{FF2B5EF4-FFF2-40B4-BE49-F238E27FC236}">
                <a16:creationId xmlns:a16="http://schemas.microsoft.com/office/drawing/2014/main" id="{BBC78A8F-BE49-8CAE-55EC-BE8EFBB03F19}"/>
              </a:ext>
            </a:extLst>
          </p:cNvPr>
          <p:cNvSpPr txBox="1"/>
          <p:nvPr/>
        </p:nvSpPr>
        <p:spPr>
          <a:xfrm>
            <a:off x="1749287" y="2052215"/>
            <a:ext cx="8160026" cy="2031325"/>
          </a:xfrm>
          <a:prstGeom prst="rect">
            <a:avLst/>
          </a:prstGeom>
          <a:noFill/>
        </p:spPr>
        <p:txBody>
          <a:bodyPr wrap="square">
            <a:spAutoFit/>
          </a:bodyPr>
          <a:lstStyle/>
          <a:p>
            <a:pPr marL="285750" indent="-285750">
              <a:buFont typeface="Arial" panose="020B0604020202020204" pitchFamily="34" charset="0"/>
              <a:buChar char="•"/>
            </a:pPr>
            <a:r>
              <a:rPr lang="en-US" dirty="0"/>
              <a:t>Explore your own individual, legacy, and cultural burdens related to implicit bias, judgment, and stereotypes against </a:t>
            </a:r>
            <a:r>
              <a:rPr lang="en-US" dirty="0" err="1"/>
              <a:t>Neurodifferent</a:t>
            </a:r>
            <a:r>
              <a:rPr lang="en-US" dirty="0"/>
              <a:t> individuals.</a:t>
            </a:r>
          </a:p>
          <a:p>
            <a:pPr marL="285750" indent="-285750">
              <a:buFont typeface="Arial" panose="020B0604020202020204" pitchFamily="34" charset="0"/>
              <a:buChar char="•"/>
            </a:pPr>
            <a:r>
              <a:rPr lang="en-US" dirty="0"/>
              <a:t>Work to un-blend from parts with extreme beliefs and provide unburdening when needed.</a:t>
            </a:r>
          </a:p>
          <a:p>
            <a:pPr marL="285750" indent="-285750">
              <a:buFont typeface="Arial" panose="020B0604020202020204" pitchFamily="34" charset="0"/>
              <a:buChar char="•"/>
            </a:pPr>
            <a:r>
              <a:rPr lang="en-US" dirty="0"/>
              <a:t>Acknowledge ruptures, apologize and work to repair. </a:t>
            </a:r>
          </a:p>
          <a:p>
            <a:pPr marL="285750" indent="-285750">
              <a:buFont typeface="Arial" panose="020B0604020202020204" pitchFamily="34" charset="0"/>
              <a:buChar char="•"/>
            </a:pPr>
            <a:r>
              <a:rPr lang="en-US" dirty="0"/>
              <a:t>Strive to be Self-led.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3470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29CFA0-95DD-74A5-6A34-1A67931FA269}"/>
              </a:ext>
            </a:extLst>
          </p:cNvPr>
          <p:cNvSpPr>
            <a:spLocks noGrp="1"/>
          </p:cNvSpPr>
          <p:nvPr>
            <p:ph idx="1"/>
          </p:nvPr>
        </p:nvSpPr>
        <p:spPr>
          <a:xfrm>
            <a:off x="1379789" y="2145549"/>
            <a:ext cx="9603275" cy="2956537"/>
          </a:xfrm>
        </p:spPr>
        <p:txBody>
          <a:bodyPr>
            <a:normAutofit lnSpcReduction="10000"/>
          </a:bodyPr>
          <a:lstStyle/>
          <a:p>
            <a:pPr lvl="1"/>
            <a:r>
              <a:rPr lang="en-US" dirty="0"/>
              <a:t>What does your client need to feel safe?</a:t>
            </a:r>
          </a:p>
          <a:p>
            <a:pPr lvl="2"/>
            <a:r>
              <a:rPr lang="en-US" dirty="0"/>
              <a:t>Explore accommodations to help client and their parts feel comfortable.</a:t>
            </a:r>
          </a:p>
          <a:p>
            <a:pPr lvl="2"/>
            <a:r>
              <a:rPr lang="en-US" dirty="0"/>
              <a:t>Mirror client’s words and language. </a:t>
            </a:r>
          </a:p>
          <a:p>
            <a:pPr lvl="2"/>
            <a:r>
              <a:rPr lang="en-US" dirty="0"/>
              <a:t>Address sensory issues such as lights, sounds, smells, tastes, internal and external sensations at beginning of and throughout session. </a:t>
            </a:r>
          </a:p>
          <a:p>
            <a:pPr lvl="2"/>
            <a:r>
              <a:rPr lang="en-US" dirty="0"/>
              <a:t>Possible needs of client might include dimming lights, averting or closing eyes, rocking back and forth, bouncing fidgeting, wiggling, getting up and standing, walking, stretching, and using a weighted or soft blanket.</a:t>
            </a:r>
          </a:p>
          <a:p>
            <a:pPr lvl="2"/>
            <a:r>
              <a:rPr lang="en-US" dirty="0"/>
              <a:t>Encourage self-stimulating behaviors such as stimming, if needed. </a:t>
            </a:r>
          </a:p>
        </p:txBody>
      </p:sp>
      <p:sp>
        <p:nvSpPr>
          <p:cNvPr id="6" name="TextBox 5">
            <a:extLst>
              <a:ext uri="{FF2B5EF4-FFF2-40B4-BE49-F238E27FC236}">
                <a16:creationId xmlns:a16="http://schemas.microsoft.com/office/drawing/2014/main" id="{FB6AAFA0-AD2A-85B4-7FB3-16B9B99964B3}"/>
              </a:ext>
            </a:extLst>
          </p:cNvPr>
          <p:cNvSpPr txBox="1"/>
          <p:nvPr/>
        </p:nvSpPr>
        <p:spPr>
          <a:xfrm>
            <a:off x="1148317" y="1086485"/>
            <a:ext cx="9960630" cy="830997"/>
          </a:xfrm>
          <a:prstGeom prst="rect">
            <a:avLst/>
          </a:prstGeom>
          <a:noFill/>
        </p:spPr>
        <p:txBody>
          <a:bodyPr wrap="square">
            <a:spAutoFit/>
          </a:bodyPr>
          <a:lstStyle/>
          <a:p>
            <a:pPr algn="ctr"/>
            <a:r>
              <a:rPr lang="en-US" sz="2400" dirty="0"/>
              <a:t>Use Curiosity with neuro-different clients around their sensory, learning, and internal needs</a:t>
            </a:r>
          </a:p>
        </p:txBody>
      </p:sp>
    </p:spTree>
    <p:extLst>
      <p:ext uri="{BB962C8B-B14F-4D97-AF65-F5344CB8AC3E}">
        <p14:creationId xmlns:p14="http://schemas.microsoft.com/office/powerpoint/2010/main" val="2947680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56400-F351-B62A-B7C7-9B8843C30C4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826D077-2798-1D67-1D12-AA424743AE1D}"/>
              </a:ext>
            </a:extLst>
          </p:cNvPr>
          <p:cNvSpPr txBox="1"/>
          <p:nvPr/>
        </p:nvSpPr>
        <p:spPr>
          <a:xfrm>
            <a:off x="674955" y="980409"/>
            <a:ext cx="10842089" cy="830997"/>
          </a:xfrm>
          <a:prstGeom prst="rect">
            <a:avLst/>
          </a:prstGeom>
          <a:noFill/>
        </p:spPr>
        <p:txBody>
          <a:bodyPr wrap="square">
            <a:spAutoFit/>
          </a:bodyPr>
          <a:lstStyle/>
          <a:p>
            <a:pPr algn="ctr"/>
            <a:r>
              <a:rPr lang="en-US" sz="2400" dirty="0"/>
              <a:t>Help client distinguish between traits of </a:t>
            </a:r>
            <a:r>
              <a:rPr lang="en-US" sz="2400" dirty="0" err="1"/>
              <a:t>Neurodifference</a:t>
            </a:r>
            <a:r>
              <a:rPr lang="en-US" sz="2400" dirty="0"/>
              <a:t> (hardware) and their burdened parts (“software”) (“software virus”)</a:t>
            </a:r>
          </a:p>
        </p:txBody>
      </p:sp>
      <p:sp>
        <p:nvSpPr>
          <p:cNvPr id="7" name="Content Placeholder 6">
            <a:extLst>
              <a:ext uri="{FF2B5EF4-FFF2-40B4-BE49-F238E27FC236}">
                <a16:creationId xmlns:a16="http://schemas.microsoft.com/office/drawing/2014/main" id="{CF700D74-58C0-4BE2-8D10-FE2102A65ED9}"/>
              </a:ext>
            </a:extLst>
          </p:cNvPr>
          <p:cNvSpPr>
            <a:spLocks noGrp="1"/>
          </p:cNvSpPr>
          <p:nvPr>
            <p:ph idx="1"/>
          </p:nvPr>
        </p:nvSpPr>
        <p:spPr>
          <a:xfrm>
            <a:off x="1451579" y="2015732"/>
            <a:ext cx="9603275" cy="2418045"/>
          </a:xfrm>
        </p:spPr>
        <p:txBody>
          <a:bodyPr>
            <a:normAutofit/>
          </a:bodyPr>
          <a:lstStyle/>
          <a:p>
            <a:pPr marL="0" indent="0">
              <a:buNone/>
            </a:pPr>
            <a:endParaRPr lang="en-US" dirty="0"/>
          </a:p>
          <a:p>
            <a:endParaRPr lang="en-US" dirty="0"/>
          </a:p>
          <a:p>
            <a:endParaRPr lang="en-US" dirty="0"/>
          </a:p>
        </p:txBody>
      </p:sp>
      <p:sp>
        <p:nvSpPr>
          <p:cNvPr id="2" name="TextBox 1">
            <a:extLst>
              <a:ext uri="{FF2B5EF4-FFF2-40B4-BE49-F238E27FC236}">
                <a16:creationId xmlns:a16="http://schemas.microsoft.com/office/drawing/2014/main" id="{9B401F65-1690-6591-61BE-1A2D77A91244}"/>
              </a:ext>
            </a:extLst>
          </p:cNvPr>
          <p:cNvSpPr txBox="1"/>
          <p:nvPr/>
        </p:nvSpPr>
        <p:spPr>
          <a:xfrm>
            <a:off x="3591338" y="2420694"/>
            <a:ext cx="5009321" cy="1200329"/>
          </a:xfrm>
          <a:prstGeom prst="rect">
            <a:avLst/>
          </a:prstGeom>
          <a:noFill/>
        </p:spPr>
        <p:txBody>
          <a:bodyPr wrap="square" rtlCol="0">
            <a:spAutoFit/>
          </a:bodyPr>
          <a:lstStyle/>
          <a:p>
            <a:pPr marL="285750" indent="-285750">
              <a:buFont typeface="Arial" panose="020B0604020202020204" pitchFamily="34" charset="0"/>
              <a:buChar char="•"/>
            </a:pPr>
            <a:r>
              <a:rPr lang="en-US" dirty="0"/>
              <a:t>Hardware: Traits related to </a:t>
            </a:r>
            <a:r>
              <a:rPr lang="en-US" dirty="0" err="1"/>
              <a:t>neurodifferences</a:t>
            </a:r>
            <a:endParaRPr lang="en-US" dirty="0"/>
          </a:p>
          <a:p>
            <a:pPr marL="285750" indent="-285750">
              <a:buFont typeface="Arial" panose="020B0604020202020204" pitchFamily="34" charset="0"/>
              <a:buChar char="•"/>
            </a:pPr>
            <a:r>
              <a:rPr lang="en-US" dirty="0"/>
              <a:t>Software: Parts- managers and firefighters</a:t>
            </a:r>
          </a:p>
          <a:p>
            <a:pPr marL="285750" indent="-285750">
              <a:buFont typeface="Arial" panose="020B0604020202020204" pitchFamily="34" charset="0"/>
              <a:buChar char="•"/>
            </a:pPr>
            <a:r>
              <a:rPr lang="en-US" dirty="0"/>
              <a:t>Software Virus- Burdens held by exiles.</a:t>
            </a:r>
          </a:p>
          <a:p>
            <a:endParaRPr lang="en-US" dirty="0"/>
          </a:p>
        </p:txBody>
      </p:sp>
    </p:spTree>
    <p:extLst>
      <p:ext uri="{BB962C8B-B14F-4D97-AF65-F5344CB8AC3E}">
        <p14:creationId xmlns:p14="http://schemas.microsoft.com/office/powerpoint/2010/main" val="332992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F292-7776-625A-46C6-0C8219585B1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0F5568-465F-8A16-8DE2-69BBD88C2A89}"/>
              </a:ext>
            </a:extLst>
          </p:cNvPr>
          <p:cNvSpPr txBox="1"/>
          <p:nvPr/>
        </p:nvSpPr>
        <p:spPr>
          <a:xfrm>
            <a:off x="938784" y="1244053"/>
            <a:ext cx="11253216" cy="461665"/>
          </a:xfrm>
          <a:prstGeom prst="rect">
            <a:avLst/>
          </a:prstGeom>
          <a:noFill/>
        </p:spPr>
        <p:txBody>
          <a:bodyPr wrap="square">
            <a:spAutoFit/>
          </a:bodyPr>
          <a:lstStyle/>
          <a:p>
            <a:r>
              <a:rPr lang="en-US" sz="2400" dirty="0"/>
              <a:t>Common </a:t>
            </a:r>
            <a:r>
              <a:rPr lang="en-US" sz="2400" dirty="0" err="1"/>
              <a:t>Neurodifferent</a:t>
            </a:r>
            <a:r>
              <a:rPr lang="en-US" sz="2400" dirty="0"/>
              <a:t> Traits (“Hardware”) that May Impact Internal Family Systems </a:t>
            </a:r>
          </a:p>
        </p:txBody>
      </p:sp>
      <p:sp>
        <p:nvSpPr>
          <p:cNvPr id="4" name="TextBox 3">
            <a:extLst>
              <a:ext uri="{FF2B5EF4-FFF2-40B4-BE49-F238E27FC236}">
                <a16:creationId xmlns:a16="http://schemas.microsoft.com/office/drawing/2014/main" id="{AF39AEE4-2BF2-9C2D-E815-3EFEC840C415}"/>
              </a:ext>
            </a:extLst>
          </p:cNvPr>
          <p:cNvSpPr txBox="1"/>
          <p:nvPr/>
        </p:nvSpPr>
        <p:spPr>
          <a:xfrm>
            <a:off x="1438657" y="1879444"/>
            <a:ext cx="8796528" cy="3139321"/>
          </a:xfrm>
          <a:prstGeom prst="rect">
            <a:avLst/>
          </a:prstGeom>
          <a:noFill/>
        </p:spPr>
        <p:txBody>
          <a:bodyPr wrap="square" rtlCol="0">
            <a:spAutoFit/>
          </a:bodyPr>
          <a:lstStyle/>
          <a:p>
            <a:r>
              <a:rPr lang="en-US" dirty="0"/>
              <a:t>•Rejection sensitivity or Rejection Sensitivity </a:t>
            </a:r>
            <a:r>
              <a:rPr lang="en-US" dirty="0" err="1"/>
              <a:t>Dsyphoria</a:t>
            </a:r>
            <a:r>
              <a:rPr lang="en-US" dirty="0"/>
              <a:t>. </a:t>
            </a:r>
          </a:p>
          <a:p>
            <a:r>
              <a:rPr lang="en-US" dirty="0"/>
              <a:t>•Sensory sensitivity</a:t>
            </a:r>
          </a:p>
          <a:p>
            <a:r>
              <a:rPr lang="en-US" dirty="0"/>
              <a:t>•Autonomic Nervous System Meltdowns. </a:t>
            </a:r>
          </a:p>
          <a:p>
            <a:r>
              <a:rPr lang="en-US" dirty="0"/>
              <a:t>•Autonomic Nervous System Shutdowns. </a:t>
            </a:r>
          </a:p>
          <a:p>
            <a:r>
              <a:rPr lang="en-US" dirty="0"/>
              <a:t>•Emotional empathy</a:t>
            </a:r>
          </a:p>
          <a:p>
            <a:r>
              <a:rPr lang="en-US" dirty="0"/>
              <a:t>•Alexithymia</a:t>
            </a:r>
          </a:p>
          <a:p>
            <a:r>
              <a:rPr lang="en-US" dirty="0"/>
              <a:t>•“Rigid” thinking</a:t>
            </a:r>
          </a:p>
          <a:p>
            <a:r>
              <a:rPr lang="en-US" dirty="0"/>
              <a:t>•Concrete thinking</a:t>
            </a:r>
          </a:p>
          <a:p>
            <a:r>
              <a:rPr lang="en-US" dirty="0"/>
              <a:t>•Hyper-focus</a:t>
            </a:r>
          </a:p>
          <a:p>
            <a:r>
              <a:rPr lang="en-US" dirty="0"/>
              <a:t>•Anxiety.</a:t>
            </a:r>
          </a:p>
          <a:p>
            <a:r>
              <a:rPr lang="en-US" dirty="0"/>
              <a:t>•Distraction</a:t>
            </a:r>
          </a:p>
        </p:txBody>
      </p:sp>
    </p:spTree>
    <p:extLst>
      <p:ext uri="{BB962C8B-B14F-4D97-AF65-F5344CB8AC3E}">
        <p14:creationId xmlns:p14="http://schemas.microsoft.com/office/powerpoint/2010/main" val="929208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89F11-CFD0-85FC-40D4-2A10A839AAE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C4189A8-9B8E-C9CC-ABE5-8A523EC51E47}"/>
              </a:ext>
            </a:extLst>
          </p:cNvPr>
          <p:cNvSpPr txBox="1"/>
          <p:nvPr/>
        </p:nvSpPr>
        <p:spPr>
          <a:xfrm>
            <a:off x="1438657" y="1256245"/>
            <a:ext cx="11253216" cy="461665"/>
          </a:xfrm>
          <a:prstGeom prst="rect">
            <a:avLst/>
          </a:prstGeom>
          <a:noFill/>
        </p:spPr>
        <p:txBody>
          <a:bodyPr wrap="square">
            <a:spAutoFit/>
          </a:bodyPr>
          <a:lstStyle/>
          <a:p>
            <a:r>
              <a:rPr lang="en-US" sz="2400" dirty="0"/>
              <a:t>Common Protector Parts in Manager-Roles (“Software”)</a:t>
            </a:r>
          </a:p>
        </p:txBody>
      </p:sp>
      <p:sp>
        <p:nvSpPr>
          <p:cNvPr id="4" name="TextBox 3">
            <a:extLst>
              <a:ext uri="{FF2B5EF4-FFF2-40B4-BE49-F238E27FC236}">
                <a16:creationId xmlns:a16="http://schemas.microsoft.com/office/drawing/2014/main" id="{EE5A22F5-251D-F4B6-2036-51ABE9D298FF}"/>
              </a:ext>
            </a:extLst>
          </p:cNvPr>
          <p:cNvSpPr txBox="1"/>
          <p:nvPr/>
        </p:nvSpPr>
        <p:spPr>
          <a:xfrm>
            <a:off x="1438657" y="1901447"/>
            <a:ext cx="8796528" cy="3385542"/>
          </a:xfrm>
          <a:prstGeom prst="rect">
            <a:avLst/>
          </a:prstGeom>
          <a:noFill/>
        </p:spPr>
        <p:txBody>
          <a:bodyPr wrap="square" rtlCol="0">
            <a:spAutoFit/>
          </a:bodyPr>
          <a:lstStyle/>
          <a:p>
            <a:r>
              <a:rPr lang="en-US" sz="1400" dirty="0"/>
              <a:t>•</a:t>
            </a:r>
            <a:r>
              <a:rPr lang="en-US" dirty="0"/>
              <a:t>Social Masking Parts</a:t>
            </a:r>
          </a:p>
          <a:p>
            <a:r>
              <a:rPr lang="en-US" dirty="0"/>
              <a:t>•Insecure or Judging Parts</a:t>
            </a:r>
          </a:p>
          <a:p>
            <a:r>
              <a:rPr lang="en-US" dirty="0"/>
              <a:t>•People Pleasing Parts</a:t>
            </a:r>
          </a:p>
          <a:p>
            <a:r>
              <a:rPr lang="en-US" dirty="0"/>
              <a:t>•Prover Parts</a:t>
            </a:r>
          </a:p>
          <a:p>
            <a:r>
              <a:rPr lang="en-US" dirty="0"/>
              <a:t>•Perfectionist Parts</a:t>
            </a:r>
          </a:p>
          <a:p>
            <a:r>
              <a:rPr lang="en-US" dirty="0"/>
              <a:t>•Comparing Parts</a:t>
            </a:r>
          </a:p>
          <a:p>
            <a:r>
              <a:rPr lang="en-US" dirty="0"/>
              <a:t>•Ruminating Parts</a:t>
            </a:r>
          </a:p>
          <a:p>
            <a:r>
              <a:rPr lang="en-US" dirty="0"/>
              <a:t>•Compliant Parts</a:t>
            </a:r>
          </a:p>
          <a:p>
            <a:r>
              <a:rPr lang="en-US" dirty="0"/>
              <a:t>•Loyal Parts</a:t>
            </a:r>
          </a:p>
          <a:p>
            <a:r>
              <a:rPr lang="en-US" dirty="0"/>
              <a:t>•Advocate Parts</a:t>
            </a:r>
          </a:p>
          <a:p>
            <a:r>
              <a:rPr lang="en-US" dirty="0"/>
              <a:t>•Entertaining or “Funny” Parts</a:t>
            </a:r>
          </a:p>
          <a:p>
            <a:endParaRPr lang="en-US" sz="1600" dirty="0"/>
          </a:p>
        </p:txBody>
      </p:sp>
    </p:spTree>
    <p:extLst>
      <p:ext uri="{BB962C8B-B14F-4D97-AF65-F5344CB8AC3E}">
        <p14:creationId xmlns:p14="http://schemas.microsoft.com/office/powerpoint/2010/main" val="682845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8D615-F2B2-D791-7229-47F639F6CF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EEABC35-1506-C2F6-5C6F-43317A9AC7E5}"/>
              </a:ext>
            </a:extLst>
          </p:cNvPr>
          <p:cNvSpPr txBox="1"/>
          <p:nvPr/>
        </p:nvSpPr>
        <p:spPr>
          <a:xfrm>
            <a:off x="1438657" y="1340178"/>
            <a:ext cx="11253216" cy="461665"/>
          </a:xfrm>
          <a:prstGeom prst="rect">
            <a:avLst/>
          </a:prstGeom>
          <a:noFill/>
        </p:spPr>
        <p:txBody>
          <a:bodyPr wrap="square">
            <a:spAutoFit/>
          </a:bodyPr>
          <a:lstStyle/>
          <a:p>
            <a:r>
              <a:rPr lang="en-US" sz="2400" dirty="0"/>
              <a:t>Common Protector Parts in Firefighter Roles (“Software”)</a:t>
            </a:r>
          </a:p>
        </p:txBody>
      </p:sp>
      <p:sp>
        <p:nvSpPr>
          <p:cNvPr id="4" name="TextBox 3">
            <a:extLst>
              <a:ext uri="{FF2B5EF4-FFF2-40B4-BE49-F238E27FC236}">
                <a16:creationId xmlns:a16="http://schemas.microsoft.com/office/drawing/2014/main" id="{73DA82C1-D017-105C-2732-F49A52E7610F}"/>
              </a:ext>
            </a:extLst>
          </p:cNvPr>
          <p:cNvSpPr txBox="1"/>
          <p:nvPr/>
        </p:nvSpPr>
        <p:spPr>
          <a:xfrm>
            <a:off x="1438657" y="1901447"/>
            <a:ext cx="8796528" cy="3139321"/>
          </a:xfrm>
          <a:prstGeom prst="rect">
            <a:avLst/>
          </a:prstGeom>
          <a:noFill/>
        </p:spPr>
        <p:txBody>
          <a:bodyPr wrap="square" rtlCol="0">
            <a:spAutoFit/>
          </a:bodyPr>
          <a:lstStyle/>
          <a:p>
            <a:r>
              <a:rPr lang="en-US" dirty="0"/>
              <a:t>•Depressed Parts</a:t>
            </a:r>
          </a:p>
          <a:p>
            <a:r>
              <a:rPr lang="en-US" dirty="0"/>
              <a:t>•Dissociating Parts</a:t>
            </a:r>
          </a:p>
          <a:p>
            <a:r>
              <a:rPr lang="en-US" dirty="0"/>
              <a:t>•Angry or “Emotional Outburst” Parts</a:t>
            </a:r>
          </a:p>
          <a:p>
            <a:r>
              <a:rPr lang="en-US" dirty="0"/>
              <a:t>•Distracting Parts</a:t>
            </a:r>
          </a:p>
          <a:p>
            <a:r>
              <a:rPr lang="en-US" dirty="0"/>
              <a:t>•Sleepy Parts</a:t>
            </a:r>
          </a:p>
          <a:p>
            <a:r>
              <a:rPr lang="en-US" dirty="0"/>
              <a:t>•Raging or Angry Parts</a:t>
            </a:r>
          </a:p>
          <a:p>
            <a:r>
              <a:rPr lang="en-US" dirty="0"/>
              <a:t>•Defender Parts</a:t>
            </a:r>
          </a:p>
          <a:p>
            <a:r>
              <a:rPr lang="en-US" dirty="0"/>
              <a:t>•Justice Parts</a:t>
            </a:r>
          </a:p>
          <a:p>
            <a:r>
              <a:rPr lang="en-US" dirty="0"/>
              <a:t>•Lone Wolf Parts</a:t>
            </a:r>
          </a:p>
          <a:p>
            <a:r>
              <a:rPr lang="en-US" dirty="0"/>
              <a:t>•Parts that Engage in Addictive Processes</a:t>
            </a:r>
          </a:p>
          <a:p>
            <a:r>
              <a:rPr lang="en-US" dirty="0"/>
              <a:t>•Suicidal Parts</a:t>
            </a:r>
          </a:p>
        </p:txBody>
      </p:sp>
    </p:spTree>
    <p:extLst>
      <p:ext uri="{BB962C8B-B14F-4D97-AF65-F5344CB8AC3E}">
        <p14:creationId xmlns:p14="http://schemas.microsoft.com/office/powerpoint/2010/main" val="2021904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525D7-A32A-1D56-C142-E68E8A95A21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14A892-53D4-7AB6-D0B3-F873B1878BF8}"/>
              </a:ext>
            </a:extLst>
          </p:cNvPr>
          <p:cNvSpPr txBox="1"/>
          <p:nvPr/>
        </p:nvSpPr>
        <p:spPr>
          <a:xfrm>
            <a:off x="1438657" y="1340178"/>
            <a:ext cx="11253216" cy="461665"/>
          </a:xfrm>
          <a:prstGeom prst="rect">
            <a:avLst/>
          </a:prstGeom>
          <a:noFill/>
        </p:spPr>
        <p:txBody>
          <a:bodyPr wrap="square">
            <a:spAutoFit/>
          </a:bodyPr>
          <a:lstStyle/>
          <a:p>
            <a:r>
              <a:rPr lang="en-US" sz="2400" dirty="0"/>
              <a:t>Common Burdens of Exiled Parts (“Software Virus”)</a:t>
            </a:r>
          </a:p>
        </p:txBody>
      </p:sp>
      <p:sp>
        <p:nvSpPr>
          <p:cNvPr id="4" name="TextBox 3">
            <a:extLst>
              <a:ext uri="{FF2B5EF4-FFF2-40B4-BE49-F238E27FC236}">
                <a16:creationId xmlns:a16="http://schemas.microsoft.com/office/drawing/2014/main" id="{A9F041D5-6405-8133-2795-858206B50A17}"/>
              </a:ext>
            </a:extLst>
          </p:cNvPr>
          <p:cNvSpPr txBox="1"/>
          <p:nvPr/>
        </p:nvSpPr>
        <p:spPr>
          <a:xfrm>
            <a:off x="1438657" y="1901447"/>
            <a:ext cx="8796528" cy="2308324"/>
          </a:xfrm>
          <a:prstGeom prst="rect">
            <a:avLst/>
          </a:prstGeom>
          <a:noFill/>
        </p:spPr>
        <p:txBody>
          <a:bodyPr wrap="square" rtlCol="0">
            <a:spAutoFit/>
          </a:bodyPr>
          <a:lstStyle/>
          <a:p>
            <a:r>
              <a:rPr lang="en-US" dirty="0"/>
              <a:t>•Burden of Shame</a:t>
            </a:r>
          </a:p>
          <a:p>
            <a:r>
              <a:rPr lang="en-US" dirty="0"/>
              <a:t>•Burden of Anxiety</a:t>
            </a:r>
          </a:p>
          <a:p>
            <a:r>
              <a:rPr lang="en-US" dirty="0"/>
              <a:t>•Burden of Emotional Overwhelm</a:t>
            </a:r>
          </a:p>
          <a:p>
            <a:r>
              <a:rPr lang="en-US" dirty="0"/>
              <a:t>•Burden of Defectiveness</a:t>
            </a:r>
          </a:p>
          <a:p>
            <a:r>
              <a:rPr lang="en-US" dirty="0"/>
              <a:t>•Burden of Fear of Failure</a:t>
            </a:r>
          </a:p>
          <a:p>
            <a:r>
              <a:rPr lang="en-US" dirty="0"/>
              <a:t>•Burden of Loneliness</a:t>
            </a:r>
          </a:p>
          <a:p>
            <a:r>
              <a:rPr lang="en-US" dirty="0"/>
              <a:t>•Burden of Fear of Dangerous People</a:t>
            </a:r>
          </a:p>
          <a:p>
            <a:r>
              <a:rPr lang="en-US" dirty="0"/>
              <a:t>•Burden of Fear of Being Ostracized</a:t>
            </a:r>
          </a:p>
        </p:txBody>
      </p:sp>
    </p:spTree>
    <p:extLst>
      <p:ext uri="{BB962C8B-B14F-4D97-AF65-F5344CB8AC3E}">
        <p14:creationId xmlns:p14="http://schemas.microsoft.com/office/powerpoint/2010/main" val="3354966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D5824-6903-0A86-C345-0674380DC2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229EE5-15FE-181B-9017-E3C8FC7F07F6}"/>
              </a:ext>
            </a:extLst>
          </p:cNvPr>
          <p:cNvSpPr txBox="1"/>
          <p:nvPr/>
        </p:nvSpPr>
        <p:spPr>
          <a:xfrm>
            <a:off x="674955" y="1202978"/>
            <a:ext cx="10842089" cy="461665"/>
          </a:xfrm>
          <a:prstGeom prst="rect">
            <a:avLst/>
          </a:prstGeom>
          <a:noFill/>
        </p:spPr>
        <p:txBody>
          <a:bodyPr wrap="square">
            <a:spAutoFit/>
          </a:bodyPr>
          <a:lstStyle/>
          <a:p>
            <a:pPr algn="ctr"/>
            <a:r>
              <a:rPr lang="en-US" sz="2400" dirty="0"/>
              <a:t>Be Creative when Working with Parts</a:t>
            </a:r>
          </a:p>
        </p:txBody>
      </p:sp>
      <p:sp>
        <p:nvSpPr>
          <p:cNvPr id="7" name="Content Placeholder 6">
            <a:extLst>
              <a:ext uri="{FF2B5EF4-FFF2-40B4-BE49-F238E27FC236}">
                <a16:creationId xmlns:a16="http://schemas.microsoft.com/office/drawing/2014/main" id="{67ED4E29-7B8A-8B89-87EC-4653F414D92F}"/>
              </a:ext>
            </a:extLst>
          </p:cNvPr>
          <p:cNvSpPr>
            <a:spLocks noGrp="1"/>
          </p:cNvSpPr>
          <p:nvPr>
            <p:ph idx="1"/>
          </p:nvPr>
        </p:nvSpPr>
        <p:spPr>
          <a:xfrm>
            <a:off x="1451579" y="2015732"/>
            <a:ext cx="9603275" cy="2418045"/>
          </a:xfrm>
        </p:spPr>
        <p:txBody>
          <a:bodyPr>
            <a:normAutofit/>
          </a:bodyPr>
          <a:lstStyle/>
          <a:p>
            <a:pPr marL="0" indent="0">
              <a:buNone/>
            </a:pPr>
            <a:endParaRPr lang="en-US" dirty="0"/>
          </a:p>
          <a:p>
            <a:endParaRPr lang="en-US" dirty="0"/>
          </a:p>
          <a:p>
            <a:endParaRPr lang="en-US" dirty="0"/>
          </a:p>
        </p:txBody>
      </p:sp>
      <p:sp>
        <p:nvSpPr>
          <p:cNvPr id="2" name="TextBox 1">
            <a:extLst>
              <a:ext uri="{FF2B5EF4-FFF2-40B4-BE49-F238E27FC236}">
                <a16:creationId xmlns:a16="http://schemas.microsoft.com/office/drawing/2014/main" id="{405F81CC-BF7F-D69F-EEFE-7CCA92461CD4}"/>
              </a:ext>
            </a:extLst>
          </p:cNvPr>
          <p:cNvSpPr txBox="1"/>
          <p:nvPr/>
        </p:nvSpPr>
        <p:spPr>
          <a:xfrm>
            <a:off x="1652281" y="2402452"/>
            <a:ext cx="9603275"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Ask how information is learned_  visual, auditory, and/or kinesthetic.</a:t>
            </a:r>
          </a:p>
          <a:p>
            <a:pPr marL="285750" indent="-285750">
              <a:buFont typeface="Arial" panose="020B0604020202020204" pitchFamily="34" charset="0"/>
              <a:buChar char="•"/>
            </a:pPr>
            <a:r>
              <a:rPr lang="en-US" dirty="0"/>
              <a:t>Utilize client’s traits, likes and learning style to create an individual plan.</a:t>
            </a:r>
          </a:p>
          <a:p>
            <a:pPr marL="285750" indent="-285750">
              <a:buFont typeface="Arial" panose="020B0604020202020204" pitchFamily="34" charset="0"/>
              <a:buChar char="•"/>
            </a:pPr>
            <a:r>
              <a:rPr lang="en-US" dirty="0"/>
              <a:t>Some ideas for parts recognition and mapping might include visually imagining parts, using visual arts or music to depict parts, matching parts to pictures or objects, using figurines, or through bodily sensations.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808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05F5C-D596-EBE5-D3EF-0998013538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6655925-7C78-F298-0C62-1767BAF73BAB}"/>
              </a:ext>
            </a:extLst>
          </p:cNvPr>
          <p:cNvSpPr txBox="1"/>
          <p:nvPr/>
        </p:nvSpPr>
        <p:spPr>
          <a:xfrm>
            <a:off x="1438657" y="1098703"/>
            <a:ext cx="11253216" cy="461665"/>
          </a:xfrm>
          <a:prstGeom prst="rect">
            <a:avLst/>
          </a:prstGeom>
          <a:noFill/>
        </p:spPr>
        <p:txBody>
          <a:bodyPr wrap="square">
            <a:spAutoFit/>
          </a:bodyPr>
          <a:lstStyle/>
          <a:p>
            <a:r>
              <a:rPr lang="en-US" sz="2400" dirty="0"/>
              <a:t>Mapping technique/strategies for </a:t>
            </a:r>
            <a:r>
              <a:rPr lang="en-US" sz="2400" dirty="0" err="1"/>
              <a:t>Neurodifferent</a:t>
            </a:r>
            <a:r>
              <a:rPr lang="en-US" sz="2400" dirty="0"/>
              <a:t> Learning Style – Visual</a:t>
            </a:r>
          </a:p>
        </p:txBody>
      </p:sp>
      <p:sp>
        <p:nvSpPr>
          <p:cNvPr id="4" name="TextBox 3">
            <a:extLst>
              <a:ext uri="{FF2B5EF4-FFF2-40B4-BE49-F238E27FC236}">
                <a16:creationId xmlns:a16="http://schemas.microsoft.com/office/drawing/2014/main" id="{FF5A0514-1C97-9DB4-7A90-68AFF7017B79}"/>
              </a:ext>
            </a:extLst>
          </p:cNvPr>
          <p:cNvSpPr txBox="1"/>
          <p:nvPr/>
        </p:nvSpPr>
        <p:spPr>
          <a:xfrm>
            <a:off x="1697736" y="2137422"/>
            <a:ext cx="8796528" cy="1754326"/>
          </a:xfrm>
          <a:prstGeom prst="rect">
            <a:avLst/>
          </a:prstGeom>
          <a:noFill/>
        </p:spPr>
        <p:txBody>
          <a:bodyPr wrap="square" rtlCol="0">
            <a:spAutoFit/>
          </a:bodyPr>
          <a:lstStyle/>
          <a:p>
            <a:r>
              <a:rPr lang="en-US" dirty="0"/>
              <a:t>•Visual (imaginative or artistic) :  Encourage clients to draw, paint, sculpt, </a:t>
            </a:r>
            <a:r>
              <a:rPr lang="en-US" dirty="0" err="1"/>
              <a:t>etc</a:t>
            </a:r>
            <a:endParaRPr lang="en-US" dirty="0"/>
          </a:p>
          <a:p>
            <a:endParaRPr lang="en-US" dirty="0"/>
          </a:p>
          <a:p>
            <a:r>
              <a:rPr lang="en-US" dirty="0"/>
              <a:t>* Visual (concrete):  Premade visual aids such as nesting dolls, finger puppets, play therapy figurines, parts cards, genograms, or even photographs can be helpful. Example: A creative client once used a video game to create electronic human versions of their parts distinct from their ND traits.*</a:t>
            </a:r>
          </a:p>
        </p:txBody>
      </p:sp>
    </p:spTree>
    <p:extLst>
      <p:ext uri="{BB962C8B-B14F-4D97-AF65-F5344CB8AC3E}">
        <p14:creationId xmlns:p14="http://schemas.microsoft.com/office/powerpoint/2010/main" val="111587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0A681-7C62-545C-1616-E023435FE42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9342543-1AC5-1EAA-889B-9B0EAEB38A00}"/>
              </a:ext>
            </a:extLst>
          </p:cNvPr>
          <p:cNvSpPr txBox="1"/>
          <p:nvPr/>
        </p:nvSpPr>
        <p:spPr>
          <a:xfrm>
            <a:off x="1438657" y="1098703"/>
            <a:ext cx="11253216" cy="461665"/>
          </a:xfrm>
          <a:prstGeom prst="rect">
            <a:avLst/>
          </a:prstGeom>
          <a:noFill/>
        </p:spPr>
        <p:txBody>
          <a:bodyPr wrap="square">
            <a:spAutoFit/>
          </a:bodyPr>
          <a:lstStyle/>
          <a:p>
            <a:r>
              <a:rPr lang="en-US" sz="2400" dirty="0"/>
              <a:t>Mapping technique/strategies for </a:t>
            </a:r>
            <a:r>
              <a:rPr lang="en-US" sz="2400" dirty="0" err="1"/>
              <a:t>Neurodifferent</a:t>
            </a:r>
            <a:r>
              <a:rPr lang="en-US" sz="2400" dirty="0"/>
              <a:t> Learning Style – Auditory</a:t>
            </a:r>
          </a:p>
        </p:txBody>
      </p:sp>
      <p:sp>
        <p:nvSpPr>
          <p:cNvPr id="4" name="TextBox 3">
            <a:extLst>
              <a:ext uri="{FF2B5EF4-FFF2-40B4-BE49-F238E27FC236}">
                <a16:creationId xmlns:a16="http://schemas.microsoft.com/office/drawing/2014/main" id="{32D4BA52-49C2-F580-C5B5-F634142200C7}"/>
              </a:ext>
            </a:extLst>
          </p:cNvPr>
          <p:cNvSpPr txBox="1"/>
          <p:nvPr/>
        </p:nvSpPr>
        <p:spPr>
          <a:xfrm>
            <a:off x="1697736" y="2228671"/>
            <a:ext cx="8796528" cy="1200329"/>
          </a:xfrm>
          <a:prstGeom prst="rect">
            <a:avLst/>
          </a:prstGeom>
          <a:noFill/>
        </p:spPr>
        <p:txBody>
          <a:bodyPr wrap="square" rtlCol="0">
            <a:spAutoFit/>
          </a:bodyPr>
          <a:lstStyle/>
          <a:p>
            <a:r>
              <a:rPr lang="en-US" dirty="0"/>
              <a:t>•Encourage clients to explore sound, silence, and music as a way to name and distinguish their ND traits and their parts. Example: Some clients with “auditory stims” may use a specific sound to regulate their nervous nervous system and choose songs or music to represent their parts.</a:t>
            </a:r>
          </a:p>
        </p:txBody>
      </p:sp>
    </p:spTree>
    <p:extLst>
      <p:ext uri="{BB962C8B-B14F-4D97-AF65-F5344CB8AC3E}">
        <p14:creationId xmlns:p14="http://schemas.microsoft.com/office/powerpoint/2010/main" val="182692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A9BAE-EAB6-29AE-7695-A0F37EA5057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703AEB-1A86-39D0-CA75-A3223E9F0E05}"/>
              </a:ext>
            </a:extLst>
          </p:cNvPr>
          <p:cNvSpPr txBox="1"/>
          <p:nvPr/>
        </p:nvSpPr>
        <p:spPr>
          <a:xfrm>
            <a:off x="1414273" y="1062127"/>
            <a:ext cx="9741407" cy="830997"/>
          </a:xfrm>
          <a:prstGeom prst="rect">
            <a:avLst/>
          </a:prstGeom>
          <a:noFill/>
        </p:spPr>
        <p:txBody>
          <a:bodyPr wrap="square">
            <a:spAutoFit/>
          </a:bodyPr>
          <a:lstStyle/>
          <a:p>
            <a:pPr algn="ctr"/>
            <a:r>
              <a:rPr lang="en-US" sz="2400" dirty="0"/>
              <a:t>Mapping technique/strategies for </a:t>
            </a:r>
            <a:r>
              <a:rPr lang="en-US" sz="2400" dirty="0" err="1"/>
              <a:t>Neurodifferent</a:t>
            </a:r>
            <a:r>
              <a:rPr lang="en-US" sz="2400" dirty="0"/>
              <a:t> Learning Style – Kinesthetic (preference for tactile stimming or need for movement to learn)</a:t>
            </a:r>
          </a:p>
        </p:txBody>
      </p:sp>
      <p:sp>
        <p:nvSpPr>
          <p:cNvPr id="4" name="TextBox 3">
            <a:extLst>
              <a:ext uri="{FF2B5EF4-FFF2-40B4-BE49-F238E27FC236}">
                <a16:creationId xmlns:a16="http://schemas.microsoft.com/office/drawing/2014/main" id="{D0CAD975-141F-26AA-707B-D87D264F605A}"/>
              </a:ext>
            </a:extLst>
          </p:cNvPr>
          <p:cNvSpPr txBox="1"/>
          <p:nvPr/>
        </p:nvSpPr>
        <p:spPr>
          <a:xfrm>
            <a:off x="1697736" y="2228671"/>
            <a:ext cx="8796528" cy="1754326"/>
          </a:xfrm>
          <a:prstGeom prst="rect">
            <a:avLst/>
          </a:prstGeom>
          <a:noFill/>
        </p:spPr>
        <p:txBody>
          <a:bodyPr wrap="square" rtlCol="0">
            <a:spAutoFit/>
          </a:bodyPr>
          <a:lstStyle/>
          <a:p>
            <a:r>
              <a:rPr lang="en-US" dirty="0"/>
              <a:t>•Suggest that clients move around the room or demonstrate their parts and ND traits with body postures or facial expressions. Examples: A client who was a drummer demonstrated an angry part through drumming on his thighs while another client sat on their hands to represent a “masking” manager part. One client shared, “My ADH brain feels like a laser when I’m focused on my interests and a flood light when I’m in crowded spaces; my manager parts try to control the laser and a part shames me when the flood light turns on”</a:t>
            </a:r>
          </a:p>
        </p:txBody>
      </p:sp>
    </p:spTree>
    <p:extLst>
      <p:ext uri="{BB962C8B-B14F-4D97-AF65-F5344CB8AC3E}">
        <p14:creationId xmlns:p14="http://schemas.microsoft.com/office/powerpoint/2010/main" val="3635816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1586-6B24-F20C-6B4B-A543705C2DF1}"/>
              </a:ext>
            </a:extLst>
          </p:cNvPr>
          <p:cNvSpPr>
            <a:spLocks noGrp="1"/>
          </p:cNvSpPr>
          <p:nvPr>
            <p:ph type="title"/>
          </p:nvPr>
        </p:nvSpPr>
        <p:spPr>
          <a:xfrm>
            <a:off x="3097499" y="1159149"/>
            <a:ext cx="4754149" cy="596500"/>
          </a:xfrm>
        </p:spPr>
        <p:txBody>
          <a:bodyPr>
            <a:normAutofit/>
          </a:bodyPr>
          <a:lstStyle/>
          <a:p>
            <a:r>
              <a:rPr lang="en-US" sz="2400" dirty="0"/>
              <a:t>Resources available soon</a:t>
            </a:r>
          </a:p>
        </p:txBody>
      </p:sp>
      <p:pic>
        <p:nvPicPr>
          <p:cNvPr id="1026" name="Picture 2">
            <a:extLst>
              <a:ext uri="{FF2B5EF4-FFF2-40B4-BE49-F238E27FC236}">
                <a16:creationId xmlns:a16="http://schemas.microsoft.com/office/drawing/2014/main" id="{9F6C12C4-3FD9-20B0-F985-E211E2C00B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546235" y="2009822"/>
            <a:ext cx="1097637" cy="14218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960E02F-E614-27F0-F911-9D7CC4B3238E}"/>
              </a:ext>
            </a:extLst>
          </p:cNvPr>
          <p:cNvSpPr txBox="1"/>
          <p:nvPr/>
        </p:nvSpPr>
        <p:spPr>
          <a:xfrm>
            <a:off x="1965960" y="2147423"/>
            <a:ext cx="6102096" cy="2862322"/>
          </a:xfrm>
          <a:prstGeom prst="rect">
            <a:avLst/>
          </a:prstGeom>
          <a:noFill/>
        </p:spPr>
        <p:txBody>
          <a:bodyPr wrap="square">
            <a:spAutoFit/>
          </a:bodyPr>
          <a:lstStyle/>
          <a:p>
            <a:r>
              <a:rPr lang="en-US" i="1" dirty="0"/>
              <a:t>IFS Integration: A Comprehensive Guide to Applying Internal Family Systems Across Modalities, Populations, and Clinical Presentations </a:t>
            </a:r>
            <a:r>
              <a:rPr lang="en-US" dirty="0"/>
              <a:t>by Jenna Riemersma; To be released Nov. 2025 </a:t>
            </a:r>
          </a:p>
          <a:p>
            <a:r>
              <a:rPr lang="en-US" dirty="0"/>
              <a:t>(previously published as </a:t>
            </a:r>
            <a:r>
              <a:rPr lang="en-US" i="1" dirty="0"/>
              <a:t>Altogether US)</a:t>
            </a:r>
          </a:p>
          <a:p>
            <a:endParaRPr lang="en-US" i="1" dirty="0"/>
          </a:p>
          <a:p>
            <a:r>
              <a:rPr lang="en-US" i="1" dirty="0"/>
              <a:t>Embodying Autism: Make Sense of Sensory Surplus and Embrace Who You Are with Neuroscience and Internal Family Systems </a:t>
            </a:r>
            <a:r>
              <a:rPr lang="en-US" dirty="0"/>
              <a:t>by </a:t>
            </a:r>
            <a:r>
              <a:rPr lang="en-US" dirty="0">
                <a:hlinkClick r:id="rId3">
                  <a:extLst>
                    <a:ext uri="{A12FA001-AC4F-418D-AE19-62706E023703}">
                      <ahyp:hlinkClr xmlns:ahyp="http://schemas.microsoft.com/office/drawing/2018/hyperlinkcolor" val="tx"/>
                    </a:ext>
                  </a:extLst>
                </a:hlinkClick>
              </a:rPr>
              <a:t>Sarah Bergenfield MA</a:t>
            </a:r>
            <a:r>
              <a:rPr lang="en-US" dirty="0"/>
              <a:t> (Author), </a:t>
            </a:r>
            <a:r>
              <a:rPr lang="en-US" dirty="0">
                <a:hlinkClick r:id="rId4">
                  <a:extLst>
                    <a:ext uri="{A12FA001-AC4F-418D-AE19-62706E023703}">
                      <ahyp:hlinkClr xmlns:ahyp="http://schemas.microsoft.com/office/drawing/2018/hyperlinkcolor" val="tx"/>
                    </a:ext>
                  </a:extLst>
                </a:hlinkClick>
              </a:rPr>
              <a:t>Martha Sweezy PhD</a:t>
            </a:r>
            <a:r>
              <a:rPr lang="en-US" dirty="0"/>
              <a:t> (Author), </a:t>
            </a:r>
            <a:r>
              <a:rPr lang="en-US" dirty="0">
                <a:hlinkClick r:id="rId5">
                  <a:extLst>
                    <a:ext uri="{A12FA001-AC4F-418D-AE19-62706E023703}">
                      <ahyp:hlinkClr xmlns:ahyp="http://schemas.microsoft.com/office/drawing/2018/hyperlinkcolor" val="tx"/>
                    </a:ext>
                  </a:extLst>
                </a:hlinkClick>
              </a:rPr>
              <a:t>Beth Ann Malow MD</a:t>
            </a:r>
            <a:r>
              <a:rPr lang="en-US" dirty="0"/>
              <a:t> (Foreword); </a:t>
            </a:r>
          </a:p>
          <a:p>
            <a:r>
              <a:rPr lang="en-US" dirty="0"/>
              <a:t>To be released January 2026</a:t>
            </a:r>
          </a:p>
        </p:txBody>
      </p:sp>
      <p:pic>
        <p:nvPicPr>
          <p:cNvPr id="1030" name="Picture 6">
            <a:extLst>
              <a:ext uri="{FF2B5EF4-FFF2-40B4-BE49-F238E27FC236}">
                <a16:creationId xmlns:a16="http://schemas.microsoft.com/office/drawing/2014/main" id="{AB04D3E8-CAD1-6B16-D687-34A3E0F7D5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46235" y="3632267"/>
            <a:ext cx="1097637" cy="1646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9128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374</TotalTime>
  <Words>914</Words>
  <Application>Microsoft Macintosh PowerPoint</Application>
  <PresentationFormat>Widescreen</PresentationFormat>
  <Paragraphs>86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Gill Sans MT</vt:lpstr>
      <vt:lpstr>Gallery</vt:lpstr>
      <vt:lpstr>Neurodivergent clients</vt:lpstr>
      <vt:lpstr>All information taken from the following book:  Pages 315-360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available soon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Darla Trent</dc:creator>
  <cp:lastModifiedBy>Darla Trent</cp:lastModifiedBy>
  <cp:revision>6</cp:revision>
  <dcterms:created xsi:type="dcterms:W3CDTF">2025-07-10T14:28:50Z</dcterms:created>
  <dcterms:modified xsi:type="dcterms:W3CDTF">2025-08-14T01:20:12Z</dcterms:modified>
</cp:coreProperties>
</file>