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notesMasterIdLst>
    <p:notesMasterId r:id="rId14"/>
  </p:notesMasterIdLst>
  <p:handoutMasterIdLst>
    <p:handoutMasterId r:id="rId15"/>
  </p:handoutMasterIdLst>
  <p:sldIdLst>
    <p:sldId id="285" r:id="rId5"/>
    <p:sldId id="293" r:id="rId6"/>
    <p:sldId id="259" r:id="rId7"/>
    <p:sldId id="301" r:id="rId8"/>
    <p:sldId id="257" r:id="rId9"/>
    <p:sldId id="265" r:id="rId10"/>
    <p:sldId id="298" r:id="rId11"/>
    <p:sldId id="267" r:id="rId12"/>
    <p:sldId id="29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 autoAdjust="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outlineViewPr>
    <p:cViewPr>
      <p:scale>
        <a:sx n="33" d="100"/>
        <a:sy n="33" d="100"/>
      </p:scale>
      <p:origin x="0" y="-11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413764-5AD9-E889-944D-1707A854A1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45D53-BE96-955D-B578-2BF8F356B7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B9C3D-A6AA-4477-AC5E-4C46DDCA9DCD}" type="datetimeFigureOut">
              <a:rPr lang="en-US" smtClean="0"/>
              <a:t>1/4/2026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D3793-52FB-891B-2A0C-91D8927163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8DAAB-C45C-E833-ECEB-14DCA0F17F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E28C3-D699-4CA0-B343-5111DC591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09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646-CEA8-41F9-BD9F-D1FA107D99CC}" type="datetimeFigureOut">
              <a:rPr lang="en-US" smtClean="0"/>
              <a:t>1/4/2026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040C8-62D2-4EA7-B200-D3B8C06AA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0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1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51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7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0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0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84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2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9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8A66DDD-7D9C-9641-30E9-932C5FD2D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3715" y="0"/>
            <a:ext cx="2497331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640F8B-6B6E-1B1A-7CC7-F44CB188B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527294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7301" y="1748633"/>
            <a:ext cx="7156415" cy="3360734"/>
          </a:xfrm>
        </p:spPr>
        <p:txBody>
          <a:bodyPr tIns="0" bIns="0" anchor="ctr">
            <a:no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4B31B-4290-C588-1212-26E6B428F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59A209-D12B-6E67-931A-5CB9E7110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1692" y="254794"/>
            <a:ext cx="8248616" cy="6367462"/>
            <a:chOff x="1689101" y="254794"/>
            <a:chExt cx="8248616" cy="636746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8628E6D-0C29-7F8E-67C4-175F211E70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89101" y="254794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D0695C-2845-A017-44FF-AC81720077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89101" y="3822700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4F8C32-8C97-2BA7-D756-712EEDF143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937717" y="254794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A53929D-82C0-204B-3528-E111E5608A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937717" y="3822700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68DE2F-0A5F-60BA-E2A6-247EF7CB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1690" y="1543050"/>
            <a:ext cx="8248611" cy="3771900"/>
            <a:chOff x="2517792" y="1651000"/>
            <a:chExt cx="7165925" cy="37719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DE19A1-6F20-44CE-16E6-E01C080DB7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27301" y="1651000"/>
              <a:ext cx="7156416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302056-7C77-84A9-00C4-C936CDB0EC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17792" y="5422900"/>
              <a:ext cx="7156416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319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96BC47-DB6B-4A01-6575-4D14CAEB3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40556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4769DB-2A07-BC51-5527-403CA838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8D0011-1BF5-77D1-D2AC-ABFFC212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B36471-5251-E878-F044-38C6E40BC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8AEBCDBA-FCC7-7DE8-DA64-AEF047502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CC93403-272F-4058-38E7-95034FA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D26F94-DE81-6530-E728-ABDCC08835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51400" y="586740"/>
            <a:ext cx="6643944" cy="1653540"/>
          </a:xfrm>
        </p:spPr>
        <p:txBody>
          <a:bodyPr anchor="ctr">
            <a:normAutofit/>
          </a:bodyPr>
          <a:lstStyle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228600" indent="0"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BE81C174-B581-A6F3-A3B5-8072C0050E9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851400" y="2495074"/>
            <a:ext cx="6643944" cy="3776186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4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287CC22-A7CC-E0D0-F44E-BA217E882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502400" cy="68580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4769DB-2A07-BC51-5527-403CA838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8D0011-1BF5-77D1-D2AC-ABFFC212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B36471-5251-E878-F044-38C6E40BC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8AEBCDBA-FCC7-7DE8-DA64-AEF047502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CC93403-272F-4058-38E7-95034FA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FFC2B28-B6DF-BDF7-16A8-28ECC1D9921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305842" y="867412"/>
            <a:ext cx="3196558" cy="512317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D26F94-DE81-6530-E728-ABDCC08835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53224" y="867412"/>
            <a:ext cx="4742119" cy="512317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51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AFFC437-DF02-7776-8224-91AD11D7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05238" y="-4"/>
            <a:ext cx="786761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767E2A-FC6B-2D96-EF20-768A6E8B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6323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1A79F2D-2D69-D1C7-FD7D-70C2EAE420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05BE07A-FC17-07E2-4E28-5883FC2C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6D408C-2A4E-CEE1-5980-F9BC89383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E622ED-3DA5-D5E9-B688-B2000E522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1677B7-A20C-1A5D-301E-5B7DCAF1B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A6AD29FD-92CC-65CC-1E8B-437A1E59A58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89960" y="892175"/>
            <a:ext cx="7482839" cy="5073650"/>
          </a:xfrm>
          <a:effectLst/>
        </p:spPr>
        <p:txBody>
          <a:bodyPr anchor="ctr">
            <a:normAutofit/>
          </a:bodyPr>
          <a:lstStyle>
            <a:lvl1pPr marL="0" indent="0" algn="l"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1pPr>
            <a:lvl2pPr marL="228600" indent="0" algn="l"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2pPr>
            <a:lvl3pPr marL="457200" indent="0" algn="l"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3pPr>
            <a:lvl4pPr marL="685800" indent="0" algn="l"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4pPr>
            <a:lvl5pPr marL="914400" indent="0" algn="l">
              <a:spcAft>
                <a:spcPts val="1200"/>
              </a:spcAft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5813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392207A-D227-5650-4C58-FA396957B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5"/>
            <a:ext cx="1445866" cy="6858000"/>
          </a:xfrm>
          <a:custGeom>
            <a:avLst/>
            <a:gdLst>
              <a:gd name="connsiteX0" fmla="*/ 605303 w 1445866"/>
              <a:gd name="connsiteY0" fmla="*/ 6858000 h 6858000"/>
              <a:gd name="connsiteX1" fmla="*/ 233348 w 1445866"/>
              <a:gd name="connsiteY1" fmla="*/ 6858000 h 6858000"/>
              <a:gd name="connsiteX2" fmla="*/ 0 w 1445866"/>
              <a:gd name="connsiteY2" fmla="*/ 6858000 h 6858000"/>
              <a:gd name="connsiteX3" fmla="*/ 0 w 1445866"/>
              <a:gd name="connsiteY3" fmla="*/ 0 h 6858000"/>
              <a:gd name="connsiteX4" fmla="*/ 233348 w 1445866"/>
              <a:gd name="connsiteY4" fmla="*/ 0 h 6858000"/>
              <a:gd name="connsiteX5" fmla="*/ 605299 w 1445866"/>
              <a:gd name="connsiteY5" fmla="*/ 0 h 6858000"/>
              <a:gd name="connsiteX6" fmla="*/ 610635 w 1445866"/>
              <a:gd name="connsiteY6" fmla="*/ 1372 h 6858000"/>
              <a:gd name="connsiteX7" fmla="*/ 1445866 w 1445866"/>
              <a:gd name="connsiteY7" fmla="*/ 1136650 h 6858000"/>
              <a:gd name="connsiteX8" fmla="*/ 719850 w 1445866"/>
              <a:gd name="connsiteY8" fmla="*/ 2231955 h 6858000"/>
              <a:gd name="connsiteX9" fmla="*/ 555970 w 1445866"/>
              <a:gd name="connsiteY9" fmla="*/ 2282826 h 6858000"/>
              <a:gd name="connsiteX10" fmla="*/ 719850 w 1445866"/>
              <a:gd name="connsiteY10" fmla="*/ 2333697 h 6858000"/>
              <a:gd name="connsiteX11" fmla="*/ 1445866 w 1445866"/>
              <a:gd name="connsiteY11" fmla="*/ 3429001 h 6858000"/>
              <a:gd name="connsiteX12" fmla="*/ 719850 w 1445866"/>
              <a:gd name="connsiteY12" fmla="*/ 4524306 h 6858000"/>
              <a:gd name="connsiteX13" fmla="*/ 555972 w 1445866"/>
              <a:gd name="connsiteY13" fmla="*/ 4575176 h 6858000"/>
              <a:gd name="connsiteX14" fmla="*/ 719850 w 1445866"/>
              <a:gd name="connsiteY14" fmla="*/ 4626047 h 6858000"/>
              <a:gd name="connsiteX15" fmla="*/ 1445866 w 1445866"/>
              <a:gd name="connsiteY15" fmla="*/ 5721351 h 6858000"/>
              <a:gd name="connsiteX16" fmla="*/ 610635 w 1445866"/>
              <a:gd name="connsiteY16" fmla="*/ 68566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5866" h="6858000">
                <a:moveTo>
                  <a:pt x="605303" y="6858000"/>
                </a:moveTo>
                <a:lnTo>
                  <a:pt x="233348" y="6858000"/>
                </a:lnTo>
                <a:lnTo>
                  <a:pt x="0" y="6858000"/>
                </a:lnTo>
                <a:lnTo>
                  <a:pt x="0" y="0"/>
                </a:lnTo>
                <a:lnTo>
                  <a:pt x="233348" y="0"/>
                </a:lnTo>
                <a:lnTo>
                  <a:pt x="605299" y="0"/>
                </a:lnTo>
                <a:lnTo>
                  <a:pt x="610635" y="1372"/>
                </a:lnTo>
                <a:cubicBezTo>
                  <a:pt x="1094526" y="151878"/>
                  <a:pt x="1445866" y="603234"/>
                  <a:pt x="1445866" y="1136650"/>
                </a:cubicBezTo>
                <a:cubicBezTo>
                  <a:pt x="1445866" y="1629034"/>
                  <a:pt x="1146499" y="2051497"/>
                  <a:pt x="719850" y="2231955"/>
                </a:cubicBezTo>
                <a:lnTo>
                  <a:pt x="555970" y="2282826"/>
                </a:lnTo>
                <a:lnTo>
                  <a:pt x="719850" y="2333697"/>
                </a:lnTo>
                <a:cubicBezTo>
                  <a:pt x="1146499" y="2514154"/>
                  <a:pt x="1445866" y="2936617"/>
                  <a:pt x="1445866" y="3429001"/>
                </a:cubicBezTo>
                <a:cubicBezTo>
                  <a:pt x="1445866" y="3921385"/>
                  <a:pt x="1146499" y="4343848"/>
                  <a:pt x="719850" y="4524306"/>
                </a:cubicBezTo>
                <a:lnTo>
                  <a:pt x="555972" y="4575176"/>
                </a:lnTo>
                <a:lnTo>
                  <a:pt x="719850" y="4626047"/>
                </a:lnTo>
                <a:cubicBezTo>
                  <a:pt x="1146499" y="4806504"/>
                  <a:pt x="1445866" y="5228967"/>
                  <a:pt x="1445866" y="5721351"/>
                </a:cubicBezTo>
                <a:cubicBezTo>
                  <a:pt x="1445866" y="6254767"/>
                  <a:pt x="1094526" y="6706123"/>
                  <a:pt x="610635" y="685662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23BCBAF-4668-B2E6-7681-7E02428B4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746134" y="-4"/>
            <a:ext cx="1445866" cy="6858000"/>
          </a:xfrm>
          <a:custGeom>
            <a:avLst/>
            <a:gdLst>
              <a:gd name="connsiteX0" fmla="*/ 605303 w 1445866"/>
              <a:gd name="connsiteY0" fmla="*/ 6858000 h 6858000"/>
              <a:gd name="connsiteX1" fmla="*/ 233348 w 1445866"/>
              <a:gd name="connsiteY1" fmla="*/ 6858000 h 6858000"/>
              <a:gd name="connsiteX2" fmla="*/ 0 w 1445866"/>
              <a:gd name="connsiteY2" fmla="*/ 6858000 h 6858000"/>
              <a:gd name="connsiteX3" fmla="*/ 0 w 1445866"/>
              <a:gd name="connsiteY3" fmla="*/ 0 h 6858000"/>
              <a:gd name="connsiteX4" fmla="*/ 233348 w 1445866"/>
              <a:gd name="connsiteY4" fmla="*/ 0 h 6858000"/>
              <a:gd name="connsiteX5" fmla="*/ 605299 w 1445866"/>
              <a:gd name="connsiteY5" fmla="*/ 0 h 6858000"/>
              <a:gd name="connsiteX6" fmla="*/ 610635 w 1445866"/>
              <a:gd name="connsiteY6" fmla="*/ 1372 h 6858000"/>
              <a:gd name="connsiteX7" fmla="*/ 1445866 w 1445866"/>
              <a:gd name="connsiteY7" fmla="*/ 1136650 h 6858000"/>
              <a:gd name="connsiteX8" fmla="*/ 719850 w 1445866"/>
              <a:gd name="connsiteY8" fmla="*/ 2231955 h 6858000"/>
              <a:gd name="connsiteX9" fmla="*/ 555970 w 1445866"/>
              <a:gd name="connsiteY9" fmla="*/ 2282826 h 6858000"/>
              <a:gd name="connsiteX10" fmla="*/ 719850 w 1445866"/>
              <a:gd name="connsiteY10" fmla="*/ 2333697 h 6858000"/>
              <a:gd name="connsiteX11" fmla="*/ 1445866 w 1445866"/>
              <a:gd name="connsiteY11" fmla="*/ 3429001 h 6858000"/>
              <a:gd name="connsiteX12" fmla="*/ 719850 w 1445866"/>
              <a:gd name="connsiteY12" fmla="*/ 4524306 h 6858000"/>
              <a:gd name="connsiteX13" fmla="*/ 555972 w 1445866"/>
              <a:gd name="connsiteY13" fmla="*/ 4575176 h 6858000"/>
              <a:gd name="connsiteX14" fmla="*/ 719850 w 1445866"/>
              <a:gd name="connsiteY14" fmla="*/ 4626047 h 6858000"/>
              <a:gd name="connsiteX15" fmla="*/ 1445866 w 1445866"/>
              <a:gd name="connsiteY15" fmla="*/ 5721351 h 6858000"/>
              <a:gd name="connsiteX16" fmla="*/ 610635 w 1445866"/>
              <a:gd name="connsiteY16" fmla="*/ 68566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5866" h="6858000">
                <a:moveTo>
                  <a:pt x="605303" y="6858000"/>
                </a:moveTo>
                <a:lnTo>
                  <a:pt x="233348" y="6858000"/>
                </a:lnTo>
                <a:lnTo>
                  <a:pt x="0" y="6858000"/>
                </a:lnTo>
                <a:lnTo>
                  <a:pt x="0" y="0"/>
                </a:lnTo>
                <a:lnTo>
                  <a:pt x="233348" y="0"/>
                </a:lnTo>
                <a:lnTo>
                  <a:pt x="605299" y="0"/>
                </a:lnTo>
                <a:lnTo>
                  <a:pt x="610635" y="1372"/>
                </a:lnTo>
                <a:cubicBezTo>
                  <a:pt x="1094526" y="151878"/>
                  <a:pt x="1445866" y="603234"/>
                  <a:pt x="1445866" y="1136650"/>
                </a:cubicBezTo>
                <a:cubicBezTo>
                  <a:pt x="1445866" y="1629034"/>
                  <a:pt x="1146499" y="2051497"/>
                  <a:pt x="719850" y="2231955"/>
                </a:cubicBezTo>
                <a:lnTo>
                  <a:pt x="555970" y="2282826"/>
                </a:lnTo>
                <a:lnTo>
                  <a:pt x="719850" y="2333697"/>
                </a:lnTo>
                <a:cubicBezTo>
                  <a:pt x="1146499" y="2514154"/>
                  <a:pt x="1445866" y="2936617"/>
                  <a:pt x="1445866" y="3429001"/>
                </a:cubicBezTo>
                <a:cubicBezTo>
                  <a:pt x="1445866" y="3921385"/>
                  <a:pt x="1146499" y="4343848"/>
                  <a:pt x="719850" y="4524306"/>
                </a:cubicBezTo>
                <a:lnTo>
                  <a:pt x="555972" y="4575176"/>
                </a:lnTo>
                <a:lnTo>
                  <a:pt x="719850" y="4626047"/>
                </a:lnTo>
                <a:cubicBezTo>
                  <a:pt x="1146499" y="4806504"/>
                  <a:pt x="1445866" y="5228967"/>
                  <a:pt x="1445866" y="5721351"/>
                </a:cubicBezTo>
                <a:cubicBezTo>
                  <a:pt x="1445866" y="6254767"/>
                  <a:pt x="1094526" y="6706123"/>
                  <a:pt x="610635" y="685662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4B31B-4290-C588-1212-26E6B428F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628E6D-0C29-7F8E-67C4-175F211E7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D0695C-2845-A017-44FF-AC8172007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F8C32-8C97-2BA7-D756-712EEDF14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83717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53929D-82C0-204B-3528-E111E5608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83717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68DE2F-0A5F-60BA-E2A6-247EF7CB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17792" y="1543050"/>
            <a:ext cx="7165925" cy="3771900"/>
            <a:chOff x="2517792" y="1651000"/>
            <a:chExt cx="7165925" cy="37719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DE19A1-6F20-44CE-16E6-E01C080DB7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27301" y="1651000"/>
              <a:ext cx="7156416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302056-7C77-84A9-00C4-C936CDB0EC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17792" y="5422900"/>
              <a:ext cx="7156416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7301" y="1786423"/>
            <a:ext cx="7156415" cy="174054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DD99B65-6C51-CA99-9872-6FD254075A8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21271" y="3670658"/>
            <a:ext cx="5149459" cy="1510939"/>
          </a:xfrm>
        </p:spPr>
        <p:txBody>
          <a:bodyPr lIns="182880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228600" indent="0" algn="ctr">
              <a:buNone/>
              <a:defRPr sz="2000"/>
            </a:lvl2pPr>
            <a:lvl3pPr marL="457200" indent="0" algn="ctr">
              <a:buNone/>
              <a:defRPr sz="2000"/>
            </a:lvl3pPr>
            <a:lvl4pPr marL="685800" indent="0" algn="ctr">
              <a:buNone/>
              <a:defRPr sz="2000"/>
            </a:lvl4pPr>
            <a:lvl5pPr marL="914400" indent="0" algn="ctr"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51251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BCEE60A-6295-FCD1-542F-52EA50B3B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b="51031"/>
          <a:stretch/>
        </p:blipFill>
        <p:spPr>
          <a:xfrm rot="16200000">
            <a:off x="7083880" y="1749876"/>
            <a:ext cx="6858000" cy="335824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2E5EBF7-4D05-239B-0B70-F9AD5B56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1667"/>
          <a:stretch/>
        </p:blipFill>
        <p:spPr>
          <a:xfrm rot="5400000">
            <a:off x="-742950" y="742950"/>
            <a:ext cx="68580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552D2-6E8F-FBA4-5AAD-121E6FDF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7AAD3-3E7E-4AA4-9B8A-E76C79C5D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72100" y="892175"/>
            <a:ext cx="3461659" cy="5073650"/>
          </a:xfrm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None/>
              <a:defRPr sz="2400">
                <a:solidFill>
                  <a:schemeClr val="tx2"/>
                </a:solidFill>
              </a:defRPr>
            </a:lvl1pPr>
            <a:lvl2pPr marL="228600" indent="0" algn="ctr">
              <a:spcAft>
                <a:spcPts val="600"/>
              </a:spcAft>
              <a:buNone/>
              <a:defRPr sz="2000">
                <a:solidFill>
                  <a:schemeClr val="tx2"/>
                </a:solidFill>
              </a:defRPr>
            </a:lvl2pPr>
            <a:lvl3pPr marL="457200" indent="0" algn="ctr">
              <a:spcAft>
                <a:spcPts val="600"/>
              </a:spcAft>
              <a:buNone/>
              <a:defRPr sz="2000">
                <a:solidFill>
                  <a:schemeClr val="tx2"/>
                </a:solidFill>
              </a:defRPr>
            </a:lvl3pPr>
            <a:lvl4pPr marL="685800" indent="0" algn="ctr">
              <a:spcAft>
                <a:spcPts val="600"/>
              </a:spcAft>
              <a:buNone/>
              <a:defRPr sz="2000">
                <a:solidFill>
                  <a:schemeClr val="tx2"/>
                </a:solidFill>
              </a:defRPr>
            </a:lvl4pPr>
            <a:lvl5pPr marL="914400" indent="0" algn="ctr">
              <a:spcAft>
                <a:spcPts val="600"/>
              </a:spcAft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67425-5376-9A12-6412-4B63AC528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CB2DD8-1852-5728-5E46-28CF0864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41730C-9E61-193C-BBD3-080BB8336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14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E62E882-4E93-85DF-DE0B-6F64263A3B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9664698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9664698 w 12191999"/>
              <a:gd name="connsiteY3" fmla="*/ 6858000 h 6858000"/>
              <a:gd name="connsiteX4" fmla="*/ 0 w 12191999"/>
              <a:gd name="connsiteY4" fmla="*/ 0 h 6858000"/>
              <a:gd name="connsiteX5" fmla="*/ 2551176 w 12191999"/>
              <a:gd name="connsiteY5" fmla="*/ 0 h 6858000"/>
              <a:gd name="connsiteX6" fmla="*/ 2551176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9664698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9664698" y="6858000"/>
                </a:lnTo>
                <a:close/>
                <a:moveTo>
                  <a:pt x="0" y="0"/>
                </a:moveTo>
                <a:lnTo>
                  <a:pt x="2551176" y="0"/>
                </a:lnTo>
                <a:lnTo>
                  <a:pt x="255117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7301" y="1747287"/>
            <a:ext cx="7156415" cy="3363427"/>
          </a:xfrm>
        </p:spPr>
        <p:txBody>
          <a:bodyPr tIns="0" bIns="0" anchor="ctr">
            <a:no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5476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FCB7CBB1-8DA1-E416-2554-28C331D0A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b="47888"/>
          <a:stretch/>
        </p:blipFill>
        <p:spPr>
          <a:xfrm rot="16200000">
            <a:off x="6976110" y="1642110"/>
            <a:ext cx="6858000" cy="357378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E442E8B-94A4-D6CF-E77C-A046400CB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b="47888"/>
          <a:stretch/>
        </p:blipFill>
        <p:spPr>
          <a:xfrm rot="5400000">
            <a:off x="-1718310" y="1646872"/>
            <a:ext cx="6858000" cy="35737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94B31B-4290-C588-1212-26E6B428F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628E6D-0C29-7F8E-67C4-175F211E7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D0695C-2845-A017-44FF-AC8172007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F8C32-8C97-2BA7-D756-712EEDF14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83717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53929D-82C0-204B-3528-E111E5608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83717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68DE2F-0A5F-60BA-E2A6-247EF7CB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517792" y="1543050"/>
            <a:ext cx="7165925" cy="3771900"/>
            <a:chOff x="2517792" y="1651000"/>
            <a:chExt cx="7165925" cy="37719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DE19A1-6F20-44CE-16E6-E01C080DB7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27301" y="1651000"/>
              <a:ext cx="7156416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302056-7C77-84A9-00C4-C936CDB0EC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17792" y="5422900"/>
              <a:ext cx="7156416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301" y="1786422"/>
            <a:ext cx="7156415" cy="2260117"/>
          </a:xfrm>
        </p:spPr>
        <p:txBody>
          <a:bodyPr tIns="0" bIns="0" anchor="b">
            <a:no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C0E72D9-C2D7-3452-FBEB-5506D32118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7299" y="4145100"/>
            <a:ext cx="7137395" cy="7350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8826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617646-6AF6-94B0-E660-98BCAC61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40556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552D2-6E8F-FBA4-5AAD-121E6FDF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7AAD3-3E7E-4AA4-9B8A-E76C79C5D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51400" y="892175"/>
            <a:ext cx="6617592" cy="5073650"/>
          </a:xfrm>
          <a:effectLst/>
        </p:spPr>
        <p:txBody>
          <a:bodyPr anchor="ctr">
            <a:normAutofit/>
          </a:bodyPr>
          <a:lstStyle>
            <a:lvl1pPr marL="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2pPr>
            <a:lvl3pPr marL="4572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3pPr>
            <a:lvl4pPr marL="6858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4pPr>
            <a:lvl5pPr marL="9144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67425-5376-9A12-6412-4B63AC528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CB2DD8-1852-5728-5E46-28CF0864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41730C-9E61-193C-BBD3-080BB8336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81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77A207-9B85-52B8-8ED0-3616C76742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3086100 h 6858000"/>
              <a:gd name="connsiteX1" fmla="*/ 4375405 w 12192000"/>
              <a:gd name="connsiteY1" fmla="*/ 6858000 h 6858000"/>
              <a:gd name="connsiteX2" fmla="*/ 0 w 12192000"/>
              <a:gd name="connsiteY2" fmla="*/ 6858000 h 6858000"/>
              <a:gd name="connsiteX3" fmla="*/ 7816598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3771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3086100"/>
                </a:moveTo>
                <a:lnTo>
                  <a:pt x="4375405" y="6858000"/>
                </a:lnTo>
                <a:lnTo>
                  <a:pt x="0" y="6858000"/>
                </a:lnTo>
                <a:close/>
                <a:moveTo>
                  <a:pt x="7816598" y="0"/>
                </a:moveTo>
                <a:lnTo>
                  <a:pt x="12192000" y="0"/>
                </a:lnTo>
                <a:lnTo>
                  <a:pt x="12192000" y="37718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7301" y="1786421"/>
            <a:ext cx="7156415" cy="2258568"/>
          </a:xfrm>
        </p:spPr>
        <p:txBody>
          <a:bodyPr tIns="0" bIns="0" anchor="b">
            <a:no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45489-5B17-0977-F512-70D9A10871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7299" y="4142232"/>
            <a:ext cx="7156415" cy="7350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0615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5346F93-664A-16A2-A824-FBB5F60B0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987468" cy="6858000"/>
          </a:xfrm>
          <a:custGeom>
            <a:avLst/>
            <a:gdLst>
              <a:gd name="connsiteX0" fmla="*/ 0 w 3987468"/>
              <a:gd name="connsiteY0" fmla="*/ 0 h 6858000"/>
              <a:gd name="connsiteX1" fmla="*/ 2450595 w 3987468"/>
              <a:gd name="connsiteY1" fmla="*/ 0 h 6858000"/>
              <a:gd name="connsiteX2" fmla="*/ 2774950 w 3987468"/>
              <a:gd name="connsiteY2" fmla="*/ 0 h 6858000"/>
              <a:gd name="connsiteX3" fmla="*/ 3146901 w 3987468"/>
              <a:gd name="connsiteY3" fmla="*/ 0 h 6858000"/>
              <a:gd name="connsiteX4" fmla="*/ 3152237 w 3987468"/>
              <a:gd name="connsiteY4" fmla="*/ 1372 h 6858000"/>
              <a:gd name="connsiteX5" fmla="*/ 3987468 w 3987468"/>
              <a:gd name="connsiteY5" fmla="*/ 1136650 h 6858000"/>
              <a:gd name="connsiteX6" fmla="*/ 3261452 w 3987468"/>
              <a:gd name="connsiteY6" fmla="*/ 2231955 h 6858000"/>
              <a:gd name="connsiteX7" fmla="*/ 3097572 w 3987468"/>
              <a:gd name="connsiteY7" fmla="*/ 2282826 h 6858000"/>
              <a:gd name="connsiteX8" fmla="*/ 3261452 w 3987468"/>
              <a:gd name="connsiteY8" fmla="*/ 2333697 h 6858000"/>
              <a:gd name="connsiteX9" fmla="*/ 3987468 w 3987468"/>
              <a:gd name="connsiteY9" fmla="*/ 3429001 h 6858000"/>
              <a:gd name="connsiteX10" fmla="*/ 3261452 w 3987468"/>
              <a:gd name="connsiteY10" fmla="*/ 4524306 h 6858000"/>
              <a:gd name="connsiteX11" fmla="*/ 3097574 w 3987468"/>
              <a:gd name="connsiteY11" fmla="*/ 4575176 h 6858000"/>
              <a:gd name="connsiteX12" fmla="*/ 3261452 w 3987468"/>
              <a:gd name="connsiteY12" fmla="*/ 4626047 h 6858000"/>
              <a:gd name="connsiteX13" fmla="*/ 3987468 w 3987468"/>
              <a:gd name="connsiteY13" fmla="*/ 5721351 h 6858000"/>
              <a:gd name="connsiteX14" fmla="*/ 3152237 w 3987468"/>
              <a:gd name="connsiteY14" fmla="*/ 6856629 h 6858000"/>
              <a:gd name="connsiteX15" fmla="*/ 3146905 w 3987468"/>
              <a:gd name="connsiteY15" fmla="*/ 6858000 h 6858000"/>
              <a:gd name="connsiteX16" fmla="*/ 2774950 w 3987468"/>
              <a:gd name="connsiteY16" fmla="*/ 6858000 h 6858000"/>
              <a:gd name="connsiteX17" fmla="*/ 2450591 w 3987468"/>
              <a:gd name="connsiteY17" fmla="*/ 6858000 h 6858000"/>
              <a:gd name="connsiteX18" fmla="*/ 0 w 3987468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87468" h="6858000">
                <a:moveTo>
                  <a:pt x="0" y="0"/>
                </a:moveTo>
                <a:lnTo>
                  <a:pt x="2450595" y="0"/>
                </a:lnTo>
                <a:lnTo>
                  <a:pt x="2774950" y="0"/>
                </a:lnTo>
                <a:lnTo>
                  <a:pt x="3146901" y="0"/>
                </a:lnTo>
                <a:lnTo>
                  <a:pt x="3152237" y="1372"/>
                </a:lnTo>
                <a:cubicBezTo>
                  <a:pt x="3636128" y="151878"/>
                  <a:pt x="3987468" y="603234"/>
                  <a:pt x="3987468" y="1136650"/>
                </a:cubicBezTo>
                <a:cubicBezTo>
                  <a:pt x="3987468" y="1629034"/>
                  <a:pt x="3688101" y="2051497"/>
                  <a:pt x="3261452" y="2231955"/>
                </a:cubicBezTo>
                <a:lnTo>
                  <a:pt x="3097572" y="2282826"/>
                </a:lnTo>
                <a:lnTo>
                  <a:pt x="3261452" y="2333697"/>
                </a:lnTo>
                <a:cubicBezTo>
                  <a:pt x="3688101" y="2514154"/>
                  <a:pt x="3987468" y="2936617"/>
                  <a:pt x="3987468" y="3429001"/>
                </a:cubicBezTo>
                <a:cubicBezTo>
                  <a:pt x="3987468" y="3921385"/>
                  <a:pt x="3688101" y="4343848"/>
                  <a:pt x="3261452" y="4524306"/>
                </a:cubicBezTo>
                <a:lnTo>
                  <a:pt x="3097574" y="4575176"/>
                </a:lnTo>
                <a:lnTo>
                  <a:pt x="3261452" y="4626047"/>
                </a:lnTo>
                <a:cubicBezTo>
                  <a:pt x="3688101" y="4806504"/>
                  <a:pt x="3987468" y="5228967"/>
                  <a:pt x="3987468" y="5721351"/>
                </a:cubicBezTo>
                <a:cubicBezTo>
                  <a:pt x="3987468" y="6254767"/>
                  <a:pt x="3636128" y="6706123"/>
                  <a:pt x="3152237" y="6856629"/>
                </a:cubicBezTo>
                <a:lnTo>
                  <a:pt x="3146905" y="6858000"/>
                </a:lnTo>
                <a:lnTo>
                  <a:pt x="2774950" y="6858000"/>
                </a:lnTo>
                <a:lnTo>
                  <a:pt x="245059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4769DB-2A07-BC51-5527-403CA838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8D0011-1BF5-77D1-D2AC-ABFFC212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B36471-5251-E878-F044-38C6E40BC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8AEBCDBA-FCC7-7DE8-DA64-AEF047502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CC93403-272F-4058-38E7-95034FA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D26F94-DE81-6530-E728-ABDCC08835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5411" y="765810"/>
            <a:ext cx="7029933" cy="2471470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>
              <a:spcAft>
                <a:spcPts val="600"/>
              </a:spcAft>
              <a:defRPr sz="180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FFC2B28-B6DF-BDF7-16A8-28ECC1D9921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65411" y="3599130"/>
            <a:ext cx="7029933" cy="2471470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>
              <a:spcAft>
                <a:spcPts val="600"/>
              </a:spcAft>
              <a:defRPr sz="180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3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06B8E3C-9527-FBC2-184C-8D90C4520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9052"/>
            <a:ext cx="3634741" cy="6949440"/>
          </a:xfrm>
          <a:custGeom>
            <a:avLst/>
            <a:gdLst>
              <a:gd name="connsiteX0" fmla="*/ 160021 w 3634741"/>
              <a:gd name="connsiteY0" fmla="*/ 0 h 6949440"/>
              <a:gd name="connsiteX1" fmla="*/ 3634741 w 3634741"/>
              <a:gd name="connsiteY1" fmla="*/ 3474720 h 6949440"/>
              <a:gd name="connsiteX2" fmla="*/ 160021 w 3634741"/>
              <a:gd name="connsiteY2" fmla="*/ 6949440 h 6949440"/>
              <a:gd name="connsiteX3" fmla="*/ 0 w 3634741"/>
              <a:gd name="connsiteY3" fmla="*/ 6941360 h 6949440"/>
              <a:gd name="connsiteX4" fmla="*/ 0 w 3634741"/>
              <a:gd name="connsiteY4" fmla="*/ 8081 h 69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4741" h="6949440">
                <a:moveTo>
                  <a:pt x="160021" y="0"/>
                </a:moveTo>
                <a:cubicBezTo>
                  <a:pt x="2079056" y="0"/>
                  <a:pt x="3634741" y="1555685"/>
                  <a:pt x="3634741" y="3474720"/>
                </a:cubicBezTo>
                <a:cubicBezTo>
                  <a:pt x="3634741" y="5393755"/>
                  <a:pt x="2079056" y="6949440"/>
                  <a:pt x="160021" y="6949440"/>
                </a:cubicBezTo>
                <a:lnTo>
                  <a:pt x="0" y="6941360"/>
                </a:lnTo>
                <a:lnTo>
                  <a:pt x="0" y="808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4769DB-2A07-BC51-5527-403CA838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8D0011-1BF5-77D1-D2AC-ABFFC2124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B36471-5251-E878-F044-38C6E40BC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8AEBCDBA-FCC7-7DE8-DA64-AEF047502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CC93403-272F-4058-38E7-95034FA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D26F94-DE81-6530-E728-ABDCC08835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80572" y="1483837"/>
            <a:ext cx="2929829" cy="3890326"/>
          </a:xfrm>
        </p:spPr>
        <p:txBody>
          <a:bodyPr>
            <a:normAutofit/>
          </a:bodyPr>
          <a:lstStyle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514350" indent="-285750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AFFC2B28-B6DF-BDF7-16A8-28ECC1D9921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261226" y="1483837"/>
            <a:ext cx="4234117" cy="3890326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283464" indent="-283464"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chemeClr val="tx2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2"/>
                </a:solidFill>
              </a:defRPr>
            </a:lvl4pPr>
            <a:lvl5pPr>
              <a:spcAft>
                <a:spcPts val="6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5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D9E1A91-D555-1AE6-2CDF-324AF09F2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9052"/>
            <a:ext cx="3634741" cy="6949440"/>
          </a:xfrm>
          <a:custGeom>
            <a:avLst/>
            <a:gdLst>
              <a:gd name="connsiteX0" fmla="*/ 160021 w 3634741"/>
              <a:gd name="connsiteY0" fmla="*/ 0 h 6949440"/>
              <a:gd name="connsiteX1" fmla="*/ 3634741 w 3634741"/>
              <a:gd name="connsiteY1" fmla="*/ 3474720 h 6949440"/>
              <a:gd name="connsiteX2" fmla="*/ 160021 w 3634741"/>
              <a:gd name="connsiteY2" fmla="*/ 6949440 h 6949440"/>
              <a:gd name="connsiteX3" fmla="*/ 0 w 3634741"/>
              <a:gd name="connsiteY3" fmla="*/ 6941360 h 6949440"/>
              <a:gd name="connsiteX4" fmla="*/ 0 w 3634741"/>
              <a:gd name="connsiteY4" fmla="*/ 8081 h 69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4741" h="6949440">
                <a:moveTo>
                  <a:pt x="160021" y="0"/>
                </a:moveTo>
                <a:cubicBezTo>
                  <a:pt x="2079056" y="0"/>
                  <a:pt x="3634741" y="1555685"/>
                  <a:pt x="3634741" y="3474720"/>
                </a:cubicBezTo>
                <a:cubicBezTo>
                  <a:pt x="3634741" y="5393755"/>
                  <a:pt x="2079056" y="6949440"/>
                  <a:pt x="160021" y="6949440"/>
                </a:cubicBezTo>
                <a:lnTo>
                  <a:pt x="0" y="6941360"/>
                </a:lnTo>
                <a:lnTo>
                  <a:pt x="0" y="808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552D2-6E8F-FBA4-5AAD-121E6FDF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7AAD3-3E7E-4AA4-9B8A-E76C79C5D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08481" y="892176"/>
            <a:ext cx="4578319" cy="5073648"/>
          </a:xfrm>
          <a:effectLst/>
        </p:spPr>
        <p:txBody>
          <a:bodyPr anchor="ctr">
            <a:normAutofit/>
          </a:bodyPr>
          <a:lstStyle>
            <a:lvl1pPr marL="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2pPr>
            <a:lvl3pPr marL="4572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3pPr>
            <a:lvl4pPr marL="6858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4pPr>
            <a:lvl5pPr marL="9144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E6FE2D-89F6-4F06-E60F-5C1CB044DC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2400" y="892176"/>
            <a:ext cx="2430462" cy="50736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67425-5376-9A12-6412-4B63AC528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CB2DD8-1852-5728-5E46-28CF0864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41730C-9E61-193C-BBD3-080BB8336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81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9B8B6D2-5532-4B59-9C5A-AB106F128946}" type="datetime1">
              <a:rPr lang="en-US" smtClean="0"/>
              <a:t>1/4/2026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0" r:id="rId2"/>
    <p:sldLayoutId id="2147483747" r:id="rId3"/>
    <p:sldLayoutId id="2147483748" r:id="rId4"/>
    <p:sldLayoutId id="2147483708" r:id="rId5"/>
    <p:sldLayoutId id="2147483746" r:id="rId6"/>
    <p:sldLayoutId id="2147483725" r:id="rId7"/>
    <p:sldLayoutId id="2147483742" r:id="rId8"/>
    <p:sldLayoutId id="2147483736" r:id="rId9"/>
    <p:sldLayoutId id="2147483745" r:id="rId10"/>
    <p:sldLayoutId id="2147483741" r:id="rId11"/>
    <p:sldLayoutId id="2147483718" r:id="rId12"/>
    <p:sldLayoutId id="2147483737" r:id="rId1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.gov/agencies/penndot/news-and-media/newsroom/district-1/2025/penndot--safety-partners-highlight-child-passenger-safety-?utm_sour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.gov/agencies/penndot/news-and-media/newsroom/district-1/2025/penndot--safety-partners-highlight-child-passenger-safety-?utm_sourc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p.edu/injury-prevention/safety/street/car-seat?utm_sour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pa.gov/content/dam/copapwp-pagov/en/penndot/documents/travelinpa/safety/documents/2024_CFB_linked.pdf?utm_source=" TargetMode="External"/><Relationship Id="rId4" Type="http://schemas.openxmlformats.org/officeDocument/2006/relationships/hyperlink" Target="https://www.pa.gov/content/dam/copapwp-pagov/en/penndot/documents/travelinpa/safety/trafficsafetyanddrivertopics/documents/cps-any-age-weight-or-height-flyer.pdf?utm_sour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pennstatehealth.org/childrens/services-treatments/trauma-program/injury-prevention-program/car-seat?utm_sourc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.gov/agencies/penndot/traveling-in-pa/safety/traffic-safety-driver-topics/child-passenger-safety?utm_sourc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301" y="1748633"/>
            <a:ext cx="7156415" cy="3360734"/>
          </a:xfrm>
          <a:noFill/>
          <a:ln w="38100" cap="sq">
            <a:noFill/>
            <a:miter lim="800000"/>
          </a:ln>
        </p:spPr>
        <p:txBody>
          <a:bodyPr lIns="0" rIns="0" anchor="ctr" anchorCtr="0">
            <a:normAutofit/>
          </a:bodyPr>
          <a:lstStyle/>
          <a:p>
            <a:r>
              <a:rPr lang="en-US" dirty="0"/>
              <a:t>Car seat safety</a:t>
            </a:r>
            <a:br>
              <a:rPr lang="en-US" dirty="0"/>
            </a:br>
            <a:r>
              <a:rPr lang="en-US" dirty="0"/>
              <a:t>&amp; appropriate</a:t>
            </a:r>
            <a:br>
              <a:rPr lang="en-US" dirty="0"/>
            </a:br>
            <a:r>
              <a:rPr lang="en-US" dirty="0"/>
              <a:t>restraints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655E8-C6F4-35B1-B5A9-1ECFD5ED0C75}"/>
              </a:ext>
            </a:extLst>
          </p:cNvPr>
          <p:cNvSpPr txBox="1"/>
          <p:nvPr/>
        </p:nvSpPr>
        <p:spPr>
          <a:xfrm>
            <a:off x="8919714" y="5365630"/>
            <a:ext cx="295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hour</a:t>
            </a:r>
          </a:p>
        </p:txBody>
      </p:sp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49423" y="2290758"/>
            <a:ext cx="6276974" cy="2276477"/>
          </a:xfrm>
        </p:spPr>
        <p:txBody>
          <a:bodyPr tIns="0" anchor="ctr">
            <a:noAutofit/>
          </a:bodyPr>
          <a:lstStyle/>
          <a:p>
            <a:r>
              <a:rPr lang="en-US" dirty="0"/>
              <a:t>Purpose of this training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7CFC7BA5-763A-6BCC-B176-BCB8F2B4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</p:spPr>
        <p:txBody>
          <a:bodyPr lIns="0"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12101" y="754152"/>
            <a:ext cx="8250812" cy="5073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/>
              <a:t>To teach foster parents how to:</a:t>
            </a:r>
          </a:p>
          <a:p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Understand Pennsylvania child passenger safety laws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Choose and install the correct car seat or restraint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Use them properly every time a child rides in a vehicle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Know where to get help with installation and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8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Skyscrapers in city">
            <a:extLst>
              <a:ext uri="{FF2B5EF4-FFF2-40B4-BE49-F238E27FC236}">
                <a16:creationId xmlns:a16="http://schemas.microsoft.com/office/drawing/2014/main" id="{D0DCDC9B-472C-817C-9672-435D418D23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9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302" y="-671027"/>
            <a:ext cx="7156415" cy="3363427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D42DF4-FFE2-7AFF-4B36-222051AD8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0825" y="254794"/>
            <a:ext cx="11690350" cy="6367462"/>
            <a:chOff x="250825" y="254794"/>
            <a:chExt cx="11690350" cy="63674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94B31B-4290-C588-1212-26E6B428F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0825" y="254794"/>
              <a:ext cx="11690350" cy="6348413"/>
            </a:xfrm>
            <a:prstGeom prst="rect">
              <a:avLst/>
            </a:prstGeom>
            <a:noFill/>
            <a:ln w="444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8628E6D-0C29-7F8E-67C4-175F211E7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2527301" y="254794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D0695C-2845-A017-44FF-AC817200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2527301" y="3822700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4F8C32-8C97-2BA7-D756-712EEDF14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683717" y="254794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A53929D-82C0-204B-3528-E111E5608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683717" y="3822700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C68DE2F-0A5F-60BA-E2A6-247EF7CB8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2517792" y="1543050"/>
              <a:ext cx="7165925" cy="3771900"/>
              <a:chOff x="2517792" y="1651000"/>
              <a:chExt cx="7165925" cy="37719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2DE19A1-6F20-44CE-16E6-E01C080DB7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527301" y="1651000"/>
                <a:ext cx="7156416" cy="0"/>
              </a:xfrm>
              <a:prstGeom prst="line">
                <a:avLst/>
              </a:prstGeom>
              <a:ln w="444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A302056-7C77-84A9-00C4-C936CDB0EC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517792" y="5422900"/>
                <a:ext cx="7156416" cy="0"/>
              </a:xfrm>
              <a:prstGeom prst="line">
                <a:avLst/>
              </a:prstGeom>
              <a:ln w="444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BF90B0-B5AF-D308-4A61-1BA4B28EA300}"/>
              </a:ext>
            </a:extLst>
          </p:cNvPr>
          <p:cNvSpPr txBox="1"/>
          <p:nvPr/>
        </p:nvSpPr>
        <p:spPr>
          <a:xfrm>
            <a:off x="2778125" y="2692987"/>
            <a:ext cx="6573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the end of this session, you will be able to:</a:t>
            </a:r>
          </a:p>
          <a:p>
            <a:br>
              <a:rPr lang="en-US" dirty="0"/>
            </a:br>
            <a:r>
              <a:rPr lang="en-US" dirty="0"/>
              <a:t>✔ Identify PA requirements for child restraints by age and size</a:t>
            </a:r>
            <a:br>
              <a:rPr lang="en-US" dirty="0"/>
            </a:br>
            <a:r>
              <a:rPr lang="en-US" dirty="0"/>
              <a:t>✔ Understand how to select the right seat and install it correctly</a:t>
            </a:r>
            <a:br>
              <a:rPr lang="en-US" dirty="0"/>
            </a:br>
            <a:r>
              <a:rPr lang="en-US" dirty="0"/>
              <a:t>✔ Know when children should transition to different restraint types</a:t>
            </a:r>
            <a:br>
              <a:rPr lang="en-US" dirty="0"/>
            </a:br>
            <a:r>
              <a:rPr lang="en-US" dirty="0"/>
              <a:t>✔ Locate resources for car seat checks and training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301" y="1786422"/>
            <a:ext cx="7156415" cy="2260117"/>
          </a:xfrm>
        </p:spPr>
        <p:txBody>
          <a:bodyPr/>
          <a:lstStyle/>
          <a:p>
            <a:r>
              <a:rPr lang="en-US" dirty="0"/>
              <a:t>Overview of pa</a:t>
            </a:r>
            <a:br>
              <a:rPr lang="en-US" dirty="0"/>
            </a:br>
            <a:r>
              <a:rPr lang="en-US" dirty="0"/>
              <a:t>child restraint law</a:t>
            </a:r>
          </a:p>
        </p:txBody>
      </p:sp>
    </p:spTree>
    <p:extLst>
      <p:ext uri="{BB962C8B-B14F-4D97-AF65-F5344CB8AC3E}">
        <p14:creationId xmlns:p14="http://schemas.microsoft.com/office/powerpoint/2010/main" val="2481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49423" y="2290758"/>
            <a:ext cx="6276974" cy="2276477"/>
          </a:xfrm>
        </p:spPr>
        <p:txBody>
          <a:bodyPr tIns="0" anchor="ctr">
            <a:noAutofit/>
          </a:bodyPr>
          <a:lstStyle/>
          <a:p>
            <a:r>
              <a:rPr lang="en-US" dirty="0"/>
              <a:t>Legal</a:t>
            </a:r>
            <a:br>
              <a:rPr lang="en-US" dirty="0"/>
            </a:br>
            <a:r>
              <a:rPr lang="en-US" dirty="0"/>
              <a:t>requirements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7CFC7BA5-763A-6BCC-B176-BCB8F2B48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</p:spPr>
        <p:txBody>
          <a:bodyPr lIns="0"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71068" y="495360"/>
            <a:ext cx="6617592" cy="388685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2000" dirty="0"/>
              <a:t>Pennsylvania law requires:</a:t>
            </a:r>
          </a:p>
          <a:p>
            <a:endParaRPr lang="en-US" sz="2000" dirty="0"/>
          </a:p>
          <a:p>
            <a:r>
              <a:rPr lang="en-US" sz="2000" b="1" dirty="0"/>
              <a:t>Birth–2 years:</a:t>
            </a:r>
            <a:r>
              <a:rPr lang="en-US" sz="2000" dirty="0"/>
              <a:t> Must be in a </a:t>
            </a:r>
            <a:r>
              <a:rPr lang="en-US" sz="2000" b="1" dirty="0"/>
              <a:t>rear-facing car seat</a:t>
            </a:r>
            <a:r>
              <a:rPr lang="en-US" sz="2000" dirty="0"/>
              <a:t> until they outgrow the manufacturer’s height/weight limits. </a:t>
            </a:r>
          </a:p>
          <a:p>
            <a:r>
              <a:rPr lang="en-US" sz="2000" b="1" dirty="0"/>
              <a:t>2–4 years:</a:t>
            </a:r>
            <a:r>
              <a:rPr lang="en-US" sz="2000" dirty="0"/>
              <a:t> Must be in an </a:t>
            </a:r>
            <a:r>
              <a:rPr lang="en-US" sz="2000" b="1" dirty="0"/>
              <a:t>approved child safety seat</a:t>
            </a:r>
            <a:r>
              <a:rPr lang="en-US" sz="2000" dirty="0"/>
              <a:t> (continue rear-facing as long as possible). </a:t>
            </a:r>
          </a:p>
          <a:p>
            <a:r>
              <a:rPr lang="en-US" sz="2000" b="1" dirty="0"/>
              <a:t>4–8 years:</a:t>
            </a:r>
            <a:r>
              <a:rPr lang="en-US" sz="2000" dirty="0"/>
              <a:t> Must be in an </a:t>
            </a:r>
            <a:r>
              <a:rPr lang="en-US" sz="2000" b="1" dirty="0"/>
              <a:t>appropriate booster seat</a:t>
            </a:r>
            <a:r>
              <a:rPr lang="en-US" sz="2000" dirty="0"/>
              <a:t> with harness. </a:t>
            </a:r>
          </a:p>
          <a:p>
            <a:r>
              <a:rPr lang="en-US" sz="2000" b="1" dirty="0"/>
              <a:t>8–18 years:</a:t>
            </a:r>
            <a:r>
              <a:rPr lang="en-US" sz="2000" dirty="0"/>
              <a:t> Must be in a </a:t>
            </a:r>
            <a:r>
              <a:rPr lang="en-US" sz="2000" b="1" dirty="0"/>
              <a:t>properly fastened seat belt</a:t>
            </a:r>
            <a:r>
              <a:rPr lang="en-US" sz="2000" dirty="0"/>
              <a:t>.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7133DB-A9B0-5A4F-F56C-4CC6D5F1861E}"/>
              </a:ext>
            </a:extLst>
          </p:cNvPr>
          <p:cNvSpPr txBox="1"/>
          <p:nvPr/>
        </p:nvSpPr>
        <p:spPr>
          <a:xfrm>
            <a:off x="2523054" y="5954497"/>
            <a:ext cx="86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PennDOT, Safety Partners Highlight Child Passenger Safety | Department of Transportation | Commonwealth of Pennsylvania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35310-E739-75E1-BB72-A1FC91240D56}"/>
              </a:ext>
            </a:extLst>
          </p:cNvPr>
          <p:cNvSpPr txBox="1"/>
          <p:nvPr/>
        </p:nvSpPr>
        <p:spPr>
          <a:xfrm>
            <a:off x="2708694" y="4551106"/>
            <a:ext cx="9885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🔹 </a:t>
            </a:r>
            <a:r>
              <a:rPr lang="en-US" i="1" dirty="0"/>
              <a:t>Best Practice:</a:t>
            </a:r>
            <a:r>
              <a:rPr lang="en-US" dirty="0"/>
              <a:t> Keep children in each restraint type </a:t>
            </a:r>
            <a:r>
              <a:rPr lang="en-US" b="1" dirty="0"/>
              <a:t>as long as possible</a:t>
            </a:r>
            <a:r>
              <a:rPr lang="en-US" dirty="0"/>
              <a:t> until they exceed the manufacturer’s height/weight limits, even beyond the minimum legal age. </a:t>
            </a:r>
          </a:p>
          <a:p>
            <a:endParaRPr lang="en-US" dirty="0"/>
          </a:p>
          <a:p>
            <a:r>
              <a:rPr lang="en-US" dirty="0"/>
              <a:t>🔹 </a:t>
            </a:r>
            <a:r>
              <a:rPr lang="en-US" i="1" dirty="0"/>
              <a:t>Safety Tip:</a:t>
            </a:r>
            <a:r>
              <a:rPr lang="en-US" dirty="0"/>
              <a:t> Children </a:t>
            </a:r>
            <a:r>
              <a:rPr lang="en-US" b="1" dirty="0"/>
              <a:t>12 and under</a:t>
            </a:r>
            <a:r>
              <a:rPr lang="en-US" dirty="0"/>
              <a:t> should still ride in the </a:t>
            </a:r>
            <a:r>
              <a:rPr lang="en-US" b="1" dirty="0"/>
              <a:t>back seat</a:t>
            </a:r>
            <a:r>
              <a:rPr lang="en-US" dirty="0"/>
              <a:t> for greatest protection.</a:t>
            </a: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49423" y="2290758"/>
            <a:ext cx="6276974" cy="2276477"/>
          </a:xfrm>
        </p:spPr>
        <p:txBody>
          <a:bodyPr/>
          <a:lstStyle/>
          <a:p>
            <a:r>
              <a:rPr lang="en-US" dirty="0"/>
              <a:t>Choosing the right child restraint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16F188B-64AC-8821-8110-7D3C4668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50679" y="557480"/>
            <a:ext cx="7029933" cy="24714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/>
              <a:t>Types of Restraints</a:t>
            </a:r>
          </a:p>
          <a:p>
            <a:r>
              <a:rPr lang="en-US" sz="2000" b="1" dirty="0"/>
              <a:t>Rear-facing car seat:</a:t>
            </a:r>
            <a:r>
              <a:rPr lang="en-US" sz="2000" dirty="0"/>
              <a:t> Best for infants and toddlers until they reach limits.</a:t>
            </a:r>
          </a:p>
          <a:p>
            <a:r>
              <a:rPr lang="en-US" sz="2000" dirty="0"/>
              <a:t> </a:t>
            </a:r>
            <a:r>
              <a:rPr lang="en-US" sz="2000" b="1" dirty="0"/>
              <a:t>Forward-facing car seat with harness:</a:t>
            </a:r>
            <a:r>
              <a:rPr lang="en-US" sz="2000" dirty="0"/>
              <a:t> Next stage once outgrown rear-facing.</a:t>
            </a:r>
          </a:p>
          <a:p>
            <a:r>
              <a:rPr lang="en-US" sz="2000" b="1" dirty="0"/>
              <a:t>Booster seat:</a:t>
            </a:r>
            <a:r>
              <a:rPr lang="en-US" sz="2000" dirty="0"/>
              <a:t> For kids who outgrow forward-facing harness but are not yet big enough for adult seat belts. </a:t>
            </a:r>
          </a:p>
          <a:p>
            <a:r>
              <a:rPr lang="en-US" sz="2000" b="1" dirty="0"/>
              <a:t>Seat belt:</a:t>
            </a:r>
            <a:r>
              <a:rPr lang="en-US" sz="2000" dirty="0"/>
              <a:t> Once child fits it properly and is 8+ per law.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050679" y="4386530"/>
            <a:ext cx="7029933" cy="2471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☑ Always check </a:t>
            </a:r>
            <a:r>
              <a:rPr lang="en-US" sz="2400" b="1" dirty="0"/>
              <a:t>manufacturer weight/height limits</a:t>
            </a:r>
            <a:r>
              <a:rPr lang="en-US" sz="2400" dirty="0"/>
              <a:t> and the </a:t>
            </a:r>
            <a:r>
              <a:rPr lang="en-US" sz="2400" b="1" dirty="0"/>
              <a:t>vehicle owner’s manual</a:t>
            </a:r>
            <a:r>
              <a:rPr lang="en-US" sz="2400" dirty="0"/>
              <a:t> for installation instructions.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235239-4D77-2286-513D-C61C5BBBEB24}"/>
              </a:ext>
            </a:extLst>
          </p:cNvPr>
          <p:cNvSpPr txBox="1"/>
          <p:nvPr/>
        </p:nvSpPr>
        <p:spPr>
          <a:xfrm>
            <a:off x="2725947" y="5796951"/>
            <a:ext cx="921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https://www.pa.gov/agencies/penndot/news-and-media/newsroom/district-1/2025/penndot--safety-partners-highlight-child-passenger-safety-?utm_source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674DE4-E247-6221-003F-F5EDF18C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49423" y="2290758"/>
            <a:ext cx="6276974" cy="2276477"/>
          </a:xfrm>
        </p:spPr>
        <p:txBody>
          <a:bodyPr/>
          <a:lstStyle/>
          <a:p>
            <a:r>
              <a:rPr lang="en-US" dirty="0"/>
              <a:t>Proper </a:t>
            </a:r>
            <a:br>
              <a:rPr lang="en-US" dirty="0"/>
            </a:br>
            <a:r>
              <a:rPr lang="en-US" dirty="0"/>
              <a:t>installation &amp; use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15DA1B-2DD8-6AFE-6EA4-2C08AE195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3724" y="424992"/>
            <a:ext cx="8844902" cy="2007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Installation Basics</a:t>
            </a:r>
          </a:p>
          <a:p>
            <a:pPr marL="0" indent="0">
              <a:buNone/>
            </a:pPr>
            <a:r>
              <a:rPr lang="en-US" dirty="0"/>
              <a:t>✔ Tight installation using </a:t>
            </a:r>
            <a:r>
              <a:rPr lang="en-US" b="1" dirty="0"/>
              <a:t>vehicle seat belt or LATCH system</a:t>
            </a:r>
            <a:br>
              <a:rPr lang="en-US" dirty="0"/>
            </a:br>
            <a:r>
              <a:rPr lang="en-US" dirty="0"/>
              <a:t>✔ Seat should not move more than 1 inch side-to-side or front-to-back at the belt path. </a:t>
            </a:r>
            <a:br>
              <a:rPr lang="en-US" dirty="0"/>
            </a:br>
            <a:r>
              <a:rPr lang="en-US" dirty="0"/>
              <a:t>✔ Harness straps should be snug (no slack) and chest clip at armpit level. </a:t>
            </a:r>
          </a:p>
          <a:p>
            <a:pPr marL="0" indent="0">
              <a:buNone/>
            </a:pPr>
            <a:r>
              <a:rPr lang="en-US" dirty="0"/>
              <a:t>👉 </a:t>
            </a:r>
            <a:r>
              <a:rPr lang="en-US" b="1" dirty="0"/>
              <a:t>Rear-facing seats should never be placed in front of an active air bag.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8EB18-9E75-62BE-FDC2-DB82D96C89C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593724" y="5464751"/>
            <a:ext cx="7388224" cy="113607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Car Seat Safety | Children's Hospital Pittsburgh</a:t>
            </a:r>
            <a:endParaRPr lang="en-US" dirty="0"/>
          </a:p>
          <a:p>
            <a:r>
              <a:rPr lang="en-US" dirty="0">
                <a:hlinkClick r:id="rId4"/>
              </a:rPr>
              <a:t>cps-any-age-weight-or-height-flyer.pdf</a:t>
            </a:r>
            <a:endParaRPr lang="en-US" dirty="0"/>
          </a:p>
          <a:p>
            <a:r>
              <a:rPr lang="en-US" dirty="0">
                <a:hlinkClick r:id="rId5"/>
              </a:rPr>
              <a:t>2024_CFB_linked.pdf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58589-7CC8-7CCC-8CCB-9E7FD049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5465E-799C-EB5C-02FB-9C3ADA9B72AF}"/>
              </a:ext>
            </a:extLst>
          </p:cNvPr>
          <p:cNvSpPr txBox="1"/>
          <p:nvPr/>
        </p:nvSpPr>
        <p:spPr>
          <a:xfrm>
            <a:off x="4226943" y="2901676"/>
            <a:ext cx="7965057" cy="21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Seat Inspection Resources</a:t>
            </a:r>
          </a:p>
          <a:p>
            <a:endParaRPr lang="en-US" b="1" dirty="0"/>
          </a:p>
          <a:p>
            <a:r>
              <a:rPr lang="en-US" dirty="0"/>
              <a:t>Pennsylvania offers: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Car seat check stations</a:t>
            </a:r>
            <a:r>
              <a:rPr lang="en-US" dirty="0"/>
              <a:t> with trained technicians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State Police and fitting days</a:t>
            </a:r>
            <a:r>
              <a:rPr lang="en-US" dirty="0"/>
              <a:t> where experts can inspect and adjust seats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PA TIPP fitting station directory for local help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108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49423" y="2290758"/>
            <a:ext cx="6276974" cy="2276477"/>
          </a:xfrm>
        </p:spPr>
        <p:txBody>
          <a:bodyPr/>
          <a:lstStyle/>
          <a:p>
            <a:r>
              <a:rPr lang="en-US" dirty="0"/>
              <a:t>Special situations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5FE798-07B0-EAD2-2F50-0A731053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27300" y="1268472"/>
            <a:ext cx="6491023" cy="192003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Out-of-State Travel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Follow </a:t>
            </a:r>
            <a:r>
              <a:rPr lang="en-US" sz="2000" b="1" dirty="0">
                <a:solidFill>
                  <a:schemeClr val="tx1"/>
                </a:solidFill>
              </a:rPr>
              <a:t>Pennsylvania law</a:t>
            </a:r>
            <a:r>
              <a:rPr lang="en-US" sz="2000" dirty="0">
                <a:solidFill>
                  <a:schemeClr val="tx1"/>
                </a:solidFill>
              </a:rPr>
              <a:t> for travel but </a:t>
            </a:r>
            <a:r>
              <a:rPr lang="en-US" sz="2000" b="1" dirty="0">
                <a:solidFill>
                  <a:schemeClr val="tx1"/>
                </a:solidFill>
              </a:rPr>
              <a:t>also check laws</a:t>
            </a:r>
            <a:r>
              <a:rPr lang="en-US" sz="2000" dirty="0">
                <a:solidFill>
                  <a:schemeClr val="tx1"/>
                </a:solidFill>
              </a:rPr>
              <a:t> of the state you’re entering.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Always use the </a:t>
            </a:r>
            <a:r>
              <a:rPr lang="en-US" sz="2000" b="1" dirty="0">
                <a:solidFill>
                  <a:schemeClr val="tx1"/>
                </a:solidFill>
              </a:rPr>
              <a:t>highest standard</a:t>
            </a:r>
            <a:r>
              <a:rPr lang="en-US" sz="2000" dirty="0">
                <a:solidFill>
                  <a:schemeClr val="tx1"/>
                </a:solidFill>
              </a:rPr>
              <a:t> between PA and the travel state.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Placeholder 9" descr="People at a job interview">
            <a:extLst>
              <a:ext uri="{FF2B5EF4-FFF2-40B4-BE49-F238E27FC236}">
                <a16:creationId xmlns:a16="http://schemas.microsoft.com/office/drawing/2014/main" id="{E03A52AD-920D-2A27-F35D-9F94AAD3173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2400" y="892176"/>
            <a:ext cx="2430462" cy="507364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13CAA5-3A6B-3A11-D278-BDA296A3331D}"/>
              </a:ext>
            </a:extLst>
          </p:cNvPr>
          <p:cNvSpPr txBox="1"/>
          <p:nvPr/>
        </p:nvSpPr>
        <p:spPr>
          <a:xfrm>
            <a:off x="2527300" y="3578284"/>
            <a:ext cx="7090913" cy="280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Children with Special Needs</a:t>
            </a:r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dirty="0"/>
              <a:t>Some children may need </a:t>
            </a:r>
            <a:r>
              <a:rPr lang="en-US" sz="2000" b="1" dirty="0"/>
              <a:t>specialized seats or modifications</a:t>
            </a:r>
            <a:r>
              <a:rPr lang="en-US" sz="2000" dirty="0"/>
              <a:t>. 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Always consult a </a:t>
            </a:r>
            <a:r>
              <a:rPr lang="en-US" sz="2000" b="1" dirty="0"/>
              <a:t>Certified Child Passenger Safety Technician (CPST)</a:t>
            </a:r>
            <a:r>
              <a:rPr lang="en-US" sz="2000" dirty="0"/>
              <a:t> for safe recommendations.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1993D7-25AB-15A4-0FC8-4E48A9FD9545}"/>
              </a:ext>
            </a:extLst>
          </p:cNvPr>
          <p:cNvCxnSpPr/>
          <p:nvPr/>
        </p:nvCxnSpPr>
        <p:spPr>
          <a:xfrm flipV="1">
            <a:off x="2656936" y="3428996"/>
            <a:ext cx="6361387" cy="16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6B69FAA-9B10-527D-843D-4A2AEA9EE2D7}"/>
              </a:ext>
            </a:extLst>
          </p:cNvPr>
          <p:cNvSpPr txBox="1"/>
          <p:nvPr/>
        </p:nvSpPr>
        <p:spPr>
          <a:xfrm>
            <a:off x="8323352" y="6013456"/>
            <a:ext cx="357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4"/>
              </a:rPr>
              <a:t>Car Seat Safety | Penn State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49423" y="2290758"/>
            <a:ext cx="6276974" cy="2276477"/>
          </a:xfrm>
        </p:spPr>
        <p:txBody>
          <a:bodyPr/>
          <a:lstStyle/>
          <a:p>
            <a:r>
              <a:rPr lang="en-US" dirty="0"/>
              <a:t>Best practices</a:t>
            </a:r>
            <a:br>
              <a:rPr lang="en-US" dirty="0"/>
            </a:br>
            <a:r>
              <a:rPr lang="en-US" dirty="0"/>
              <a:t>&amp; safety tips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16F188B-64AC-8821-8110-7D3C4668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205497" y="819511"/>
            <a:ext cx="3196558" cy="51231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✔ Use the </a:t>
            </a:r>
            <a:r>
              <a:rPr lang="en-US" b="1" dirty="0"/>
              <a:t>back seat</a:t>
            </a:r>
            <a:r>
              <a:rPr lang="en-US" dirty="0"/>
              <a:t> until at least age 13 for maximum safety.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✔ Never leave a child alone in a vehicle, especially with loose seat belts or in hot weather.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✔ Always buckle the </a:t>
            </a:r>
            <a:r>
              <a:rPr lang="en-US" b="1" dirty="0"/>
              <a:t>harness snugly</a:t>
            </a:r>
            <a:r>
              <a:rPr lang="en-US" dirty="0"/>
              <a:t>, no bulky clothing underneath.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✔ Register your car seat with the manufacturer to receive recall notices.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8231" y="5673798"/>
            <a:ext cx="4742119" cy="6335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Child Passenger Safety | Department of Transportation | Commonwealth of Pennsylvania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2358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596226_Win32_LW_V0" id="{9BD71EDD-469E-4D4E-A40A-B14F6807FCBA}" vid="{17CDA7A4-B369-430D-9DFB-4C96400196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316C43-4A17-4971-BB8F-F0F6B8CDF2E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5C14155-A57F-48FA-B253-A79CB6269D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2A85E2-5219-4B5F-9D52-D97CA94AA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Fair frames presentation</Template>
  <TotalTime>45</TotalTime>
  <Words>653</Words>
  <Application>Microsoft Office PowerPoint</Application>
  <PresentationFormat>Widescreen</PresentationFormat>
  <Paragraphs>76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Gill Sans MT</vt:lpstr>
      <vt:lpstr>Parcel</vt:lpstr>
      <vt:lpstr>Car seat safety &amp; appropriate restraints</vt:lpstr>
      <vt:lpstr>Purpose of this training</vt:lpstr>
      <vt:lpstr>Learning objectives</vt:lpstr>
      <vt:lpstr>Overview of pa child restraint law</vt:lpstr>
      <vt:lpstr>Legal requirements</vt:lpstr>
      <vt:lpstr>Choosing the right child restraint</vt:lpstr>
      <vt:lpstr>Proper  installation &amp; use </vt:lpstr>
      <vt:lpstr>Special situations</vt:lpstr>
      <vt:lpstr>Best practices &amp; safety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Jamie Balsinger</dc:creator>
  <cp:lastModifiedBy>Jamie Balsinger</cp:lastModifiedBy>
  <cp:revision>1</cp:revision>
  <dcterms:created xsi:type="dcterms:W3CDTF">2026-01-05T01:27:49Z</dcterms:created>
  <dcterms:modified xsi:type="dcterms:W3CDTF">2026-01-05T02:13:09Z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