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7" r:id="rId6"/>
    <p:sldId id="258" r:id="rId7"/>
    <p:sldId id="290" r:id="rId8"/>
    <p:sldId id="264" r:id="rId9"/>
    <p:sldId id="291" r:id="rId10"/>
    <p:sldId id="268" r:id="rId11"/>
    <p:sldId id="293" r:id="rId12"/>
    <p:sldId id="286" r:id="rId13"/>
    <p:sldId id="262" r:id="rId14"/>
    <p:sldId id="292" r:id="rId15"/>
    <p:sldId id="279" r:id="rId16"/>
    <p:sldId id="294" r:id="rId17"/>
    <p:sldId id="260" r:id="rId18"/>
    <p:sldId id="276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EA97E2-9967-49A4-A489-34CE271AE817}">
          <p14:sldIdLst>
            <p14:sldId id="256"/>
            <p14:sldId id="277"/>
            <p14:sldId id="258"/>
            <p14:sldId id="290"/>
            <p14:sldId id="264"/>
            <p14:sldId id="291"/>
          </p14:sldIdLst>
        </p14:section>
        <p14:section name="Untitled Section" id="{9CE78701-446F-4404-9568-76101041A593}">
          <p14:sldIdLst>
            <p14:sldId id="268"/>
            <p14:sldId id="293"/>
            <p14:sldId id="286"/>
            <p14:sldId id="262"/>
            <p14:sldId id="292"/>
            <p14:sldId id="279"/>
            <p14:sldId id="294"/>
            <p14:sldId id="260"/>
            <p14:sldId id="276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3204" autoAdjust="0"/>
  </p:normalViewPr>
  <p:slideViewPr>
    <p:cSldViewPr snapToGrid="0">
      <p:cViewPr varScale="1">
        <p:scale>
          <a:sx n="56" d="100"/>
          <a:sy n="56" d="100"/>
        </p:scale>
        <p:origin x="1302" y="276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2A17F-20DD-4B1C-A4DC-1752C49A29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707C92-C081-4032-8303-FE1F62CC0A05}">
      <dgm:prSet/>
      <dgm:spPr/>
      <dgm:t>
        <a:bodyPr/>
        <a:lstStyle/>
        <a:p>
          <a:r>
            <a:rPr lang="en-US"/>
            <a:t>Tantrums or meltdowns</a:t>
          </a:r>
        </a:p>
      </dgm:t>
    </dgm:pt>
    <dgm:pt modelId="{605C7F5B-EA59-4FFD-B652-31B6DD1AAD95}" type="parTrans" cxnId="{6C40CBB4-F320-41D9-8382-22D6872A90D4}">
      <dgm:prSet/>
      <dgm:spPr/>
      <dgm:t>
        <a:bodyPr/>
        <a:lstStyle/>
        <a:p>
          <a:endParaRPr lang="en-US"/>
        </a:p>
      </dgm:t>
    </dgm:pt>
    <dgm:pt modelId="{90049463-5A6B-4E35-98F3-E6332A1CE372}" type="sibTrans" cxnId="{6C40CBB4-F320-41D9-8382-22D6872A90D4}">
      <dgm:prSet/>
      <dgm:spPr/>
      <dgm:t>
        <a:bodyPr/>
        <a:lstStyle/>
        <a:p>
          <a:endParaRPr lang="en-US"/>
        </a:p>
      </dgm:t>
    </dgm:pt>
    <dgm:pt modelId="{390702F7-0AF0-4059-BA13-386D8437CCD6}">
      <dgm:prSet/>
      <dgm:spPr/>
      <dgm:t>
        <a:bodyPr/>
        <a:lstStyle/>
        <a:p>
          <a:r>
            <a:rPr lang="en-US"/>
            <a:t>Aggression or shutdown</a:t>
          </a:r>
        </a:p>
      </dgm:t>
    </dgm:pt>
    <dgm:pt modelId="{20D0B839-FDFA-4559-BF17-8E3B7ED81BF2}" type="parTrans" cxnId="{ADAE0A38-E31C-445B-AE36-7C6777C70BED}">
      <dgm:prSet/>
      <dgm:spPr/>
      <dgm:t>
        <a:bodyPr/>
        <a:lstStyle/>
        <a:p>
          <a:endParaRPr lang="en-US"/>
        </a:p>
      </dgm:t>
    </dgm:pt>
    <dgm:pt modelId="{6BFD4BE6-52D9-4836-9779-C618C5318E90}" type="sibTrans" cxnId="{ADAE0A38-E31C-445B-AE36-7C6777C70BED}">
      <dgm:prSet/>
      <dgm:spPr/>
      <dgm:t>
        <a:bodyPr/>
        <a:lstStyle/>
        <a:p>
          <a:endParaRPr lang="en-US"/>
        </a:p>
      </dgm:t>
    </dgm:pt>
    <dgm:pt modelId="{63391699-201F-4835-AE28-626DCB1E8A30}">
      <dgm:prSet/>
      <dgm:spPr/>
      <dgm:t>
        <a:bodyPr/>
        <a:lstStyle/>
        <a:p>
          <a:r>
            <a:rPr lang="en-US"/>
            <a:t>Lying or hoarding food</a:t>
          </a:r>
        </a:p>
      </dgm:t>
    </dgm:pt>
    <dgm:pt modelId="{BEB239A3-EECA-421E-AB70-167AE273CA33}" type="parTrans" cxnId="{032976EA-D61C-40D6-BFD9-BB9C99175466}">
      <dgm:prSet/>
      <dgm:spPr/>
      <dgm:t>
        <a:bodyPr/>
        <a:lstStyle/>
        <a:p>
          <a:endParaRPr lang="en-US"/>
        </a:p>
      </dgm:t>
    </dgm:pt>
    <dgm:pt modelId="{33F205CC-7DF5-444D-A90E-9F51304FEFAD}" type="sibTrans" cxnId="{032976EA-D61C-40D6-BFD9-BB9C99175466}">
      <dgm:prSet/>
      <dgm:spPr/>
      <dgm:t>
        <a:bodyPr/>
        <a:lstStyle/>
        <a:p>
          <a:endParaRPr lang="en-US"/>
        </a:p>
      </dgm:t>
    </dgm:pt>
    <dgm:pt modelId="{6B7B1C7E-04EA-43BD-BF56-485483D32617}">
      <dgm:prSet/>
      <dgm:spPr/>
      <dgm:t>
        <a:bodyPr/>
        <a:lstStyle/>
        <a:p>
          <a:r>
            <a:rPr lang="en-US"/>
            <a:t>Difficulty sleeping</a:t>
          </a:r>
        </a:p>
      </dgm:t>
    </dgm:pt>
    <dgm:pt modelId="{9E90FC0A-7357-4EB9-8652-D6D6C47D3DCA}" type="parTrans" cxnId="{E4E5C08B-6470-4509-94C5-A0B05BC7CF2E}">
      <dgm:prSet/>
      <dgm:spPr/>
      <dgm:t>
        <a:bodyPr/>
        <a:lstStyle/>
        <a:p>
          <a:endParaRPr lang="en-US"/>
        </a:p>
      </dgm:t>
    </dgm:pt>
    <dgm:pt modelId="{4B364550-CAA3-4A88-8326-B2078A98FC3F}" type="sibTrans" cxnId="{E4E5C08B-6470-4509-94C5-A0B05BC7CF2E}">
      <dgm:prSet/>
      <dgm:spPr/>
      <dgm:t>
        <a:bodyPr/>
        <a:lstStyle/>
        <a:p>
          <a:endParaRPr lang="en-US"/>
        </a:p>
      </dgm:t>
    </dgm:pt>
    <dgm:pt modelId="{7A0BB80D-0329-4086-B50B-19D2274D804F}">
      <dgm:prSet/>
      <dgm:spPr/>
      <dgm:t>
        <a:bodyPr/>
        <a:lstStyle/>
        <a:p>
          <a:r>
            <a:rPr lang="en-US"/>
            <a:t>Hypervigilance</a:t>
          </a:r>
        </a:p>
      </dgm:t>
    </dgm:pt>
    <dgm:pt modelId="{81CD7488-6286-4F97-B5A6-7F20730D0F7A}" type="parTrans" cxnId="{DB300372-F089-4B25-860A-024B6AA1B8FE}">
      <dgm:prSet/>
      <dgm:spPr/>
      <dgm:t>
        <a:bodyPr/>
        <a:lstStyle/>
        <a:p>
          <a:endParaRPr lang="en-US"/>
        </a:p>
      </dgm:t>
    </dgm:pt>
    <dgm:pt modelId="{B2C69A40-EFE5-490F-8D51-895D63DBED07}" type="sibTrans" cxnId="{DB300372-F089-4B25-860A-024B6AA1B8FE}">
      <dgm:prSet/>
      <dgm:spPr/>
      <dgm:t>
        <a:bodyPr/>
        <a:lstStyle/>
        <a:p>
          <a:endParaRPr lang="en-US"/>
        </a:p>
      </dgm:t>
    </dgm:pt>
    <dgm:pt modelId="{8C5FA69A-3D26-4830-BDDB-1BD4CF085D7C}">
      <dgm:prSet/>
      <dgm:spPr/>
      <dgm:t>
        <a:bodyPr/>
        <a:lstStyle/>
        <a:p>
          <a:r>
            <a:rPr lang="en-US"/>
            <a:t>Control struggles</a:t>
          </a:r>
        </a:p>
      </dgm:t>
    </dgm:pt>
    <dgm:pt modelId="{3753E17F-5719-49C0-A83B-BEA697D4DCE1}" type="parTrans" cxnId="{467D60D9-17E6-4C23-9B03-BEF3DFDE27DE}">
      <dgm:prSet/>
      <dgm:spPr/>
      <dgm:t>
        <a:bodyPr/>
        <a:lstStyle/>
        <a:p>
          <a:endParaRPr lang="en-US"/>
        </a:p>
      </dgm:t>
    </dgm:pt>
    <dgm:pt modelId="{F94DF19A-760D-4195-B707-DF33215B6D1A}" type="sibTrans" cxnId="{467D60D9-17E6-4C23-9B03-BEF3DFDE27DE}">
      <dgm:prSet/>
      <dgm:spPr/>
      <dgm:t>
        <a:bodyPr/>
        <a:lstStyle/>
        <a:p>
          <a:endParaRPr lang="en-US"/>
        </a:p>
      </dgm:t>
    </dgm:pt>
    <dgm:pt modelId="{56BA4459-21E9-4EED-9EB1-1EE0AB8D2FE7}" type="pres">
      <dgm:prSet presAssocID="{9192A17F-20DD-4B1C-A4DC-1752C49A2937}" presName="vert0" presStyleCnt="0">
        <dgm:presLayoutVars>
          <dgm:dir/>
          <dgm:animOne val="branch"/>
          <dgm:animLvl val="lvl"/>
        </dgm:presLayoutVars>
      </dgm:prSet>
      <dgm:spPr/>
    </dgm:pt>
    <dgm:pt modelId="{813FF629-4FB9-4556-AFED-3D490FDE1201}" type="pres">
      <dgm:prSet presAssocID="{2B707C92-C081-4032-8303-FE1F62CC0A05}" presName="thickLine" presStyleLbl="alignNode1" presStyleIdx="0" presStyleCnt="6"/>
      <dgm:spPr/>
    </dgm:pt>
    <dgm:pt modelId="{0EFCE55D-66E4-47C8-B00C-4CEAB7E189E3}" type="pres">
      <dgm:prSet presAssocID="{2B707C92-C081-4032-8303-FE1F62CC0A05}" presName="horz1" presStyleCnt="0"/>
      <dgm:spPr/>
    </dgm:pt>
    <dgm:pt modelId="{3BDBE86C-5883-438D-B3E3-03390E130EE4}" type="pres">
      <dgm:prSet presAssocID="{2B707C92-C081-4032-8303-FE1F62CC0A05}" presName="tx1" presStyleLbl="revTx" presStyleIdx="0" presStyleCnt="6"/>
      <dgm:spPr/>
    </dgm:pt>
    <dgm:pt modelId="{FE0F31AD-5897-4576-8E34-642A0F547BF2}" type="pres">
      <dgm:prSet presAssocID="{2B707C92-C081-4032-8303-FE1F62CC0A05}" presName="vert1" presStyleCnt="0"/>
      <dgm:spPr/>
    </dgm:pt>
    <dgm:pt modelId="{B2945EAC-1D67-4BD8-8351-B87D0BBA29D3}" type="pres">
      <dgm:prSet presAssocID="{390702F7-0AF0-4059-BA13-386D8437CCD6}" presName="thickLine" presStyleLbl="alignNode1" presStyleIdx="1" presStyleCnt="6"/>
      <dgm:spPr/>
    </dgm:pt>
    <dgm:pt modelId="{A4980866-411A-40F0-9D3A-CC395153A562}" type="pres">
      <dgm:prSet presAssocID="{390702F7-0AF0-4059-BA13-386D8437CCD6}" presName="horz1" presStyleCnt="0"/>
      <dgm:spPr/>
    </dgm:pt>
    <dgm:pt modelId="{97C9889E-3393-4DA1-BEBB-AF0305497005}" type="pres">
      <dgm:prSet presAssocID="{390702F7-0AF0-4059-BA13-386D8437CCD6}" presName="tx1" presStyleLbl="revTx" presStyleIdx="1" presStyleCnt="6"/>
      <dgm:spPr/>
    </dgm:pt>
    <dgm:pt modelId="{A8938168-69EE-473F-A478-FCEEB92612A9}" type="pres">
      <dgm:prSet presAssocID="{390702F7-0AF0-4059-BA13-386D8437CCD6}" presName="vert1" presStyleCnt="0"/>
      <dgm:spPr/>
    </dgm:pt>
    <dgm:pt modelId="{FBB8C9DA-4A14-429B-A8AE-6230D3E04FB6}" type="pres">
      <dgm:prSet presAssocID="{63391699-201F-4835-AE28-626DCB1E8A30}" presName="thickLine" presStyleLbl="alignNode1" presStyleIdx="2" presStyleCnt="6"/>
      <dgm:spPr/>
    </dgm:pt>
    <dgm:pt modelId="{4E284757-824F-4F3D-8EB7-AAC2E1EEF244}" type="pres">
      <dgm:prSet presAssocID="{63391699-201F-4835-AE28-626DCB1E8A30}" presName="horz1" presStyleCnt="0"/>
      <dgm:spPr/>
    </dgm:pt>
    <dgm:pt modelId="{62D1623D-1067-4D08-B2A8-B2EDE546D6C9}" type="pres">
      <dgm:prSet presAssocID="{63391699-201F-4835-AE28-626DCB1E8A30}" presName="tx1" presStyleLbl="revTx" presStyleIdx="2" presStyleCnt="6"/>
      <dgm:spPr/>
    </dgm:pt>
    <dgm:pt modelId="{AA150EE7-897C-4FB7-9985-B5A8D0F23C10}" type="pres">
      <dgm:prSet presAssocID="{63391699-201F-4835-AE28-626DCB1E8A30}" presName="vert1" presStyleCnt="0"/>
      <dgm:spPr/>
    </dgm:pt>
    <dgm:pt modelId="{8547DD44-3B00-4FFD-9828-6920A801C979}" type="pres">
      <dgm:prSet presAssocID="{6B7B1C7E-04EA-43BD-BF56-485483D32617}" presName="thickLine" presStyleLbl="alignNode1" presStyleIdx="3" presStyleCnt="6"/>
      <dgm:spPr/>
    </dgm:pt>
    <dgm:pt modelId="{8261765A-071E-4B42-9683-44FA460851D9}" type="pres">
      <dgm:prSet presAssocID="{6B7B1C7E-04EA-43BD-BF56-485483D32617}" presName="horz1" presStyleCnt="0"/>
      <dgm:spPr/>
    </dgm:pt>
    <dgm:pt modelId="{A78590D0-2023-4237-9928-A1937A2F1EAF}" type="pres">
      <dgm:prSet presAssocID="{6B7B1C7E-04EA-43BD-BF56-485483D32617}" presName="tx1" presStyleLbl="revTx" presStyleIdx="3" presStyleCnt="6"/>
      <dgm:spPr/>
    </dgm:pt>
    <dgm:pt modelId="{AFB32678-2F95-4CDA-A40A-6B432BB09B00}" type="pres">
      <dgm:prSet presAssocID="{6B7B1C7E-04EA-43BD-BF56-485483D32617}" presName="vert1" presStyleCnt="0"/>
      <dgm:spPr/>
    </dgm:pt>
    <dgm:pt modelId="{02526D44-ECBF-4EFF-81D0-D1336BB9B9CF}" type="pres">
      <dgm:prSet presAssocID="{7A0BB80D-0329-4086-B50B-19D2274D804F}" presName="thickLine" presStyleLbl="alignNode1" presStyleIdx="4" presStyleCnt="6"/>
      <dgm:spPr/>
    </dgm:pt>
    <dgm:pt modelId="{1512F1E2-08DD-4D90-910C-D93F505F13F5}" type="pres">
      <dgm:prSet presAssocID="{7A0BB80D-0329-4086-B50B-19D2274D804F}" presName="horz1" presStyleCnt="0"/>
      <dgm:spPr/>
    </dgm:pt>
    <dgm:pt modelId="{62D882B5-6720-4C74-8645-AC32C305D732}" type="pres">
      <dgm:prSet presAssocID="{7A0BB80D-0329-4086-B50B-19D2274D804F}" presName="tx1" presStyleLbl="revTx" presStyleIdx="4" presStyleCnt="6"/>
      <dgm:spPr/>
    </dgm:pt>
    <dgm:pt modelId="{30F63050-775B-4931-9F92-C07BDF882FC3}" type="pres">
      <dgm:prSet presAssocID="{7A0BB80D-0329-4086-B50B-19D2274D804F}" presName="vert1" presStyleCnt="0"/>
      <dgm:spPr/>
    </dgm:pt>
    <dgm:pt modelId="{24E3419F-1090-439C-BAB5-F1D2E173EDC1}" type="pres">
      <dgm:prSet presAssocID="{8C5FA69A-3D26-4830-BDDB-1BD4CF085D7C}" presName="thickLine" presStyleLbl="alignNode1" presStyleIdx="5" presStyleCnt="6"/>
      <dgm:spPr/>
    </dgm:pt>
    <dgm:pt modelId="{1AEAC78E-9B40-4C93-ACE2-45F87DB54507}" type="pres">
      <dgm:prSet presAssocID="{8C5FA69A-3D26-4830-BDDB-1BD4CF085D7C}" presName="horz1" presStyleCnt="0"/>
      <dgm:spPr/>
    </dgm:pt>
    <dgm:pt modelId="{72EBFBE4-C90D-429D-A535-CFDF7AA770F3}" type="pres">
      <dgm:prSet presAssocID="{8C5FA69A-3D26-4830-BDDB-1BD4CF085D7C}" presName="tx1" presStyleLbl="revTx" presStyleIdx="5" presStyleCnt="6"/>
      <dgm:spPr/>
    </dgm:pt>
    <dgm:pt modelId="{364943FA-B76E-4D72-B020-7E190906B92B}" type="pres">
      <dgm:prSet presAssocID="{8C5FA69A-3D26-4830-BDDB-1BD4CF085D7C}" presName="vert1" presStyleCnt="0"/>
      <dgm:spPr/>
    </dgm:pt>
  </dgm:ptLst>
  <dgm:cxnLst>
    <dgm:cxn modelId="{951CDD31-12B7-452F-96EE-CBF840751049}" type="presOf" srcId="{63391699-201F-4835-AE28-626DCB1E8A30}" destId="{62D1623D-1067-4D08-B2A8-B2EDE546D6C9}" srcOrd="0" destOrd="0" presId="urn:microsoft.com/office/officeart/2008/layout/LinedList"/>
    <dgm:cxn modelId="{ADAE0A38-E31C-445B-AE36-7C6777C70BED}" srcId="{9192A17F-20DD-4B1C-A4DC-1752C49A2937}" destId="{390702F7-0AF0-4059-BA13-386D8437CCD6}" srcOrd="1" destOrd="0" parTransId="{20D0B839-FDFA-4559-BF17-8E3B7ED81BF2}" sibTransId="{6BFD4BE6-52D9-4836-9779-C618C5318E90}"/>
    <dgm:cxn modelId="{DB300372-F089-4B25-860A-024B6AA1B8FE}" srcId="{9192A17F-20DD-4B1C-A4DC-1752C49A2937}" destId="{7A0BB80D-0329-4086-B50B-19D2274D804F}" srcOrd="4" destOrd="0" parTransId="{81CD7488-6286-4F97-B5A6-7F20730D0F7A}" sibTransId="{B2C69A40-EFE5-490F-8D51-895D63DBED07}"/>
    <dgm:cxn modelId="{3668B989-1ACD-4119-A598-4E5BEB273CE5}" type="presOf" srcId="{9192A17F-20DD-4B1C-A4DC-1752C49A2937}" destId="{56BA4459-21E9-4EED-9EB1-1EE0AB8D2FE7}" srcOrd="0" destOrd="0" presId="urn:microsoft.com/office/officeart/2008/layout/LinedList"/>
    <dgm:cxn modelId="{E4E5C08B-6470-4509-94C5-A0B05BC7CF2E}" srcId="{9192A17F-20DD-4B1C-A4DC-1752C49A2937}" destId="{6B7B1C7E-04EA-43BD-BF56-485483D32617}" srcOrd="3" destOrd="0" parTransId="{9E90FC0A-7357-4EB9-8652-D6D6C47D3DCA}" sibTransId="{4B364550-CAA3-4A88-8326-B2078A98FC3F}"/>
    <dgm:cxn modelId="{F8AAFC90-22A1-489F-826C-76C7BC77191E}" type="presOf" srcId="{8C5FA69A-3D26-4830-BDDB-1BD4CF085D7C}" destId="{72EBFBE4-C90D-429D-A535-CFDF7AA770F3}" srcOrd="0" destOrd="0" presId="urn:microsoft.com/office/officeart/2008/layout/LinedList"/>
    <dgm:cxn modelId="{BBDD53AF-691D-4547-A6E1-73E45C6F9F27}" type="presOf" srcId="{2B707C92-C081-4032-8303-FE1F62CC0A05}" destId="{3BDBE86C-5883-438D-B3E3-03390E130EE4}" srcOrd="0" destOrd="0" presId="urn:microsoft.com/office/officeart/2008/layout/LinedList"/>
    <dgm:cxn modelId="{6C40CBB4-F320-41D9-8382-22D6872A90D4}" srcId="{9192A17F-20DD-4B1C-A4DC-1752C49A2937}" destId="{2B707C92-C081-4032-8303-FE1F62CC0A05}" srcOrd="0" destOrd="0" parTransId="{605C7F5B-EA59-4FFD-B652-31B6DD1AAD95}" sibTransId="{90049463-5A6B-4E35-98F3-E6332A1CE372}"/>
    <dgm:cxn modelId="{4E3DE7B8-DB8E-4923-AE9F-1D5B1B8EEFDB}" type="presOf" srcId="{7A0BB80D-0329-4086-B50B-19D2274D804F}" destId="{62D882B5-6720-4C74-8645-AC32C305D732}" srcOrd="0" destOrd="0" presId="urn:microsoft.com/office/officeart/2008/layout/LinedList"/>
    <dgm:cxn modelId="{2CE4D9C6-CA2F-4D3E-AFB6-55E01C350EEE}" type="presOf" srcId="{390702F7-0AF0-4059-BA13-386D8437CCD6}" destId="{97C9889E-3393-4DA1-BEBB-AF0305497005}" srcOrd="0" destOrd="0" presId="urn:microsoft.com/office/officeart/2008/layout/LinedList"/>
    <dgm:cxn modelId="{467D60D9-17E6-4C23-9B03-BEF3DFDE27DE}" srcId="{9192A17F-20DD-4B1C-A4DC-1752C49A2937}" destId="{8C5FA69A-3D26-4830-BDDB-1BD4CF085D7C}" srcOrd="5" destOrd="0" parTransId="{3753E17F-5719-49C0-A83B-BEA697D4DCE1}" sibTransId="{F94DF19A-760D-4195-B707-DF33215B6D1A}"/>
    <dgm:cxn modelId="{032976EA-D61C-40D6-BFD9-BB9C99175466}" srcId="{9192A17F-20DD-4B1C-A4DC-1752C49A2937}" destId="{63391699-201F-4835-AE28-626DCB1E8A30}" srcOrd="2" destOrd="0" parTransId="{BEB239A3-EECA-421E-AB70-167AE273CA33}" sibTransId="{33F205CC-7DF5-444D-A90E-9F51304FEFAD}"/>
    <dgm:cxn modelId="{5E9720F6-667D-494E-8005-BEBC31A3FABB}" type="presOf" srcId="{6B7B1C7E-04EA-43BD-BF56-485483D32617}" destId="{A78590D0-2023-4237-9928-A1937A2F1EAF}" srcOrd="0" destOrd="0" presId="urn:microsoft.com/office/officeart/2008/layout/LinedList"/>
    <dgm:cxn modelId="{6929B16B-4D0C-47D1-A04E-101BFEA19244}" type="presParOf" srcId="{56BA4459-21E9-4EED-9EB1-1EE0AB8D2FE7}" destId="{813FF629-4FB9-4556-AFED-3D490FDE1201}" srcOrd="0" destOrd="0" presId="urn:microsoft.com/office/officeart/2008/layout/LinedList"/>
    <dgm:cxn modelId="{BC92E296-B5B2-4FEF-9F55-CD583DEFE046}" type="presParOf" srcId="{56BA4459-21E9-4EED-9EB1-1EE0AB8D2FE7}" destId="{0EFCE55D-66E4-47C8-B00C-4CEAB7E189E3}" srcOrd="1" destOrd="0" presId="urn:microsoft.com/office/officeart/2008/layout/LinedList"/>
    <dgm:cxn modelId="{507D3A4D-C8A7-4AD7-8A54-8EB527BA25BE}" type="presParOf" srcId="{0EFCE55D-66E4-47C8-B00C-4CEAB7E189E3}" destId="{3BDBE86C-5883-438D-B3E3-03390E130EE4}" srcOrd="0" destOrd="0" presId="urn:microsoft.com/office/officeart/2008/layout/LinedList"/>
    <dgm:cxn modelId="{B5DCE683-1ED3-49F7-B6D8-25D567E776BD}" type="presParOf" srcId="{0EFCE55D-66E4-47C8-B00C-4CEAB7E189E3}" destId="{FE0F31AD-5897-4576-8E34-642A0F547BF2}" srcOrd="1" destOrd="0" presId="urn:microsoft.com/office/officeart/2008/layout/LinedList"/>
    <dgm:cxn modelId="{01EB8DFA-97F7-4F70-85F4-5F928DFB599F}" type="presParOf" srcId="{56BA4459-21E9-4EED-9EB1-1EE0AB8D2FE7}" destId="{B2945EAC-1D67-4BD8-8351-B87D0BBA29D3}" srcOrd="2" destOrd="0" presId="urn:microsoft.com/office/officeart/2008/layout/LinedList"/>
    <dgm:cxn modelId="{B97ACCCC-15B1-4331-B675-9B35A19A424F}" type="presParOf" srcId="{56BA4459-21E9-4EED-9EB1-1EE0AB8D2FE7}" destId="{A4980866-411A-40F0-9D3A-CC395153A562}" srcOrd="3" destOrd="0" presId="urn:microsoft.com/office/officeart/2008/layout/LinedList"/>
    <dgm:cxn modelId="{5A0EFF77-9F08-45AF-9F9C-631756CC6A61}" type="presParOf" srcId="{A4980866-411A-40F0-9D3A-CC395153A562}" destId="{97C9889E-3393-4DA1-BEBB-AF0305497005}" srcOrd="0" destOrd="0" presId="urn:microsoft.com/office/officeart/2008/layout/LinedList"/>
    <dgm:cxn modelId="{5040F51C-31F5-4151-8A94-EFAC1B96AD05}" type="presParOf" srcId="{A4980866-411A-40F0-9D3A-CC395153A562}" destId="{A8938168-69EE-473F-A478-FCEEB92612A9}" srcOrd="1" destOrd="0" presId="urn:microsoft.com/office/officeart/2008/layout/LinedList"/>
    <dgm:cxn modelId="{5AD469D8-6345-4295-8DB7-5C0EB32273D5}" type="presParOf" srcId="{56BA4459-21E9-4EED-9EB1-1EE0AB8D2FE7}" destId="{FBB8C9DA-4A14-429B-A8AE-6230D3E04FB6}" srcOrd="4" destOrd="0" presId="urn:microsoft.com/office/officeart/2008/layout/LinedList"/>
    <dgm:cxn modelId="{2893052D-5198-4A82-AB2C-6902F26D0EA8}" type="presParOf" srcId="{56BA4459-21E9-4EED-9EB1-1EE0AB8D2FE7}" destId="{4E284757-824F-4F3D-8EB7-AAC2E1EEF244}" srcOrd="5" destOrd="0" presId="urn:microsoft.com/office/officeart/2008/layout/LinedList"/>
    <dgm:cxn modelId="{07AC2E7E-BA0B-421B-A749-66704B487A25}" type="presParOf" srcId="{4E284757-824F-4F3D-8EB7-AAC2E1EEF244}" destId="{62D1623D-1067-4D08-B2A8-B2EDE546D6C9}" srcOrd="0" destOrd="0" presId="urn:microsoft.com/office/officeart/2008/layout/LinedList"/>
    <dgm:cxn modelId="{779530F1-555C-47FF-9376-683ED13DB677}" type="presParOf" srcId="{4E284757-824F-4F3D-8EB7-AAC2E1EEF244}" destId="{AA150EE7-897C-4FB7-9985-B5A8D0F23C10}" srcOrd="1" destOrd="0" presId="urn:microsoft.com/office/officeart/2008/layout/LinedList"/>
    <dgm:cxn modelId="{4EA8E89B-5065-433E-B76B-A04053CD4B21}" type="presParOf" srcId="{56BA4459-21E9-4EED-9EB1-1EE0AB8D2FE7}" destId="{8547DD44-3B00-4FFD-9828-6920A801C979}" srcOrd="6" destOrd="0" presId="urn:microsoft.com/office/officeart/2008/layout/LinedList"/>
    <dgm:cxn modelId="{39920982-DD7F-4415-808A-16B21380FC10}" type="presParOf" srcId="{56BA4459-21E9-4EED-9EB1-1EE0AB8D2FE7}" destId="{8261765A-071E-4B42-9683-44FA460851D9}" srcOrd="7" destOrd="0" presId="urn:microsoft.com/office/officeart/2008/layout/LinedList"/>
    <dgm:cxn modelId="{017DFB34-EFB5-4F67-8EE9-749CC6EA3170}" type="presParOf" srcId="{8261765A-071E-4B42-9683-44FA460851D9}" destId="{A78590D0-2023-4237-9928-A1937A2F1EAF}" srcOrd="0" destOrd="0" presId="urn:microsoft.com/office/officeart/2008/layout/LinedList"/>
    <dgm:cxn modelId="{FAFE5F43-4E4F-4175-99AE-1873B26721EB}" type="presParOf" srcId="{8261765A-071E-4B42-9683-44FA460851D9}" destId="{AFB32678-2F95-4CDA-A40A-6B432BB09B00}" srcOrd="1" destOrd="0" presId="urn:microsoft.com/office/officeart/2008/layout/LinedList"/>
    <dgm:cxn modelId="{59C7AAB3-9D42-4A4D-BC74-BE4057D14892}" type="presParOf" srcId="{56BA4459-21E9-4EED-9EB1-1EE0AB8D2FE7}" destId="{02526D44-ECBF-4EFF-81D0-D1336BB9B9CF}" srcOrd="8" destOrd="0" presId="urn:microsoft.com/office/officeart/2008/layout/LinedList"/>
    <dgm:cxn modelId="{659FBB7F-E824-4BBC-97B3-8330FA342DED}" type="presParOf" srcId="{56BA4459-21E9-4EED-9EB1-1EE0AB8D2FE7}" destId="{1512F1E2-08DD-4D90-910C-D93F505F13F5}" srcOrd="9" destOrd="0" presId="urn:microsoft.com/office/officeart/2008/layout/LinedList"/>
    <dgm:cxn modelId="{A6A937F3-E7C7-46E7-9DFB-71B4646EEFC0}" type="presParOf" srcId="{1512F1E2-08DD-4D90-910C-D93F505F13F5}" destId="{62D882B5-6720-4C74-8645-AC32C305D732}" srcOrd="0" destOrd="0" presId="urn:microsoft.com/office/officeart/2008/layout/LinedList"/>
    <dgm:cxn modelId="{08B5AB0E-730A-4B09-9299-47BF2BE0B9E9}" type="presParOf" srcId="{1512F1E2-08DD-4D90-910C-D93F505F13F5}" destId="{30F63050-775B-4931-9F92-C07BDF882FC3}" srcOrd="1" destOrd="0" presId="urn:microsoft.com/office/officeart/2008/layout/LinedList"/>
    <dgm:cxn modelId="{03F72E86-6FEC-4030-9BAC-E937D195950E}" type="presParOf" srcId="{56BA4459-21E9-4EED-9EB1-1EE0AB8D2FE7}" destId="{24E3419F-1090-439C-BAB5-F1D2E173EDC1}" srcOrd="10" destOrd="0" presId="urn:microsoft.com/office/officeart/2008/layout/LinedList"/>
    <dgm:cxn modelId="{97ED9992-EAD5-42C5-A5EC-4346A81D270A}" type="presParOf" srcId="{56BA4459-21E9-4EED-9EB1-1EE0AB8D2FE7}" destId="{1AEAC78E-9B40-4C93-ACE2-45F87DB54507}" srcOrd="11" destOrd="0" presId="urn:microsoft.com/office/officeart/2008/layout/LinedList"/>
    <dgm:cxn modelId="{622A78C2-CC32-45EF-A7E2-17FE930BBEF7}" type="presParOf" srcId="{1AEAC78E-9B40-4C93-ACE2-45F87DB54507}" destId="{72EBFBE4-C90D-429D-A535-CFDF7AA770F3}" srcOrd="0" destOrd="0" presId="urn:microsoft.com/office/officeart/2008/layout/LinedList"/>
    <dgm:cxn modelId="{07777C50-62DB-404B-A8E5-2A02F6ECEF15}" type="presParOf" srcId="{1AEAC78E-9B40-4C93-ACE2-45F87DB54507}" destId="{364943FA-B76E-4D72-B020-7E190906B9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FF629-4FB9-4556-AFED-3D490FDE1201}">
      <dsp:nvSpPr>
        <dsp:cNvPr id="0" name=""/>
        <dsp:cNvSpPr/>
      </dsp:nvSpPr>
      <dsp:spPr>
        <a:xfrm>
          <a:off x="0" y="1824"/>
          <a:ext cx="6188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BE86C-5883-438D-B3E3-03390E130EE4}">
      <dsp:nvSpPr>
        <dsp:cNvPr id="0" name=""/>
        <dsp:cNvSpPr/>
      </dsp:nvSpPr>
      <dsp:spPr>
        <a:xfrm>
          <a:off x="0" y="1824"/>
          <a:ext cx="6188529" cy="6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Tantrums or meltdowns</a:t>
          </a:r>
        </a:p>
      </dsp:txBody>
      <dsp:txXfrm>
        <a:off x="0" y="1824"/>
        <a:ext cx="6188529" cy="622220"/>
      </dsp:txXfrm>
    </dsp:sp>
    <dsp:sp modelId="{B2945EAC-1D67-4BD8-8351-B87D0BBA29D3}">
      <dsp:nvSpPr>
        <dsp:cNvPr id="0" name=""/>
        <dsp:cNvSpPr/>
      </dsp:nvSpPr>
      <dsp:spPr>
        <a:xfrm>
          <a:off x="0" y="624045"/>
          <a:ext cx="6188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9889E-3393-4DA1-BEBB-AF0305497005}">
      <dsp:nvSpPr>
        <dsp:cNvPr id="0" name=""/>
        <dsp:cNvSpPr/>
      </dsp:nvSpPr>
      <dsp:spPr>
        <a:xfrm>
          <a:off x="0" y="624045"/>
          <a:ext cx="6188529" cy="6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Aggression or shutdown</a:t>
          </a:r>
        </a:p>
      </dsp:txBody>
      <dsp:txXfrm>
        <a:off x="0" y="624045"/>
        <a:ext cx="6188529" cy="622220"/>
      </dsp:txXfrm>
    </dsp:sp>
    <dsp:sp modelId="{FBB8C9DA-4A14-429B-A8AE-6230D3E04FB6}">
      <dsp:nvSpPr>
        <dsp:cNvPr id="0" name=""/>
        <dsp:cNvSpPr/>
      </dsp:nvSpPr>
      <dsp:spPr>
        <a:xfrm>
          <a:off x="0" y="1246266"/>
          <a:ext cx="6188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1623D-1067-4D08-B2A8-B2EDE546D6C9}">
      <dsp:nvSpPr>
        <dsp:cNvPr id="0" name=""/>
        <dsp:cNvSpPr/>
      </dsp:nvSpPr>
      <dsp:spPr>
        <a:xfrm>
          <a:off x="0" y="1246266"/>
          <a:ext cx="6188529" cy="6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Lying or hoarding food</a:t>
          </a:r>
        </a:p>
      </dsp:txBody>
      <dsp:txXfrm>
        <a:off x="0" y="1246266"/>
        <a:ext cx="6188529" cy="622220"/>
      </dsp:txXfrm>
    </dsp:sp>
    <dsp:sp modelId="{8547DD44-3B00-4FFD-9828-6920A801C979}">
      <dsp:nvSpPr>
        <dsp:cNvPr id="0" name=""/>
        <dsp:cNvSpPr/>
      </dsp:nvSpPr>
      <dsp:spPr>
        <a:xfrm>
          <a:off x="0" y="1868487"/>
          <a:ext cx="6188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90D0-2023-4237-9928-A1937A2F1EAF}">
      <dsp:nvSpPr>
        <dsp:cNvPr id="0" name=""/>
        <dsp:cNvSpPr/>
      </dsp:nvSpPr>
      <dsp:spPr>
        <a:xfrm>
          <a:off x="0" y="1868487"/>
          <a:ext cx="6188529" cy="6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Difficulty sleeping</a:t>
          </a:r>
        </a:p>
      </dsp:txBody>
      <dsp:txXfrm>
        <a:off x="0" y="1868487"/>
        <a:ext cx="6188529" cy="622220"/>
      </dsp:txXfrm>
    </dsp:sp>
    <dsp:sp modelId="{02526D44-ECBF-4EFF-81D0-D1336BB9B9CF}">
      <dsp:nvSpPr>
        <dsp:cNvPr id="0" name=""/>
        <dsp:cNvSpPr/>
      </dsp:nvSpPr>
      <dsp:spPr>
        <a:xfrm>
          <a:off x="0" y="2490708"/>
          <a:ext cx="6188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882B5-6720-4C74-8645-AC32C305D732}">
      <dsp:nvSpPr>
        <dsp:cNvPr id="0" name=""/>
        <dsp:cNvSpPr/>
      </dsp:nvSpPr>
      <dsp:spPr>
        <a:xfrm>
          <a:off x="0" y="2490708"/>
          <a:ext cx="6188529" cy="6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Hypervigilance</a:t>
          </a:r>
        </a:p>
      </dsp:txBody>
      <dsp:txXfrm>
        <a:off x="0" y="2490708"/>
        <a:ext cx="6188529" cy="622220"/>
      </dsp:txXfrm>
    </dsp:sp>
    <dsp:sp modelId="{24E3419F-1090-439C-BAB5-F1D2E173EDC1}">
      <dsp:nvSpPr>
        <dsp:cNvPr id="0" name=""/>
        <dsp:cNvSpPr/>
      </dsp:nvSpPr>
      <dsp:spPr>
        <a:xfrm>
          <a:off x="0" y="3112929"/>
          <a:ext cx="6188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BFBE4-C90D-429D-A535-CFDF7AA770F3}">
      <dsp:nvSpPr>
        <dsp:cNvPr id="0" name=""/>
        <dsp:cNvSpPr/>
      </dsp:nvSpPr>
      <dsp:spPr>
        <a:xfrm>
          <a:off x="0" y="3112929"/>
          <a:ext cx="6188529" cy="6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Control struggles</a:t>
          </a:r>
        </a:p>
      </dsp:txBody>
      <dsp:txXfrm>
        <a:off x="0" y="3112929"/>
        <a:ext cx="6188529" cy="622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0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9796" y="0"/>
            <a:ext cx="8672589" cy="359059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Trauma-informed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688F6-15ED-484B-A15A-BB031614FBF9}"/>
              </a:ext>
            </a:extLst>
          </p:cNvPr>
          <p:cNvSpPr txBox="1"/>
          <p:nvPr/>
        </p:nvSpPr>
        <p:spPr>
          <a:xfrm>
            <a:off x="9966551" y="2844225"/>
            <a:ext cx="203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HOURS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132" y="3260516"/>
            <a:ext cx="7606895" cy="723242"/>
          </a:xfrm>
        </p:spPr>
        <p:txBody>
          <a:bodyPr/>
          <a:lstStyle/>
          <a:p>
            <a:pPr algn="r"/>
            <a:r>
              <a:rPr lang="en-US" dirty="0"/>
              <a:t>MODULE 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441910-6501-5C60-C05A-BAFF34C2579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56043" y="3983758"/>
            <a:ext cx="7606895" cy="36512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kern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Trauma-Informed Parenting Principles 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53" y="268281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1C374B-40F2-4B1E-A9D8-6E5C932F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824876"/>
            <a:ext cx="2011680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C7587B-DD64-0940-2F6D-21C5F453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2"/>
            <a:ext cx="10668000" cy="1325563"/>
          </a:xfrm>
        </p:spPr>
        <p:txBody>
          <a:bodyPr/>
          <a:lstStyle/>
          <a:p>
            <a:r>
              <a:rPr lang="en-US" dirty="0"/>
              <a:t>CORE PRINCIPLES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E69BA-FC91-08A5-671F-B53E6E989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3539" y="1558893"/>
            <a:ext cx="7139796" cy="3737541"/>
          </a:xfrm>
        </p:spPr>
        <p:txBody>
          <a:bodyPr>
            <a:noAutofit/>
          </a:bodyPr>
          <a:lstStyle/>
          <a:p>
            <a:pPr marL="0" marR="0">
              <a:lnSpc>
                <a:spcPct val="170000"/>
              </a:lnSpc>
              <a:spcAft>
                <a:spcPts val="800"/>
              </a:spcAft>
              <a:buNone/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Trauma-informed care is: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physically and emotionally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Predictable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routines and consistency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Trust-building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honesty and follow-through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Empowering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offering choices when possible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Respectful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honoring the child’s experiences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E259-B742-148B-88EA-EAE8422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>
            <a:normAutofit/>
          </a:bodyPr>
          <a:lstStyle/>
          <a:p>
            <a:r>
              <a:rPr lang="en-US" dirty="0"/>
              <a:t>SHIFT IN THINKING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323639-65E1-FDBD-1BE3-374BB39C19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4465" y="2339975"/>
            <a:ext cx="5663070" cy="217805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Instead of asking: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“What’s wrong with this child?”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30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Ask: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“What happened to this child?”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0DA8-EF08-0E44-D28D-1B6F5165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33" y="4872980"/>
            <a:ext cx="3052139" cy="623569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0C49E-17C6-01FF-1310-23BDD8F5EE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1033" y="5496549"/>
            <a:ext cx="6521751" cy="623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kern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Responding to Behavior Differently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88DB6-6545-63C4-B7BB-E034932B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9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TRADITIONAL VS. </a:t>
            </a:r>
            <a:br>
              <a:rPr lang="en-US" dirty="0"/>
            </a:br>
            <a:r>
              <a:rPr lang="en-US" dirty="0"/>
              <a:t>TRAUMA-INFORMED RESPONSE​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0EB401-2F91-2D90-C859-96484861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0274213-8F19-2B25-49C1-2FA98786C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23378"/>
              </p:ext>
            </p:extLst>
          </p:nvPr>
        </p:nvGraphicFramePr>
        <p:xfrm>
          <a:off x="1402380" y="2618117"/>
          <a:ext cx="8128000" cy="210877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073776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8539403"/>
                    </a:ext>
                  </a:extLst>
                </a:gridCol>
              </a:tblGrid>
              <a:tr h="6254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TRAUMA-INFORMED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6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Punishment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Teaching &amp;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2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“Why did you do that?”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“What do you need right now?”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0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Power struggles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Regulation first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8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Consequences only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Repair + learning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1395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D3DFEFF-A1E4-54B0-75B6-7A1ABBDD5BB9}"/>
              </a:ext>
            </a:extLst>
          </p:cNvPr>
          <p:cNvSpPr txBox="1"/>
          <p:nvPr/>
        </p:nvSpPr>
        <p:spPr>
          <a:xfrm>
            <a:off x="2593784" y="5249026"/>
            <a:ext cx="5745192" cy="11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 Comes Before Reasoning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dysregulated child cannot learn or problem-solve until they feel safe.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>
            <a:normAutofit/>
          </a:bodyPr>
          <a:lstStyle/>
          <a:p>
            <a:r>
              <a:rPr lang="en-US" sz="6600" dirty="0"/>
              <a:t>Module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340" y="3423773"/>
            <a:ext cx="5528217" cy="2029969"/>
          </a:xfrm>
        </p:spPr>
        <p:txBody>
          <a:bodyPr bIns="0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Practical Trauma-Informed Strategies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BB3EEE-AB10-D86B-B9C6-C1604434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helps children heal?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854520A-504F-2BA2-A342-3754DBF4DEA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Predictable routines</a:t>
            </a:r>
            <a:endParaRPr lang="en-US" sz="2800" b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Clear, calm expectations</a:t>
            </a:r>
            <a:endParaRPr lang="en-US" sz="2800" b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schedules</a:t>
            </a:r>
            <a:endParaRPr lang="en-US" sz="2800" b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Transitional warnings (“10 minutes until…”)</a:t>
            </a:r>
            <a:endParaRPr lang="en-US" sz="2800" b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Co-regulation (calm adult presence)</a:t>
            </a:r>
            <a:endParaRPr lang="en-US" sz="2800" b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Praise effort, not perfection</a:t>
            </a:r>
            <a:endParaRPr lang="en-US" sz="2800" b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2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9428-D530-2017-FC5F-A43F9D83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984520" cy="1988706"/>
          </a:xfrm>
        </p:spPr>
        <p:txBody>
          <a:bodyPr/>
          <a:lstStyle/>
          <a:p>
            <a:r>
              <a:rPr lang="en-US" dirty="0"/>
              <a:t>What do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en-US" dirty="0"/>
              <a:t> do during a meltdown?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433B87-AD2E-1604-F8E8-15D8CAA5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F1AB2-B9A5-8A2B-2F1B-1241BBEBDF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2434647"/>
            <a:ext cx="6984519" cy="198870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Stay calm and present</a:t>
            </a:r>
            <a:endParaRPr lang="en-US" sz="30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your voice</a:t>
            </a:r>
            <a:endParaRPr lang="en-US" sz="30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demands</a:t>
            </a:r>
            <a:endParaRPr lang="en-US" sz="30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safety</a:t>
            </a:r>
            <a:endParaRPr lang="en-US" sz="30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 later — not in the moment</a:t>
            </a:r>
            <a:endParaRPr lang="en-US" sz="3000" kern="1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8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E8EC-B416-5D20-800B-C6D2244C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163" y="3429000"/>
            <a:ext cx="4273672" cy="566976"/>
          </a:xfrm>
        </p:spPr>
        <p:txBody>
          <a:bodyPr>
            <a:noAutofit/>
          </a:bodyPr>
          <a:lstStyle/>
          <a:p>
            <a:r>
              <a:rPr lang="en-US" sz="6000" dirty="0"/>
              <a:t>Module 7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1A1CBF3-CA4A-D2DD-0FE3-4D37137F6BF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4404" y="4069350"/>
            <a:ext cx="4983191" cy="5669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Preventing Re-Traumatization 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54BA9-8130-55C8-9B9F-C4626D10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4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06766-3C31-838E-CAE7-E182C94D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C8B6E-83FF-DF0A-4F65-5A1CCAB9069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3150" y="1069485"/>
            <a:ext cx="4515035" cy="35052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Sudden changes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Yelling or threats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Public discipline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Forced physical contact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Power struggles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150038-F0A9-4727-B6FD-87CC8A489BA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43465" y="4294025"/>
            <a:ext cx="5137030" cy="242745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Does this response increase safety?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Does it teach or shame?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Will this build trust or fear?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A7E58-C214-7D75-B204-E9448CBCFD1A}"/>
              </a:ext>
            </a:extLst>
          </p:cNvPr>
          <p:cNvSpPr txBox="1"/>
          <p:nvPr/>
        </p:nvSpPr>
        <p:spPr>
          <a:xfrm>
            <a:off x="803150" y="607820"/>
            <a:ext cx="45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THINGS TO BE MINDFUL 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3AE06-C0CC-4D22-A103-13EF3F97FEFE}"/>
              </a:ext>
            </a:extLst>
          </p:cNvPr>
          <p:cNvSpPr txBox="1"/>
          <p:nvPr/>
        </p:nvSpPr>
        <p:spPr>
          <a:xfrm>
            <a:off x="6378300" y="4063192"/>
            <a:ext cx="45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ASK YOURSELF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A3F499-83D5-0478-E98B-8B165DEA198C}"/>
              </a:ext>
            </a:extLst>
          </p:cNvPr>
          <p:cNvCxnSpPr>
            <a:cxnSpLocks/>
          </p:cNvCxnSpPr>
          <p:nvPr/>
        </p:nvCxnSpPr>
        <p:spPr>
          <a:xfrm flipV="1">
            <a:off x="517585" y="465826"/>
            <a:ext cx="10144664" cy="589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>
            <a:normAutofit/>
          </a:bodyPr>
          <a:lstStyle/>
          <a:p>
            <a:r>
              <a:rPr lang="en-US" dirty="0"/>
              <a:t>Training purpose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3"/>
            <a:ext cx="6338887" cy="2668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Children enter foster care because of traumatic experiences. This training helps foster parents understand trauma, recognize its impact, and respond in ways that promote healing, safety, and stability.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C1EE-3D7E-BD93-20D9-D46ABB0B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212934" y="-520836"/>
            <a:ext cx="10665845" cy="1325563"/>
          </a:xfrm>
        </p:spPr>
        <p:txBody>
          <a:bodyPr>
            <a:normAutofit/>
          </a:bodyPr>
          <a:lstStyle/>
          <a:p>
            <a:r>
              <a:rPr lang="en-US" sz="6000" dirty="0"/>
              <a:t>MODULE 8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6E02AA8-2C9D-4C74-F5C1-31ABD03058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782771" y="2860677"/>
            <a:ext cx="10665845" cy="3678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dirty="0">
                <a:solidFill>
                  <a:schemeClr val="accent3"/>
                </a:solidFill>
              </a:rPr>
              <a:t>Attachment &amp; Trust Building </a:t>
            </a:r>
            <a:endParaRPr lang="en-US" sz="45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BC754-D958-1CBA-7385-EB48CED9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BD40C08-1948-D460-ACF5-8A89F003BDAF}"/>
              </a:ext>
            </a:extLst>
          </p:cNvPr>
          <p:cNvSpPr/>
          <p:nvPr/>
        </p:nvSpPr>
        <p:spPr>
          <a:xfrm>
            <a:off x="1207918" y="4942936"/>
            <a:ext cx="3778370" cy="191506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68C16-6DE3-E62D-B0ED-470535E63A46}"/>
              </a:ext>
            </a:extLst>
          </p:cNvPr>
          <p:cNvSpPr/>
          <p:nvPr/>
        </p:nvSpPr>
        <p:spPr>
          <a:xfrm>
            <a:off x="7470475" y="4278702"/>
            <a:ext cx="2380891" cy="2260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10069-B798-E27E-9760-AB8597334693}"/>
              </a:ext>
            </a:extLst>
          </p:cNvPr>
          <p:cNvSpPr/>
          <p:nvPr/>
        </p:nvSpPr>
        <p:spPr>
          <a:xfrm rot="19196739">
            <a:off x="8903530" y="4889636"/>
            <a:ext cx="1362974" cy="12508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A6A18F-1720-C9F2-8980-2729D7DC307E}"/>
              </a:ext>
            </a:extLst>
          </p:cNvPr>
          <p:cNvSpPr/>
          <p:nvPr/>
        </p:nvSpPr>
        <p:spPr>
          <a:xfrm>
            <a:off x="9650530" y="5740879"/>
            <a:ext cx="725410" cy="6384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DF587B2-3FF0-15CA-2B64-864F29421775}"/>
              </a:ext>
            </a:extLst>
          </p:cNvPr>
          <p:cNvSpPr/>
          <p:nvPr/>
        </p:nvSpPr>
        <p:spPr>
          <a:xfrm rot="16004723">
            <a:off x="1739689" y="4717241"/>
            <a:ext cx="2920353" cy="1383132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CA36D6-FA3A-0D5E-72A1-45D0B07947B7}"/>
              </a:ext>
            </a:extLst>
          </p:cNvPr>
          <p:cNvSpPr/>
          <p:nvPr/>
        </p:nvSpPr>
        <p:spPr>
          <a:xfrm>
            <a:off x="1621382" y="5703380"/>
            <a:ext cx="1104182" cy="11171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0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D772-C07B-1C46-BF85-A910A0C3D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ATTACHMENT TAKES TIME</a:t>
            </a:r>
          </a:p>
        </p:txBody>
      </p:sp>
    </p:spTree>
    <p:extLst>
      <p:ext uri="{BB962C8B-B14F-4D97-AF65-F5344CB8AC3E}">
        <p14:creationId xmlns:p14="http://schemas.microsoft.com/office/powerpoint/2010/main" val="520531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4D22-B4F5-49D6-2A67-2B66AAD4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MAY: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32A4B-B289-ACFB-5918-14D58FF7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4858F-D263-2D73-9170-24DD65F83045}"/>
              </a:ext>
            </a:extLst>
          </p:cNvPr>
          <p:cNvSpPr txBox="1"/>
          <p:nvPr/>
        </p:nvSpPr>
        <p:spPr>
          <a:xfrm>
            <a:off x="762000" y="2221675"/>
            <a:ext cx="7008962" cy="263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3200" kern="100" dirty="0">
              <a:solidFill>
                <a:schemeClr val="accent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 adults away</a:t>
            </a:r>
            <a:endParaRPr lang="en-US" sz="3200" kern="100" dirty="0">
              <a:solidFill>
                <a:schemeClr val="accent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limits repeatedly</a:t>
            </a:r>
            <a:endParaRPr lang="en-US" sz="3200" kern="100" dirty="0">
              <a:solidFill>
                <a:schemeClr val="accent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 care before accepting it</a:t>
            </a:r>
            <a:endParaRPr lang="en-US" sz="3200" kern="100" dirty="0">
              <a:solidFill>
                <a:schemeClr val="accent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8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1ACC-CBF0-DCCA-D87D-649ED644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FOSTER PARENTS BUILD TRUST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D204AA5-2CCC-A167-9CDD-A425A45AA38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consistent</a:t>
            </a:r>
          </a:p>
          <a:p>
            <a:pPr lvl="0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Follow through</a:t>
            </a:r>
          </a:p>
          <a:p>
            <a:pPr lvl="0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Apologize when needed</a:t>
            </a:r>
          </a:p>
          <a:p>
            <a:pPr lvl="0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 rejection without withdrawing</a:t>
            </a:r>
          </a:p>
          <a:p>
            <a:pPr lvl="0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Celebrate small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970A8-9223-EED3-7F47-A34777AC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6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65DA-2007-8F04-F45F-A071A5B58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676" y="539983"/>
            <a:ext cx="5528217" cy="2685383"/>
          </a:xfrm>
        </p:spPr>
        <p:txBody>
          <a:bodyPr>
            <a:normAutofit/>
          </a:bodyPr>
          <a:lstStyle/>
          <a:p>
            <a:r>
              <a:rPr lang="en-US" sz="6000" dirty="0"/>
              <a:t>MODULE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4BB1F-F2D5-4792-AE04-0158384B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676" y="3005392"/>
            <a:ext cx="6663720" cy="42360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Partnering With the Team 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37-C1D5-2D13-3E84-C66E86AE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77" y="738971"/>
            <a:ext cx="10665845" cy="1325563"/>
          </a:xfrm>
        </p:spPr>
        <p:txBody>
          <a:bodyPr/>
          <a:lstStyle/>
          <a:p>
            <a:pPr algn="r"/>
            <a:r>
              <a:rPr lang="en-US" dirty="0"/>
              <a:t>YOU ARE NOT ALONE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3E85E-02B7-A140-31F0-FE77ADEC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6445D-9E02-3A9D-4D5F-C435F0D44DAD}"/>
              </a:ext>
            </a:extLst>
          </p:cNvPr>
          <p:cNvSpPr txBox="1"/>
          <p:nvPr/>
        </p:nvSpPr>
        <p:spPr>
          <a:xfrm>
            <a:off x="762000" y="2064534"/>
            <a:ext cx="6098874" cy="429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000" b="1" kern="0" dirty="0">
                <a:solidFill>
                  <a:schemeClr val="accent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 with: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3000" b="1" kern="100" dirty="0">
              <a:solidFill>
                <a:schemeClr val="accent3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0" dirty="0">
                <a:solidFill>
                  <a:schemeClr val="accent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Caseworkers</a:t>
            </a:r>
            <a:endParaRPr lang="en-US" sz="3000" b="1" kern="100" dirty="0">
              <a:solidFill>
                <a:schemeClr val="accent3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0" dirty="0">
                <a:solidFill>
                  <a:schemeClr val="accent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Therapists</a:t>
            </a:r>
            <a:endParaRPr lang="en-US" sz="3000" b="1" kern="100" dirty="0">
              <a:solidFill>
                <a:schemeClr val="accent3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0" dirty="0">
                <a:solidFill>
                  <a:schemeClr val="accent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endParaRPr lang="en-US" sz="3000" b="1" kern="100" dirty="0">
              <a:solidFill>
                <a:schemeClr val="accent3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0" dirty="0">
                <a:solidFill>
                  <a:schemeClr val="accent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Biological families (when appropriate)</a:t>
            </a:r>
            <a:endParaRPr lang="en-US" sz="3000" b="1" kern="100" dirty="0">
              <a:solidFill>
                <a:schemeClr val="accent3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3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BB2D-43DB-D4BA-9F45-050A3365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94B5329-3773-313F-176C-3EF98BC4CF9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62000" y="2154285"/>
            <a:ext cx="9434422" cy="2482041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70000"/>
              </a:lnSpc>
            </a:pPr>
            <a:r>
              <a:rPr lang="en-US" sz="12000" b="1" dirty="0">
                <a:solidFill>
                  <a:schemeClr val="accent3"/>
                </a:solidFill>
                <a:latin typeface="+mj-lt"/>
              </a:rPr>
              <a:t>What you’re seeing</a:t>
            </a:r>
          </a:p>
          <a:p>
            <a:pPr lvl="0">
              <a:lnSpc>
                <a:spcPct val="170000"/>
              </a:lnSpc>
            </a:pPr>
            <a:r>
              <a:rPr lang="en-US" sz="12000" b="1" dirty="0">
                <a:solidFill>
                  <a:schemeClr val="accent3"/>
                </a:solidFill>
                <a:latin typeface="+mj-lt"/>
              </a:rPr>
              <a:t>What helps</a:t>
            </a:r>
          </a:p>
          <a:p>
            <a:pPr lvl="0">
              <a:lnSpc>
                <a:spcPct val="170000"/>
              </a:lnSpc>
            </a:pPr>
            <a:r>
              <a:rPr lang="en-US" sz="12000" b="1" dirty="0">
                <a:solidFill>
                  <a:schemeClr val="accent3"/>
                </a:solidFill>
                <a:latin typeface="+mj-lt"/>
              </a:rPr>
              <a:t>What triggers behavior</a:t>
            </a:r>
          </a:p>
          <a:p>
            <a:pPr lvl="0">
              <a:lnSpc>
                <a:spcPct val="170000"/>
              </a:lnSpc>
            </a:pPr>
            <a:r>
              <a:rPr lang="en-US" sz="12000" b="1" dirty="0">
                <a:solidFill>
                  <a:schemeClr val="accent3"/>
                </a:solidFill>
                <a:latin typeface="+mj-lt"/>
              </a:rPr>
              <a:t>Changes in behavior patterns</a:t>
            </a:r>
          </a:p>
          <a:p>
            <a:pPr marL="0" indent="0">
              <a:lnSpc>
                <a:spcPct val="170000"/>
              </a:lnSpc>
              <a:buNone/>
            </a:pP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4ED44-34C6-6625-0B40-E327F19C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16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7113-43FE-EC4B-2A5E-FDDBB898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007" y="738390"/>
            <a:ext cx="5528217" cy="2685383"/>
          </a:xfrm>
        </p:spPr>
        <p:txBody>
          <a:bodyPr>
            <a:normAutofit/>
          </a:bodyPr>
          <a:lstStyle/>
          <a:p>
            <a:r>
              <a:rPr lang="en-US" sz="6600" dirty="0"/>
              <a:t>MODULE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FDB3E-53FD-2755-5427-605A6A39C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Self-Care for Foster Parents 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5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A1CC-2ED6-CA23-25B7-023C55007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514" y="-1148340"/>
            <a:ext cx="6449786" cy="278550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WHY DOES IT MATTER?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403137-4E68-2759-15A8-DDBC1C579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2215" y="1122375"/>
            <a:ext cx="6449785" cy="102958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Caring for traumatized children can be emotionally demanding. You matter too.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 must care for yourself before you can care for someone else.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Remember… You can’t pour from an empty cup.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3ACF2-CA56-6962-750E-F550F230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3CC5-30D5-CDA2-A26D-A6B80C5E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27101"/>
            <a:ext cx="6589150" cy="19887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Find healthy supports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F3861-07DC-A50A-379A-8FE16AF4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6103A-0ED1-B0B3-DD5E-39420FB3B5A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Respite care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Support groups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Training and education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Boundaries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Asking for help 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9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865" y="298048"/>
            <a:ext cx="7358306" cy="1686027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A8A120-0583-5BED-D3E6-6D19DD2EABBB}"/>
              </a:ext>
            </a:extLst>
          </p:cNvPr>
          <p:cNvSpPr txBox="1"/>
          <p:nvPr/>
        </p:nvSpPr>
        <p:spPr>
          <a:xfrm>
            <a:off x="4449865" y="2191109"/>
            <a:ext cx="7358306" cy="418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training, foster parents will be able to: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what trauma is and how it affects children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 trauma-related behaviors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 to behavior through a trauma-informed lens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regulation, safety, and trust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re-traumatization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 effectively with the child welfare team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2F0A-CCA0-0E61-F2B3-750B0EF6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3FD28-FF50-6791-1486-0666F6A71A3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724878" y="1939925"/>
            <a:ext cx="8467122" cy="297815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Trauma changes behavior, not character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Safety and connection come before correction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Healing happens in relationships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Progress is not linear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You make a difference — even when it’s hard to see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A0B0E-4A41-F694-BE2A-D4EDA64D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8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 dirty="0"/>
              <a:t>Module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6594768" cy="1951523"/>
          </a:xfrm>
        </p:spPr>
        <p:txBody>
          <a:bodyPr/>
          <a:lstStyle/>
          <a:p>
            <a:pPr algn="r"/>
            <a:r>
              <a:rPr lang="en-US" dirty="0"/>
              <a:t>Understanding Trauma</a:t>
            </a:r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742907"/>
          </a:xfrm>
        </p:spPr>
        <p:txBody>
          <a:bodyPr/>
          <a:lstStyle/>
          <a:p>
            <a:r>
              <a:rPr lang="en-US" dirty="0"/>
              <a:t>What is trauma?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8701" y="1937679"/>
            <a:ext cx="7450347" cy="32956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 is an experience that overwhelms a child’s ability to cope.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foster care, common sources include: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20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Abuse or neglect</a:t>
            </a:r>
            <a:endParaRPr lang="en-US" sz="20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Domestic violence</a:t>
            </a:r>
            <a:endParaRPr lang="en-US" sz="20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Substance use in the home</a:t>
            </a:r>
            <a:endParaRPr lang="en-US" sz="20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of caregivers</a:t>
            </a:r>
            <a:endParaRPr lang="en-US" sz="20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Removal from family</a:t>
            </a:r>
            <a:endParaRPr lang="en-US" sz="20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Multiple placements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F66D5-991F-0281-5A86-3E37B631BA7E}"/>
              </a:ext>
            </a:extLst>
          </p:cNvPr>
          <p:cNvSpPr txBox="1"/>
          <p:nvPr/>
        </p:nvSpPr>
        <p:spPr>
          <a:xfrm>
            <a:off x="2987615" y="5531989"/>
            <a:ext cx="4931433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Point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 is defined by the child’s </a:t>
            </a:r>
          </a:p>
          <a:p>
            <a:pPr marL="0" marR="0" algn="r"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experience, not adult intent.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6449786" cy="2785508"/>
          </a:xfrm>
        </p:spPr>
        <p:txBody>
          <a:bodyPr>
            <a:normAutofit/>
          </a:bodyPr>
          <a:lstStyle/>
          <a:p>
            <a:r>
              <a:rPr lang="en-US" dirty="0"/>
              <a:t>Module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6"/>
            <a:ext cx="6449785" cy="1029586"/>
          </a:xfrm>
        </p:spPr>
        <p:txBody>
          <a:bodyPr/>
          <a:lstStyle/>
          <a:p>
            <a:pPr algn="r"/>
            <a:r>
              <a:rPr lang="en-US" dirty="0"/>
              <a:t>How Trauma Affects Children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292262"/>
            <a:ext cx="7889768" cy="2039341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Brain &amp; body basics &amp; what it means for foster parents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940259" y="2957414"/>
            <a:ext cx="2994659" cy="274803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 development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Emotional regulation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and learning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Attachment and trust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 response (“fight, flight, freeze”)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9069" y="2969962"/>
            <a:ext cx="3605842" cy="2748029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Overreact to small situations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Struggle with transitions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Appear defiant, withdrawn, or anxious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difficulty trusting adults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 younger than their age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A2E27-8BF8-09D0-FD03-F87EBF66B808}"/>
              </a:ext>
            </a:extLst>
          </p:cNvPr>
          <p:cNvSpPr txBox="1"/>
          <p:nvPr/>
        </p:nvSpPr>
        <p:spPr>
          <a:xfrm>
            <a:off x="4081639" y="2413676"/>
            <a:ext cx="285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Trauma can affect: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7BD8A-3A6E-6E8C-626F-CA4FA5833C73}"/>
              </a:ext>
            </a:extLst>
          </p:cNvPr>
          <p:cNvSpPr txBox="1"/>
          <p:nvPr/>
        </p:nvSpPr>
        <p:spPr>
          <a:xfrm>
            <a:off x="8411861" y="2413675"/>
            <a:ext cx="299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may:</a:t>
            </a:r>
          </a:p>
        </p:txBody>
      </p:sp>
      <p:pic>
        <p:nvPicPr>
          <p:cNvPr id="9" name="Graphic 8" descr="Exclamation mark with solid fill">
            <a:extLst>
              <a:ext uri="{FF2B5EF4-FFF2-40B4-BE49-F238E27FC236}">
                <a16:creationId xmlns:a16="http://schemas.microsoft.com/office/drawing/2014/main" id="{0C2E1ADE-E79A-BF7D-072D-62AA8FCFD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764" y="5967507"/>
            <a:ext cx="457201" cy="4572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3F8ECD-96FD-7DDD-AE25-FEC5AE882577}"/>
              </a:ext>
            </a:extLst>
          </p:cNvPr>
          <p:cNvSpPr txBox="1"/>
          <p:nvPr/>
        </p:nvSpPr>
        <p:spPr>
          <a:xfrm>
            <a:off x="3845682" y="5983231"/>
            <a:ext cx="512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BEHAVIOR IS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1025-BC02-07F1-FB8D-285F45FFD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/>
          <a:p>
            <a:r>
              <a:rPr lang="en-US" dirty="0"/>
              <a:t>MODULE 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A5B344C-182F-E2C9-527E-EC3EB1A62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6"/>
            <a:ext cx="6449785" cy="1029586"/>
          </a:xfrm>
        </p:spPr>
        <p:txBody>
          <a:bodyPr/>
          <a:lstStyle/>
          <a:p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Trauma-Related Behaviors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D341C-B5F3-0D18-F45B-36A0547B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3262"/>
            <a:ext cx="10668000" cy="1325563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b="1" kern="1200" cap="all" baseline="0" dirty="0">
                <a:latin typeface="+mj-lt"/>
                <a:ea typeface="+mj-ea"/>
                <a:cs typeface="+mj-cs"/>
              </a:rPr>
              <a:t>COMMON BEHAVIORS </a:t>
            </a:r>
            <a:br>
              <a:rPr lang="en-US" b="1" kern="1200" cap="all" baseline="0" dirty="0">
                <a:latin typeface="+mj-lt"/>
                <a:ea typeface="+mj-ea"/>
                <a:cs typeface="+mj-cs"/>
              </a:rPr>
            </a:br>
            <a:r>
              <a:rPr lang="en-US" b="1" kern="1200" cap="all" baseline="0" dirty="0">
                <a:latin typeface="+mj-lt"/>
                <a:ea typeface="+mj-ea"/>
                <a:cs typeface="+mj-cs"/>
              </a:rPr>
              <a:t>YOU MIGHT SEE: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FFA2C52E-44F4-767C-1AF5-05151A9C8B78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470398435"/>
              </p:ext>
            </p:extLst>
          </p:nvPr>
        </p:nvGraphicFramePr>
        <p:xfrm>
          <a:off x="5241471" y="2417763"/>
          <a:ext cx="6188529" cy="37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6CF7DD3-3F9A-593D-AF5E-5502D1F219A2}"/>
              </a:ext>
            </a:extLst>
          </p:cNvPr>
          <p:cNvSpPr txBox="1"/>
          <p:nvPr/>
        </p:nvSpPr>
        <p:spPr>
          <a:xfrm>
            <a:off x="762000" y="3594470"/>
            <a:ext cx="2725947" cy="20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0" dirty="0">
                <a:solidFill>
                  <a:schemeClr val="accent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IMPORTANT REMINDER: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These behaviors are often </a:t>
            </a: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survival responses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not intentional misbehavior.</a:t>
            </a:r>
            <a:endParaRPr lang="en-US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{80FED833-3366-4B09-937D-06F38F621B5E}TF55c86556-70ea-476e-aa05-13a38f2d5b0da1381d77_win32-a3c664429073</Template>
  <TotalTime>115</TotalTime>
  <Words>692</Words>
  <Application>Microsoft Office PowerPoint</Application>
  <PresentationFormat>Widescreen</PresentationFormat>
  <Paragraphs>194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ADLaM Display</vt:lpstr>
      <vt:lpstr>Aptos</vt:lpstr>
      <vt:lpstr>Arial</vt:lpstr>
      <vt:lpstr>Avenir Next LT Pro</vt:lpstr>
      <vt:lpstr>Calibri</vt:lpstr>
      <vt:lpstr>Symbol</vt:lpstr>
      <vt:lpstr>Times New Roman</vt:lpstr>
      <vt:lpstr>Wingdings</vt:lpstr>
      <vt:lpstr>Custom</vt:lpstr>
      <vt:lpstr>Trauma-informed care</vt:lpstr>
      <vt:lpstr>Training purpose</vt:lpstr>
      <vt:lpstr>Learning objectives</vt:lpstr>
      <vt:lpstr>Module 1</vt:lpstr>
      <vt:lpstr>What is trauma?</vt:lpstr>
      <vt:lpstr>Module 2</vt:lpstr>
      <vt:lpstr>Understanding Brain &amp; body basics &amp; what it means for foster parents</vt:lpstr>
      <vt:lpstr>MODULE 3</vt:lpstr>
      <vt:lpstr>COMMON BEHAVIORS  YOU MIGHT SEE:</vt:lpstr>
      <vt:lpstr>MODULE 4</vt:lpstr>
      <vt:lpstr>CORE PRINCIPLES</vt:lpstr>
      <vt:lpstr>SHIFT IN THINKING</vt:lpstr>
      <vt:lpstr>MODULE 5</vt:lpstr>
      <vt:lpstr>TRADITIONAL VS.  TRAUMA-INFORMED RESPONSE​</vt:lpstr>
      <vt:lpstr>Module 6</vt:lpstr>
      <vt:lpstr>What helps children heal?</vt:lpstr>
      <vt:lpstr>What do you do during a meltdown?</vt:lpstr>
      <vt:lpstr>Module 7</vt:lpstr>
      <vt:lpstr>PowerPoint Presentation</vt:lpstr>
      <vt:lpstr>MODULE 8</vt:lpstr>
      <vt:lpstr>ATTACHMENT TAKES TIME</vt:lpstr>
      <vt:lpstr>CHILDREN MAY:</vt:lpstr>
      <vt:lpstr>HOW FOSTER PARENTS BUILD TRUST</vt:lpstr>
      <vt:lpstr>MODULE 9</vt:lpstr>
      <vt:lpstr>YOU ARE NOT ALONE</vt:lpstr>
      <vt:lpstr>COMMUNICATE</vt:lpstr>
      <vt:lpstr>MODULE 10</vt:lpstr>
      <vt:lpstr>WHY DOES IT MATTER?</vt:lpstr>
      <vt:lpstr>Find healthy supports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Balsinger</dc:creator>
  <cp:lastModifiedBy>Jamie Balsinger</cp:lastModifiedBy>
  <cp:revision>1</cp:revision>
  <dcterms:created xsi:type="dcterms:W3CDTF">2026-01-04T22:29:40Z</dcterms:created>
  <dcterms:modified xsi:type="dcterms:W3CDTF">2026-01-05T00:24:59Z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