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410" r:id="rId5"/>
    <p:sldId id="383" r:id="rId6"/>
    <p:sldId id="409" r:id="rId7"/>
    <p:sldId id="389" r:id="rId8"/>
    <p:sldId id="391" r:id="rId9"/>
    <p:sldId id="397" r:id="rId10"/>
    <p:sldId id="408" r:id="rId11"/>
    <p:sldId id="407" r:id="rId12"/>
    <p:sldId id="406" r:id="rId13"/>
    <p:sldId id="405" r:id="rId14"/>
    <p:sldId id="40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501FE1-ADF7-46CD-9BD8-399F88B77E32}">
          <p14:sldIdLst>
            <p14:sldId id="410"/>
            <p14:sldId id="383"/>
            <p14:sldId id="409"/>
            <p14:sldId id="389"/>
            <p14:sldId id="391"/>
            <p14:sldId id="397"/>
            <p14:sldId id="408"/>
            <p14:sldId id="407"/>
            <p14:sldId id="406"/>
          </p14:sldIdLst>
        </p14:section>
        <p14:section name="Untitled Section" id="{7BFF4C4C-301E-4F32-8FE7-10D4D3995890}">
          <p14:sldIdLst>
            <p14:sldId id="405"/>
            <p14:sldId id="40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6327" autoAdjust="0"/>
  </p:normalViewPr>
  <p:slideViewPr>
    <p:cSldViewPr snapToGrid="0">
      <p:cViewPr varScale="1">
        <p:scale>
          <a:sx n="61" d="100"/>
          <a:sy n="61" d="100"/>
        </p:scale>
        <p:origin x="1098" y="2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185F5A-EA5F-4AB1-A8E3-1EEDC08E9F0B}" type="doc">
      <dgm:prSet loTypeId="urn:microsoft.com/office/officeart/2018/2/layout/IconVerticalSolid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9207145-CF4A-417D-8960-F0D663117BD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u="sng" dirty="0">
              <a:solidFill>
                <a:schemeClr val="bg1"/>
              </a:solidFill>
            </a:rPr>
            <a:t>Example 1: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A child breaks a rule about screen time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✔ Allowed: Temporary loss of screen privileges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❌ Not allowed: Yelling or shaming</a:t>
          </a:r>
        </a:p>
      </dgm:t>
    </dgm:pt>
    <dgm:pt modelId="{D051F79A-E735-4383-BB09-838EE0D6EBDC}" type="parTrans" cxnId="{A848273D-1D42-4338-9F5A-D357A813E74A}">
      <dgm:prSet/>
      <dgm:spPr/>
      <dgm:t>
        <a:bodyPr/>
        <a:lstStyle/>
        <a:p>
          <a:endParaRPr lang="en-US"/>
        </a:p>
      </dgm:t>
    </dgm:pt>
    <dgm:pt modelId="{5F8419FE-3DFC-4809-BCC6-0F89A96A27BC}" type="sibTrans" cxnId="{A848273D-1D42-4338-9F5A-D357A813E74A}">
      <dgm:prSet/>
      <dgm:spPr/>
      <dgm:t>
        <a:bodyPr/>
        <a:lstStyle/>
        <a:p>
          <a:endParaRPr lang="en-US"/>
        </a:p>
      </dgm:t>
    </dgm:pt>
    <dgm:pt modelId="{8AF305D1-611E-4D03-9E97-C3177AA9124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u="sng" dirty="0">
              <a:solidFill>
                <a:schemeClr val="bg1"/>
              </a:solidFill>
            </a:rPr>
            <a:t>Example 2: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A child damages property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✔ Allowed: Helping repair or replace item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❌ Not allowed: Forced chores as punishment</a:t>
          </a:r>
        </a:p>
      </dgm:t>
    </dgm:pt>
    <dgm:pt modelId="{79BF566A-1BC5-4F98-BFB0-A76D055DC074}" type="parTrans" cxnId="{EB6DCC9D-1495-4E9A-8CDC-D3FDA778B144}">
      <dgm:prSet/>
      <dgm:spPr/>
      <dgm:t>
        <a:bodyPr/>
        <a:lstStyle/>
        <a:p>
          <a:endParaRPr lang="en-US"/>
        </a:p>
      </dgm:t>
    </dgm:pt>
    <dgm:pt modelId="{7E0A3402-6E81-41F8-9776-F46673703677}" type="sibTrans" cxnId="{EB6DCC9D-1495-4E9A-8CDC-D3FDA778B144}">
      <dgm:prSet/>
      <dgm:spPr/>
      <dgm:t>
        <a:bodyPr/>
        <a:lstStyle/>
        <a:p>
          <a:endParaRPr lang="en-US"/>
        </a:p>
      </dgm:t>
    </dgm:pt>
    <dgm:pt modelId="{9DCA4F23-FB35-4B3A-8C45-FB3A871D45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u="sng" dirty="0">
              <a:solidFill>
                <a:schemeClr val="bg1"/>
              </a:solidFill>
            </a:rPr>
            <a:t>Example 3: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A child has a meltdown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✔ Allowed: Calm support and space to regulate</a:t>
          </a:r>
          <a:br>
            <a:rPr lang="en-US" dirty="0">
              <a:solidFill>
                <a:schemeClr val="bg1"/>
              </a:solidFill>
            </a:rPr>
          </a:br>
          <a:r>
            <a:rPr lang="en-US" dirty="0">
              <a:solidFill>
                <a:schemeClr val="bg1"/>
              </a:solidFill>
            </a:rPr>
            <a:t>❌ Not allowed: Locking the child in a room</a:t>
          </a:r>
        </a:p>
      </dgm:t>
    </dgm:pt>
    <dgm:pt modelId="{6281A877-1763-4D92-87C2-EDC8B83B911D}" type="parTrans" cxnId="{6D65A98A-BCA7-4075-A2D6-F46A33FF2B6E}">
      <dgm:prSet/>
      <dgm:spPr/>
      <dgm:t>
        <a:bodyPr/>
        <a:lstStyle/>
        <a:p>
          <a:endParaRPr lang="en-US"/>
        </a:p>
      </dgm:t>
    </dgm:pt>
    <dgm:pt modelId="{22914489-8848-405E-B323-77032F9786B5}" type="sibTrans" cxnId="{6D65A98A-BCA7-4075-A2D6-F46A33FF2B6E}">
      <dgm:prSet/>
      <dgm:spPr/>
      <dgm:t>
        <a:bodyPr/>
        <a:lstStyle/>
        <a:p>
          <a:endParaRPr lang="en-US"/>
        </a:p>
      </dgm:t>
    </dgm:pt>
    <dgm:pt modelId="{07FD6868-B7EA-4929-A7BA-8C9DFA8D2FE6}" type="pres">
      <dgm:prSet presAssocID="{5A185F5A-EA5F-4AB1-A8E3-1EEDC08E9F0B}" presName="root" presStyleCnt="0">
        <dgm:presLayoutVars>
          <dgm:dir/>
          <dgm:resizeHandles val="exact"/>
        </dgm:presLayoutVars>
      </dgm:prSet>
      <dgm:spPr/>
    </dgm:pt>
    <dgm:pt modelId="{CE3A1641-0795-4596-A50E-B3F650DEC3F6}" type="pres">
      <dgm:prSet presAssocID="{B9207145-CF4A-417D-8960-F0D663117BDF}" presName="compNode" presStyleCnt="0"/>
      <dgm:spPr/>
    </dgm:pt>
    <dgm:pt modelId="{039DD748-4042-4835-83FD-A2635351971B}" type="pres">
      <dgm:prSet presAssocID="{B9207145-CF4A-417D-8960-F0D663117BDF}" presName="bgRect" presStyleLbl="bgShp" presStyleIdx="0" presStyleCnt="3"/>
      <dgm:spPr/>
    </dgm:pt>
    <dgm:pt modelId="{A50ECD2C-D924-44EC-BE40-CC86BE5EA90D}" type="pres">
      <dgm:prSet presAssocID="{B9207145-CF4A-417D-8960-F0D663117BD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374F766E-53DF-44B3-B3DF-7BDC63181C76}" type="pres">
      <dgm:prSet presAssocID="{B9207145-CF4A-417D-8960-F0D663117BDF}" presName="spaceRect" presStyleCnt="0"/>
      <dgm:spPr/>
    </dgm:pt>
    <dgm:pt modelId="{7C445AB5-E157-4E10-B197-F458F336FADD}" type="pres">
      <dgm:prSet presAssocID="{B9207145-CF4A-417D-8960-F0D663117BDF}" presName="parTx" presStyleLbl="revTx" presStyleIdx="0" presStyleCnt="3">
        <dgm:presLayoutVars>
          <dgm:chMax val="0"/>
          <dgm:chPref val="0"/>
        </dgm:presLayoutVars>
      </dgm:prSet>
      <dgm:spPr/>
    </dgm:pt>
    <dgm:pt modelId="{A168C4FF-71AF-4625-B0A8-DAD26E8ADD02}" type="pres">
      <dgm:prSet presAssocID="{5F8419FE-3DFC-4809-BCC6-0F89A96A27BC}" presName="sibTrans" presStyleCnt="0"/>
      <dgm:spPr/>
    </dgm:pt>
    <dgm:pt modelId="{257518BC-DF35-4E07-B0AC-FE5598AAFBEC}" type="pres">
      <dgm:prSet presAssocID="{8AF305D1-611E-4D03-9E97-C3177AA91246}" presName="compNode" presStyleCnt="0"/>
      <dgm:spPr/>
    </dgm:pt>
    <dgm:pt modelId="{0E502A95-9B15-4EA4-9699-7C5B72D2E4B5}" type="pres">
      <dgm:prSet presAssocID="{8AF305D1-611E-4D03-9E97-C3177AA91246}" presName="bgRect" presStyleLbl="bgShp" presStyleIdx="1" presStyleCnt="3"/>
      <dgm:spPr/>
    </dgm:pt>
    <dgm:pt modelId="{24C631BE-2010-4A6D-8549-5658757DA62A}" type="pres">
      <dgm:prSet presAssocID="{8AF305D1-611E-4D03-9E97-C3177AA9124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rent and Child"/>
        </a:ext>
      </dgm:extLst>
    </dgm:pt>
    <dgm:pt modelId="{A1E5D705-DD3E-483F-9D70-768224F9270B}" type="pres">
      <dgm:prSet presAssocID="{8AF305D1-611E-4D03-9E97-C3177AA91246}" presName="spaceRect" presStyleCnt="0"/>
      <dgm:spPr/>
    </dgm:pt>
    <dgm:pt modelId="{5D5A5FD1-7AA6-4892-AC66-E7F12FB0C077}" type="pres">
      <dgm:prSet presAssocID="{8AF305D1-611E-4D03-9E97-C3177AA91246}" presName="parTx" presStyleLbl="revTx" presStyleIdx="1" presStyleCnt="3">
        <dgm:presLayoutVars>
          <dgm:chMax val="0"/>
          <dgm:chPref val="0"/>
        </dgm:presLayoutVars>
      </dgm:prSet>
      <dgm:spPr/>
    </dgm:pt>
    <dgm:pt modelId="{85672EC5-AA36-41BC-8F07-D51431C25092}" type="pres">
      <dgm:prSet presAssocID="{7E0A3402-6E81-41F8-9776-F46673703677}" presName="sibTrans" presStyleCnt="0"/>
      <dgm:spPr/>
    </dgm:pt>
    <dgm:pt modelId="{F3F60571-05D8-4BD0-BBD2-B1C37BF84FF6}" type="pres">
      <dgm:prSet presAssocID="{9DCA4F23-FB35-4B3A-8C45-FB3A871D459B}" presName="compNode" presStyleCnt="0"/>
      <dgm:spPr/>
    </dgm:pt>
    <dgm:pt modelId="{8D1A2C87-7EC9-4E94-B1F2-474413424026}" type="pres">
      <dgm:prSet presAssocID="{9DCA4F23-FB35-4B3A-8C45-FB3A871D459B}" presName="bgRect" presStyleLbl="bgShp" presStyleIdx="2" presStyleCnt="3"/>
      <dgm:spPr/>
    </dgm:pt>
    <dgm:pt modelId="{FDA9C8BD-8F7F-409D-8951-855FC84CD75E}" type="pres">
      <dgm:prSet presAssocID="{9DCA4F23-FB35-4B3A-8C45-FB3A871D459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top Sign"/>
        </a:ext>
      </dgm:extLst>
    </dgm:pt>
    <dgm:pt modelId="{0BC50BF5-1F09-4B21-86E0-2E3E5C6FCD17}" type="pres">
      <dgm:prSet presAssocID="{9DCA4F23-FB35-4B3A-8C45-FB3A871D459B}" presName="spaceRect" presStyleCnt="0"/>
      <dgm:spPr/>
    </dgm:pt>
    <dgm:pt modelId="{73BEB870-7047-4EBA-81EB-E4EE7F65DDA1}" type="pres">
      <dgm:prSet presAssocID="{9DCA4F23-FB35-4B3A-8C45-FB3A871D459B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2DD2808-88EE-49B2-9A37-C990EC1919B1}" type="presOf" srcId="{B9207145-CF4A-417D-8960-F0D663117BDF}" destId="{7C445AB5-E157-4E10-B197-F458F336FADD}" srcOrd="0" destOrd="0" presId="urn:microsoft.com/office/officeart/2018/2/layout/IconVerticalSolidList"/>
    <dgm:cxn modelId="{7EAF8F0E-99F5-4831-ADBD-3D786580EC50}" type="presOf" srcId="{8AF305D1-611E-4D03-9E97-C3177AA91246}" destId="{5D5A5FD1-7AA6-4892-AC66-E7F12FB0C077}" srcOrd="0" destOrd="0" presId="urn:microsoft.com/office/officeart/2018/2/layout/IconVerticalSolidList"/>
    <dgm:cxn modelId="{10BCF53A-E47B-48BB-85A4-2B36C7DDD21C}" type="presOf" srcId="{9DCA4F23-FB35-4B3A-8C45-FB3A871D459B}" destId="{73BEB870-7047-4EBA-81EB-E4EE7F65DDA1}" srcOrd="0" destOrd="0" presId="urn:microsoft.com/office/officeart/2018/2/layout/IconVerticalSolidList"/>
    <dgm:cxn modelId="{A848273D-1D42-4338-9F5A-D357A813E74A}" srcId="{5A185F5A-EA5F-4AB1-A8E3-1EEDC08E9F0B}" destId="{B9207145-CF4A-417D-8960-F0D663117BDF}" srcOrd="0" destOrd="0" parTransId="{D051F79A-E735-4383-BB09-838EE0D6EBDC}" sibTransId="{5F8419FE-3DFC-4809-BCC6-0F89A96A27BC}"/>
    <dgm:cxn modelId="{563BE253-01F6-4357-B977-6813CD5874DC}" type="presOf" srcId="{5A185F5A-EA5F-4AB1-A8E3-1EEDC08E9F0B}" destId="{07FD6868-B7EA-4929-A7BA-8C9DFA8D2FE6}" srcOrd="0" destOrd="0" presId="urn:microsoft.com/office/officeart/2018/2/layout/IconVerticalSolidList"/>
    <dgm:cxn modelId="{6D65A98A-BCA7-4075-A2D6-F46A33FF2B6E}" srcId="{5A185F5A-EA5F-4AB1-A8E3-1EEDC08E9F0B}" destId="{9DCA4F23-FB35-4B3A-8C45-FB3A871D459B}" srcOrd="2" destOrd="0" parTransId="{6281A877-1763-4D92-87C2-EDC8B83B911D}" sibTransId="{22914489-8848-405E-B323-77032F9786B5}"/>
    <dgm:cxn modelId="{EB6DCC9D-1495-4E9A-8CDC-D3FDA778B144}" srcId="{5A185F5A-EA5F-4AB1-A8E3-1EEDC08E9F0B}" destId="{8AF305D1-611E-4D03-9E97-C3177AA91246}" srcOrd="1" destOrd="0" parTransId="{79BF566A-1BC5-4F98-BFB0-A76D055DC074}" sibTransId="{7E0A3402-6E81-41F8-9776-F46673703677}"/>
    <dgm:cxn modelId="{4AFAD3F5-502C-4C10-BC4E-F9F942A603B6}" type="presParOf" srcId="{07FD6868-B7EA-4929-A7BA-8C9DFA8D2FE6}" destId="{CE3A1641-0795-4596-A50E-B3F650DEC3F6}" srcOrd="0" destOrd="0" presId="urn:microsoft.com/office/officeart/2018/2/layout/IconVerticalSolidList"/>
    <dgm:cxn modelId="{005A09CC-6F8F-43EE-B3C4-02ACFC13E461}" type="presParOf" srcId="{CE3A1641-0795-4596-A50E-B3F650DEC3F6}" destId="{039DD748-4042-4835-83FD-A2635351971B}" srcOrd="0" destOrd="0" presId="urn:microsoft.com/office/officeart/2018/2/layout/IconVerticalSolidList"/>
    <dgm:cxn modelId="{201F8BF3-0D26-48D5-82D0-D0DBAB941761}" type="presParOf" srcId="{CE3A1641-0795-4596-A50E-B3F650DEC3F6}" destId="{A50ECD2C-D924-44EC-BE40-CC86BE5EA90D}" srcOrd="1" destOrd="0" presId="urn:microsoft.com/office/officeart/2018/2/layout/IconVerticalSolidList"/>
    <dgm:cxn modelId="{13BC7F86-BBC7-4F64-97BD-72AC56BEF62E}" type="presParOf" srcId="{CE3A1641-0795-4596-A50E-B3F650DEC3F6}" destId="{374F766E-53DF-44B3-B3DF-7BDC63181C76}" srcOrd="2" destOrd="0" presId="urn:microsoft.com/office/officeart/2018/2/layout/IconVerticalSolidList"/>
    <dgm:cxn modelId="{3963E801-B42F-4974-8C1F-7D1B1338C121}" type="presParOf" srcId="{CE3A1641-0795-4596-A50E-B3F650DEC3F6}" destId="{7C445AB5-E157-4E10-B197-F458F336FADD}" srcOrd="3" destOrd="0" presId="urn:microsoft.com/office/officeart/2018/2/layout/IconVerticalSolidList"/>
    <dgm:cxn modelId="{BD53C86B-36B9-4B55-98FB-C035DC5B4E52}" type="presParOf" srcId="{07FD6868-B7EA-4929-A7BA-8C9DFA8D2FE6}" destId="{A168C4FF-71AF-4625-B0A8-DAD26E8ADD02}" srcOrd="1" destOrd="0" presId="urn:microsoft.com/office/officeart/2018/2/layout/IconVerticalSolidList"/>
    <dgm:cxn modelId="{E41D14B4-501A-4CC7-9CCC-DA9F1793BAAB}" type="presParOf" srcId="{07FD6868-B7EA-4929-A7BA-8C9DFA8D2FE6}" destId="{257518BC-DF35-4E07-B0AC-FE5598AAFBEC}" srcOrd="2" destOrd="0" presId="urn:microsoft.com/office/officeart/2018/2/layout/IconVerticalSolidList"/>
    <dgm:cxn modelId="{3AB0A7F3-BE79-4531-A718-4602AA1F4F4E}" type="presParOf" srcId="{257518BC-DF35-4E07-B0AC-FE5598AAFBEC}" destId="{0E502A95-9B15-4EA4-9699-7C5B72D2E4B5}" srcOrd="0" destOrd="0" presId="urn:microsoft.com/office/officeart/2018/2/layout/IconVerticalSolidList"/>
    <dgm:cxn modelId="{BFAE0669-2468-419A-897C-D6283B6873E5}" type="presParOf" srcId="{257518BC-DF35-4E07-B0AC-FE5598AAFBEC}" destId="{24C631BE-2010-4A6D-8549-5658757DA62A}" srcOrd="1" destOrd="0" presId="urn:microsoft.com/office/officeart/2018/2/layout/IconVerticalSolidList"/>
    <dgm:cxn modelId="{2E2CA932-D621-4CC0-BEB4-066E8F20EEFB}" type="presParOf" srcId="{257518BC-DF35-4E07-B0AC-FE5598AAFBEC}" destId="{A1E5D705-DD3E-483F-9D70-768224F9270B}" srcOrd="2" destOrd="0" presId="urn:microsoft.com/office/officeart/2018/2/layout/IconVerticalSolidList"/>
    <dgm:cxn modelId="{5FDECC3A-1864-4A7D-98CB-1E1770E8B19F}" type="presParOf" srcId="{257518BC-DF35-4E07-B0AC-FE5598AAFBEC}" destId="{5D5A5FD1-7AA6-4892-AC66-E7F12FB0C077}" srcOrd="3" destOrd="0" presId="urn:microsoft.com/office/officeart/2018/2/layout/IconVerticalSolidList"/>
    <dgm:cxn modelId="{1A09E15F-21D6-45A9-880B-7A9683A0D992}" type="presParOf" srcId="{07FD6868-B7EA-4929-A7BA-8C9DFA8D2FE6}" destId="{85672EC5-AA36-41BC-8F07-D51431C25092}" srcOrd="3" destOrd="0" presId="urn:microsoft.com/office/officeart/2018/2/layout/IconVerticalSolidList"/>
    <dgm:cxn modelId="{DBA497D0-20F4-4F38-A0F9-54003A65A680}" type="presParOf" srcId="{07FD6868-B7EA-4929-A7BA-8C9DFA8D2FE6}" destId="{F3F60571-05D8-4BD0-BBD2-B1C37BF84FF6}" srcOrd="4" destOrd="0" presId="urn:microsoft.com/office/officeart/2018/2/layout/IconVerticalSolidList"/>
    <dgm:cxn modelId="{3E39FD91-1E6B-4569-AA0D-895D0CB7F8AE}" type="presParOf" srcId="{F3F60571-05D8-4BD0-BBD2-B1C37BF84FF6}" destId="{8D1A2C87-7EC9-4E94-B1F2-474413424026}" srcOrd="0" destOrd="0" presId="urn:microsoft.com/office/officeart/2018/2/layout/IconVerticalSolidList"/>
    <dgm:cxn modelId="{28B948E3-E388-4CE9-869B-5AB4EECBF9B0}" type="presParOf" srcId="{F3F60571-05D8-4BD0-BBD2-B1C37BF84FF6}" destId="{FDA9C8BD-8F7F-409D-8951-855FC84CD75E}" srcOrd="1" destOrd="0" presId="urn:microsoft.com/office/officeart/2018/2/layout/IconVerticalSolidList"/>
    <dgm:cxn modelId="{C215907A-D5CD-4B29-BF47-3737779998D6}" type="presParOf" srcId="{F3F60571-05D8-4BD0-BBD2-B1C37BF84FF6}" destId="{0BC50BF5-1F09-4B21-86E0-2E3E5C6FCD17}" srcOrd="2" destOrd="0" presId="urn:microsoft.com/office/officeart/2018/2/layout/IconVerticalSolidList"/>
    <dgm:cxn modelId="{00F0CB54-03C1-4D63-B037-D310B7F3B226}" type="presParOf" srcId="{F3F60571-05D8-4BD0-BBD2-B1C37BF84FF6}" destId="{73BEB870-7047-4EBA-81EB-E4EE7F65DD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DD748-4042-4835-83FD-A2635351971B}">
      <dsp:nvSpPr>
        <dsp:cNvPr id="0" name=""/>
        <dsp:cNvSpPr/>
      </dsp:nvSpPr>
      <dsp:spPr>
        <a:xfrm>
          <a:off x="0" y="3300"/>
          <a:ext cx="10972800" cy="104067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0ECD2C-D924-44EC-BE40-CC86BE5EA90D}">
      <dsp:nvSpPr>
        <dsp:cNvPr id="0" name=""/>
        <dsp:cNvSpPr/>
      </dsp:nvSpPr>
      <dsp:spPr>
        <a:xfrm>
          <a:off x="314804" y="237452"/>
          <a:ext cx="572930" cy="57237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445AB5-E157-4E10-B197-F458F336FADD}">
      <dsp:nvSpPr>
        <dsp:cNvPr id="0" name=""/>
        <dsp:cNvSpPr/>
      </dsp:nvSpPr>
      <dsp:spPr>
        <a:xfrm>
          <a:off x="1202539" y="3300"/>
          <a:ext cx="9723146" cy="1041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246" tIns="110246" rIns="110246" bIns="11024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>
              <a:solidFill>
                <a:schemeClr val="bg1"/>
              </a:solidFill>
            </a:rPr>
            <a:t>Example 1: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A child breaks a rule about screen time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✔ Allowed: Temporary loss of screen privileges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❌ Not allowed: Yelling or shaming</a:t>
          </a:r>
        </a:p>
      </dsp:txBody>
      <dsp:txXfrm>
        <a:off x="1202539" y="3300"/>
        <a:ext cx="9723146" cy="1041692"/>
      </dsp:txXfrm>
    </dsp:sp>
    <dsp:sp modelId="{0E502A95-9B15-4EA4-9699-7C5B72D2E4B5}">
      <dsp:nvSpPr>
        <dsp:cNvPr id="0" name=""/>
        <dsp:cNvSpPr/>
      </dsp:nvSpPr>
      <dsp:spPr>
        <a:xfrm>
          <a:off x="0" y="1297523"/>
          <a:ext cx="10972800" cy="104067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C631BE-2010-4A6D-8549-5658757DA62A}">
      <dsp:nvSpPr>
        <dsp:cNvPr id="0" name=""/>
        <dsp:cNvSpPr/>
      </dsp:nvSpPr>
      <dsp:spPr>
        <a:xfrm>
          <a:off x="314804" y="1531675"/>
          <a:ext cx="572930" cy="57237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5A5FD1-7AA6-4892-AC66-E7F12FB0C077}">
      <dsp:nvSpPr>
        <dsp:cNvPr id="0" name=""/>
        <dsp:cNvSpPr/>
      </dsp:nvSpPr>
      <dsp:spPr>
        <a:xfrm>
          <a:off x="1202539" y="1297523"/>
          <a:ext cx="9723146" cy="1041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246" tIns="110246" rIns="110246" bIns="11024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>
              <a:solidFill>
                <a:schemeClr val="bg1"/>
              </a:solidFill>
            </a:rPr>
            <a:t>Example 2: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A child damages property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✔ Allowed: Helping repair or replace item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❌ Not allowed: Forced chores as punishment</a:t>
          </a:r>
        </a:p>
      </dsp:txBody>
      <dsp:txXfrm>
        <a:off x="1202539" y="1297523"/>
        <a:ext cx="9723146" cy="1041692"/>
      </dsp:txXfrm>
    </dsp:sp>
    <dsp:sp modelId="{8D1A2C87-7EC9-4E94-B1F2-474413424026}">
      <dsp:nvSpPr>
        <dsp:cNvPr id="0" name=""/>
        <dsp:cNvSpPr/>
      </dsp:nvSpPr>
      <dsp:spPr>
        <a:xfrm>
          <a:off x="0" y="2591747"/>
          <a:ext cx="10972800" cy="104067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A9C8BD-8F7F-409D-8951-855FC84CD75E}">
      <dsp:nvSpPr>
        <dsp:cNvPr id="0" name=""/>
        <dsp:cNvSpPr/>
      </dsp:nvSpPr>
      <dsp:spPr>
        <a:xfrm>
          <a:off x="314804" y="2825899"/>
          <a:ext cx="572930" cy="57237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EB870-7047-4EBA-81EB-E4EE7F65DDA1}">
      <dsp:nvSpPr>
        <dsp:cNvPr id="0" name=""/>
        <dsp:cNvSpPr/>
      </dsp:nvSpPr>
      <dsp:spPr>
        <a:xfrm>
          <a:off x="1202539" y="2591747"/>
          <a:ext cx="9723146" cy="10416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246" tIns="110246" rIns="110246" bIns="110246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u="sng" kern="1200" dirty="0">
              <a:solidFill>
                <a:schemeClr val="bg1"/>
              </a:solidFill>
            </a:rPr>
            <a:t>Example 3: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A child has a meltdown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✔ Allowed: Calm support and space to regulate</a:t>
          </a:r>
          <a:br>
            <a:rPr lang="en-US" sz="1400" kern="1200" dirty="0">
              <a:solidFill>
                <a:schemeClr val="bg1"/>
              </a:solidFill>
            </a:rPr>
          </a:br>
          <a:r>
            <a:rPr lang="en-US" sz="1400" kern="1200" dirty="0">
              <a:solidFill>
                <a:schemeClr val="bg1"/>
              </a:solidFill>
            </a:rPr>
            <a:t>❌ Not allowed: Locking the child in a room</a:t>
          </a:r>
        </a:p>
      </dsp:txBody>
      <dsp:txXfrm>
        <a:off x="1202539" y="2591747"/>
        <a:ext cx="9723146" cy="1041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233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33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4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852914"/>
            <a:ext cx="5486400" cy="3291840"/>
          </a:xfrm>
        </p:spPr>
        <p:txBody>
          <a:bodyPr/>
          <a:lstStyle/>
          <a:p>
            <a:pPr algn="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Discipline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in Foster Care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1 hour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A9A9A7-F1D2-237D-AC72-E21A286F0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643" y="-223528"/>
            <a:ext cx="10873740" cy="1680205"/>
          </a:xfrm>
        </p:spPr>
        <p:txBody>
          <a:bodyPr/>
          <a:lstStyle/>
          <a:p>
            <a:r>
              <a:rPr lang="en-US" dirty="0"/>
              <a:t>Documentation, Support &amp; Final 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C2618B-C200-4FC3-A618-5242F072A5E0}"/>
              </a:ext>
            </a:extLst>
          </p:cNvPr>
          <p:cNvSpPr txBox="1"/>
          <p:nvPr/>
        </p:nvSpPr>
        <p:spPr>
          <a:xfrm>
            <a:off x="373643" y="1584893"/>
            <a:ext cx="5549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When to document or ask for help: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E1F19C-0DE6-7BC0-3402-F2D70939F652}"/>
              </a:ext>
            </a:extLst>
          </p:cNvPr>
          <p:cNvSpPr txBox="1"/>
          <p:nvPr/>
        </p:nvSpPr>
        <p:spPr>
          <a:xfrm>
            <a:off x="3689130" y="2113219"/>
            <a:ext cx="81087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Ongoing or escalating behaviors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Safety concerns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Discipline strategies that aren’t working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Questions about what’s allowed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tx2"/>
              </a:solidFill>
              <a:latin typeface="Aptos Narrow" panose="020B0004020202020204" pitchFamily="34" charset="0"/>
            </a:endParaRPr>
          </a:p>
          <a:p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				✔ Communicate with your caseworker</a:t>
            </a:r>
            <a:b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				✔ Use agency-approved documentation</a:t>
            </a:r>
            <a:b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</a:br>
            <a:r>
              <a:rPr lang="en-US" dirty="0">
                <a:solidFill>
                  <a:schemeClr val="tx2"/>
                </a:solidFill>
                <a:latin typeface="Aptos Narrow" panose="020B0004020202020204" pitchFamily="34" charset="0"/>
              </a:rPr>
              <a:t>				✔ Ask before trying new or restrictive strategies</a:t>
            </a:r>
          </a:p>
        </p:txBody>
      </p:sp>
    </p:spTree>
    <p:extLst>
      <p:ext uri="{BB962C8B-B14F-4D97-AF65-F5344CB8AC3E}">
        <p14:creationId xmlns:p14="http://schemas.microsoft.com/office/powerpoint/2010/main" val="4127695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Key Takeaways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FEC01BCF-6764-3AF9-B63D-FCDEA8B5B3DA}"/>
              </a:ext>
            </a:extLst>
          </p:cNvPr>
          <p:cNvSpPr>
            <a:spLocks noGrp="1" noChangeArrowheads="1"/>
          </p:cNvSpPr>
          <p:nvPr>
            <p:ph sz="quarter" idx="13"/>
          </p:nvPr>
        </p:nvSpPr>
        <p:spPr bwMode="auto">
          <a:xfrm>
            <a:off x="594360" y="2301479"/>
            <a:ext cx="6738448" cy="2255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Discipline in foster care is about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teaching and safety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ptos Narrow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Physical or humiliating punishment is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never allowed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ptos Narrow" panose="020B00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Trauma-informed discipline builds trust and skills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When unsure —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latin typeface="Aptos Narrow" panose="020B0004020202020204" pitchFamily="34" charset="0"/>
              </a:rPr>
              <a:t>ask your agency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accent3">
                  <a:lumMod val="75000"/>
                </a:schemeClr>
              </a:solidFill>
              <a:effectLst/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Training Purpose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This training helps foster parents understand:</a:t>
            </a:r>
          </a:p>
          <a:p>
            <a:r>
              <a:rPr lang="en-US" dirty="0"/>
              <a:t>What discipline is allowed and prohibited in Pennsylvania</a:t>
            </a:r>
          </a:p>
          <a:p>
            <a:r>
              <a:rPr lang="en-US" dirty="0"/>
              <a:t>How discipline differs from punishment</a:t>
            </a:r>
          </a:p>
          <a:p>
            <a:r>
              <a:rPr lang="en-US" dirty="0"/>
              <a:t>How to use trauma-informed, policy-compliant behavior guidance</a:t>
            </a:r>
          </a:p>
          <a:p>
            <a:r>
              <a:rPr lang="en-US" dirty="0"/>
              <a:t>How to protect children and themselves from policy violations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C37279A-330D-886F-340D-494A5005E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503" y="0"/>
            <a:ext cx="5477479" cy="3291840"/>
          </a:xfrm>
        </p:spPr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6106B4-0DD3-4261-D441-35B49231D4F6}"/>
              </a:ext>
            </a:extLst>
          </p:cNvPr>
          <p:cNvSpPr txBox="1"/>
          <p:nvPr/>
        </p:nvSpPr>
        <p:spPr>
          <a:xfrm>
            <a:off x="5768346" y="4309347"/>
            <a:ext cx="7591097" cy="2257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the end of this training, foster parents will be able to:</a:t>
            </a:r>
          </a:p>
          <a:p>
            <a:endParaRPr lang="en-US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Identify prohibited discipline practices in PA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Apply approved discipline strategies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Respond to behavior in a trauma-informed and safe way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/>
              <a:t>Understand when and how to document or report concerns</a:t>
            </a:r>
          </a:p>
        </p:txBody>
      </p:sp>
    </p:spTree>
    <p:extLst>
      <p:ext uri="{BB962C8B-B14F-4D97-AF65-F5344CB8AC3E}">
        <p14:creationId xmlns:p14="http://schemas.microsoft.com/office/powerpoint/2010/main" val="224937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CE60-587E-1D5C-8B50-ED3441BA4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3173" y="335936"/>
            <a:ext cx="5486400" cy="3291840"/>
          </a:xfrm>
        </p:spPr>
        <p:txBody>
          <a:bodyPr/>
          <a:lstStyle/>
          <a:p>
            <a:r>
              <a:rPr lang="en-US" dirty="0"/>
              <a:t>What Discipline Means in Foster Care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2AE9C-BA1D-195E-3B93-A5A0CC03D8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0" y="0"/>
            <a:ext cx="5486400" cy="394282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Discipline vs. Punishment</a:t>
            </a:r>
          </a:p>
          <a:p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/>
              <a:t>Discipline = teaching, guiding, and correcting behavior</a:t>
            </a:r>
          </a:p>
          <a:p>
            <a:r>
              <a:rPr lang="en-US" dirty="0"/>
              <a:t>Punishment = causing pain, fear, or humiliation to control behavior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 foster care:</a:t>
            </a:r>
          </a:p>
          <a:p>
            <a:r>
              <a:rPr lang="en-US" dirty="0"/>
              <a:t>Discipline must teach skills, not cause harm.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87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What is NOT allowed: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Under PA DHS regulations, foster parents </a:t>
            </a:r>
            <a:r>
              <a:rPr lang="en-US" b="1" dirty="0"/>
              <a:t>may NOT use</a:t>
            </a:r>
            <a:r>
              <a:rPr lang="en-US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❌ Corporal punishment (spanking, hitting, slapping)</a:t>
            </a:r>
            <a:br>
              <a:rPr lang="en-US" dirty="0"/>
            </a:br>
            <a:r>
              <a:rPr lang="en-US" dirty="0"/>
              <a:t>❌ Physical force meant to cause pain</a:t>
            </a:r>
            <a:br>
              <a:rPr lang="en-US" dirty="0"/>
            </a:br>
            <a:r>
              <a:rPr lang="en-US" dirty="0"/>
              <a:t>❌ Withholding food, water, clothing, or shelter</a:t>
            </a:r>
            <a:br>
              <a:rPr lang="en-US" dirty="0"/>
            </a:br>
            <a:r>
              <a:rPr lang="en-US" dirty="0"/>
              <a:t>❌ Humiliation, ridicule, or shaming</a:t>
            </a:r>
            <a:br>
              <a:rPr lang="en-US" dirty="0"/>
            </a:br>
            <a:r>
              <a:rPr lang="en-US" dirty="0"/>
              <a:t>❌ Threats of removal or placement change</a:t>
            </a:r>
            <a:br>
              <a:rPr lang="en-US" dirty="0"/>
            </a:br>
            <a:r>
              <a:rPr lang="en-US" dirty="0"/>
              <a:t>❌ Punishment tied to visits or family contact</a:t>
            </a:r>
            <a:br>
              <a:rPr lang="en-US" dirty="0"/>
            </a:br>
            <a:r>
              <a:rPr lang="en-US" dirty="0"/>
              <a:t>❌ Locking a child in a room or using isolation as punishment</a:t>
            </a:r>
            <a:br>
              <a:rPr lang="en-US" dirty="0"/>
            </a:br>
            <a:r>
              <a:rPr lang="en-US" dirty="0"/>
              <a:t>❌ Forced physical exercise</a:t>
            </a:r>
            <a:br>
              <a:rPr lang="en-US" dirty="0"/>
            </a:br>
            <a:r>
              <a:rPr lang="en-US" dirty="0"/>
              <a:t>❌ Emotional abuse (yelling, name-calling, intimidation)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5752" y="380949"/>
            <a:ext cx="5486400" cy="3291840"/>
          </a:xfrm>
        </p:spPr>
        <p:txBody>
          <a:bodyPr/>
          <a:lstStyle/>
          <a:p>
            <a:r>
              <a:rPr lang="en-US" dirty="0"/>
              <a:t>These actions can result in: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6632D55-733B-A910-A9EE-AC4A1834A339}"/>
              </a:ext>
            </a:extLst>
          </p:cNvPr>
          <p:cNvSpPr>
            <a:spLocks noGrp="1" noChangeArrowheads="1"/>
          </p:cNvSpPr>
          <p:nvPr>
            <p:ph type="body" sz="quarter" idx="11"/>
          </p:nvPr>
        </p:nvSpPr>
        <p:spPr bwMode="auto">
          <a:xfrm>
            <a:off x="7845972" y="4237207"/>
            <a:ext cx="4091185" cy="2239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Licensing violations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Investigations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Placement disruption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Arial" panose="020B0604020202020204" pitchFamily="34" charset="0"/>
              </a:rPr>
              <a:t>Loss of foster care approval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 discipline IS ALLOWED?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94360" y="2392746"/>
            <a:ext cx="7471495" cy="359747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✔ Clear rules and expectations</a:t>
            </a:r>
            <a:br>
              <a:rPr lang="en-US" dirty="0"/>
            </a:br>
            <a:r>
              <a:rPr lang="en-US" dirty="0"/>
              <a:t>✔ Natural and logical consequences</a:t>
            </a:r>
            <a:br>
              <a:rPr lang="en-US" dirty="0"/>
            </a:br>
            <a:r>
              <a:rPr lang="en-US" dirty="0"/>
              <a:t>✔ Loss of privileges (age-appropriate and short-term)</a:t>
            </a:r>
            <a:br>
              <a:rPr lang="en-US" dirty="0"/>
            </a:br>
            <a:r>
              <a:rPr lang="en-US" dirty="0"/>
              <a:t>✔ Time to calm down (NOT isolation or confinement)</a:t>
            </a:r>
            <a:br>
              <a:rPr lang="en-US" dirty="0"/>
            </a:br>
            <a:r>
              <a:rPr lang="en-US" dirty="0"/>
              <a:t>✔ Redirection and teaching alternatives</a:t>
            </a:r>
            <a:br>
              <a:rPr lang="en-US" dirty="0"/>
            </a:br>
            <a:r>
              <a:rPr lang="en-US" dirty="0"/>
              <a:t>✔ Positive reinforcement</a:t>
            </a:r>
            <a:br>
              <a:rPr lang="en-US" dirty="0"/>
            </a:br>
            <a:r>
              <a:rPr lang="en-US" dirty="0"/>
              <a:t>✔ Restitution (fixing or repairing harm)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972E00C-C1A8-0308-69F8-8A90E4091EA7}"/>
              </a:ext>
            </a:extLst>
          </p:cNvPr>
          <p:cNvSpPr txBox="1"/>
          <p:nvPr/>
        </p:nvSpPr>
        <p:spPr>
          <a:xfrm>
            <a:off x="7966842" y="5686907"/>
            <a:ext cx="42251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Key Rule: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Discipline must be reasonable, age-appropriate, and related to the behavior.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Trauma-Informed Discipline &amp; Approach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53637" y="457201"/>
            <a:ext cx="3881388" cy="13558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>
                <a:latin typeface="Aptos Narrow" panose="020B0004020202020204" pitchFamily="34" charset="0"/>
              </a:rPr>
              <a:t>Why Trauma Matters</a:t>
            </a:r>
          </a:p>
          <a:p>
            <a:pPr marL="0" indent="0">
              <a:buNone/>
            </a:pPr>
            <a:r>
              <a:rPr lang="en-US" sz="2400" dirty="0">
                <a:latin typeface="Aptos Narrow" panose="020B0004020202020204" pitchFamily="34" charset="0"/>
              </a:rPr>
              <a:t>Many foster children have experienced:</a:t>
            </a:r>
          </a:p>
          <a:p>
            <a:pPr marL="0" indent="0">
              <a:buNone/>
            </a:pPr>
            <a:endParaRPr lang="en-US" sz="9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53637" y="3115110"/>
            <a:ext cx="5198269" cy="331951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Instead of asking: “How do I stop this behavior?”</a:t>
            </a:r>
          </a:p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Ask: “What skill is this child missing?”</a:t>
            </a:r>
          </a:p>
          <a:p>
            <a:pPr>
              <a:lnSpc>
                <a:spcPct val="120000"/>
              </a:lnSpc>
            </a:pPr>
            <a:endParaRPr lang="en-US" sz="8000" b="1" dirty="0">
              <a:solidFill>
                <a:schemeClr val="tx2">
                  <a:lumMod val="75000"/>
                </a:schemeClr>
              </a:solidFill>
              <a:latin typeface="Aptos Narrow" panose="020B00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Focus on:</a:t>
            </a:r>
          </a:p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Safety first</a:t>
            </a:r>
          </a:p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Regulation before correction</a:t>
            </a:r>
          </a:p>
          <a:p>
            <a:pPr>
              <a:lnSpc>
                <a:spcPct val="120000"/>
              </a:lnSpc>
            </a:pPr>
            <a:r>
              <a:rPr lang="en-US" sz="8000" b="1" dirty="0">
                <a:solidFill>
                  <a:schemeClr val="tx2">
                    <a:lumMod val="75000"/>
                  </a:schemeClr>
                </a:solidFill>
                <a:latin typeface="Aptos Narrow" panose="020B0004020202020204" pitchFamily="34" charset="0"/>
              </a:rPr>
              <a:t>Teaching, not shaming</a:t>
            </a:r>
          </a:p>
          <a:p>
            <a:endParaRPr lang="en-US" sz="1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35CEF1-AEAF-F3B2-20B2-4948615F0E50}"/>
              </a:ext>
            </a:extLst>
          </p:cNvPr>
          <p:cNvSpPr txBox="1"/>
          <p:nvPr/>
        </p:nvSpPr>
        <p:spPr>
          <a:xfrm>
            <a:off x="3538530" y="217303"/>
            <a:ext cx="301121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Abuse or neglect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Sudden loss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Fear or instability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Trauma can affect: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Emotional regulation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Impulse control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solidFill>
                  <a:schemeClr val="accent1">
                    <a:lumMod val="50000"/>
                  </a:schemeClr>
                </a:solidFill>
                <a:latin typeface="Aptos Narrow" panose="020B0004020202020204" pitchFamily="34" charset="0"/>
              </a:rPr>
              <a:t>Trust in adults</a:t>
            </a:r>
          </a:p>
        </p:txBody>
      </p:sp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02400"/>
            <a:ext cx="10972800" cy="1570325"/>
          </a:xfrm>
        </p:spPr>
        <p:txBody>
          <a:bodyPr anchor="b"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Practical Discipline Examples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526C8FFF-38A9-C046-6EAD-4C04B415FC2C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2699501834"/>
              </p:ext>
            </p:extLst>
          </p:nvPr>
        </p:nvGraphicFramePr>
        <p:xfrm>
          <a:off x="594360" y="2628629"/>
          <a:ext cx="10972800" cy="36367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4B194E-8B30-4377-8C59-ECFB902D2A2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{6B243032-A2EF-453A-B574-2BBB72537848}TFd3b75063-ff25-434d-b12c-efeaf07d16c3292f62b5_win32-75a75c970d8e</Template>
  <TotalTime>35</TotalTime>
  <Words>579</Words>
  <Application>Microsoft Office PowerPoint</Application>
  <PresentationFormat>Widescreen</PresentationFormat>
  <Paragraphs>86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 Narrow</vt:lpstr>
      <vt:lpstr>Arial</vt:lpstr>
      <vt:lpstr>Calibri</vt:lpstr>
      <vt:lpstr>Franklin Gothic Book</vt:lpstr>
      <vt:lpstr>Franklin Gothic Demi</vt:lpstr>
      <vt:lpstr>Wingdings</vt:lpstr>
      <vt:lpstr>Custom</vt:lpstr>
      <vt:lpstr>Discipline in Foster Care 1 hour</vt:lpstr>
      <vt:lpstr>Training Purpose</vt:lpstr>
      <vt:lpstr>Learning Objectives</vt:lpstr>
      <vt:lpstr>What Discipline Means in Foster Care</vt:lpstr>
      <vt:lpstr>What is NOT allowed:</vt:lpstr>
      <vt:lpstr>These actions can result in:</vt:lpstr>
      <vt:lpstr>What discipline IS ALLOWED?</vt:lpstr>
      <vt:lpstr>Trauma-Informed Discipline &amp; Approach</vt:lpstr>
      <vt:lpstr>Practical Discipline Examples</vt:lpstr>
      <vt:lpstr>Documentation, Support &amp; Final Reminders</vt:lpstr>
      <vt:lpstr>Key Takeaways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Jamie Balsinger</dc:creator>
  <cp:lastModifiedBy>Jamie Balsinger</cp:lastModifiedBy>
  <cp:revision>1</cp:revision>
  <dcterms:created xsi:type="dcterms:W3CDTF">2026-01-05T00:46:04Z</dcterms:created>
  <dcterms:modified xsi:type="dcterms:W3CDTF">2026-01-05T01:22:02Z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