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731" r:id="rId4"/>
  </p:sldMasterIdLst>
  <p:notesMasterIdLst>
    <p:notesMasterId r:id="rId26"/>
  </p:notesMasterIdLst>
  <p:handoutMasterIdLst>
    <p:handoutMasterId r:id="rId27"/>
  </p:handoutMasterIdLst>
  <p:sldIdLst>
    <p:sldId id="330" r:id="rId5"/>
    <p:sldId id="392" r:id="rId6"/>
    <p:sldId id="387" r:id="rId7"/>
    <p:sldId id="389" r:id="rId8"/>
    <p:sldId id="390" r:id="rId9"/>
    <p:sldId id="393" r:id="rId10"/>
    <p:sldId id="331" r:id="rId11"/>
    <p:sldId id="394" r:id="rId12"/>
    <p:sldId id="395" r:id="rId13"/>
    <p:sldId id="396" r:id="rId14"/>
    <p:sldId id="403" r:id="rId15"/>
    <p:sldId id="397" r:id="rId16"/>
    <p:sldId id="398" r:id="rId17"/>
    <p:sldId id="406" r:id="rId18"/>
    <p:sldId id="399" r:id="rId19"/>
    <p:sldId id="400" r:id="rId20"/>
    <p:sldId id="401" r:id="rId21"/>
    <p:sldId id="404" r:id="rId22"/>
    <p:sldId id="405" r:id="rId23"/>
    <p:sldId id="307" r:id="rId24"/>
    <p:sldId id="264" r:id="rId25"/>
  </p:sldIdLst>
  <p:sldSz cx="9144000" cy="6858000" type="overhead"/>
  <p:notesSz cx="6858000" cy="9236075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tx2"/>
      </a:buClr>
      <a:buChar char="•"/>
      <a:defRPr sz="36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20000"/>
      </a:spcBef>
      <a:spcAft>
        <a:spcPct val="0"/>
      </a:spcAft>
      <a:buClr>
        <a:schemeClr val="tx2"/>
      </a:buClr>
      <a:buChar char="•"/>
      <a:defRPr sz="36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20000"/>
      </a:spcBef>
      <a:spcAft>
        <a:spcPct val="0"/>
      </a:spcAft>
      <a:buClr>
        <a:schemeClr val="tx2"/>
      </a:buClr>
      <a:buChar char="•"/>
      <a:defRPr sz="36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20000"/>
      </a:spcBef>
      <a:spcAft>
        <a:spcPct val="0"/>
      </a:spcAft>
      <a:buClr>
        <a:schemeClr val="tx2"/>
      </a:buClr>
      <a:buChar char="•"/>
      <a:defRPr sz="36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20000"/>
      </a:spcBef>
      <a:spcAft>
        <a:spcPct val="0"/>
      </a:spcAft>
      <a:buClr>
        <a:schemeClr val="tx2"/>
      </a:buClr>
      <a:buChar char="•"/>
      <a:defRPr sz="36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A50021"/>
    <a:srgbClr val="006600"/>
    <a:srgbClr val="009900"/>
    <a:srgbClr val="FF6633"/>
    <a:srgbClr val="FF9900"/>
    <a:srgbClr val="990000"/>
    <a:srgbClr val="080808"/>
    <a:srgbClr val="F7172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49" autoAdjust="0"/>
    <p:restoredTop sz="75405" autoAdjust="0"/>
  </p:normalViewPr>
  <p:slideViewPr>
    <p:cSldViewPr>
      <p:cViewPr varScale="1">
        <p:scale>
          <a:sx n="68" d="100"/>
          <a:sy n="68" d="100"/>
        </p:scale>
        <p:origin x="-19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05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92"/>
    </p:cViewPr>
  </p:sorterViewPr>
  <p:notesViewPr>
    <p:cSldViewPr>
      <p:cViewPr varScale="1">
        <p:scale>
          <a:sx n="27" d="100"/>
          <a:sy n="27" d="100"/>
        </p:scale>
        <p:origin x="-1109" y="-79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000" i="1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The Patrol Method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000" i="1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4113"/>
            <a:ext cx="2971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000" i="1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Bernard Spicer, Jr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74113"/>
            <a:ext cx="2971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000" i="1">
                <a:cs typeface="Arial" charset="0"/>
              </a:defRPr>
            </a:lvl1pPr>
          </a:lstStyle>
          <a:p>
            <a:pPr>
              <a:defRPr/>
            </a:pPr>
            <a:fld id="{C1F69608-4C9F-4DD4-AC31-AD15A8E3C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47217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000" i="1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000" i="1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7125" y="700088"/>
            <a:ext cx="4603750" cy="34496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87850"/>
            <a:ext cx="502920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4113"/>
            <a:ext cx="2971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000" i="1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74113"/>
            <a:ext cx="2971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000" i="1">
                <a:cs typeface="Arial" charset="0"/>
              </a:defRPr>
            </a:lvl1pPr>
          </a:lstStyle>
          <a:p>
            <a:pPr>
              <a:defRPr/>
            </a:pPr>
            <a:fld id="{D9C0F932-AF68-4964-AC78-410B759E8E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68806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28713" y="700088"/>
            <a:ext cx="4600575" cy="3449637"/>
          </a:xfrm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cs typeface="Arial" pitchFamily="34" charset="0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9647C9-8840-4942-8A13-2781653E0914}" type="slidenum">
              <a:rPr lang="en-US" smtClean="0">
                <a:cs typeface="Arial" pitchFamily="34" charset="0"/>
              </a:rPr>
              <a:pPr/>
              <a:t>1</a:t>
            </a:fld>
            <a:endParaRPr lang="en-US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37052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28713" y="700088"/>
            <a:ext cx="4600575" cy="3449637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cs typeface="Arial" pitchFamily="34" charset="0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378CCB-13A0-4A1E-BD9D-19D653BAC300}" type="slidenum">
              <a:rPr lang="en-US" smtClean="0">
                <a:cs typeface="Arial" pitchFamily="34" charset="0"/>
              </a:rPr>
              <a:pPr/>
              <a:t>10</a:t>
            </a:fld>
            <a:endParaRPr lang="en-US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07487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28713" y="700088"/>
            <a:ext cx="4600575" cy="3449637"/>
          </a:xfrm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cs typeface="Arial" pitchFamily="34" charset="0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25C51F-DBDB-47E6-A28D-11E33D351013}" type="slidenum">
              <a:rPr lang="en-US" smtClean="0">
                <a:cs typeface="Arial" pitchFamily="34" charset="0"/>
              </a:rPr>
              <a:pPr/>
              <a:t>11</a:t>
            </a:fld>
            <a:endParaRPr lang="en-US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13397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28713" y="700088"/>
            <a:ext cx="4600575" cy="3449637"/>
          </a:xfrm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cs typeface="Arial" pitchFamily="34" charset="0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786B25-1317-4984-9C7E-891696B7FE95}" type="slidenum">
              <a:rPr lang="en-US" smtClean="0">
                <a:cs typeface="Arial" pitchFamily="34" charset="0"/>
              </a:rPr>
              <a:pPr/>
              <a:t>12</a:t>
            </a:fld>
            <a:endParaRPr lang="en-US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30579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28713" y="700088"/>
            <a:ext cx="4600575" cy="3449637"/>
          </a:xfrm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cs typeface="Arial" pitchFamily="34" charset="0"/>
            </a:endParaRP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FC775F-035F-40DC-A78B-85678655DE71}" type="slidenum">
              <a:rPr lang="en-US" smtClean="0">
                <a:cs typeface="Arial" pitchFamily="34" charset="0"/>
              </a:rPr>
              <a:pPr/>
              <a:t>13</a:t>
            </a:fld>
            <a:endParaRPr lang="en-US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23796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28713" y="700088"/>
            <a:ext cx="4600575" cy="3449637"/>
          </a:xfrm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cs typeface="Arial" pitchFamily="34" charset="0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CFFDA2-B098-47E5-9164-BA2A7E0E28C6}" type="slidenum">
              <a:rPr lang="en-US" smtClean="0">
                <a:cs typeface="Arial" pitchFamily="34" charset="0"/>
              </a:rPr>
              <a:pPr/>
              <a:t>14</a:t>
            </a:fld>
            <a:endParaRPr lang="en-US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469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28713" y="700088"/>
            <a:ext cx="4600575" cy="3449637"/>
          </a:xfrm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cs typeface="Arial" pitchFamily="34" charset="0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E79809-6368-47C4-80DA-4D692F6C1193}" type="slidenum">
              <a:rPr lang="en-US" smtClean="0">
                <a:cs typeface="Arial" pitchFamily="34" charset="0"/>
              </a:rPr>
              <a:pPr/>
              <a:t>15</a:t>
            </a:fld>
            <a:endParaRPr lang="en-US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15127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28713" y="700088"/>
            <a:ext cx="4600575" cy="3449637"/>
          </a:xfrm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The senior patrol leader (SPL) assumes the most leadership responsibility of any Scout in the troop.</a:t>
            </a:r>
          </a:p>
          <a:p>
            <a:pPr eaLnBrk="1" hangingPunct="1"/>
            <a:endParaRPr lang="en-US" sz="800" smtClean="0">
              <a:latin typeface="Helvetica" pitchFamily="34" charset="0"/>
              <a:ea typeface="ヒラギノ角ゴ Pro W3"/>
              <a:cs typeface="ヒラギノ角ゴ Pro W3"/>
            </a:endParaRPr>
          </a:p>
          <a:p>
            <a:pPr eaLnBrk="1" hangingPunct="1"/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The SPL is in charge of all Troop Meetings and Troop Activities</a:t>
            </a:r>
          </a:p>
          <a:p>
            <a:pPr eaLnBrk="1" hangingPunct="1"/>
            <a:endParaRPr lang="en-US" sz="800" smtClean="0">
              <a:latin typeface="Helvetica" pitchFamily="34" charset="0"/>
              <a:ea typeface="ヒラギノ角ゴ Pro W3"/>
              <a:cs typeface="ヒラギノ角ゴ Pro W3"/>
            </a:endParaRPr>
          </a:p>
          <a:p>
            <a:pPr eaLnBrk="1" hangingPunct="1"/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The SPL and the Patrol Leaders (together called the PLC) plan all troop calendars, troop activities and troop meetings.</a:t>
            </a:r>
          </a:p>
          <a:p>
            <a:endParaRPr lang="en-US" smtClean="0">
              <a:cs typeface="Arial" pitchFamily="34" charset="0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46D206-E20C-4010-A267-F6B81C5251CB}" type="slidenum">
              <a:rPr lang="en-US" smtClean="0">
                <a:cs typeface="Arial" pitchFamily="34" charset="0"/>
              </a:rPr>
              <a:pPr/>
              <a:t>16</a:t>
            </a:fld>
            <a:endParaRPr lang="en-US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17173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28713" y="700088"/>
            <a:ext cx="4600575" cy="3449637"/>
          </a:xfrm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cs typeface="Arial" pitchFamily="34" charset="0"/>
            </a:endParaRP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5BD0ED-C168-4EB1-8A69-CE625F2E8496}" type="slidenum">
              <a:rPr lang="en-US" smtClean="0">
                <a:cs typeface="Arial" pitchFamily="34" charset="0"/>
              </a:rPr>
              <a:pPr/>
              <a:t>17</a:t>
            </a:fld>
            <a:endParaRPr lang="en-US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96566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28713" y="700088"/>
            <a:ext cx="4600575" cy="3449637"/>
          </a:xfrm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cs typeface="Arial" pitchFamily="34" charset="0"/>
            </a:endParaRP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53C57F-B8AD-4D64-8290-865D9968FB9B}" type="slidenum">
              <a:rPr lang="en-US" smtClean="0">
                <a:cs typeface="Arial" pitchFamily="34" charset="0"/>
              </a:rPr>
              <a:pPr/>
              <a:t>18</a:t>
            </a:fld>
            <a:endParaRPr lang="en-US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7132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28713" y="700088"/>
            <a:ext cx="4600575" cy="3449637"/>
          </a:xfrm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cs typeface="Arial" pitchFamily="34" charset="0"/>
            </a:endParaRP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9AC7D6-42AE-4505-86E8-1E36B4B06715}" type="slidenum">
              <a:rPr lang="en-US" smtClean="0">
                <a:cs typeface="Arial" pitchFamily="34" charset="0"/>
              </a:rPr>
              <a:pPr/>
              <a:t>19</a:t>
            </a:fld>
            <a:endParaRPr lang="en-US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1715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700088"/>
            <a:ext cx="4600575" cy="3449637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cs typeface="Arial" pitchFamily="34" charset="0"/>
              </a:rPr>
              <a:t>Whether you have just crossed over with your son from Cub Scouts or just joined Boy Scouts, we appreciate your enthusiasm and encourage your participation in the troop. </a:t>
            </a:r>
          </a:p>
          <a:p>
            <a:r>
              <a:rPr lang="en-US" smtClean="0">
                <a:cs typeface="Arial" pitchFamily="34" charset="0"/>
              </a:rPr>
              <a:t>The three aims of Boy Scouting are character development, citizenship training, and mental and physical fitness.  Everything we do is in support of those three aims. </a:t>
            </a:r>
          </a:p>
          <a:p>
            <a:endParaRPr lang="en-US" smtClean="0">
              <a:cs typeface="Arial" pitchFamily="34" charset="0"/>
            </a:endParaRPr>
          </a:p>
          <a:p>
            <a:endParaRPr lang="en-US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28216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28713" y="700088"/>
            <a:ext cx="4600575" cy="3449637"/>
          </a:xfrm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cs typeface="Arial" pitchFamily="34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82683F-5A2D-471F-9CD8-7D1A2668E633}" type="slidenum">
              <a:rPr lang="en-US" smtClean="0">
                <a:cs typeface="Arial" pitchFamily="34" charset="0"/>
              </a:rPr>
              <a:pPr/>
              <a:t>20</a:t>
            </a:fld>
            <a:endParaRPr lang="en-US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04540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CFA5EB-6428-4D93-A5D7-AB2A283AAB80}" type="slidenum">
              <a:rPr lang="en-US" smtClean="0">
                <a:cs typeface="Arial" pitchFamily="34" charset="0"/>
              </a:rPr>
              <a:pPr/>
              <a:t>21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700088"/>
            <a:ext cx="4600575" cy="3449637"/>
          </a:xfrm>
          <a:ln cap="flat"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5782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700088"/>
            <a:ext cx="4600575" cy="3449637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600" smtClean="0">
                <a:cs typeface="Arial" pitchFamily="34" charset="0"/>
              </a:rPr>
              <a:t>Scouting offers an environment that grants young men opportunities to lead, to learn, and to explore.  </a:t>
            </a:r>
          </a:p>
          <a:p>
            <a:r>
              <a:rPr lang="en-US" sz="1600" smtClean="0">
                <a:cs typeface="Arial" pitchFamily="34" charset="0"/>
              </a:rPr>
              <a:t>During their Boy Scout experience you should expect the boys to become more confident, more skilled and better prepared for life as they grow into manhood.</a:t>
            </a:r>
          </a:p>
          <a:p>
            <a:endParaRPr lang="en-US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7154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28713" y="700088"/>
            <a:ext cx="4600575" cy="3449637"/>
          </a:xfrm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cs typeface="Arial" pitchFamily="34" charset="0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9794FD-9A2F-49D6-808E-8FF552E7EA2F}" type="slidenum">
              <a:rPr lang="en-US" smtClean="0">
                <a:cs typeface="Arial" pitchFamily="34" charset="0"/>
              </a:rPr>
              <a:pPr/>
              <a:t>4</a:t>
            </a:fld>
            <a:endParaRPr lang="en-US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0408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28713" y="700088"/>
            <a:ext cx="4600575" cy="3449637"/>
          </a:xfrm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cs typeface="Arial" pitchFamily="34" charset="0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3A0343-37B8-4976-BC09-939A15378905}" type="slidenum">
              <a:rPr lang="en-US" smtClean="0">
                <a:cs typeface="Arial" pitchFamily="34" charset="0"/>
              </a:rPr>
              <a:pPr/>
              <a:t>5</a:t>
            </a:fld>
            <a:endParaRPr lang="en-US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55127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28713" y="700088"/>
            <a:ext cx="4600575" cy="3449637"/>
          </a:xfrm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cs typeface="Arial" pitchFamily="34" charset="0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E580B1-DA7A-49DB-8CE9-4BC3E83A4A7C}" type="slidenum">
              <a:rPr lang="en-US" smtClean="0">
                <a:cs typeface="Arial" pitchFamily="34" charset="0"/>
              </a:rPr>
              <a:pPr/>
              <a:t>6</a:t>
            </a:fld>
            <a:endParaRPr lang="en-US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45999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28713" y="700088"/>
            <a:ext cx="4600575" cy="3449637"/>
          </a:xfrm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cs typeface="Arial" pitchFamily="34" charset="0"/>
              </a:rPr>
              <a:t>The Patrol Method is one of the 8 methods of Scouting.  It has been said that it is the most important method.  The Patrol Method also supports the 6</a:t>
            </a:r>
            <a:r>
              <a:rPr lang="en-US" baseline="30000" smtClean="0">
                <a:cs typeface="Arial" pitchFamily="34" charset="0"/>
              </a:rPr>
              <a:t>th</a:t>
            </a:r>
            <a:r>
              <a:rPr lang="en-US" smtClean="0">
                <a:cs typeface="Arial" pitchFamily="34" charset="0"/>
              </a:rPr>
              <a:t> and 7</a:t>
            </a:r>
            <a:r>
              <a:rPr lang="en-US" baseline="30000" smtClean="0">
                <a:cs typeface="Arial" pitchFamily="34" charset="0"/>
              </a:rPr>
              <a:t>th</a:t>
            </a:r>
            <a:r>
              <a:rPr lang="en-US" smtClean="0">
                <a:cs typeface="Arial" pitchFamily="34" charset="0"/>
              </a:rPr>
              <a:t> methods of Scouting: Personal Growth and Leadership Development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C67E7D-7020-4855-9EB8-9FFE3F3F4542}" type="slidenum">
              <a:rPr lang="en-US" smtClean="0">
                <a:cs typeface="Arial" pitchFamily="34" charset="0"/>
              </a:rPr>
              <a:pPr/>
              <a:t>7</a:t>
            </a:fld>
            <a:endParaRPr lang="en-US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88127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28713" y="700088"/>
            <a:ext cx="4600575" cy="3449637"/>
          </a:xfrm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cs typeface="Arial" pitchFamily="34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BCED72-7B07-456B-9455-B78CA28FC885}" type="slidenum">
              <a:rPr lang="en-US" smtClean="0">
                <a:cs typeface="Arial" pitchFamily="34" charset="0"/>
              </a:rPr>
              <a:pPr/>
              <a:t>8</a:t>
            </a:fld>
            <a:endParaRPr lang="en-US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82215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28713" y="700088"/>
            <a:ext cx="4600575" cy="3449637"/>
          </a:xfrm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cs typeface="Arial" pitchFamily="34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864715-1030-4DDE-BF50-19C56AD116AD}" type="slidenum">
              <a:rPr lang="en-US" smtClean="0">
                <a:cs typeface="Arial" pitchFamily="34" charset="0"/>
              </a:rPr>
              <a:pPr/>
              <a:t>9</a:t>
            </a:fld>
            <a:endParaRPr lang="en-US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2884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2" descr="StatineryFolioREV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0325" y="5718175"/>
            <a:ext cx="9272588" cy="116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0" descr="Prepared_For_LifeREV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6263" y="5964238"/>
            <a:ext cx="1074737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NewGraphicStandard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3825" y="6454775"/>
            <a:ext cx="1928813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NewGraphicStandardREV.png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90663" y="2146300"/>
            <a:ext cx="1096962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2742599" y="1650331"/>
            <a:ext cx="4755880" cy="2110257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686800" y="6508750"/>
            <a:ext cx="4127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22027-A5CD-4273-8867-0E7EC3B8A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1"/>
          </p:nvPr>
        </p:nvSpPr>
        <p:spPr>
          <a:xfrm>
            <a:off x="3816350" y="65087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Helvetica" charset="0"/>
              </a:defRPr>
            </a:lvl1pPr>
          </a:lstStyle>
          <a:p>
            <a:pPr>
              <a:defRPr/>
            </a:pPr>
            <a:fld id="{21905262-563E-4399-A886-022B86BD0E90}" type="datetime1">
              <a:rPr lang="en-US"/>
              <a:pPr>
                <a:defRPr/>
              </a:pPr>
              <a:t>10/23/2013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StatineryFolioREV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0325" y="5718175"/>
            <a:ext cx="9272588" cy="116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" descr="Prepared_For_LifeREV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6263" y="5964238"/>
            <a:ext cx="1074737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NewGraphicStandard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3825" y="6454775"/>
            <a:ext cx="1928813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NewGraphicStandardREV.png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7675" y="334963"/>
            <a:ext cx="957263" cy="10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686800" y="6508750"/>
            <a:ext cx="4127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328BC-12F0-4114-B0FE-56F347FC4D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1"/>
          </p:nvPr>
        </p:nvSpPr>
        <p:spPr>
          <a:xfrm>
            <a:off x="3816350" y="65087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5/28/11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" descr="StatineryFolioREV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0325" y="5718175"/>
            <a:ext cx="9272588" cy="116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 descr="Prepared_For_LifeREV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6263" y="5964238"/>
            <a:ext cx="1074737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NewGraphicStandard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3825" y="6454775"/>
            <a:ext cx="1928813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FDL_4K.png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1325" y="328613"/>
            <a:ext cx="1003300" cy="103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>
          <a:xfrm>
            <a:off x="3816350" y="65087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charset="0"/>
              </a:defRPr>
            </a:lvl1pPr>
          </a:lstStyle>
          <a:p>
            <a:pPr>
              <a:defRPr/>
            </a:pPr>
            <a:fld id="{5FC49934-DEAA-448C-9EF3-A3C74C1EB2D0}" type="datetime1">
              <a:rPr lang="en-US"/>
              <a:pPr>
                <a:defRPr/>
              </a:pPr>
              <a:t>10/23/2013</a:t>
            </a:fld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686800" y="6508750"/>
            <a:ext cx="4127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06CC9-931C-4D57-A952-A6EAD7026F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2" descr="StatineryFolioREV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0325" y="5718175"/>
            <a:ext cx="9272588" cy="116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" descr="Prepared_For_LifeREV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6263" y="5964238"/>
            <a:ext cx="1074737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9" descr="NewGraphicStandard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3825" y="6454775"/>
            <a:ext cx="1928813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8" descr="FDL_4K.png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1325" y="328613"/>
            <a:ext cx="1003300" cy="103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960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1937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960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1937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>
          <a:xfrm>
            <a:off x="3816350" y="65087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charset="0"/>
              </a:defRPr>
            </a:lvl1pPr>
          </a:lstStyle>
          <a:p>
            <a:pPr>
              <a:defRPr/>
            </a:pPr>
            <a:fld id="{4E2A6627-58F8-4DC7-A084-E75244E7E3F5}" type="datetime1">
              <a:rPr lang="en-US"/>
              <a:pPr>
                <a:defRPr/>
              </a:pPr>
              <a:t>10/23/2013</a:t>
            </a:fld>
            <a:endParaRPr lang="en-US"/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86800" y="6508750"/>
            <a:ext cx="4127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0F869-C4C1-4EA8-8354-A8C6C739ED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2" descr="StatineryFolioREV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0325" y="5718175"/>
            <a:ext cx="9272588" cy="116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0" descr="Prepared_For_LifeREV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6263" y="5964238"/>
            <a:ext cx="1074737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NewGraphicStandard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3825" y="6454775"/>
            <a:ext cx="1928813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FDL_4K.png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1325" y="328613"/>
            <a:ext cx="1003300" cy="103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3816350" y="65087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charset="0"/>
              </a:defRPr>
            </a:lvl1pPr>
          </a:lstStyle>
          <a:p>
            <a:pPr>
              <a:defRPr/>
            </a:pPr>
            <a:fld id="{82D7910C-B1C3-49EE-A3B5-D817FE302A01}" type="datetime1">
              <a:rPr lang="en-US"/>
              <a:pPr>
                <a:defRPr/>
              </a:pPr>
              <a:t>10/23/2013</a:t>
            </a:fld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686800" y="6508750"/>
            <a:ext cx="4127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21EEC-1F61-49BD-8F7C-2F23CDCE3E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StatineryFolioREV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0325" y="5718175"/>
            <a:ext cx="9272588" cy="116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10" descr="Prepared_For_LifeREV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6263" y="5964238"/>
            <a:ext cx="1074737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9" descr="NewGraphicStandard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3825" y="6454775"/>
            <a:ext cx="1928813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>
          <a:xfrm>
            <a:off x="3816350" y="65087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charset="0"/>
              </a:defRPr>
            </a:lvl1pPr>
          </a:lstStyle>
          <a:p>
            <a:pPr>
              <a:defRPr/>
            </a:pPr>
            <a:fld id="{5A66F96F-CCBE-4169-B42F-6515450B2C12}" type="datetime1">
              <a:rPr lang="en-US"/>
              <a:pPr>
                <a:defRPr/>
              </a:pPr>
              <a:t>10/23/2013</a:t>
            </a:fld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686800" y="6508750"/>
            <a:ext cx="4127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6EE48-1C96-436F-9417-670504448B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" descr="StatineryFolioREV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0325" y="5718175"/>
            <a:ext cx="9272588" cy="116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 descr="Prepared_For_LifeREV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6263" y="5964238"/>
            <a:ext cx="1074737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NewGraphicStandard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3825" y="6454775"/>
            <a:ext cx="1928813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3816350" y="65087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charset="0"/>
              </a:defRPr>
            </a:lvl1pPr>
          </a:lstStyle>
          <a:p>
            <a:pPr>
              <a:defRPr/>
            </a:pPr>
            <a:fld id="{E7BDBDB7-06F7-4881-BD02-4F5B56623158}" type="datetime1">
              <a:rPr lang="en-US"/>
              <a:pPr>
                <a:defRPr/>
              </a:pPr>
              <a:t>10/23/2013</a:t>
            </a:fld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686800" y="6508750"/>
            <a:ext cx="4127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3764E-8DDD-4E68-9ABE-6340636A3F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004176"/>
            </a:gs>
            <a:gs pos="100000">
              <a:srgbClr val="005AA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StatineryFolioREV.png"/>
          <p:cNvPicPr>
            <a:picLocks noChangeAspect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-60325" y="5718175"/>
            <a:ext cx="9272588" cy="116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566863" y="274638"/>
            <a:ext cx="70437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508750"/>
            <a:ext cx="15557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rgbClr val="95B3D7"/>
                </a:solidFill>
                <a:latin typeface="Helvetica" charset="0"/>
              </a:defRPr>
            </a:lvl1pPr>
          </a:lstStyle>
          <a:p>
            <a:pPr>
              <a:defRPr/>
            </a:pPr>
            <a:fld id="{6D8C8965-869B-418A-B711-0682E6E8F3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0" name="Picture 10" descr="Prepared_For_LifeREV.png"/>
          <p:cNvPicPr>
            <a:picLocks noChangeAspect="1"/>
          </p:cNvPicPr>
          <p:nvPr userDrawn="1"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926263" y="5964238"/>
            <a:ext cx="1074737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9" descr="NewGraphicStandard.png"/>
          <p:cNvPicPr>
            <a:picLocks noChangeAspect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23825" y="6454775"/>
            <a:ext cx="1928813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0" y="6492875"/>
            <a:ext cx="1727200" cy="365125"/>
          </a:xfrm>
          <a:custGeom>
            <a:avLst/>
            <a:gdLst>
              <a:gd name="connsiteX0" fmla="*/ 0 w 595382"/>
              <a:gd name="connsiteY0" fmla="*/ 0 h 365125"/>
              <a:gd name="connsiteX1" fmla="*/ 595382 w 595382"/>
              <a:gd name="connsiteY1" fmla="*/ 0 h 365125"/>
              <a:gd name="connsiteX2" fmla="*/ 595382 w 595382"/>
              <a:gd name="connsiteY2" fmla="*/ 365125 h 365125"/>
              <a:gd name="connsiteX3" fmla="*/ 0 w 595382"/>
              <a:gd name="connsiteY3" fmla="*/ 365125 h 365125"/>
              <a:gd name="connsiteX4" fmla="*/ 0 w 595382"/>
              <a:gd name="connsiteY4" fmla="*/ 0 h 365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5382" h="365125">
                <a:moveTo>
                  <a:pt x="0" y="0"/>
                </a:moveTo>
                <a:lnTo>
                  <a:pt x="595382" y="0"/>
                </a:lnTo>
                <a:lnTo>
                  <a:pt x="595382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</a:pathLst>
          </a:custGeom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>
              <a:defRPr sz="800">
                <a:latin typeface="Helvetica" pitchFamily="34" charset="0"/>
              </a:defRPr>
            </a:lvl1pPr>
          </a:lstStyle>
          <a:p>
            <a:pPr>
              <a:defRPr/>
            </a:pPr>
            <a:r>
              <a:rPr lang="en-US"/>
              <a:t>5/28/2011</a:t>
            </a:r>
          </a:p>
        </p:txBody>
      </p:sp>
      <p:sp>
        <p:nvSpPr>
          <p:cNvPr id="2" name="Slide Number Placeholder 5"/>
          <p:cNvSpPr>
            <a:spLocks/>
          </p:cNvSpPr>
          <p:nvPr/>
        </p:nvSpPr>
        <p:spPr bwMode="auto">
          <a:xfrm>
            <a:off x="5638800" y="6492875"/>
            <a:ext cx="15557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r>
              <a:rPr lang="en-US" sz="1000" b="1">
                <a:solidFill>
                  <a:srgbClr val="95B3D7"/>
                </a:solidFill>
                <a:latin typeface="Helvetica" pitchFamily="34" charset="0"/>
              </a:rPr>
              <a:t>5/28/2011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Helvetica"/>
          <a:ea typeface="ヒラギノ角ゴ Pro W3" charset="0"/>
          <a:cs typeface="ヒラギノ角ゴ Pro W3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charset="0"/>
          <a:ea typeface="ヒラギノ角ゴ Pro W3" charset="0"/>
          <a:cs typeface="ヒラギノ角ゴ Pro W3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charset="0"/>
          <a:ea typeface="ヒラギノ角ゴ Pro W3" charset="0"/>
          <a:cs typeface="ヒラギノ角ゴ Pro W3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charset="0"/>
          <a:ea typeface="ヒラギノ角ゴ Pro W3" charset="0"/>
          <a:cs typeface="ヒラギノ角ゴ Pro W3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charset="0"/>
          <a:ea typeface="ヒラギノ角ゴ Pro W3" charset="0"/>
          <a:cs typeface="ヒラギノ角ゴ Pro W3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charset="0"/>
          <a:ea typeface="ヒラギノ角ゴ Pro W3" charset="0"/>
          <a:cs typeface="ヒラギノ角ゴ Pro W3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charset="0"/>
          <a:ea typeface="ヒラギノ角ゴ Pro W3" charset="0"/>
          <a:cs typeface="ヒラギノ角ゴ Pro W3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charset="0"/>
          <a:ea typeface="ヒラギノ角ゴ Pro W3" charset="0"/>
          <a:cs typeface="ヒラギノ角ゴ Pro W3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Helvetica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b="1" kern="1200">
          <a:solidFill>
            <a:schemeClr val="bg1"/>
          </a:solidFill>
          <a:latin typeface="Helvetica"/>
          <a:ea typeface="ヒラギノ角ゴ Pro W3" charset="0"/>
          <a:cs typeface="ヒラギノ角ゴ Pro W3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bg1"/>
          </a:solidFill>
          <a:latin typeface="Helvetica"/>
          <a:ea typeface="ヒラギノ角ゴ Pro W3" charset="0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chemeClr val="bg1"/>
          </a:solidFill>
          <a:latin typeface="Helvetica"/>
          <a:ea typeface="ヒラギノ角ゴ Pro W3" charset="0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b="1" i="1" kern="1200">
          <a:solidFill>
            <a:schemeClr val="bg1"/>
          </a:solidFill>
          <a:latin typeface="Helvetica"/>
          <a:ea typeface="ヒラギノ角ゴ Pro W3" charset="0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200" i="1" kern="1200">
          <a:solidFill>
            <a:schemeClr val="bg1"/>
          </a:solidFill>
          <a:latin typeface="Helvetica"/>
          <a:ea typeface="ヒラギノ角ゴ Pro W3" charset="0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scouting.org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 idx="4294967295"/>
          </p:nvPr>
        </p:nvSpPr>
        <p:spPr>
          <a:xfrm>
            <a:off x="2286000" y="1524000"/>
            <a:ext cx="4754563" cy="2109788"/>
          </a:xfrm>
        </p:spPr>
        <p:txBody>
          <a:bodyPr/>
          <a:lstStyle/>
          <a:p>
            <a:r>
              <a:rPr lang="en-US" sz="4000" smtClean="0">
                <a:latin typeface="Helvetica" pitchFamily="34" charset="0"/>
                <a:ea typeface="ヒラギノ角ゴ Pro W3"/>
                <a:cs typeface="ヒラギノ角ゴ Pro W3"/>
              </a:rPr>
              <a:t>The Patrol Method</a:t>
            </a:r>
            <a:br>
              <a:rPr lang="en-US" sz="4000" smtClean="0">
                <a:latin typeface="Helvetica" pitchFamily="34" charset="0"/>
                <a:ea typeface="ヒラギノ角ゴ Pro W3"/>
                <a:cs typeface="ヒラギノ角ゴ Pro W3"/>
              </a:rPr>
            </a:br>
            <a:r>
              <a:rPr lang="en-US" sz="2800" smtClean="0">
                <a:latin typeface="Helvetica" pitchFamily="34" charset="0"/>
                <a:ea typeface="ヒラギノ角ゴ Pro W3"/>
                <a:cs typeface="ヒラギノ角ゴ Pro W3"/>
              </a:rPr>
              <a:t>A Short Presentation for Parents</a:t>
            </a:r>
          </a:p>
        </p:txBody>
      </p:sp>
      <p:sp>
        <p:nvSpPr>
          <p:cNvPr id="9219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B2447DC-60C9-4498-B226-368DC6501F20}" type="slidenum">
              <a:rPr lang="en-US" smtClean="0">
                <a:latin typeface="Helvetica" pitchFamily="34" charset="0"/>
              </a:rPr>
              <a:pPr/>
              <a:t>1</a:t>
            </a:fld>
            <a:endParaRPr lang="en-US" smtClean="0">
              <a:latin typeface="Helvetica" pitchFamily="34" charset="0"/>
            </a:endParaRPr>
          </a:p>
        </p:txBody>
      </p:sp>
      <p:sp>
        <p:nvSpPr>
          <p:cNvPr id="9221" name="Rectangle 3"/>
          <p:cNvSpPr txBox="1">
            <a:spLocks noChangeArrowheads="1"/>
          </p:cNvSpPr>
          <p:nvPr/>
        </p:nvSpPr>
        <p:spPr bwMode="auto">
          <a:xfrm>
            <a:off x="7270750" y="5105400"/>
            <a:ext cx="1828800" cy="59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457200">
              <a:buClrTx/>
              <a:buFontTx/>
              <a:buNone/>
            </a:pPr>
            <a:r>
              <a:rPr lang="en-US" sz="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ヒラギノ角ゴ Pro W3"/>
                <a:cs typeface="ヒラギノ角ゴ Pro W3"/>
              </a:rPr>
              <a:t>Original Document by Bill </a:t>
            </a:r>
            <a:r>
              <a:rPr lang="en-US" sz="8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ヒラギノ角ゴ Pro W3"/>
                <a:cs typeface="ヒラギノ角ゴ Pro W3"/>
              </a:rPr>
              <a:t>Nelson </a:t>
            </a:r>
          </a:p>
          <a:p>
            <a:pPr marL="342900" indent="-342900" defTabSz="457200">
              <a:buClrTx/>
              <a:buFontTx/>
              <a:buNone/>
            </a:pPr>
            <a:r>
              <a:rPr lang="en-US" sz="8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ヒラギノ角ゴ Pro W3"/>
                <a:cs typeface="ヒラギノ角ゴ Pro W3"/>
              </a:rPr>
              <a:t>Salt River District</a:t>
            </a:r>
          </a:p>
          <a:p>
            <a:pPr marL="342900" indent="-342900" defTabSz="457200">
              <a:buClrTx/>
              <a:buFontTx/>
              <a:buNone/>
            </a:pPr>
            <a:r>
              <a:rPr lang="en-US" sz="8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ヒラギノ角ゴ Pro W3"/>
                <a:cs typeface="ヒラギノ角ゴ Pro W3"/>
              </a:rPr>
              <a:t>Grand Canyon </a:t>
            </a:r>
            <a:r>
              <a:rPr lang="en-US" sz="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ヒラギノ角ゴ Pro W3"/>
                <a:cs typeface="ヒラギノ角ゴ Pro W3"/>
              </a:rPr>
              <a:t>Council</a:t>
            </a:r>
            <a:endParaRPr lang="en-US" sz="800" dirty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Differences from Cub Scouting</a:t>
            </a:r>
          </a:p>
        </p:txBody>
      </p:sp>
      <p:sp>
        <p:nvSpPr>
          <p:cNvPr id="18435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3581400" cy="4525963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en-US" b="0" smtClean="0">
                <a:latin typeface="Helvetica" pitchFamily="34" charset="0"/>
                <a:ea typeface="ヒラギノ角ゴ Pro W3"/>
                <a:cs typeface="ヒラギノ角ゴ Pro W3"/>
              </a:rPr>
              <a:t>Pack Meeting</a:t>
            </a:r>
          </a:p>
          <a:p>
            <a:r>
              <a:rPr lang="en-US" b="0" smtClean="0">
                <a:latin typeface="Helvetica" pitchFamily="34" charset="0"/>
                <a:ea typeface="ヒラギノ角ゴ Pro W3"/>
                <a:cs typeface="ヒラギノ角ゴ Pro W3"/>
              </a:rPr>
              <a:t>Organized by Cubmaster and other adults</a:t>
            </a:r>
          </a:p>
          <a:p>
            <a:r>
              <a:rPr lang="en-US" b="0" smtClean="0">
                <a:latin typeface="Helvetica" pitchFamily="34" charset="0"/>
                <a:ea typeface="ヒラギノ角ゴ Pro W3"/>
                <a:cs typeface="ヒラギノ角ゴ Pro W3"/>
              </a:rPr>
              <a:t>Everything that happens is controlled by adults</a:t>
            </a:r>
          </a:p>
          <a:p>
            <a:r>
              <a:rPr lang="en-US" b="0" smtClean="0">
                <a:latin typeface="Helvetica" pitchFamily="34" charset="0"/>
                <a:ea typeface="ヒラギノ角ゴ Pro W3"/>
                <a:cs typeface="ヒラギノ角ゴ Pro W3"/>
              </a:rPr>
              <a:t>Usually run very smoothly</a:t>
            </a:r>
          </a:p>
        </p:txBody>
      </p:sp>
      <p:sp>
        <p:nvSpPr>
          <p:cNvPr id="18436" name="Rectangle 4"/>
          <p:cNvSpPr>
            <a:spLocks/>
          </p:cNvSpPr>
          <p:nvPr/>
        </p:nvSpPr>
        <p:spPr bwMode="auto">
          <a:xfrm>
            <a:off x="4191000" y="1447800"/>
            <a:ext cx="4724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457200" eaLnBrk="0" hangingPunct="0">
              <a:buClrTx/>
              <a:buFont typeface="Arial" pitchFamily="34" charset="0"/>
              <a:buNone/>
            </a:pPr>
            <a:r>
              <a:rPr lang="en-US" sz="2400">
                <a:solidFill>
                  <a:schemeClr val="bg1"/>
                </a:solidFill>
                <a:latin typeface="Helvetica" pitchFamily="34" charset="0"/>
                <a:ea typeface="ヒラギノ角ゴ Pro W3"/>
                <a:cs typeface="ヒラギノ角ゴ Pro W3"/>
              </a:rPr>
              <a:t>Troop Meeting</a:t>
            </a:r>
          </a:p>
          <a:p>
            <a:pPr marL="342900" indent="-342900" defTabSz="457200" eaLnBrk="0" hangingPunct="0">
              <a:buClrTx/>
              <a:buFont typeface="Arial" pitchFamily="34" charset="0"/>
              <a:buChar char="•"/>
            </a:pPr>
            <a:r>
              <a:rPr lang="en-US" sz="2400">
                <a:solidFill>
                  <a:schemeClr val="bg1"/>
                </a:solidFill>
                <a:latin typeface="Helvetica" pitchFamily="34" charset="0"/>
                <a:ea typeface="ヒラギノ角ゴ Pro W3"/>
                <a:cs typeface="ヒラギノ角ゴ Pro W3"/>
              </a:rPr>
              <a:t>Organized by youth</a:t>
            </a:r>
          </a:p>
          <a:p>
            <a:pPr marL="342900" indent="-342900" defTabSz="457200" eaLnBrk="0" hangingPunct="0">
              <a:buClrTx/>
              <a:buFont typeface="Arial" pitchFamily="34" charset="0"/>
              <a:buChar char="•"/>
            </a:pPr>
            <a:r>
              <a:rPr lang="en-US" sz="2400">
                <a:solidFill>
                  <a:schemeClr val="bg1"/>
                </a:solidFill>
                <a:latin typeface="Helvetica" pitchFamily="34" charset="0"/>
                <a:ea typeface="ヒラギノ角ゴ Pro W3"/>
                <a:cs typeface="ヒラギノ角ゴ Pro W3"/>
              </a:rPr>
              <a:t>Everything that happens is controlled by them</a:t>
            </a:r>
          </a:p>
          <a:p>
            <a:pPr marL="342900" indent="-342900" defTabSz="457200" eaLnBrk="0" hangingPunct="0">
              <a:buClrTx/>
              <a:buFont typeface="Arial" pitchFamily="34" charset="0"/>
              <a:buChar char="•"/>
            </a:pPr>
            <a:r>
              <a:rPr lang="en-US" sz="2400">
                <a:solidFill>
                  <a:schemeClr val="bg1"/>
                </a:solidFill>
                <a:latin typeface="Helvetica" pitchFamily="34" charset="0"/>
                <a:ea typeface="ヒラギノ角ゴ Pro W3"/>
                <a:cs typeface="ヒラギノ角ゴ Pro W3"/>
              </a:rPr>
              <a:t>Adults supervise to watch out for safety concerns and to mentor the leaders afterwards</a:t>
            </a:r>
          </a:p>
          <a:p>
            <a:pPr marL="342900" indent="-342900" defTabSz="457200" eaLnBrk="0" hangingPunct="0">
              <a:buClrTx/>
              <a:buFont typeface="Arial" pitchFamily="34" charset="0"/>
              <a:buChar char="•"/>
            </a:pPr>
            <a:r>
              <a:rPr lang="en-US" sz="2400">
                <a:solidFill>
                  <a:schemeClr val="bg1"/>
                </a:solidFill>
                <a:latin typeface="Helvetica" pitchFamily="34" charset="0"/>
                <a:ea typeface="ヒラギノ角ゴ Pro W3"/>
                <a:cs typeface="ヒラギノ角ゴ Pro W3"/>
              </a:rPr>
              <a:t>Since the youth are learning how to lead, meetings can look very unplanned (and may be)</a:t>
            </a:r>
            <a:endParaRPr lang="en-US" sz="2400" b="1">
              <a:solidFill>
                <a:schemeClr val="bg1"/>
              </a:solidFill>
              <a:latin typeface="Helvetica" pitchFamily="34" charset="0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Adult Troop Committee</a:t>
            </a:r>
          </a:p>
        </p:txBody>
      </p:sp>
      <p:sp>
        <p:nvSpPr>
          <p:cNvPr id="1945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Arial" pitchFamily="34" charset="0"/>
              <a:buNone/>
            </a:pPr>
            <a:r>
              <a:rPr lang="en-US" sz="2800" smtClean="0">
                <a:latin typeface="Helvetica" pitchFamily="34" charset="0"/>
                <a:ea typeface="ヒラギノ角ゴ Pro W3"/>
                <a:cs typeface="ヒラギノ角ゴ Pro W3"/>
              </a:rPr>
              <a:t>We have adults helping in the committee:</a:t>
            </a:r>
          </a:p>
          <a:p>
            <a:pPr lvl="1"/>
            <a:r>
              <a:rPr lang="en-US" sz="2800" smtClean="0">
                <a:latin typeface="Helvetica" pitchFamily="34" charset="0"/>
                <a:ea typeface="ヒラギノ角ゴ Pro W3"/>
                <a:cs typeface="ヒラギノ角ゴ Pro W3"/>
              </a:rPr>
              <a:t>Supporting the Scoutmaster in delivering a quality troop program </a:t>
            </a:r>
          </a:p>
          <a:p>
            <a:pPr lvl="1"/>
            <a:r>
              <a:rPr lang="en-US" sz="2800" smtClean="0">
                <a:latin typeface="Helvetica" pitchFamily="34" charset="0"/>
                <a:ea typeface="ヒラギノ角ゴ Pro W3"/>
                <a:cs typeface="ヒラギノ角ゴ Pro W3"/>
              </a:rPr>
              <a:t>Handling troop administration</a:t>
            </a:r>
          </a:p>
        </p:txBody>
      </p:sp>
      <p:pic>
        <p:nvPicPr>
          <p:cNvPr id="19460" name="Picture 5" descr="ANd9GcScL32RJz1bprB7_LQ0pEA2LUbm3aV1o77gjWT-wsWq3hJ__l6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4049713"/>
            <a:ext cx="3733800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Boy-Led Troops Are Not Perfect</a:t>
            </a:r>
          </a:p>
        </p:txBody>
      </p:sp>
      <p:sp>
        <p:nvSpPr>
          <p:cNvPr id="2048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The boys often make mistakes and the meetings are seldom as smooth as adult run meetings</a:t>
            </a:r>
          </a:p>
          <a:p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But the boys do learn how to lead via this method</a:t>
            </a:r>
          </a:p>
          <a:p>
            <a:endParaRPr lang="en-US" smtClean="0">
              <a:latin typeface="Helvetica" pitchFamily="34" charset="0"/>
              <a:ea typeface="ヒラギノ角ゴ Pro W3"/>
              <a:cs typeface="ヒラギノ角ゴ Pro W3"/>
            </a:endParaRPr>
          </a:p>
        </p:txBody>
      </p:sp>
      <p:pic>
        <p:nvPicPr>
          <p:cNvPr id="20484" name="Picture 5" descr="troop-meeting-1-8-08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3124200"/>
            <a:ext cx="3810000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Adult Run Troops</a:t>
            </a:r>
          </a:p>
        </p:txBody>
      </p:sp>
      <p:sp>
        <p:nvSpPr>
          <p:cNvPr id="2150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Opposite of Boy Run Troops</a:t>
            </a:r>
          </a:p>
          <a:p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Some signs of an adult run troop:</a:t>
            </a:r>
          </a:p>
          <a:p>
            <a:pPr lvl="1"/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All scouts are dressed perfectly</a:t>
            </a:r>
          </a:p>
          <a:p>
            <a:pPr lvl="1"/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Meeting agenda is complete and posted weeks in advance of troop meetings</a:t>
            </a:r>
          </a:p>
          <a:p>
            <a:pPr lvl="1"/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Adults making lots of announcements</a:t>
            </a:r>
          </a:p>
          <a:p>
            <a:pPr lvl="1"/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Adults stand with scouts or in front of scouts during activities.</a:t>
            </a:r>
          </a:p>
          <a:p>
            <a:pPr lvl="1"/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Troop focuses solely on advancement</a:t>
            </a:r>
          </a:p>
          <a:p>
            <a:pPr lvl="1"/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Troop focuses solely on outings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What Can I Look for in a Boy Lead Troop?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SM and adults are seen in the background and not heard</a:t>
            </a:r>
          </a:p>
          <a:p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Adults are separated from the troop activities but are ever watchful for safety and harassment</a:t>
            </a:r>
          </a:p>
          <a:p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The SPL is the leader of the meeting</a:t>
            </a:r>
          </a:p>
          <a:p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The SPL runs the Patrol Leaders’ Council and takes ownership of the troop calendar</a:t>
            </a:r>
          </a:p>
          <a:p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Patrols have meetings and outings on their own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FE75F5A-14E7-4C96-9644-DFEE35748577}" type="slidenum">
              <a:rPr lang="en-US" smtClean="0">
                <a:latin typeface="Helvetica" pitchFamily="34" charset="0"/>
              </a:rPr>
              <a:pPr/>
              <a:t>14</a:t>
            </a:fld>
            <a:endParaRPr lang="en-US" smtClean="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Why is Boy Run So Important?</a:t>
            </a:r>
          </a:p>
        </p:txBody>
      </p:sp>
      <p:sp>
        <p:nvSpPr>
          <p:cNvPr id="2355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2800" smtClean="0">
                <a:latin typeface="Helvetica" pitchFamily="34" charset="0"/>
                <a:ea typeface="ヒラギノ角ゴ Pro W3"/>
                <a:cs typeface="ヒラギノ角ゴ Pro W3"/>
              </a:rPr>
              <a:t>Boys don’t learn leadership skills in adult run troops</a:t>
            </a:r>
          </a:p>
          <a:p>
            <a:r>
              <a:rPr lang="en-US" sz="2800" smtClean="0">
                <a:latin typeface="Helvetica" pitchFamily="34" charset="0"/>
                <a:ea typeface="ヒラギノ角ゴ Pro W3"/>
                <a:cs typeface="ヒラギノ角ゴ Pro W3"/>
              </a:rPr>
              <a:t>Boys don’t take ownership in adult run troops</a:t>
            </a:r>
          </a:p>
          <a:p>
            <a:r>
              <a:rPr lang="en-US" sz="2800" smtClean="0">
                <a:latin typeface="Helvetica" pitchFamily="34" charset="0"/>
                <a:ea typeface="ヒラギノ角ゴ Pro W3"/>
                <a:cs typeface="ヒラギノ角ゴ Pro W3"/>
              </a:rPr>
              <a:t>Boys often lose interest in adult run troops and leave</a:t>
            </a:r>
          </a:p>
          <a:p>
            <a:r>
              <a:rPr lang="en-US" sz="2800" smtClean="0">
                <a:latin typeface="Helvetica" pitchFamily="34" charset="0"/>
                <a:ea typeface="ヒラギノ角ゴ Pro W3"/>
                <a:cs typeface="ヒラギノ角ゴ Pro W3"/>
              </a:rPr>
              <a:t>Boys often don’t have fun in adult run troops.  They are too much like school.</a:t>
            </a:r>
          </a:p>
          <a:p>
            <a:endParaRPr lang="en-US" sz="3200" smtClean="0">
              <a:latin typeface="Helvetica" pitchFamily="34" charset="0"/>
              <a:ea typeface="ヒラギノ角ゴ Pro W3"/>
              <a:cs typeface="ヒラギノ角ゴ Pro W3"/>
            </a:endParaRPr>
          </a:p>
          <a:p>
            <a:endParaRPr lang="en-US" sz="3200" smtClean="0">
              <a:latin typeface="Helvetica" pitchFamily="34" charset="0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Boy Scout Troop Structure</a:t>
            </a:r>
          </a:p>
        </p:txBody>
      </p:sp>
      <p:sp>
        <p:nvSpPr>
          <p:cNvPr id="2457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en-US" smtClean="0">
              <a:latin typeface="Helvetica" pitchFamily="34" charset="0"/>
              <a:ea typeface="ヒラギノ角ゴ Pro W3"/>
              <a:cs typeface="ヒラギノ角ゴ Pro W3"/>
            </a:endParaRPr>
          </a:p>
        </p:txBody>
      </p:sp>
      <p:pic>
        <p:nvPicPr>
          <p:cNvPr id="24580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1208088"/>
            <a:ext cx="6096000" cy="564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Scoutmaster’s Role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z="2800" b="0" smtClean="0">
                <a:latin typeface="Arial" pitchFamily="34" charset="0"/>
                <a:ea typeface="ヒラギノ角ゴ Pro W3"/>
                <a:cs typeface="ヒラギノ角ゴ Pro W3"/>
              </a:rPr>
              <a:t>Trains the Jr. Leaders</a:t>
            </a:r>
          </a:p>
          <a:p>
            <a:pPr eaLnBrk="1" hangingPunct="1"/>
            <a:r>
              <a:rPr lang="en-US" sz="2800" b="0" smtClean="0">
                <a:latin typeface="Arial" pitchFamily="34" charset="0"/>
                <a:ea typeface="ヒラギノ角ゴ Pro W3"/>
                <a:cs typeface="ヒラギノ角ゴ Pro W3"/>
              </a:rPr>
              <a:t>Mentors them</a:t>
            </a:r>
          </a:p>
          <a:p>
            <a:pPr eaLnBrk="1" hangingPunct="1"/>
            <a:r>
              <a:rPr lang="en-US" sz="2800" b="0" smtClean="0">
                <a:latin typeface="Arial" pitchFamily="34" charset="0"/>
                <a:ea typeface="ヒラギノ角ゴ Pro W3"/>
                <a:cs typeface="ヒラギノ角ゴ Pro W3"/>
              </a:rPr>
              <a:t>Acts as safety officer</a:t>
            </a:r>
          </a:p>
          <a:p>
            <a:pPr eaLnBrk="1" hangingPunct="1"/>
            <a:r>
              <a:rPr lang="en-US" sz="2800" b="0" smtClean="0">
                <a:latin typeface="Arial" pitchFamily="34" charset="0"/>
                <a:ea typeface="ヒラギノ角ゴ Pro W3"/>
                <a:cs typeface="ヒラギノ角ゴ Pro W3"/>
              </a:rPr>
              <a:t>Provides encouragement</a:t>
            </a:r>
          </a:p>
          <a:p>
            <a:pPr eaLnBrk="1" hangingPunct="1"/>
            <a:r>
              <a:rPr lang="en-US" sz="2800" b="0" smtClean="0">
                <a:latin typeface="Arial" pitchFamily="34" charset="0"/>
                <a:ea typeface="ヒラギノ角ゴ Pro W3"/>
                <a:cs typeface="ヒラギノ角ゴ Pro W3"/>
              </a:rPr>
              <a:t>Helps to set goals for the troop and for individual Jr. Leaders</a:t>
            </a:r>
          </a:p>
          <a:p>
            <a:pPr eaLnBrk="1" hangingPunct="1"/>
            <a:endParaRPr lang="en-US" sz="2800" b="0" smtClean="0">
              <a:latin typeface="Arial" pitchFamily="34" charset="0"/>
              <a:ea typeface="ヒラギノ角ゴ Pro W3"/>
              <a:cs typeface="ヒラギノ角ゴ Pro W3"/>
            </a:endParaRPr>
          </a:p>
          <a:p>
            <a:endParaRPr lang="en-US" smtClean="0">
              <a:latin typeface="Helvetica" pitchFamily="34" charset="0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Chain of Command</a:t>
            </a:r>
          </a:p>
        </p:txBody>
      </p:sp>
      <p:sp>
        <p:nvSpPr>
          <p:cNvPr id="2662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2800" smtClean="0">
                <a:latin typeface="Helvetica" pitchFamily="34" charset="0"/>
                <a:ea typeface="ヒラギノ角ゴ Pro W3"/>
                <a:cs typeface="ヒラギノ角ゴ Pro W3"/>
              </a:rPr>
              <a:t>Scouts should go to their Patrol Leader with questions.</a:t>
            </a:r>
          </a:p>
          <a:p>
            <a:r>
              <a:rPr lang="en-US" sz="2800" smtClean="0">
                <a:latin typeface="Helvetica" pitchFamily="34" charset="0"/>
                <a:ea typeface="ヒラギノ角ゴ Pro W3"/>
                <a:cs typeface="ヒラギノ角ゴ Pro W3"/>
              </a:rPr>
              <a:t>Patrol Leaders should go to the Senior Patrol Leader with questions</a:t>
            </a:r>
          </a:p>
          <a:p>
            <a:r>
              <a:rPr lang="en-US" sz="2800" smtClean="0">
                <a:latin typeface="Helvetica" pitchFamily="34" charset="0"/>
                <a:ea typeface="ヒラギノ角ゴ Pro W3"/>
                <a:cs typeface="ヒラギノ角ゴ Pro W3"/>
              </a:rPr>
              <a:t>Senior Patrol Leader should go to the Scoutmaster with questions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General Rule #1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2438400"/>
            <a:ext cx="8229600" cy="3687763"/>
          </a:xfrm>
        </p:spPr>
        <p:txBody>
          <a:bodyPr/>
          <a:lstStyle/>
          <a:p>
            <a:r>
              <a:rPr lang="en-US" sz="3600" smtClean="0">
                <a:latin typeface="Helvetica" pitchFamily="34" charset="0"/>
                <a:ea typeface="ヒラギノ角ゴ Pro W3"/>
                <a:cs typeface="ヒラギノ角ゴ Pro W3"/>
              </a:rPr>
              <a:t>Don’t do anything a Scout can 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Welcome to Boy Scouting!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body" idx="4294967295"/>
          </p:nvPr>
        </p:nvSpPr>
        <p:spPr>
          <a:xfrm>
            <a:off x="1600200" y="2057400"/>
            <a:ext cx="6477000" cy="2895600"/>
          </a:xfrm>
        </p:spPr>
        <p:txBody>
          <a:bodyPr/>
          <a:lstStyle/>
          <a:p>
            <a:pPr marL="457200" indent="-457200"/>
            <a:r>
              <a:rPr lang="en-US" sz="3200" smtClean="0">
                <a:latin typeface="Helvetica" pitchFamily="34" charset="0"/>
                <a:ea typeface="ヒラギノ角ゴ Pro W3"/>
                <a:cs typeface="ヒラギノ角ゴ Pro W3"/>
              </a:rPr>
              <a:t>The Aims of Boy Scouting </a:t>
            </a:r>
          </a:p>
          <a:p>
            <a:pPr marL="838200" lvl="1" indent="-381000">
              <a:buFont typeface="Arial" pitchFamily="34" charset="0"/>
              <a:buAutoNum type="arabicPeriod"/>
            </a:pPr>
            <a:r>
              <a:rPr lang="en-US" sz="2800" smtClean="0">
                <a:latin typeface="Helvetica" pitchFamily="34" charset="0"/>
                <a:ea typeface="ヒラギノ角ゴ Pro W3"/>
                <a:cs typeface="ヒラギノ角ゴ Pro W3"/>
              </a:rPr>
              <a:t>Character Development </a:t>
            </a:r>
          </a:p>
          <a:p>
            <a:pPr marL="838200" lvl="1" indent="-381000">
              <a:buFont typeface="Arial" pitchFamily="34" charset="0"/>
              <a:buAutoNum type="arabicPeriod"/>
            </a:pPr>
            <a:r>
              <a:rPr lang="en-US" sz="2800" smtClean="0">
                <a:latin typeface="Helvetica" pitchFamily="34" charset="0"/>
                <a:ea typeface="ヒラギノ角ゴ Pro W3"/>
                <a:cs typeface="ヒラギノ角ゴ Pro W3"/>
              </a:rPr>
              <a:t>Citizenship Training </a:t>
            </a:r>
          </a:p>
          <a:p>
            <a:pPr marL="838200" lvl="1" indent="-381000">
              <a:buFont typeface="Arial" pitchFamily="34" charset="0"/>
              <a:buAutoNum type="arabicPeriod"/>
            </a:pPr>
            <a:r>
              <a:rPr lang="en-US" sz="2800" smtClean="0">
                <a:latin typeface="Helvetica" pitchFamily="34" charset="0"/>
                <a:ea typeface="ヒラギノ角ゴ Pro W3"/>
                <a:cs typeface="ヒラギノ角ゴ Pro W3"/>
              </a:rPr>
              <a:t>Mental and Physical Fitness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209800"/>
            <a:ext cx="8229600" cy="3124200"/>
          </a:xfrm>
        </p:spPr>
        <p:txBody>
          <a:bodyPr/>
          <a:lstStyle/>
          <a:p>
            <a:pPr indent="-1588" eaLnBrk="1" hangingPunct="1">
              <a:buFontTx/>
              <a:buNone/>
              <a:defRPr/>
            </a:pPr>
            <a:endParaRPr lang="en-US" sz="4000" dirty="0" smtClean="0"/>
          </a:p>
          <a:p>
            <a:pPr indent="-1588" eaLnBrk="1" hangingPunct="1">
              <a:buFontTx/>
              <a:buNone/>
              <a:defRPr/>
            </a:pPr>
            <a:r>
              <a:rPr lang="en-US" sz="5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"Train '</a:t>
            </a:r>
            <a:r>
              <a:rPr lang="en-US" sz="54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em</a:t>
            </a:r>
            <a:r>
              <a:rPr lang="en-US" sz="5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, trust '</a:t>
            </a:r>
            <a:r>
              <a:rPr lang="en-US" sz="54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em</a:t>
            </a:r>
            <a:r>
              <a:rPr lang="en-US" sz="5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, and let '</a:t>
            </a:r>
            <a:r>
              <a:rPr lang="en-US" sz="54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em</a:t>
            </a:r>
            <a:r>
              <a:rPr lang="en-US" sz="5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lead!”</a:t>
            </a:r>
          </a:p>
          <a:p>
            <a:pPr indent="-1588" eaLnBrk="1" hangingPunct="1">
              <a:buFontTx/>
              <a:buNone/>
              <a:defRPr/>
            </a:pPr>
            <a:endParaRPr lang="en-US" sz="12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8675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How the Patrol Method Works</a:t>
            </a:r>
          </a:p>
        </p:txBody>
      </p:sp>
      <p:pic>
        <p:nvPicPr>
          <p:cNvPr id="28676" name="Picture 5" descr="http://www.woodbadge.org/images/billchi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914400"/>
            <a:ext cx="1752600" cy="185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6" descr="http://www.scoutjam2010.org/cms/images/stories/Historic%20pix/bill_hillcourt_short_signature_PP_150x157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4267200"/>
            <a:ext cx="1428750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057400"/>
            <a:ext cx="7075488" cy="1371600"/>
          </a:xfr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Arial" pitchFamily="34" charset="0"/>
              </a:rPr>
              <a:t>Online training under the Boy Scout tab at 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Arial" pitchFamily="34" charset="0"/>
                <a:hlinkClick r:id="rId3"/>
              </a:rPr>
              <a:t>www.myscouting.org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Arial" pitchFamily="34" charset="0"/>
              </a:rPr>
              <a:t> </a:t>
            </a:r>
          </a:p>
        </p:txBody>
      </p:sp>
      <p:sp>
        <p:nvSpPr>
          <p:cNvPr id="29699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Where to Get More Information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Scouting: A Learning Environment</a:t>
            </a:r>
          </a:p>
        </p:txBody>
      </p:sp>
      <p:sp>
        <p:nvSpPr>
          <p:cNvPr id="1126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3200" smtClean="0">
                <a:latin typeface="Helvetica" pitchFamily="34" charset="0"/>
                <a:ea typeface="ヒラギノ角ゴ Pro W3"/>
                <a:cs typeface="ヒラギノ角ゴ Pro W3"/>
              </a:rPr>
              <a:t>Scouting offers an environment that grants young men opportunities to lead, to learn, and to explore.  </a:t>
            </a:r>
          </a:p>
          <a:p>
            <a:r>
              <a:rPr lang="en-US" sz="3200" smtClean="0">
                <a:latin typeface="Helvetica" pitchFamily="34" charset="0"/>
                <a:ea typeface="ヒラギノ角ゴ Pro W3"/>
                <a:cs typeface="ヒラギノ角ゴ Pro W3"/>
              </a:rPr>
              <a:t>During their Boy Scout experience you should expect the boys to become more confident, more skilled and better prepared for life as they grow into manhood.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Scouting: A Learning Environment</a:t>
            </a:r>
          </a:p>
        </p:txBody>
      </p:sp>
      <p:sp>
        <p:nvSpPr>
          <p:cNvPr id="1229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Arial" pitchFamily="34" charset="0"/>
              <a:buNone/>
            </a:pPr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Boy Scouts have many opportunities to learn skills of leadership, of the outdoors, and of life.</a:t>
            </a:r>
          </a:p>
          <a:p>
            <a:pPr>
              <a:buFont typeface="Arial" pitchFamily="34" charset="0"/>
              <a:buNone/>
            </a:pPr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Each boy decides what he will learn and how quickly he will do it.</a:t>
            </a:r>
          </a:p>
          <a:p>
            <a:pPr>
              <a:buFont typeface="Arial" pitchFamily="34" charset="0"/>
              <a:buNone/>
            </a:pPr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As he progresses, the value of his achievements will be reinforces through recognition </a:t>
            </a:r>
          </a:p>
          <a:p>
            <a:pPr lvl="1">
              <a:buFont typeface="Arial" pitchFamily="34" charset="0"/>
              <a:buNone/>
            </a:pPr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 advancement in the Scouting’s ranks, positions of leadership in the troop, and accomplishments during outdoor adventures.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Difference to Cub Scouting</a:t>
            </a:r>
          </a:p>
        </p:txBody>
      </p:sp>
      <p:sp>
        <p:nvSpPr>
          <p:cNvPr id="1331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2000" smtClean="0">
                <a:latin typeface="Helvetica" pitchFamily="34" charset="0"/>
                <a:ea typeface="ヒラギノ角ゴ Pro W3"/>
                <a:cs typeface="ヒラギノ角ゴ Pro W3"/>
              </a:rPr>
              <a:t>One very important difference between Boy Scouting and Cub Scouting is that in Boy Scouting we concentrate on Leadership Development.</a:t>
            </a:r>
          </a:p>
          <a:p>
            <a:r>
              <a:rPr lang="en-US" sz="2000" smtClean="0">
                <a:latin typeface="Helvetica" pitchFamily="34" charset="0"/>
                <a:ea typeface="ヒラギノ角ゴ Pro W3"/>
                <a:cs typeface="ヒラギノ角ゴ Pro W3"/>
              </a:rPr>
              <a:t>In order to teach leadership, we let the boys lead.</a:t>
            </a:r>
          </a:p>
          <a:p>
            <a:r>
              <a:rPr lang="en-US" sz="2000" smtClean="0">
                <a:latin typeface="Helvetica" pitchFamily="34" charset="0"/>
                <a:ea typeface="ヒラギノ角ゴ Pro W3"/>
                <a:cs typeface="ヒラギノ角ゴ Pro W3"/>
              </a:rPr>
              <a:t>Meeting and activity planning and operation are left up to the boys with adult mentoring</a:t>
            </a:r>
          </a:p>
        </p:txBody>
      </p:sp>
      <p:pic>
        <p:nvPicPr>
          <p:cNvPr id="13316" name="Picture 7" descr="091017camporee-0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3505200"/>
            <a:ext cx="3657600" cy="274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Patrol Method</a:t>
            </a:r>
          </a:p>
        </p:txBody>
      </p:sp>
      <p:sp>
        <p:nvSpPr>
          <p:cNvPr id="1433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2800" smtClean="0">
                <a:latin typeface="Helvetica" pitchFamily="34" charset="0"/>
                <a:ea typeface="ヒラギノ角ゴ Pro W3"/>
                <a:cs typeface="ヒラギノ角ゴ Pro W3"/>
              </a:rPr>
              <a:t>This method of teaching boys how to lead is called the Patrol Method</a:t>
            </a:r>
          </a:p>
          <a:p>
            <a:r>
              <a:rPr lang="en-US" sz="2800" smtClean="0">
                <a:latin typeface="Helvetica" pitchFamily="34" charset="0"/>
                <a:ea typeface="ヒラギノ角ゴ Pro W3"/>
                <a:cs typeface="ヒラギノ角ゴ Pro W3"/>
              </a:rPr>
              <a:t>It is so important to Boy Scouting that it is firmly established as one of the Eight Methods of Scouting</a:t>
            </a:r>
          </a:p>
          <a:p>
            <a:endParaRPr lang="en-US" smtClean="0">
              <a:latin typeface="Helvetica" pitchFamily="34" charset="0"/>
              <a:ea typeface="ヒラギノ角ゴ Pro W3"/>
              <a:cs typeface="ヒラギノ角ゴ Pro W3"/>
            </a:endParaRPr>
          </a:p>
        </p:txBody>
      </p:sp>
      <p:pic>
        <p:nvPicPr>
          <p:cNvPr id="14340" name="Picture 4" descr="3759918479_3c4ea8e4c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3657600"/>
            <a:ext cx="3600450" cy="270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The Methods of Boy Scouting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2362200" y="1600200"/>
            <a:ext cx="6019800" cy="4525963"/>
          </a:xfrm>
        </p:spPr>
        <p:txBody>
          <a:bodyPr/>
          <a:lstStyle/>
          <a:p>
            <a:pPr marL="457200" indent="-457200">
              <a:buFont typeface="Calibri" pitchFamily="34" charset="0"/>
              <a:buAutoNum type="arabicPeriod"/>
            </a:pPr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The Ideals 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The Patrol Method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The Outdoors	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Advancement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Association with Adults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Personal Growth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Leadership Development</a:t>
            </a:r>
          </a:p>
          <a:p>
            <a:pPr marL="457200" indent="-457200">
              <a:buFont typeface="Calibri" pitchFamily="34" charset="0"/>
              <a:buAutoNum type="arabicPeriod"/>
            </a:pPr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The Uniform</a:t>
            </a:r>
          </a:p>
          <a:p>
            <a:pPr marL="457200" indent="-457200"/>
            <a:endParaRPr lang="en-US" smtClean="0">
              <a:latin typeface="Helvetica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4812453-74B5-4328-A6DF-FB10368C82C3}" type="slidenum">
              <a:rPr lang="en-US" smtClean="0">
                <a:latin typeface="Helvetica" pitchFamily="34" charset="0"/>
              </a:rPr>
              <a:pPr/>
              <a:t>7</a:t>
            </a:fld>
            <a:endParaRPr lang="en-US" smtClean="0">
              <a:latin typeface="Helvetica" pitchFamily="34" charset="0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6096000" y="2057400"/>
            <a:ext cx="2590800" cy="3810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Left Arrow 4"/>
          <p:cNvSpPr/>
          <p:nvPr/>
        </p:nvSpPr>
        <p:spPr>
          <a:xfrm>
            <a:off x="6705600" y="4267200"/>
            <a:ext cx="2209800" cy="3810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7172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7172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Differences from Cub Scouting</a:t>
            </a:r>
          </a:p>
        </p:txBody>
      </p:sp>
      <p:sp>
        <p:nvSpPr>
          <p:cNvPr id="16387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3581400" cy="4525963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en-US" b="0" smtClean="0">
                <a:latin typeface="Helvetica" pitchFamily="34" charset="0"/>
                <a:ea typeface="ヒラギノ角ゴ Pro W3"/>
                <a:cs typeface="ヒラギノ角ゴ Pro W3"/>
              </a:rPr>
              <a:t>Cub Scout Den</a:t>
            </a:r>
          </a:p>
          <a:p>
            <a:r>
              <a:rPr lang="en-US" b="0" smtClean="0">
                <a:latin typeface="Helvetica" pitchFamily="34" charset="0"/>
                <a:ea typeface="ヒラギノ角ゴ Pro W3"/>
                <a:cs typeface="ヒラギノ角ゴ Pro W3"/>
              </a:rPr>
              <a:t>Den Leader – Adult</a:t>
            </a:r>
          </a:p>
          <a:p>
            <a:r>
              <a:rPr lang="en-US" b="0" smtClean="0">
                <a:latin typeface="Helvetica" pitchFamily="34" charset="0"/>
                <a:ea typeface="ヒラギノ角ゴ Pro W3"/>
                <a:cs typeface="ヒラギノ角ゴ Pro W3"/>
              </a:rPr>
              <a:t>In charge of everything that happens in the den</a:t>
            </a:r>
          </a:p>
          <a:p>
            <a:endParaRPr lang="en-US" b="0" smtClean="0">
              <a:latin typeface="Helvetica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16388" name="Rectangle 4"/>
          <p:cNvSpPr>
            <a:spLocks/>
          </p:cNvSpPr>
          <p:nvPr/>
        </p:nvSpPr>
        <p:spPr bwMode="auto">
          <a:xfrm>
            <a:off x="4191000" y="1600200"/>
            <a:ext cx="419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457200" eaLnBrk="0" hangingPunct="0">
              <a:buClrTx/>
              <a:buFont typeface="Arial" pitchFamily="34" charset="0"/>
              <a:buNone/>
            </a:pPr>
            <a:r>
              <a:rPr lang="en-US" sz="2400">
                <a:solidFill>
                  <a:schemeClr val="bg1"/>
                </a:solidFill>
                <a:latin typeface="Helvetica" pitchFamily="34" charset="0"/>
                <a:ea typeface="ヒラギノ角ゴ Pro W3"/>
                <a:cs typeface="ヒラギノ角ゴ Pro W3"/>
              </a:rPr>
              <a:t>Boy Scout Patrol</a:t>
            </a:r>
          </a:p>
          <a:p>
            <a:pPr marL="342900" indent="-342900" defTabSz="457200" eaLnBrk="0" hangingPunct="0">
              <a:buClrTx/>
              <a:buFont typeface="Arial" pitchFamily="34" charset="0"/>
              <a:buChar char="•"/>
            </a:pPr>
            <a:r>
              <a:rPr lang="en-US" sz="2400">
                <a:solidFill>
                  <a:schemeClr val="bg1"/>
                </a:solidFill>
                <a:latin typeface="Helvetica" pitchFamily="34" charset="0"/>
                <a:ea typeface="ヒラギノ角ゴ Pro W3"/>
                <a:cs typeface="ヒラギノ角ゴ Pro W3"/>
              </a:rPr>
              <a:t>Patrol Leader – Youth</a:t>
            </a:r>
          </a:p>
          <a:p>
            <a:pPr marL="342900" indent="-342900" defTabSz="457200" eaLnBrk="0" hangingPunct="0">
              <a:buClrTx/>
              <a:buFont typeface="Arial" pitchFamily="34" charset="0"/>
              <a:buChar char="•"/>
            </a:pPr>
            <a:r>
              <a:rPr lang="en-US" sz="2400">
                <a:solidFill>
                  <a:schemeClr val="bg1"/>
                </a:solidFill>
                <a:latin typeface="Helvetica" pitchFamily="34" charset="0"/>
                <a:ea typeface="ヒラギノ角ゴ Pro W3"/>
                <a:cs typeface="ヒラギノ角ゴ Pro W3"/>
              </a:rPr>
              <a:t>A Patrol Leader has real authority and genuine responsibilities. Much of the success and happiness of four to ten other boys depend directly on him. </a:t>
            </a:r>
          </a:p>
          <a:p>
            <a:pPr marL="342900" indent="-342900" defTabSz="457200" eaLnBrk="0" hangingPunct="0">
              <a:buClrTx/>
              <a:buFont typeface="Arial" pitchFamily="34" charset="0"/>
              <a:buChar char="•"/>
            </a:pPr>
            <a:endParaRPr lang="en-US" sz="2400">
              <a:solidFill>
                <a:schemeClr val="bg1"/>
              </a:solidFill>
              <a:latin typeface="Helvetica" pitchFamily="34" charset="0"/>
              <a:ea typeface="ヒラギノ角ゴ Pro W3"/>
              <a:cs typeface="ヒラギノ角ゴ Pro W3"/>
            </a:endParaRPr>
          </a:p>
          <a:p>
            <a:pPr marL="342900" indent="-342900" defTabSz="457200" eaLnBrk="0" hangingPunct="0">
              <a:buClrTx/>
              <a:buFont typeface="Arial" pitchFamily="34" charset="0"/>
              <a:buChar char="•"/>
            </a:pPr>
            <a:endParaRPr lang="en-US" sz="2400" b="1">
              <a:solidFill>
                <a:schemeClr val="bg1"/>
              </a:solidFill>
              <a:latin typeface="Helvetica" pitchFamily="34" charset="0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latin typeface="Helvetica" pitchFamily="34" charset="0"/>
                <a:ea typeface="ヒラギノ角ゴ Pro W3"/>
                <a:cs typeface="ヒラギノ角ゴ Pro W3"/>
              </a:rPr>
              <a:t>Differences from Cub Scouting</a:t>
            </a:r>
          </a:p>
        </p:txBody>
      </p:sp>
      <p:sp>
        <p:nvSpPr>
          <p:cNvPr id="1741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524000"/>
            <a:ext cx="3581400" cy="4525963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en-US" b="0" smtClean="0">
                <a:latin typeface="Helvetica" pitchFamily="34" charset="0"/>
                <a:ea typeface="ヒラギノ角ゴ Pro W3"/>
                <a:cs typeface="ヒラギノ角ゴ Pro W3"/>
              </a:rPr>
              <a:t>Pack Operations</a:t>
            </a:r>
          </a:p>
          <a:p>
            <a:r>
              <a:rPr lang="en-US" b="0" smtClean="0">
                <a:latin typeface="Helvetica" pitchFamily="34" charset="0"/>
                <a:ea typeface="ヒラギノ角ゴ Pro W3"/>
                <a:cs typeface="ヒラギノ角ゴ Pro W3"/>
              </a:rPr>
              <a:t>Cubmaster – Adult</a:t>
            </a:r>
          </a:p>
          <a:p>
            <a:r>
              <a:rPr lang="en-US" b="0" smtClean="0">
                <a:latin typeface="Helvetica" pitchFamily="34" charset="0"/>
                <a:ea typeface="ヒラギノ角ゴ Pro W3"/>
                <a:cs typeface="ヒラギノ角ゴ Pro W3"/>
              </a:rPr>
              <a:t>Works with adult Den Leaders, committee chair and adult committee members to make sure pack runs smoothly</a:t>
            </a:r>
          </a:p>
          <a:p>
            <a:endParaRPr lang="en-US" b="0" smtClean="0">
              <a:latin typeface="Helvetica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17412" name="Rectangle 4"/>
          <p:cNvSpPr>
            <a:spLocks/>
          </p:cNvSpPr>
          <p:nvPr/>
        </p:nvSpPr>
        <p:spPr bwMode="auto">
          <a:xfrm>
            <a:off x="4114800" y="1371600"/>
            <a:ext cx="4267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457200" eaLnBrk="0" hangingPunct="0">
              <a:buClrTx/>
              <a:buFont typeface="Arial" pitchFamily="34" charset="0"/>
              <a:buNone/>
            </a:pPr>
            <a:r>
              <a:rPr lang="en-US" sz="2400">
                <a:solidFill>
                  <a:schemeClr val="bg1"/>
                </a:solidFill>
                <a:latin typeface="Helvetica" pitchFamily="34" charset="0"/>
                <a:ea typeface="ヒラギノ角ゴ Pro W3"/>
                <a:cs typeface="ヒラギノ角ゴ Pro W3"/>
              </a:rPr>
              <a:t>Troop Operations</a:t>
            </a:r>
          </a:p>
          <a:p>
            <a:pPr marL="342900" indent="-342900" defTabSz="457200" eaLnBrk="0" hangingPunct="0">
              <a:buClrTx/>
              <a:buFont typeface="Arial" pitchFamily="34" charset="0"/>
              <a:buChar char="•"/>
            </a:pPr>
            <a:r>
              <a:rPr lang="en-US" sz="2400">
                <a:solidFill>
                  <a:schemeClr val="bg1"/>
                </a:solidFill>
                <a:latin typeface="Helvetica" pitchFamily="34" charset="0"/>
                <a:ea typeface="ヒラギノ角ゴ Pro W3"/>
                <a:cs typeface="ヒラギノ角ゴ Pro W3"/>
              </a:rPr>
              <a:t>Senior Patrol Leader – Youth</a:t>
            </a:r>
          </a:p>
          <a:p>
            <a:pPr marL="342900" indent="-342900" defTabSz="457200" eaLnBrk="0" hangingPunct="0">
              <a:buClrTx/>
              <a:buFont typeface="Arial" pitchFamily="34" charset="0"/>
              <a:buChar char="•"/>
            </a:pPr>
            <a:r>
              <a:rPr lang="en-US" sz="2400">
                <a:solidFill>
                  <a:schemeClr val="bg1"/>
                </a:solidFill>
                <a:latin typeface="Helvetica" pitchFamily="34" charset="0"/>
                <a:ea typeface="ヒラギノ角ゴ Pro W3"/>
                <a:cs typeface="ヒラギノ角ゴ Pro W3"/>
              </a:rPr>
              <a:t>Works with Patrol Leader Council (youth committee) to make sure troop runs smoothly</a:t>
            </a:r>
          </a:p>
          <a:p>
            <a:pPr marL="342900" indent="-342900" defTabSz="457200" eaLnBrk="0" hangingPunct="0">
              <a:buClrTx/>
              <a:buFont typeface="Arial" pitchFamily="34" charset="0"/>
              <a:buChar char="•"/>
            </a:pPr>
            <a:r>
              <a:rPr lang="en-US" sz="2400">
                <a:solidFill>
                  <a:schemeClr val="bg1"/>
                </a:solidFill>
                <a:latin typeface="Helvetica" pitchFamily="34" charset="0"/>
                <a:ea typeface="ヒラギノ角ゴ Pro W3"/>
                <a:cs typeface="ヒラギノ角ゴ Pro W3"/>
              </a:rPr>
              <a:t>Scoutmaster is mentor, teacher and guide</a:t>
            </a:r>
            <a:endParaRPr lang="en-US" sz="2400" b="1">
              <a:solidFill>
                <a:schemeClr val="bg1"/>
              </a:solidFill>
              <a:latin typeface="Helvetica" pitchFamily="34" charset="0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279c20c3caf3300dae6b438536eb8c56">
  <xsd:schema xmlns:xsd="http://www.w3.org/2001/XMLSchema" xmlns:p="http://schemas.microsoft.com/office/2006/metadata/properties" targetNamespace="http://schemas.microsoft.com/office/2006/metadata/properties" ma:root="true" ma:fieldsID="0d2e1ca116041f9e11471c52c4c9d60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7B36DB5-4C65-42D7-9021-52018A679C7C}">
  <ds:schemaRefs>
    <ds:schemaRef ds:uri="http://schemas.microsoft.com/office/2006/documentManagement/types"/>
    <ds:schemaRef ds:uri="http://www.w3.org/XML/1998/namespace"/>
    <ds:schemaRef ds:uri="http://purl.org/dc/elements/1.1/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8B696632-4085-4A69-878A-42A323048E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C3337B3C-DD9D-4748-BFA0-33C3A4B2199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1001</Words>
  <Application>Microsoft Office PowerPoint</Application>
  <PresentationFormat>Overhead</PresentationFormat>
  <Paragraphs>135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The Patrol Method A Short Presentation for Parents</vt:lpstr>
      <vt:lpstr>Welcome to Boy Scouting!</vt:lpstr>
      <vt:lpstr>Scouting: A Learning Environment</vt:lpstr>
      <vt:lpstr>Scouting: A Learning Environment</vt:lpstr>
      <vt:lpstr>Difference to Cub Scouting</vt:lpstr>
      <vt:lpstr>Patrol Method</vt:lpstr>
      <vt:lpstr>The Methods of Boy Scouting</vt:lpstr>
      <vt:lpstr>Differences from Cub Scouting</vt:lpstr>
      <vt:lpstr>Differences from Cub Scouting</vt:lpstr>
      <vt:lpstr>Differences from Cub Scouting</vt:lpstr>
      <vt:lpstr>Adult Troop Committee</vt:lpstr>
      <vt:lpstr>Boy-Led Troops Are Not Perfect</vt:lpstr>
      <vt:lpstr>Adult Run Troops</vt:lpstr>
      <vt:lpstr>What Can I Look for in a Boy Lead Troop?</vt:lpstr>
      <vt:lpstr>Why is Boy Run So Important?</vt:lpstr>
      <vt:lpstr>Boy Scout Troop Structure</vt:lpstr>
      <vt:lpstr>Scoutmaster’s Role</vt:lpstr>
      <vt:lpstr>Chain of Command</vt:lpstr>
      <vt:lpstr>General Rule #1</vt:lpstr>
      <vt:lpstr>How the Patrol Method Works</vt:lpstr>
      <vt:lpstr>Where to Get More Information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2011-05-31T21:26:08Z</dcterms:created>
  <dcterms:modified xsi:type="dcterms:W3CDTF">2013-10-23T22:37:53Z</dcterms:modified>
</cp:coreProperties>
</file>