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8"/>
  </p:notesMasterIdLst>
  <p:sldIdLst>
    <p:sldId id="256" r:id="rId3"/>
    <p:sldId id="258" r:id="rId4"/>
    <p:sldId id="259" r:id="rId5"/>
    <p:sldId id="267" r:id="rId6"/>
    <p:sldId id="268" r:id="rId7"/>
    <p:sldId id="266" r:id="rId8"/>
    <p:sldId id="260" r:id="rId9"/>
    <p:sldId id="261" r:id="rId10"/>
    <p:sldId id="269" r:id="rId11"/>
    <p:sldId id="270" r:id="rId12"/>
    <p:sldId id="262" r:id="rId13"/>
    <p:sldId id="272" r:id="rId14"/>
    <p:sldId id="271" r:id="rId15"/>
    <p:sldId id="257" r:id="rId16"/>
    <p:sldId id="265" r:id="rId17"/>
  </p:sldIdLst>
  <p:sldSz cx="18288000" cy="10287000"/>
  <p:notesSz cx="6858000" cy="9144000"/>
  <p:embeddedFontLst>
    <p:embeddedFont>
      <p:font typeface="Calibri" panose="020F0502020204030204" pitchFamily="34" charset="0"/>
      <p:regular r:id="rId19"/>
      <p:bold r:id="rId20"/>
      <p:italic r:id="rId21"/>
      <p:boldItalic r:id="rId22"/>
    </p:embeddedFont>
    <p:embeddedFont>
      <p:font typeface="Aptos ExtraBold" panose="020B0604020202020204" charset="0"/>
      <p:bold r:id="rId23"/>
    </p:embeddedFont>
    <p:embeddedFont>
      <p:font typeface="Montserrat Ultra-Bold Italics" panose="020B0604020202020204" charset="0"/>
      <p:regular r:id="rId24"/>
    </p:embeddedFont>
    <p:embeddedFont>
      <p:font typeface="Georgia" panose="02040502050405020303" pitchFamily="18" charset="0"/>
      <p:regular r:id="rId25"/>
      <p:bold r:id="rId26"/>
      <p:italic r:id="rId27"/>
      <p:boldItalic r:id="rId28"/>
    </p:embeddedFont>
    <p:embeddedFont>
      <p:font typeface="Montserrat" panose="00000500000000000000" pitchFamily="50" charset="0"/>
      <p:regular r:id="rId29"/>
      <p:bold r:id="rId30"/>
      <p:boldItalic r:id="rId31"/>
    </p:embeddedFont>
    <p:embeddedFont>
      <p:font typeface="Bierstadt Display" panose="020B0604020202020204" charset="0"/>
      <p:regular r:id="rId32"/>
      <p:bold r:id="rId33"/>
    </p:embeddedFont>
    <p:embeddedFont>
      <p:font typeface="Candara" panose="020E0502030303020204" pitchFamily="34" charset="0"/>
      <p:regular r:id="rId34"/>
      <p:bold r:id="rId35"/>
      <p:italic r:id="rId36"/>
      <p:boldItalic r:id="rId37"/>
    </p:embeddedFont>
    <p:embeddedFont>
      <p:font typeface="Anton Italics" panose="020B0604020202020204" charset="0"/>
      <p:regular r:id="rId38"/>
    </p:embeddedFont>
    <p:embeddedFont>
      <p:font typeface="Montserrat Ultra-Bold" panose="020B0604020202020204" charset="0"/>
      <p:regular r:id="rId39"/>
    </p:embeddedFont>
    <p:embeddedFont>
      <p:font typeface="Anton" panose="020B0604020202020204" charset="0"/>
      <p:regular r:id="rId40"/>
    </p:embeddedFont>
    <p:embeddedFont>
      <p:font typeface="Century Gothic" panose="020B0502020202020204"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FF"/>
    <a:srgbClr val="004E89"/>
    <a:srgbClr val="0086FF"/>
    <a:srgbClr val="E2E5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42" autoAdjust="0"/>
    <p:restoredTop sz="95828" autoAdjust="0"/>
  </p:normalViewPr>
  <p:slideViewPr>
    <p:cSldViewPr>
      <p:cViewPr varScale="1">
        <p:scale>
          <a:sx n="46" d="100"/>
          <a:sy n="46" d="100"/>
        </p:scale>
        <p:origin x="3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font" Target="fonts/font24.fntdata"/><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font" Target="fonts/font2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font" Target="fonts/font25.fntdata"/><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46" Type="http://schemas.openxmlformats.org/officeDocument/2006/relationships/viewProps" Target="viewProps.xml"/><Relationship Id="rId20" Type="http://schemas.openxmlformats.org/officeDocument/2006/relationships/font" Target="fonts/font2.fntdata"/><Relationship Id="rId41" Type="http://schemas.openxmlformats.org/officeDocument/2006/relationships/font" Target="fonts/font23.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Summary!$B$12</c:f>
              <c:strCache>
                <c:ptCount val="1"/>
                <c:pt idx="0">
                  <c:v>2024</c:v>
                </c:pt>
              </c:strCache>
            </c:strRef>
          </c:tx>
          <c:spPr>
            <a:ln w="28575" cap="rnd">
              <a:solidFill>
                <a:schemeClr val="accent1"/>
              </a:solidFill>
              <a:round/>
            </a:ln>
            <a:effectLst/>
          </c:spPr>
          <c:marker>
            <c:symbol val="none"/>
          </c:marker>
          <c:cat>
            <c:strRef>
              <c:f>Summary!$A$13:$A$56</c:f>
              <c:strCache>
                <c:ptCount val="7"/>
                <c:pt idx="0">
                  <c:v>Income</c:v>
                </c:pt>
                <c:pt idx="1">
                  <c:v>Cost of Sales </c:v>
                </c:pt>
                <c:pt idx="2">
                  <c:v>Gross Profit</c:v>
                </c:pt>
                <c:pt idx="3">
                  <c:v>Total Expenses</c:v>
                </c:pt>
                <c:pt idx="4">
                  <c:v>Profit Before Taxes</c:v>
                </c:pt>
                <c:pt idx="5">
                  <c:v>Total Taxes</c:v>
                </c:pt>
                <c:pt idx="6">
                  <c:v>Net Profit</c:v>
                </c:pt>
              </c:strCache>
            </c:strRef>
          </c:cat>
          <c:val>
            <c:numRef>
              <c:f>Summary!$B$13:$B$56</c:f>
              <c:numCache>
                <c:formatCode>[$$-380A]\ #,##0</c:formatCode>
                <c:ptCount val="7"/>
                <c:pt idx="0">
                  <c:v>2180000</c:v>
                </c:pt>
                <c:pt idx="1">
                  <c:v>654000</c:v>
                </c:pt>
                <c:pt idx="2">
                  <c:v>1526000</c:v>
                </c:pt>
                <c:pt idx="3">
                  <c:v>698600</c:v>
                </c:pt>
                <c:pt idx="4">
                  <c:v>827400</c:v>
                </c:pt>
                <c:pt idx="5">
                  <c:v>73142.16</c:v>
                </c:pt>
                <c:pt idx="6">
                  <c:v>754257.84</c:v>
                </c:pt>
              </c:numCache>
            </c:numRef>
          </c:val>
          <c:smooth val="0"/>
          <c:extLst xmlns:c16r2="http://schemas.microsoft.com/office/drawing/2015/06/chart">
            <c:ext xmlns:c16="http://schemas.microsoft.com/office/drawing/2014/chart" uri="{C3380CC4-5D6E-409C-BE32-E72D297353CC}">
              <c16:uniqueId val="{00000000-4246-4E05-99AE-11011DF9363E}"/>
            </c:ext>
          </c:extLst>
        </c:ser>
        <c:ser>
          <c:idx val="1"/>
          <c:order val="1"/>
          <c:tx>
            <c:strRef>
              <c:f>Summary!$C$12</c:f>
              <c:strCache>
                <c:ptCount val="1"/>
                <c:pt idx="0">
                  <c:v>2025</c:v>
                </c:pt>
              </c:strCache>
            </c:strRef>
          </c:tx>
          <c:spPr>
            <a:ln w="28575" cap="rnd">
              <a:solidFill>
                <a:schemeClr val="accent5"/>
              </a:solidFill>
              <a:round/>
            </a:ln>
            <a:effectLst/>
          </c:spPr>
          <c:marker>
            <c:symbol val="none"/>
          </c:marker>
          <c:cat>
            <c:strRef>
              <c:f>Summary!$A$13:$A$56</c:f>
              <c:strCache>
                <c:ptCount val="7"/>
                <c:pt idx="0">
                  <c:v>Income</c:v>
                </c:pt>
                <c:pt idx="1">
                  <c:v>Cost of Sales </c:v>
                </c:pt>
                <c:pt idx="2">
                  <c:v>Gross Profit</c:v>
                </c:pt>
                <c:pt idx="3">
                  <c:v>Total Expenses</c:v>
                </c:pt>
                <c:pt idx="4">
                  <c:v>Profit Before Taxes</c:v>
                </c:pt>
                <c:pt idx="5">
                  <c:v>Total Taxes</c:v>
                </c:pt>
                <c:pt idx="6">
                  <c:v>Net Profit</c:v>
                </c:pt>
              </c:strCache>
            </c:strRef>
          </c:cat>
          <c:val>
            <c:numRef>
              <c:f>Summary!$C$13:$C$56</c:f>
              <c:numCache>
                <c:formatCode>[$$-380A]\ #,##0</c:formatCode>
                <c:ptCount val="7"/>
                <c:pt idx="0">
                  <c:v>2834000</c:v>
                </c:pt>
                <c:pt idx="1">
                  <c:v>793520.00000000012</c:v>
                </c:pt>
                <c:pt idx="2">
                  <c:v>2040480</c:v>
                </c:pt>
                <c:pt idx="3">
                  <c:v>773730</c:v>
                </c:pt>
                <c:pt idx="4">
                  <c:v>1266750</c:v>
                </c:pt>
                <c:pt idx="5">
                  <c:v>111980.70000000001</c:v>
                </c:pt>
                <c:pt idx="6">
                  <c:v>1154769.3</c:v>
                </c:pt>
              </c:numCache>
            </c:numRef>
          </c:val>
          <c:smooth val="0"/>
          <c:extLst xmlns:c16r2="http://schemas.microsoft.com/office/drawing/2015/06/chart">
            <c:ext xmlns:c16="http://schemas.microsoft.com/office/drawing/2014/chart" uri="{C3380CC4-5D6E-409C-BE32-E72D297353CC}">
              <c16:uniqueId val="{00000001-4246-4E05-99AE-11011DF9363E}"/>
            </c:ext>
          </c:extLst>
        </c:ser>
        <c:ser>
          <c:idx val="2"/>
          <c:order val="2"/>
          <c:tx>
            <c:strRef>
              <c:f>Summary!$D$12</c:f>
              <c:strCache>
                <c:ptCount val="1"/>
                <c:pt idx="0">
                  <c:v>2026</c:v>
                </c:pt>
              </c:strCache>
            </c:strRef>
          </c:tx>
          <c:spPr>
            <a:ln w="28575" cap="rnd">
              <a:solidFill>
                <a:schemeClr val="accent3"/>
              </a:solidFill>
              <a:round/>
            </a:ln>
            <a:effectLst/>
          </c:spPr>
          <c:marker>
            <c:symbol val="none"/>
          </c:marker>
          <c:cat>
            <c:strRef>
              <c:f>Summary!$A$13:$A$56</c:f>
              <c:strCache>
                <c:ptCount val="7"/>
                <c:pt idx="0">
                  <c:v>Income</c:v>
                </c:pt>
                <c:pt idx="1">
                  <c:v>Cost of Sales </c:v>
                </c:pt>
                <c:pt idx="2">
                  <c:v>Gross Profit</c:v>
                </c:pt>
                <c:pt idx="3">
                  <c:v>Total Expenses</c:v>
                </c:pt>
                <c:pt idx="4">
                  <c:v>Profit Before Taxes</c:v>
                </c:pt>
                <c:pt idx="5">
                  <c:v>Total Taxes</c:v>
                </c:pt>
                <c:pt idx="6">
                  <c:v>Net Profit</c:v>
                </c:pt>
              </c:strCache>
            </c:strRef>
          </c:cat>
          <c:val>
            <c:numRef>
              <c:f>Summary!$D$13:$D$56</c:f>
              <c:numCache>
                <c:formatCode>[$$-380A]\ #,##0</c:formatCode>
                <c:ptCount val="7"/>
                <c:pt idx="0">
                  <c:v>4109300</c:v>
                </c:pt>
                <c:pt idx="1">
                  <c:v>1027325</c:v>
                </c:pt>
                <c:pt idx="2">
                  <c:v>3081975</c:v>
                </c:pt>
                <c:pt idx="3">
                  <c:v>907688.5</c:v>
                </c:pt>
                <c:pt idx="4">
                  <c:v>2174286.5</c:v>
                </c:pt>
                <c:pt idx="5">
                  <c:v>192206.92660000001</c:v>
                </c:pt>
                <c:pt idx="6">
                  <c:v>1982079.5734000001</c:v>
                </c:pt>
              </c:numCache>
            </c:numRef>
          </c:val>
          <c:smooth val="0"/>
          <c:extLst xmlns:c16r2="http://schemas.microsoft.com/office/drawing/2015/06/chart">
            <c:ext xmlns:c16="http://schemas.microsoft.com/office/drawing/2014/chart" uri="{C3380CC4-5D6E-409C-BE32-E72D297353CC}">
              <c16:uniqueId val="{00000002-4246-4E05-99AE-11011DF9363E}"/>
            </c:ext>
          </c:extLst>
        </c:ser>
        <c:dLbls>
          <c:showLegendKey val="0"/>
          <c:showVal val="0"/>
          <c:showCatName val="0"/>
          <c:showSerName val="0"/>
          <c:showPercent val="0"/>
          <c:showBubbleSize val="0"/>
        </c:dLbls>
        <c:smooth val="0"/>
        <c:axId val="-481630672"/>
        <c:axId val="-481633936"/>
      </c:lineChart>
      <c:catAx>
        <c:axId val="-481630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orgia" panose="02040502050405020303" pitchFamily="18" charset="0"/>
                <a:ea typeface="+mn-ea"/>
                <a:cs typeface="+mn-cs"/>
              </a:defRPr>
            </a:pPr>
            <a:endParaRPr lang="en-US"/>
          </a:p>
        </c:txPr>
        <c:crossAx val="-481633936"/>
        <c:crosses val="autoZero"/>
        <c:auto val="1"/>
        <c:lblAlgn val="ctr"/>
        <c:lblOffset val="100"/>
        <c:noMultiLvlLbl val="0"/>
      </c:catAx>
      <c:valAx>
        <c:axId val="-481633936"/>
        <c:scaling>
          <c:orientation val="minMax"/>
        </c:scaling>
        <c:delete val="0"/>
        <c:axPos val="l"/>
        <c:majorGridlines>
          <c:spPr>
            <a:ln w="9525" cap="flat" cmpd="sng" algn="ctr">
              <a:solidFill>
                <a:schemeClr val="tx1">
                  <a:lumMod val="15000"/>
                  <a:lumOff val="85000"/>
                </a:schemeClr>
              </a:solidFill>
              <a:round/>
            </a:ln>
            <a:effectLst/>
          </c:spPr>
        </c:majorGridlines>
        <c:numFmt formatCode="[$$-380A]\ #,##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orgia" panose="02040502050405020303" pitchFamily="18" charset="0"/>
                <a:ea typeface="+mn-ea"/>
                <a:cs typeface="+mn-cs"/>
              </a:defRPr>
            </a:pPr>
            <a:endParaRPr lang="en-US"/>
          </a:p>
        </c:txPr>
        <c:crossAx val="-4816306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Georgia" panose="02040502050405020303" pitchFamily="18" charset="0"/>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Georgia" panose="02040502050405020303"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C391B1-64C4-4DF5-908E-93ECC8BB2E3B}" type="datetimeFigureOut">
              <a:rPr lang="en-US" smtClean="0"/>
              <a:t>26-Feb-24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832801-07F3-46EC-A8FD-63C76CC0A847}" type="slidenum">
              <a:rPr lang="en-US" smtClean="0"/>
              <a:t>‹#›</a:t>
            </a:fld>
            <a:endParaRPr lang="en-US"/>
          </a:p>
        </p:txBody>
      </p:sp>
    </p:spTree>
    <p:extLst>
      <p:ext uri="{BB962C8B-B14F-4D97-AF65-F5344CB8AC3E}">
        <p14:creationId xmlns:p14="http://schemas.microsoft.com/office/powerpoint/2010/main" val="1622050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832801-07F3-46EC-A8FD-63C76CC0A847}" type="slidenum">
              <a:rPr lang="en-US" smtClean="0"/>
              <a:t>1</a:t>
            </a:fld>
            <a:endParaRPr lang="en-US"/>
          </a:p>
        </p:txBody>
      </p:sp>
    </p:spTree>
    <p:extLst>
      <p:ext uri="{BB962C8B-B14F-4D97-AF65-F5344CB8AC3E}">
        <p14:creationId xmlns:p14="http://schemas.microsoft.com/office/powerpoint/2010/main" val="1635971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66449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9204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4392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26-Feb-24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78090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26-Feb-24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696252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26-Feb-24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18277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26-Feb-24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3101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26-Feb-24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76754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26-Feb-24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3387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625538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85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26-Feb-24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26-Feb-24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26-Feb-24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26-Feb-24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26-Feb-24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26-Feb-24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26-Feb-24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26-Feb-24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26-Feb-24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40732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undraftedgear.com/" TargetMode="Externa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8.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image" Target="../media/image6.svg"/><Relationship Id="rId4" Type="http://schemas.microsoft.com/office/2007/relationships/hdphoto" Target="../media/hdphoto1.wdp"/><Relationship Id="rId9" Type="http://schemas.openxmlformats.org/officeDocument/2006/relationships/image" Target="../media/image4.png"/><Relationship Id="rId14" Type="http://schemas.openxmlformats.org/officeDocument/2006/relationships/image" Target="../media/image10.sv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3.sv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3.sv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hyperlink" Target="https://www.arizton.com/market-reports/sportswear-market-size-analysis#:~:text=MARKET%20OUTLOOK,at%20a%20CAGR%20of%206.93%25"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grandviewresearch.com/industry-analysis/cryptocurrency-market-report" TargetMode="External"/><Relationship Id="rId5" Type="http://schemas.openxmlformats.org/officeDocument/2006/relationships/image" Target="../media/image14.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0.png"/><Relationship Id="rId12" Type="http://schemas.openxmlformats.org/officeDocument/2006/relationships/image" Target="../media/image29.sv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2.png"/><Relationship Id="rId5" Type="http://schemas.openxmlformats.org/officeDocument/2006/relationships/image" Target="../media/image19.png"/><Relationship Id="rId15" Type="http://schemas.openxmlformats.org/officeDocument/2006/relationships/image" Target="../media/image10.png"/><Relationship Id="rId10" Type="http://schemas.openxmlformats.org/officeDocument/2006/relationships/image" Target="../media/image27.svg"/><Relationship Id="rId4" Type="http://schemas.openxmlformats.org/officeDocument/2006/relationships/image" Target="../media/image3.svg"/><Relationship Id="rId9" Type="http://schemas.openxmlformats.org/officeDocument/2006/relationships/image" Target="../media/image21.png"/><Relationship Id="rId14"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pic>
        <p:nvPicPr>
          <p:cNvPr id="19" name="Picture 18" descr="A group of people posing for a photo&#10;&#10;Description automatically generated">
            <a:extLst>
              <a:ext uri="{FF2B5EF4-FFF2-40B4-BE49-F238E27FC236}">
                <a16:creationId xmlns:a16="http://schemas.microsoft.com/office/drawing/2014/main" xmlns="" id="{42D1BE65-5EF4-24CA-F8C2-30C65546913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39000"/>
                    </a14:imgEffect>
                  </a14:imgLayer>
                </a14:imgProps>
              </a:ext>
              <a:ext uri="{28A0092B-C50C-407E-A947-70E740481C1C}">
                <a14:useLocalDpi xmlns:a14="http://schemas.microsoft.com/office/drawing/2010/main" val="0"/>
              </a:ext>
            </a:extLst>
          </a:blip>
          <a:srcRect b="13896"/>
          <a:stretch/>
        </p:blipFill>
        <p:spPr>
          <a:xfrm>
            <a:off x="0" y="-23615"/>
            <a:ext cx="18288000" cy="10310615"/>
          </a:xfrm>
          <a:prstGeom prst="rect">
            <a:avLst/>
          </a:prstGeom>
          <a:gradFill flip="none" rotWithShape="1">
            <a:gsLst>
              <a:gs pos="60532">
                <a:srgbClr val="90A2B8"/>
              </a:gs>
              <a:gs pos="0">
                <a:schemeClr val="tx1">
                  <a:alpha val="4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p:spPr>
      </p:pic>
      <p:sp>
        <p:nvSpPr>
          <p:cNvPr id="4" name="Freeform 4"/>
          <p:cNvSpPr/>
          <p:nvPr/>
        </p:nvSpPr>
        <p:spPr>
          <a:xfrm>
            <a:off x="11220392" y="7875179"/>
            <a:ext cx="7067608" cy="2411821"/>
          </a:xfrm>
          <a:custGeom>
            <a:avLst/>
            <a:gdLst/>
            <a:ahLst/>
            <a:cxnLst/>
            <a:rect l="l" t="t" r="r" b="b"/>
            <a:pathLst>
              <a:path w="7067608" h="2411821">
                <a:moveTo>
                  <a:pt x="0" y="0"/>
                </a:moveTo>
                <a:lnTo>
                  <a:pt x="7067608" y="0"/>
                </a:lnTo>
                <a:lnTo>
                  <a:pt x="7067608" y="2411821"/>
                </a:lnTo>
                <a:lnTo>
                  <a:pt x="0" y="241182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a:p>
        </p:txBody>
      </p:sp>
      <p:sp>
        <p:nvSpPr>
          <p:cNvPr id="5" name="Freeform 5"/>
          <p:cNvSpPr/>
          <p:nvPr/>
        </p:nvSpPr>
        <p:spPr>
          <a:xfrm rot="-10800000">
            <a:off x="-689503" y="-556127"/>
            <a:ext cx="6667051" cy="2275131"/>
          </a:xfrm>
          <a:custGeom>
            <a:avLst/>
            <a:gdLst/>
            <a:ahLst/>
            <a:cxnLst/>
            <a:rect l="l" t="t" r="r" b="b"/>
            <a:pathLst>
              <a:path w="6667051" h="2275131">
                <a:moveTo>
                  <a:pt x="0" y="0"/>
                </a:moveTo>
                <a:lnTo>
                  <a:pt x="6667051" y="0"/>
                </a:lnTo>
                <a:lnTo>
                  <a:pt x="6667051" y="2275131"/>
                </a:lnTo>
                <a:lnTo>
                  <a:pt x="0" y="227513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a:p>
        </p:txBody>
      </p:sp>
      <p:grpSp>
        <p:nvGrpSpPr>
          <p:cNvPr id="6" name="Group 6"/>
          <p:cNvGrpSpPr/>
          <p:nvPr/>
        </p:nvGrpSpPr>
        <p:grpSpPr>
          <a:xfrm>
            <a:off x="11954260" y="-21517"/>
            <a:ext cx="2059128" cy="2411821"/>
            <a:chOff x="0" y="0"/>
            <a:chExt cx="542322" cy="635212"/>
          </a:xfrm>
        </p:grpSpPr>
        <p:sp>
          <p:nvSpPr>
            <p:cNvPr id="7" name="Freeform 7"/>
            <p:cNvSpPr/>
            <p:nvPr/>
          </p:nvSpPr>
          <p:spPr>
            <a:xfrm>
              <a:off x="0" y="0"/>
              <a:ext cx="542322" cy="635212"/>
            </a:xfrm>
            <a:custGeom>
              <a:avLst/>
              <a:gdLst/>
              <a:ahLst/>
              <a:cxnLst/>
              <a:rect l="l" t="t" r="r" b="b"/>
              <a:pathLst>
                <a:path w="542322" h="635212">
                  <a:moveTo>
                    <a:pt x="203200" y="0"/>
                  </a:moveTo>
                  <a:lnTo>
                    <a:pt x="542322" y="0"/>
                  </a:lnTo>
                  <a:lnTo>
                    <a:pt x="339122" y="635212"/>
                  </a:lnTo>
                  <a:lnTo>
                    <a:pt x="0" y="635212"/>
                  </a:lnTo>
                  <a:lnTo>
                    <a:pt x="203200" y="0"/>
                  </a:lnTo>
                  <a:close/>
                </a:path>
              </a:pathLst>
            </a:custGeom>
            <a:solidFill>
              <a:srgbClr val="004E89"/>
            </a:solidFill>
          </p:spPr>
          <p:txBody>
            <a:bodyPr/>
            <a:lstStyle/>
            <a:p>
              <a:endParaRPr lang="en-US"/>
            </a:p>
          </p:txBody>
        </p:sp>
        <p:sp>
          <p:nvSpPr>
            <p:cNvPr id="8" name="TextBox 8"/>
            <p:cNvSpPr txBox="1"/>
            <p:nvPr/>
          </p:nvSpPr>
          <p:spPr>
            <a:xfrm>
              <a:off x="101600" y="-38100"/>
              <a:ext cx="339122"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1474678" y="-1227427"/>
            <a:ext cx="2059128" cy="2411821"/>
            <a:chOff x="0" y="0"/>
            <a:chExt cx="542322" cy="635212"/>
          </a:xfrm>
        </p:grpSpPr>
        <p:sp>
          <p:nvSpPr>
            <p:cNvPr id="10" name="Freeform 10"/>
            <p:cNvSpPr/>
            <p:nvPr/>
          </p:nvSpPr>
          <p:spPr>
            <a:xfrm>
              <a:off x="0" y="0"/>
              <a:ext cx="542322" cy="635212"/>
            </a:xfrm>
            <a:custGeom>
              <a:avLst/>
              <a:gdLst/>
              <a:ahLst/>
              <a:cxnLst/>
              <a:rect l="l" t="t" r="r" b="b"/>
              <a:pathLst>
                <a:path w="542322" h="635212">
                  <a:moveTo>
                    <a:pt x="203200" y="0"/>
                  </a:moveTo>
                  <a:lnTo>
                    <a:pt x="542322" y="0"/>
                  </a:lnTo>
                  <a:lnTo>
                    <a:pt x="339122" y="635212"/>
                  </a:lnTo>
                  <a:lnTo>
                    <a:pt x="0" y="635212"/>
                  </a:lnTo>
                  <a:lnTo>
                    <a:pt x="203200" y="0"/>
                  </a:lnTo>
                  <a:close/>
                </a:path>
              </a:pathLst>
            </a:custGeom>
            <a:solidFill>
              <a:srgbClr val="0370CD"/>
            </a:solidFill>
          </p:spPr>
          <p:txBody>
            <a:bodyPr/>
            <a:lstStyle/>
            <a:p>
              <a:endParaRPr lang="en-US"/>
            </a:p>
          </p:txBody>
        </p:sp>
        <p:sp>
          <p:nvSpPr>
            <p:cNvPr id="11" name="TextBox 11"/>
            <p:cNvSpPr txBox="1"/>
            <p:nvPr/>
          </p:nvSpPr>
          <p:spPr>
            <a:xfrm>
              <a:off x="101600" y="-38100"/>
              <a:ext cx="339122" cy="673312"/>
            </a:xfrm>
            <a:prstGeom prst="rect">
              <a:avLst/>
            </a:prstGeom>
          </p:spPr>
          <p:txBody>
            <a:bodyPr lIns="50800" tIns="50800" rIns="50800" bIns="50800" rtlCol="0" anchor="ctr"/>
            <a:lstStyle/>
            <a:p>
              <a:pPr algn="ctr">
                <a:lnSpc>
                  <a:spcPts val="2659"/>
                </a:lnSpc>
                <a:spcBef>
                  <a:spcPct val="0"/>
                </a:spcBef>
              </a:pPr>
              <a:endParaRPr/>
            </a:p>
          </p:txBody>
        </p:sp>
      </p:grpSp>
      <p:sp>
        <p:nvSpPr>
          <p:cNvPr id="15" name="TextBox 15"/>
          <p:cNvSpPr txBox="1"/>
          <p:nvPr/>
        </p:nvSpPr>
        <p:spPr>
          <a:xfrm>
            <a:off x="4036768" y="5464307"/>
            <a:ext cx="13157543" cy="1996509"/>
          </a:xfrm>
          <a:prstGeom prst="rect">
            <a:avLst/>
          </a:prstGeom>
        </p:spPr>
        <p:txBody>
          <a:bodyPr wrap="square" lIns="0" tIns="0" rIns="0" bIns="0" rtlCol="0" anchor="t">
            <a:spAutoFit/>
          </a:bodyPr>
          <a:lstStyle/>
          <a:p>
            <a:pPr>
              <a:lnSpc>
                <a:spcPts val="17360"/>
              </a:lnSpc>
            </a:pPr>
            <a:r>
              <a:rPr lang="en-US" sz="9600" dirty="0">
                <a:solidFill>
                  <a:srgbClr val="0086FF"/>
                </a:solidFill>
                <a:effectLst>
                  <a:outerShdw blurRad="38100" dist="38100" dir="2700000" algn="tl">
                    <a:srgbClr val="000000">
                      <a:alpha val="43137"/>
                    </a:srgbClr>
                  </a:outerShdw>
                </a:effectLst>
                <a:latin typeface="Anton Italics"/>
              </a:rPr>
              <a:t>UNDRAFTED GEAR INC.</a:t>
            </a:r>
          </a:p>
        </p:txBody>
      </p:sp>
      <p:sp>
        <p:nvSpPr>
          <p:cNvPr id="16" name="TextBox 16"/>
          <p:cNvSpPr txBox="1"/>
          <p:nvPr/>
        </p:nvSpPr>
        <p:spPr>
          <a:xfrm>
            <a:off x="4419600" y="7460816"/>
            <a:ext cx="8352678" cy="582211"/>
          </a:xfrm>
          <a:prstGeom prst="rect">
            <a:avLst/>
          </a:prstGeom>
        </p:spPr>
        <p:txBody>
          <a:bodyPr lIns="0" tIns="0" rIns="0" bIns="0" rtlCol="0" anchor="t">
            <a:spAutoFit/>
          </a:bodyPr>
          <a:lstStyle/>
          <a:p>
            <a:pPr algn="ctr">
              <a:lnSpc>
                <a:spcPts val="4900"/>
              </a:lnSpc>
            </a:pPr>
            <a:r>
              <a:rPr lang="en-US" sz="3500" dirty="0">
                <a:solidFill>
                  <a:schemeClr val="bg1"/>
                </a:solidFill>
                <a:latin typeface="Montserrat Ultra-Bold Italics"/>
              </a:rPr>
              <a:t>PITCH DECK PRESENTATION</a:t>
            </a:r>
          </a:p>
        </p:txBody>
      </p:sp>
      <p:pic>
        <p:nvPicPr>
          <p:cNvPr id="17" name="Picture 16">
            <a:extLst>
              <a:ext uri="{FF2B5EF4-FFF2-40B4-BE49-F238E27FC236}">
                <a16:creationId xmlns:a16="http://schemas.microsoft.com/office/drawing/2014/main" xmlns="" id="{66E733E2-89C6-202B-3856-EA25B67D38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6434" b="12259"/>
          <a:stretch/>
        </p:blipFill>
        <p:spPr>
          <a:xfrm>
            <a:off x="3716828" y="991709"/>
            <a:ext cx="10131424" cy="4876800"/>
          </a:xfrm>
          <a:prstGeom prst="rect">
            <a:avLst/>
          </a:prstGeom>
        </p:spPr>
      </p:pic>
      <p:sp>
        <p:nvSpPr>
          <p:cNvPr id="22" name="TextBox 21">
            <a:extLst>
              <a:ext uri="{FF2B5EF4-FFF2-40B4-BE49-F238E27FC236}">
                <a16:creationId xmlns:a16="http://schemas.microsoft.com/office/drawing/2014/main" xmlns="" id="{A35893F3-770B-1B94-0D98-1CF2928E7889}"/>
              </a:ext>
            </a:extLst>
          </p:cNvPr>
          <p:cNvSpPr txBox="1"/>
          <p:nvPr/>
        </p:nvSpPr>
        <p:spPr>
          <a:xfrm>
            <a:off x="7221637" y="8175625"/>
            <a:ext cx="4018202" cy="1701043"/>
          </a:xfrm>
          <a:prstGeom prst="rect">
            <a:avLst/>
          </a:prstGeom>
          <a:noFill/>
        </p:spPr>
        <p:txBody>
          <a:bodyPr wrap="square">
            <a:spAutoFit/>
          </a:bodyPr>
          <a:lstStyle/>
          <a:p>
            <a:pPr>
              <a:lnSpc>
                <a:spcPct val="150000"/>
              </a:lnSpc>
            </a:pPr>
            <a:r>
              <a:rPr lang="en-US" sz="2400" dirty="0">
                <a:solidFill>
                  <a:schemeClr val="bg1">
                    <a:lumMod val="95000"/>
                  </a:schemeClr>
                </a:solidFill>
                <a:latin typeface="Aptos ExtraBold" panose="020F0502020204030204" pitchFamily="34" charset="0"/>
                <a:hlinkClick r:id="rId8">
                  <a:extLst>
                    <a:ext uri="{A12FA001-AC4F-418D-AE19-62706E023703}">
                      <ahyp:hlinkClr xmlns:ahyp="http://schemas.microsoft.com/office/drawing/2018/hyperlinkcolor" xmlns="" val="tx"/>
                    </a:ext>
                  </a:extLst>
                </a:hlinkClick>
              </a:rPr>
              <a:t>www.undraftedgear.com</a:t>
            </a:r>
            <a:endParaRPr lang="en-US" sz="2400" dirty="0">
              <a:solidFill>
                <a:schemeClr val="bg1">
                  <a:lumMod val="95000"/>
                </a:schemeClr>
              </a:solidFill>
              <a:latin typeface="Aptos ExtraBold" panose="020F0502020204030204" pitchFamily="34" charset="0"/>
            </a:endParaRPr>
          </a:p>
          <a:p>
            <a:pPr>
              <a:lnSpc>
                <a:spcPct val="150000"/>
              </a:lnSpc>
            </a:pPr>
            <a:r>
              <a:rPr lang="en-US" sz="2400" dirty="0">
                <a:solidFill>
                  <a:schemeClr val="bg1"/>
                </a:solidFill>
                <a:latin typeface="Aptos ExtraBold" panose="020F0502020204030204" pitchFamily="34" charset="0"/>
              </a:rPr>
              <a:t>1+ (951) 807-1382 USA</a:t>
            </a:r>
          </a:p>
          <a:p>
            <a:pPr>
              <a:lnSpc>
                <a:spcPct val="150000"/>
              </a:lnSpc>
            </a:pPr>
            <a:r>
              <a:rPr lang="en-US" sz="2400" dirty="0">
                <a:solidFill>
                  <a:schemeClr val="bg1"/>
                </a:solidFill>
                <a:latin typeface="Aptos ExtraBold" panose="020F0502020204030204" pitchFamily="34" charset="0"/>
              </a:rPr>
              <a:t>undraftedgear@gmail.com</a:t>
            </a:r>
          </a:p>
        </p:txBody>
      </p:sp>
      <p:pic>
        <p:nvPicPr>
          <p:cNvPr id="3" name="Graphic 2" descr="Email with solid fill">
            <a:extLst>
              <a:ext uri="{FF2B5EF4-FFF2-40B4-BE49-F238E27FC236}">
                <a16:creationId xmlns:a16="http://schemas.microsoft.com/office/drawing/2014/main" xmlns="" id="{97C0F60A-0E01-544D-4490-A8F391EE6CE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6652762" y="9491056"/>
            <a:ext cx="512060" cy="422722"/>
          </a:xfrm>
          <a:prstGeom prst="rect">
            <a:avLst/>
          </a:prstGeom>
        </p:spPr>
      </p:pic>
      <p:pic>
        <p:nvPicPr>
          <p:cNvPr id="20" name="Graphic 19" descr="Receiver with solid fill">
            <a:extLst>
              <a:ext uri="{FF2B5EF4-FFF2-40B4-BE49-F238E27FC236}">
                <a16:creationId xmlns:a16="http://schemas.microsoft.com/office/drawing/2014/main" xmlns="" id="{F4566EC2-1008-4866-8C58-2D10C085F32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6658458" y="8889043"/>
            <a:ext cx="506364" cy="506364"/>
          </a:xfrm>
          <a:prstGeom prst="rect">
            <a:avLst/>
          </a:prstGeom>
        </p:spPr>
      </p:pic>
      <p:pic>
        <p:nvPicPr>
          <p:cNvPr id="23" name="Graphic 22" descr="World with solid fill">
            <a:extLst>
              <a:ext uri="{FF2B5EF4-FFF2-40B4-BE49-F238E27FC236}">
                <a16:creationId xmlns:a16="http://schemas.microsoft.com/office/drawing/2014/main" xmlns="" id="{5AF3CF6D-BBF0-8F3D-6884-CEACD42CEC3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6579181" y="8227200"/>
            <a:ext cx="566194" cy="5661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a:extLst>
            <a:ext uri="{FF2B5EF4-FFF2-40B4-BE49-F238E27FC236}">
              <a16:creationId xmlns:a16="http://schemas.microsoft.com/office/drawing/2014/main" xmlns="" id="{4922EA63-8B5A-C9A7-09D6-339C5C3F3E44}"/>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xmlns="" id="{1B5B1236-9A66-C2FE-47C1-3966A917BDA2}"/>
              </a:ext>
            </a:extLst>
          </p:cNvPr>
          <p:cNvGrpSpPr/>
          <p:nvPr/>
        </p:nvGrpSpPr>
        <p:grpSpPr>
          <a:xfrm>
            <a:off x="-3671124" y="-634861"/>
            <a:ext cx="11821920" cy="11556723"/>
            <a:chOff x="0" y="0"/>
            <a:chExt cx="649789" cy="635212"/>
          </a:xfrm>
        </p:grpSpPr>
        <p:sp>
          <p:nvSpPr>
            <p:cNvPr id="6" name="Freeform 6">
              <a:extLst>
                <a:ext uri="{FF2B5EF4-FFF2-40B4-BE49-F238E27FC236}">
                  <a16:creationId xmlns:a16="http://schemas.microsoft.com/office/drawing/2014/main" xmlns="" id="{E2C04BF5-FB3C-1727-76DF-1B8D27043A4E}"/>
                </a:ext>
              </a:extLst>
            </p:cNvPr>
            <p:cNvSpPr/>
            <p:nvPr/>
          </p:nvSpPr>
          <p:spPr>
            <a:xfrm>
              <a:off x="0" y="0"/>
              <a:ext cx="649789" cy="635212"/>
            </a:xfrm>
            <a:custGeom>
              <a:avLst/>
              <a:gdLst/>
              <a:ahLst/>
              <a:cxnLst/>
              <a:rect l="l" t="t" r="r" b="b"/>
              <a:pathLst>
                <a:path w="649789" h="635212">
                  <a:moveTo>
                    <a:pt x="203200" y="0"/>
                  </a:moveTo>
                  <a:lnTo>
                    <a:pt x="649789" y="0"/>
                  </a:lnTo>
                  <a:lnTo>
                    <a:pt x="446589" y="635212"/>
                  </a:lnTo>
                  <a:lnTo>
                    <a:pt x="0" y="635212"/>
                  </a:lnTo>
                  <a:lnTo>
                    <a:pt x="203200" y="0"/>
                  </a:lnTo>
                  <a:close/>
                </a:path>
              </a:pathLst>
            </a:custGeom>
            <a:solidFill>
              <a:srgbClr val="004E89"/>
            </a:solidFill>
          </p:spPr>
          <p:txBody>
            <a:bodyPr/>
            <a:lstStyle/>
            <a:p>
              <a:endParaRPr lang="en-US"/>
            </a:p>
          </p:txBody>
        </p:sp>
        <p:sp>
          <p:nvSpPr>
            <p:cNvPr id="7" name="TextBox 7">
              <a:extLst>
                <a:ext uri="{FF2B5EF4-FFF2-40B4-BE49-F238E27FC236}">
                  <a16:creationId xmlns:a16="http://schemas.microsoft.com/office/drawing/2014/main" xmlns="" id="{401B324C-CF9B-D590-5418-EDB1F7048F63}"/>
                </a:ext>
              </a:extLst>
            </p:cNvPr>
            <p:cNvSpPr txBox="1"/>
            <p:nvPr/>
          </p:nvSpPr>
          <p:spPr>
            <a:xfrm>
              <a:off x="101600" y="-38100"/>
              <a:ext cx="446589"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a:extLst>
              <a:ext uri="{FF2B5EF4-FFF2-40B4-BE49-F238E27FC236}">
                <a16:creationId xmlns:a16="http://schemas.microsoft.com/office/drawing/2014/main" xmlns="" id="{60110F6E-A0F4-61D7-38CA-E2FD54BC2EF1}"/>
              </a:ext>
            </a:extLst>
          </p:cNvPr>
          <p:cNvGrpSpPr/>
          <p:nvPr/>
        </p:nvGrpSpPr>
        <p:grpSpPr>
          <a:xfrm>
            <a:off x="-2163581" y="1508616"/>
            <a:ext cx="10981898" cy="6174224"/>
            <a:chOff x="-297241" y="-34890"/>
            <a:chExt cx="17864074" cy="11283696"/>
          </a:xfrm>
        </p:grpSpPr>
        <p:sp>
          <p:nvSpPr>
            <p:cNvPr id="9" name="Freeform 9">
              <a:extLst>
                <a:ext uri="{FF2B5EF4-FFF2-40B4-BE49-F238E27FC236}">
                  <a16:creationId xmlns:a16="http://schemas.microsoft.com/office/drawing/2014/main" xmlns="" id="{AC3B4E2E-F4B1-3070-E64D-2727F0124081}"/>
                </a:ext>
              </a:extLst>
            </p:cNvPr>
            <p:cNvSpPr/>
            <p:nvPr/>
          </p:nvSpPr>
          <p:spPr>
            <a:xfrm>
              <a:off x="-297241" y="-34890"/>
              <a:ext cx="17864074" cy="11283696"/>
            </a:xfrm>
            <a:custGeom>
              <a:avLst/>
              <a:gdLst/>
              <a:ahLst/>
              <a:cxnLst/>
              <a:rect l="l" t="t" r="r" b="b"/>
              <a:pathLst>
                <a:path w="17864074" h="11283696">
                  <a:moveTo>
                    <a:pt x="0" y="0"/>
                  </a:moveTo>
                  <a:lnTo>
                    <a:pt x="0" y="11283696"/>
                  </a:lnTo>
                  <a:lnTo>
                    <a:pt x="14492351" y="11283696"/>
                  </a:lnTo>
                  <a:lnTo>
                    <a:pt x="17864074" y="0"/>
                  </a:lnTo>
                  <a:close/>
                </a:path>
              </a:pathLst>
            </a:custGeom>
            <a:blipFill>
              <a:blip r:embed="rId2"/>
              <a:stretch>
                <a:fillRect t="-9369" b="-9369"/>
              </a:stretch>
            </a:blipFill>
          </p:spPr>
          <p:txBody>
            <a:bodyPr/>
            <a:lstStyle/>
            <a:p>
              <a:endParaRPr lang="en-US" dirty="0"/>
            </a:p>
          </p:txBody>
        </p:sp>
      </p:grpSp>
      <p:sp>
        <p:nvSpPr>
          <p:cNvPr id="10" name="Freeform 10">
            <a:extLst>
              <a:ext uri="{FF2B5EF4-FFF2-40B4-BE49-F238E27FC236}">
                <a16:creationId xmlns:a16="http://schemas.microsoft.com/office/drawing/2014/main" xmlns="" id="{11EA76F7-4B95-37AE-AA4E-DB44B53F73C3}"/>
              </a:ext>
            </a:extLst>
          </p:cNvPr>
          <p:cNvSpPr/>
          <p:nvPr/>
        </p:nvSpPr>
        <p:spPr>
          <a:xfrm>
            <a:off x="14502947" y="444360"/>
            <a:ext cx="2798828" cy="577258"/>
          </a:xfrm>
          <a:custGeom>
            <a:avLst/>
            <a:gdLst/>
            <a:ahLst/>
            <a:cxnLst/>
            <a:rect l="l" t="t" r="r" b="b"/>
            <a:pathLst>
              <a:path w="2798828" h="577258">
                <a:moveTo>
                  <a:pt x="0" y="0"/>
                </a:moveTo>
                <a:lnTo>
                  <a:pt x="2798828" y="0"/>
                </a:lnTo>
                <a:lnTo>
                  <a:pt x="2798828" y="577258"/>
                </a:lnTo>
                <a:lnTo>
                  <a:pt x="0" y="5772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sp>
        <p:nvSpPr>
          <p:cNvPr id="11" name="TextBox 11">
            <a:extLst>
              <a:ext uri="{FF2B5EF4-FFF2-40B4-BE49-F238E27FC236}">
                <a16:creationId xmlns:a16="http://schemas.microsoft.com/office/drawing/2014/main" xmlns="" id="{D6C41F4A-B22B-E882-06B1-9B3D6D9DCB3E}"/>
              </a:ext>
            </a:extLst>
          </p:cNvPr>
          <p:cNvSpPr txBox="1"/>
          <p:nvPr/>
        </p:nvSpPr>
        <p:spPr>
          <a:xfrm>
            <a:off x="8614358" y="1037560"/>
            <a:ext cx="8589671" cy="1080937"/>
          </a:xfrm>
          <a:prstGeom prst="rect">
            <a:avLst/>
          </a:prstGeom>
        </p:spPr>
        <p:txBody>
          <a:bodyPr wrap="square" lIns="0" tIns="0" rIns="0" bIns="0" rtlCol="0" anchor="t">
            <a:spAutoFit/>
          </a:bodyPr>
          <a:lstStyle/>
          <a:p>
            <a:pPr algn="r">
              <a:lnSpc>
                <a:spcPts val="8959"/>
              </a:lnSpc>
            </a:pPr>
            <a:r>
              <a:rPr lang="en-US" sz="6399" dirty="0">
                <a:solidFill>
                  <a:srgbClr val="0370CD"/>
                </a:solidFill>
                <a:latin typeface="Anton"/>
              </a:rPr>
              <a:t>COMPANY MANAGMENT </a:t>
            </a:r>
          </a:p>
        </p:txBody>
      </p:sp>
      <p:grpSp>
        <p:nvGrpSpPr>
          <p:cNvPr id="13" name="Group 13">
            <a:extLst>
              <a:ext uri="{FF2B5EF4-FFF2-40B4-BE49-F238E27FC236}">
                <a16:creationId xmlns:a16="http://schemas.microsoft.com/office/drawing/2014/main" xmlns="" id="{FA20D674-9908-4FB8-B4EB-22EFB5D5A398}"/>
              </a:ext>
            </a:extLst>
          </p:cNvPr>
          <p:cNvGrpSpPr/>
          <p:nvPr/>
        </p:nvGrpSpPr>
        <p:grpSpPr>
          <a:xfrm>
            <a:off x="3133018" y="7886700"/>
            <a:ext cx="2597138" cy="5064854"/>
            <a:chOff x="0" y="0"/>
            <a:chExt cx="406400" cy="635212"/>
          </a:xfrm>
        </p:grpSpPr>
        <p:sp>
          <p:nvSpPr>
            <p:cNvPr id="14" name="Freeform 14">
              <a:extLst>
                <a:ext uri="{FF2B5EF4-FFF2-40B4-BE49-F238E27FC236}">
                  <a16:creationId xmlns:a16="http://schemas.microsoft.com/office/drawing/2014/main" xmlns="" id="{B2DCE6A7-ECE7-5311-2F4D-D93545FA2161}"/>
                </a:ext>
              </a:extLst>
            </p:cNvPr>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370CD"/>
            </a:solidFill>
          </p:spPr>
          <p:txBody>
            <a:bodyPr/>
            <a:lstStyle/>
            <a:p>
              <a:endParaRPr lang="en-US"/>
            </a:p>
          </p:txBody>
        </p:sp>
        <p:sp>
          <p:nvSpPr>
            <p:cNvPr id="15" name="TextBox 15">
              <a:extLst>
                <a:ext uri="{FF2B5EF4-FFF2-40B4-BE49-F238E27FC236}">
                  <a16:creationId xmlns:a16="http://schemas.microsoft.com/office/drawing/2014/main" xmlns="" id="{9A584C3C-6C95-13C4-ED53-A8AE415EFCCE}"/>
                </a:ext>
              </a:extLst>
            </p:cNvPr>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a:extLst>
              <a:ext uri="{FF2B5EF4-FFF2-40B4-BE49-F238E27FC236}">
                <a16:creationId xmlns:a16="http://schemas.microsoft.com/office/drawing/2014/main" xmlns="" id="{25B36A6F-7D76-3832-088A-1C691FE8D28E}"/>
              </a:ext>
            </a:extLst>
          </p:cNvPr>
          <p:cNvGrpSpPr/>
          <p:nvPr/>
        </p:nvGrpSpPr>
        <p:grpSpPr>
          <a:xfrm>
            <a:off x="5928898" y="-1347028"/>
            <a:ext cx="1723620" cy="2694055"/>
            <a:chOff x="0" y="0"/>
            <a:chExt cx="406400" cy="635212"/>
          </a:xfrm>
        </p:grpSpPr>
        <p:sp>
          <p:nvSpPr>
            <p:cNvPr id="17" name="Freeform 17">
              <a:extLst>
                <a:ext uri="{FF2B5EF4-FFF2-40B4-BE49-F238E27FC236}">
                  <a16:creationId xmlns:a16="http://schemas.microsoft.com/office/drawing/2014/main" xmlns="" id="{C44E0F2E-CCF6-21C9-14B4-D72A7B58BF64}"/>
                </a:ext>
              </a:extLst>
            </p:cNvPr>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78CF3"/>
            </a:solidFill>
          </p:spPr>
          <p:txBody>
            <a:bodyPr/>
            <a:lstStyle/>
            <a:p>
              <a:endParaRPr lang="en-US"/>
            </a:p>
          </p:txBody>
        </p:sp>
        <p:sp>
          <p:nvSpPr>
            <p:cNvPr id="18" name="TextBox 18">
              <a:extLst>
                <a:ext uri="{FF2B5EF4-FFF2-40B4-BE49-F238E27FC236}">
                  <a16:creationId xmlns:a16="http://schemas.microsoft.com/office/drawing/2014/main" xmlns="" id="{BCB75F7F-CB2A-5AD2-4C9E-6DB828AB5CAD}"/>
                </a:ext>
              </a:extLst>
            </p:cNvPr>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pic>
        <p:nvPicPr>
          <p:cNvPr id="19" name="Picture 18">
            <a:extLst>
              <a:ext uri="{FF2B5EF4-FFF2-40B4-BE49-F238E27FC236}">
                <a16:creationId xmlns:a16="http://schemas.microsoft.com/office/drawing/2014/main" xmlns="" id="{EA89643A-4762-C2DB-99C6-89CC368FAE07}"/>
              </a:ext>
            </a:extLst>
          </p:cNvPr>
          <p:cNvPicPr>
            <a:picLocks noChangeAspect="1"/>
          </p:cNvPicPr>
          <p:nvPr/>
        </p:nvPicPr>
        <p:blipFill>
          <a:blip r:embed="rId5"/>
          <a:stretch>
            <a:fillRect/>
          </a:stretch>
        </p:blipFill>
        <p:spPr>
          <a:xfrm>
            <a:off x="10001" y="7584844"/>
            <a:ext cx="4413887" cy="2127688"/>
          </a:xfrm>
          <a:prstGeom prst="rect">
            <a:avLst/>
          </a:prstGeom>
        </p:spPr>
      </p:pic>
      <p:sp>
        <p:nvSpPr>
          <p:cNvPr id="3" name="TextBox 2">
            <a:extLst>
              <a:ext uri="{FF2B5EF4-FFF2-40B4-BE49-F238E27FC236}">
                <a16:creationId xmlns:a16="http://schemas.microsoft.com/office/drawing/2014/main" xmlns="" id="{364D111D-3B03-1CC3-BD32-FF6B13F4A69D}"/>
              </a:ext>
            </a:extLst>
          </p:cNvPr>
          <p:cNvSpPr txBox="1"/>
          <p:nvPr/>
        </p:nvSpPr>
        <p:spPr>
          <a:xfrm>
            <a:off x="8953628" y="2400300"/>
            <a:ext cx="8348147" cy="6673045"/>
          </a:xfrm>
          <a:prstGeom prst="rect">
            <a:avLst/>
          </a:prstGeom>
          <a:noFill/>
        </p:spPr>
        <p:txBody>
          <a:bodyPr wrap="square">
            <a:spAutoFit/>
          </a:bodyPr>
          <a:lstStyle/>
          <a:p>
            <a:pPr marL="0" marR="0" algn="r">
              <a:spcBef>
                <a:spcPts val="0"/>
              </a:spcBef>
              <a:spcAft>
                <a:spcPts val="0"/>
              </a:spcAft>
            </a:pPr>
            <a:r>
              <a:rPr lang="en-US" sz="3600" b="1" dirty="0">
                <a:solidFill>
                  <a:srgbClr val="004E89"/>
                </a:solidFill>
                <a:effectLst/>
                <a:latin typeface="Georgia" panose="02040502050405020303" pitchFamily="18" charset="0"/>
                <a:ea typeface="Calibri" panose="020F0502020204030204" pitchFamily="34" charset="0"/>
                <a:cs typeface="Iskoola Pota" panose="020B0502040204020203" pitchFamily="34" charset="0"/>
              </a:rPr>
              <a:t>Stephen (Steve) Butler – Founder</a:t>
            </a:r>
          </a:p>
          <a:p>
            <a:pPr marL="0" marR="0" algn="r">
              <a:lnSpc>
                <a:spcPct val="150000"/>
              </a:lnSpc>
              <a:spcBef>
                <a:spcPts val="0"/>
              </a:spcBef>
              <a:spcAft>
                <a:spcPts val="0"/>
              </a:spcAft>
            </a:pPr>
            <a:r>
              <a:rPr lang="en-US" sz="2400" dirty="0">
                <a:effectLst/>
                <a:latin typeface="Georgia" panose="02040502050405020303" pitchFamily="18" charset="0"/>
                <a:ea typeface="Calibri" panose="020F0502020204030204" pitchFamily="34" charset="0"/>
                <a:cs typeface="Iskoola Pota" panose="020B0502040204020203" pitchFamily="34" charset="0"/>
              </a:rPr>
              <a:t>Undrafted Gear owes much of its success to Steve Butler, a man with a diverse set of skills and experiences. As a former law enforcement officer and lifelong sports enthusiast, Steve brings a unique perspective to the table. He is not only a visionary leader, but also an entrepreneur with a keen sense of strategy. With his unwavering commitment to excellence, Steve sets the tone for the entire organization. He inspires his team to be innovative, creative, and ambitious. Thanks to his leadership, Undrafted Gear has become a trusted brand that delivers quality products and exceptional customer service.</a:t>
            </a:r>
          </a:p>
        </p:txBody>
      </p:sp>
    </p:spTree>
    <p:extLst>
      <p:ext uri="{BB962C8B-B14F-4D97-AF65-F5344CB8AC3E}">
        <p14:creationId xmlns:p14="http://schemas.microsoft.com/office/powerpoint/2010/main" val="2126376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grpSp>
        <p:nvGrpSpPr>
          <p:cNvPr id="2" name="Group 2"/>
          <p:cNvGrpSpPr/>
          <p:nvPr/>
        </p:nvGrpSpPr>
        <p:grpSpPr>
          <a:xfrm>
            <a:off x="6840584" y="163648"/>
            <a:ext cx="16706695" cy="4789099"/>
            <a:chOff x="0" y="0"/>
            <a:chExt cx="2441549" cy="699888"/>
          </a:xfrm>
        </p:grpSpPr>
        <p:sp>
          <p:nvSpPr>
            <p:cNvPr id="3" name="Freeform 3"/>
            <p:cNvSpPr/>
            <p:nvPr/>
          </p:nvSpPr>
          <p:spPr>
            <a:xfrm>
              <a:off x="0" y="0"/>
              <a:ext cx="2441549" cy="699888"/>
            </a:xfrm>
            <a:custGeom>
              <a:avLst/>
              <a:gdLst/>
              <a:ahLst/>
              <a:cxnLst/>
              <a:rect l="l" t="t" r="r" b="b"/>
              <a:pathLst>
                <a:path w="2441549" h="699888">
                  <a:moveTo>
                    <a:pt x="203200" y="0"/>
                  </a:moveTo>
                  <a:lnTo>
                    <a:pt x="2441549" y="0"/>
                  </a:lnTo>
                  <a:lnTo>
                    <a:pt x="2238349" y="699888"/>
                  </a:lnTo>
                  <a:lnTo>
                    <a:pt x="0" y="699888"/>
                  </a:lnTo>
                  <a:lnTo>
                    <a:pt x="203200" y="0"/>
                  </a:lnTo>
                  <a:close/>
                </a:path>
              </a:pathLst>
            </a:custGeom>
            <a:solidFill>
              <a:srgbClr val="0370CD"/>
            </a:solidFill>
          </p:spPr>
          <p:txBody>
            <a:bodyPr/>
            <a:lstStyle/>
            <a:p>
              <a:endParaRPr lang="en-US"/>
            </a:p>
          </p:txBody>
        </p:sp>
        <p:sp>
          <p:nvSpPr>
            <p:cNvPr id="4" name="TextBox 4"/>
            <p:cNvSpPr txBox="1"/>
            <p:nvPr/>
          </p:nvSpPr>
          <p:spPr>
            <a:xfrm>
              <a:off x="101600" y="-38100"/>
              <a:ext cx="2238349" cy="737988"/>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7174001" y="383328"/>
            <a:ext cx="11197013" cy="4349738"/>
            <a:chOff x="0" y="0"/>
            <a:chExt cx="14523072" cy="5641823"/>
          </a:xfrm>
        </p:grpSpPr>
        <p:sp>
          <p:nvSpPr>
            <p:cNvPr id="6" name="Freeform 6"/>
            <p:cNvSpPr/>
            <p:nvPr/>
          </p:nvSpPr>
          <p:spPr>
            <a:xfrm>
              <a:off x="0" y="0"/>
              <a:ext cx="14523086" cy="5641848"/>
            </a:xfrm>
            <a:custGeom>
              <a:avLst/>
              <a:gdLst/>
              <a:ahLst/>
              <a:cxnLst/>
              <a:rect l="l" t="t" r="r" b="b"/>
              <a:pathLst>
                <a:path w="14523086" h="5641848">
                  <a:moveTo>
                    <a:pt x="1685798" y="0"/>
                  </a:moveTo>
                  <a:lnTo>
                    <a:pt x="0" y="5641848"/>
                  </a:lnTo>
                  <a:lnTo>
                    <a:pt x="14523086" y="5641848"/>
                  </a:lnTo>
                  <a:lnTo>
                    <a:pt x="14523086" y="0"/>
                  </a:lnTo>
                  <a:close/>
                </a:path>
              </a:pathLst>
            </a:custGeom>
            <a:blipFill>
              <a:blip r:embed="rId2"/>
              <a:stretch>
                <a:fillRect t="-35752" b="-35752"/>
              </a:stretch>
            </a:blipFill>
          </p:spPr>
          <p:txBody>
            <a:bodyPr/>
            <a:lstStyle/>
            <a:p>
              <a:endParaRPr lang="en-US" dirty="0"/>
            </a:p>
          </p:txBody>
        </p:sp>
      </p:grpSp>
      <p:sp>
        <p:nvSpPr>
          <p:cNvPr id="7" name="Freeform 7"/>
          <p:cNvSpPr/>
          <p:nvPr/>
        </p:nvSpPr>
        <p:spPr>
          <a:xfrm>
            <a:off x="4578134" y="1840864"/>
            <a:ext cx="2798828" cy="577258"/>
          </a:xfrm>
          <a:custGeom>
            <a:avLst/>
            <a:gdLst/>
            <a:ahLst/>
            <a:cxnLst/>
            <a:rect l="l" t="t" r="r" b="b"/>
            <a:pathLst>
              <a:path w="2798828" h="577258">
                <a:moveTo>
                  <a:pt x="0" y="0"/>
                </a:moveTo>
                <a:lnTo>
                  <a:pt x="2798828" y="0"/>
                </a:lnTo>
                <a:lnTo>
                  <a:pt x="2798828" y="577258"/>
                </a:lnTo>
                <a:lnTo>
                  <a:pt x="0" y="5772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sp>
        <p:nvSpPr>
          <p:cNvPr id="11" name="TextBox 11"/>
          <p:cNvSpPr txBox="1"/>
          <p:nvPr/>
        </p:nvSpPr>
        <p:spPr>
          <a:xfrm>
            <a:off x="990600" y="2610490"/>
            <a:ext cx="5296104" cy="2235099"/>
          </a:xfrm>
          <a:prstGeom prst="rect">
            <a:avLst/>
          </a:prstGeom>
        </p:spPr>
        <p:txBody>
          <a:bodyPr wrap="square" lIns="0" tIns="0" rIns="0" bIns="0" rtlCol="0" anchor="t">
            <a:spAutoFit/>
          </a:bodyPr>
          <a:lstStyle/>
          <a:p>
            <a:pPr>
              <a:lnSpc>
                <a:spcPts val="8959"/>
              </a:lnSpc>
            </a:pPr>
            <a:r>
              <a:rPr lang="en-US" sz="6399" dirty="0">
                <a:solidFill>
                  <a:srgbClr val="0370CD"/>
                </a:solidFill>
                <a:latin typeface="Anton"/>
              </a:rPr>
              <a:t> PARTNERSHIP &amp; COLLABORATION </a:t>
            </a:r>
          </a:p>
        </p:txBody>
      </p:sp>
      <p:sp>
        <p:nvSpPr>
          <p:cNvPr id="12" name="Freeform 12"/>
          <p:cNvSpPr/>
          <p:nvPr/>
        </p:nvSpPr>
        <p:spPr>
          <a:xfrm rot="-10800000">
            <a:off x="-689503" y="-556127"/>
            <a:ext cx="6667051" cy="2275131"/>
          </a:xfrm>
          <a:custGeom>
            <a:avLst/>
            <a:gdLst/>
            <a:ahLst/>
            <a:cxnLst/>
            <a:rect l="l" t="t" r="r" b="b"/>
            <a:pathLst>
              <a:path w="6667051" h="2275131">
                <a:moveTo>
                  <a:pt x="0" y="0"/>
                </a:moveTo>
                <a:lnTo>
                  <a:pt x="6667051" y="0"/>
                </a:lnTo>
                <a:lnTo>
                  <a:pt x="6667051" y="2275131"/>
                </a:lnTo>
                <a:lnTo>
                  <a:pt x="0" y="227513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a:p>
        </p:txBody>
      </p:sp>
      <p:sp>
        <p:nvSpPr>
          <p:cNvPr id="38" name="TextBox 37">
            <a:extLst>
              <a:ext uri="{FF2B5EF4-FFF2-40B4-BE49-F238E27FC236}">
                <a16:creationId xmlns:a16="http://schemas.microsoft.com/office/drawing/2014/main" xmlns="" id="{3D8CC31E-3DE0-0ED8-478E-B3E0261E6EC6}"/>
              </a:ext>
            </a:extLst>
          </p:cNvPr>
          <p:cNvSpPr txBox="1"/>
          <p:nvPr/>
        </p:nvSpPr>
        <p:spPr>
          <a:xfrm>
            <a:off x="838200" y="5074606"/>
            <a:ext cx="16441105" cy="4760919"/>
          </a:xfrm>
          <a:prstGeom prst="rect">
            <a:avLst/>
          </a:prstGeom>
          <a:noFill/>
        </p:spPr>
        <p:txBody>
          <a:bodyPr wrap="square">
            <a:spAutoFit/>
          </a:bodyPr>
          <a:lstStyle/>
          <a:p>
            <a:pPr marL="342900" marR="0" lvl="0" indent="-342900" algn="just">
              <a:lnSpc>
                <a:spcPct val="107000"/>
              </a:lnSpc>
              <a:spcBef>
                <a:spcPts val="0"/>
              </a:spcBef>
              <a:spcAft>
                <a:spcPts val="800"/>
              </a:spcAft>
              <a:buClr>
                <a:srgbClr val="00B0F0"/>
              </a:buClr>
              <a:buFont typeface="Wingdings" panose="05000000000000000000" pitchFamily="2" charset="2"/>
              <a:buChar char=""/>
            </a:pPr>
            <a:r>
              <a:rPr lang="en-US" sz="2000" dirty="0">
                <a:effectLst/>
                <a:latin typeface="Georgia" panose="02040502050405020303" pitchFamily="18" charset="0"/>
                <a:ea typeface="Calibri" panose="020F0502020204030204" pitchFamily="34" charset="0"/>
                <a:cs typeface="Iskoola Pota" panose="020B0502040204020203" pitchFamily="34" charset="0"/>
              </a:rPr>
              <a:t>Undrafted Gear is a sports apparel company that is poised to experience robust revenue growth in the coming years. Based on market research, it is projected that the global sports apparel market will reach a size of USD 218 billion by 2024. Additionally, the athletic apparel revenue is forecasted to reach USD 315 billion, indicating a significant opportunity for growth. </a:t>
            </a:r>
          </a:p>
          <a:p>
            <a:pPr marL="342900" marR="0" lvl="0" indent="-342900" algn="just">
              <a:lnSpc>
                <a:spcPct val="107000"/>
              </a:lnSpc>
              <a:spcBef>
                <a:spcPts val="0"/>
              </a:spcBef>
              <a:spcAft>
                <a:spcPts val="800"/>
              </a:spcAft>
              <a:buClr>
                <a:srgbClr val="00B0F0"/>
              </a:buClr>
              <a:buFont typeface="Wingdings" panose="05000000000000000000" pitchFamily="2" charset="2"/>
              <a:buChar char=""/>
            </a:pPr>
            <a:endParaRPr lang="en-US" sz="2000" dirty="0">
              <a:latin typeface="Georgia" panose="02040502050405020303" pitchFamily="18" charset="0"/>
              <a:ea typeface="Calibri" panose="020F0502020204030204" pitchFamily="34" charset="0"/>
              <a:cs typeface="Iskoola Pota" panose="020B0502040204020203" pitchFamily="34" charset="0"/>
            </a:endParaRPr>
          </a:p>
          <a:p>
            <a:pPr marL="342900" marR="0" lvl="0" indent="-342900" algn="just">
              <a:lnSpc>
                <a:spcPct val="107000"/>
              </a:lnSpc>
              <a:spcBef>
                <a:spcPts val="0"/>
              </a:spcBef>
              <a:spcAft>
                <a:spcPts val="800"/>
              </a:spcAft>
              <a:buClr>
                <a:srgbClr val="00B0F0"/>
              </a:buClr>
              <a:buFont typeface="Wingdings" panose="05000000000000000000" pitchFamily="2" charset="2"/>
              <a:buChar char=""/>
            </a:pPr>
            <a:r>
              <a:rPr lang="en-US" sz="2000" dirty="0">
                <a:effectLst/>
                <a:latin typeface="Georgia" panose="02040502050405020303" pitchFamily="18" charset="0"/>
                <a:ea typeface="Calibri" panose="020F0502020204030204" pitchFamily="34" charset="0"/>
                <a:cs typeface="Iskoola Pota" panose="020B0502040204020203" pitchFamily="34" charset="0"/>
              </a:rPr>
              <a:t>Undrafted Gear’s innovative approach to sports apparel, combined with the integration of cryptocurrency, positions us to capture a significant market share and expand our revenue. Our focus on sustainability, quality, and trendsetting designs will differentiate us from the competition. Moreover, at Undrafted Gear, we understand the importance of collaboration in achieving financial success. That is why we are committed to seeking strategic partnerships with complementary brands, distribution channels, and technology providers. These partnerships will enable us to enhance our product offerings, expand our reach, and drive revenue growth. </a:t>
            </a:r>
          </a:p>
          <a:p>
            <a:pPr marL="342900" marR="0" lvl="0" indent="-342900" algn="just">
              <a:lnSpc>
                <a:spcPct val="107000"/>
              </a:lnSpc>
              <a:spcBef>
                <a:spcPts val="0"/>
              </a:spcBef>
              <a:spcAft>
                <a:spcPts val="800"/>
              </a:spcAft>
              <a:buClr>
                <a:srgbClr val="00B0F0"/>
              </a:buClr>
              <a:buFont typeface="Wingdings" panose="05000000000000000000" pitchFamily="2" charset="2"/>
              <a:buChar char=""/>
            </a:pPr>
            <a:endParaRPr lang="en-US" sz="2000" dirty="0">
              <a:latin typeface="Georgia" panose="02040502050405020303" pitchFamily="18" charset="0"/>
              <a:ea typeface="Calibri" panose="020F0502020204030204" pitchFamily="34" charset="0"/>
              <a:cs typeface="Iskoola Pota" panose="020B0502040204020203" pitchFamily="34" charset="0"/>
            </a:endParaRPr>
          </a:p>
          <a:p>
            <a:pPr marL="342900" marR="0" lvl="0" indent="-342900" algn="just">
              <a:lnSpc>
                <a:spcPct val="107000"/>
              </a:lnSpc>
              <a:spcBef>
                <a:spcPts val="0"/>
              </a:spcBef>
              <a:spcAft>
                <a:spcPts val="800"/>
              </a:spcAft>
              <a:buClr>
                <a:srgbClr val="00B0F0"/>
              </a:buClr>
              <a:buFont typeface="Wingdings" panose="05000000000000000000" pitchFamily="2" charset="2"/>
              <a:buChar char=""/>
            </a:pPr>
            <a:r>
              <a:rPr lang="en-US" sz="2000" dirty="0">
                <a:effectLst/>
                <a:latin typeface="Georgia" panose="02040502050405020303" pitchFamily="18" charset="0"/>
                <a:ea typeface="Calibri" panose="020F0502020204030204" pitchFamily="34" charset="0"/>
                <a:cs typeface="Iskoola Pota" panose="020B0502040204020203" pitchFamily="34" charset="0"/>
              </a:rPr>
              <a:t>In conclusion, Undrafted Gear is ready to take on the sports apparel industry with its innovative approach and commitment to collaboration. With a projected global sports apparel market size expected to reach USD 218 billion in 2024 and athletic apparel revenue forecasted to reach USD 315 billion, we believe that our brand is well-positioned to experience exponential growth in the coming years.</a:t>
            </a:r>
          </a:p>
        </p:txBody>
      </p:sp>
      <p:pic>
        <p:nvPicPr>
          <p:cNvPr id="39" name="Picture 38">
            <a:extLst>
              <a:ext uri="{FF2B5EF4-FFF2-40B4-BE49-F238E27FC236}">
                <a16:creationId xmlns:a16="http://schemas.microsoft.com/office/drawing/2014/main" xmlns="" id="{4566E1A1-3F74-5AA5-458A-0720C8A5A7AF}"/>
              </a:ext>
            </a:extLst>
          </p:cNvPr>
          <p:cNvPicPr>
            <a:picLocks noChangeAspect="1"/>
          </p:cNvPicPr>
          <p:nvPr/>
        </p:nvPicPr>
        <p:blipFill>
          <a:blip r:embed="rId7"/>
          <a:stretch>
            <a:fillRect/>
          </a:stretch>
        </p:blipFill>
        <p:spPr>
          <a:xfrm>
            <a:off x="1307108" y="915623"/>
            <a:ext cx="3132570" cy="151003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a:extLst>
            <a:ext uri="{FF2B5EF4-FFF2-40B4-BE49-F238E27FC236}">
              <a16:creationId xmlns:a16="http://schemas.microsoft.com/office/drawing/2014/main" xmlns="" id="{79338480-E6FF-748A-ECF6-3BB58D9F06A0}"/>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xmlns="" id="{164553B1-05C9-39A3-29C0-8C62BCCC060D}"/>
              </a:ext>
            </a:extLst>
          </p:cNvPr>
          <p:cNvGrpSpPr/>
          <p:nvPr/>
        </p:nvGrpSpPr>
        <p:grpSpPr>
          <a:xfrm>
            <a:off x="-3671124" y="-634861"/>
            <a:ext cx="11821920" cy="11556723"/>
            <a:chOff x="0" y="0"/>
            <a:chExt cx="649789" cy="635212"/>
          </a:xfrm>
        </p:grpSpPr>
        <p:sp>
          <p:nvSpPr>
            <p:cNvPr id="6" name="Freeform 6">
              <a:extLst>
                <a:ext uri="{FF2B5EF4-FFF2-40B4-BE49-F238E27FC236}">
                  <a16:creationId xmlns:a16="http://schemas.microsoft.com/office/drawing/2014/main" xmlns="" id="{9C2C23BE-1025-E028-82F1-0B9CDDF87941}"/>
                </a:ext>
              </a:extLst>
            </p:cNvPr>
            <p:cNvSpPr/>
            <p:nvPr/>
          </p:nvSpPr>
          <p:spPr>
            <a:xfrm>
              <a:off x="0" y="0"/>
              <a:ext cx="649789" cy="635212"/>
            </a:xfrm>
            <a:custGeom>
              <a:avLst/>
              <a:gdLst/>
              <a:ahLst/>
              <a:cxnLst/>
              <a:rect l="l" t="t" r="r" b="b"/>
              <a:pathLst>
                <a:path w="649789" h="635212">
                  <a:moveTo>
                    <a:pt x="203200" y="0"/>
                  </a:moveTo>
                  <a:lnTo>
                    <a:pt x="649789" y="0"/>
                  </a:lnTo>
                  <a:lnTo>
                    <a:pt x="446589" y="635212"/>
                  </a:lnTo>
                  <a:lnTo>
                    <a:pt x="0" y="635212"/>
                  </a:lnTo>
                  <a:lnTo>
                    <a:pt x="203200" y="0"/>
                  </a:lnTo>
                  <a:close/>
                </a:path>
              </a:pathLst>
            </a:custGeom>
            <a:solidFill>
              <a:srgbClr val="004E89"/>
            </a:solidFill>
          </p:spPr>
          <p:txBody>
            <a:bodyPr/>
            <a:lstStyle/>
            <a:p>
              <a:endParaRPr lang="en-US"/>
            </a:p>
          </p:txBody>
        </p:sp>
        <p:sp>
          <p:nvSpPr>
            <p:cNvPr id="7" name="TextBox 7">
              <a:extLst>
                <a:ext uri="{FF2B5EF4-FFF2-40B4-BE49-F238E27FC236}">
                  <a16:creationId xmlns:a16="http://schemas.microsoft.com/office/drawing/2014/main" xmlns="" id="{61867F6E-73D7-E49D-E44B-05DE34F297C3}"/>
                </a:ext>
              </a:extLst>
            </p:cNvPr>
            <p:cNvSpPr txBox="1"/>
            <p:nvPr/>
          </p:nvSpPr>
          <p:spPr>
            <a:xfrm>
              <a:off x="101600" y="-38100"/>
              <a:ext cx="446589"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a:extLst>
              <a:ext uri="{FF2B5EF4-FFF2-40B4-BE49-F238E27FC236}">
                <a16:creationId xmlns:a16="http://schemas.microsoft.com/office/drawing/2014/main" xmlns="" id="{0357B9C1-C867-31FF-BA74-A5A12EBCC40D}"/>
              </a:ext>
            </a:extLst>
          </p:cNvPr>
          <p:cNvGrpSpPr/>
          <p:nvPr/>
        </p:nvGrpSpPr>
        <p:grpSpPr>
          <a:xfrm>
            <a:off x="-2163581" y="1508616"/>
            <a:ext cx="10981898" cy="6174224"/>
            <a:chOff x="-297241" y="-34890"/>
            <a:chExt cx="17864074" cy="11283696"/>
          </a:xfrm>
        </p:grpSpPr>
        <p:sp>
          <p:nvSpPr>
            <p:cNvPr id="9" name="Freeform 9">
              <a:extLst>
                <a:ext uri="{FF2B5EF4-FFF2-40B4-BE49-F238E27FC236}">
                  <a16:creationId xmlns:a16="http://schemas.microsoft.com/office/drawing/2014/main" xmlns="" id="{29C6945F-2CDF-766A-2E0D-FBFC4C711D5E}"/>
                </a:ext>
              </a:extLst>
            </p:cNvPr>
            <p:cNvSpPr/>
            <p:nvPr/>
          </p:nvSpPr>
          <p:spPr>
            <a:xfrm>
              <a:off x="-297241" y="-34890"/>
              <a:ext cx="17864074" cy="11283696"/>
            </a:xfrm>
            <a:custGeom>
              <a:avLst/>
              <a:gdLst/>
              <a:ahLst/>
              <a:cxnLst/>
              <a:rect l="l" t="t" r="r" b="b"/>
              <a:pathLst>
                <a:path w="17864074" h="11283696">
                  <a:moveTo>
                    <a:pt x="0" y="0"/>
                  </a:moveTo>
                  <a:lnTo>
                    <a:pt x="0" y="11283696"/>
                  </a:lnTo>
                  <a:lnTo>
                    <a:pt x="14492351" y="11283696"/>
                  </a:lnTo>
                  <a:lnTo>
                    <a:pt x="17864074" y="0"/>
                  </a:lnTo>
                  <a:close/>
                </a:path>
              </a:pathLst>
            </a:custGeom>
            <a:blipFill>
              <a:blip r:embed="rId2"/>
              <a:stretch>
                <a:fillRect t="-9369" b="-9369"/>
              </a:stretch>
            </a:blipFill>
          </p:spPr>
          <p:txBody>
            <a:bodyPr/>
            <a:lstStyle/>
            <a:p>
              <a:endParaRPr lang="en-US" dirty="0"/>
            </a:p>
          </p:txBody>
        </p:sp>
      </p:grpSp>
      <p:sp>
        <p:nvSpPr>
          <p:cNvPr id="10" name="Freeform 10">
            <a:extLst>
              <a:ext uri="{FF2B5EF4-FFF2-40B4-BE49-F238E27FC236}">
                <a16:creationId xmlns:a16="http://schemas.microsoft.com/office/drawing/2014/main" xmlns="" id="{0985F300-B7A3-6ED4-454F-8A955D081A4B}"/>
              </a:ext>
            </a:extLst>
          </p:cNvPr>
          <p:cNvSpPr/>
          <p:nvPr/>
        </p:nvSpPr>
        <p:spPr>
          <a:xfrm>
            <a:off x="14502947" y="444360"/>
            <a:ext cx="2798828" cy="577258"/>
          </a:xfrm>
          <a:custGeom>
            <a:avLst/>
            <a:gdLst/>
            <a:ahLst/>
            <a:cxnLst/>
            <a:rect l="l" t="t" r="r" b="b"/>
            <a:pathLst>
              <a:path w="2798828" h="577258">
                <a:moveTo>
                  <a:pt x="0" y="0"/>
                </a:moveTo>
                <a:lnTo>
                  <a:pt x="2798828" y="0"/>
                </a:lnTo>
                <a:lnTo>
                  <a:pt x="2798828" y="577258"/>
                </a:lnTo>
                <a:lnTo>
                  <a:pt x="0" y="5772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sp>
        <p:nvSpPr>
          <p:cNvPr id="11" name="TextBox 11">
            <a:extLst>
              <a:ext uri="{FF2B5EF4-FFF2-40B4-BE49-F238E27FC236}">
                <a16:creationId xmlns:a16="http://schemas.microsoft.com/office/drawing/2014/main" xmlns="" id="{174DF35B-736C-569E-38C1-EE9124F86286}"/>
              </a:ext>
            </a:extLst>
          </p:cNvPr>
          <p:cNvSpPr txBox="1"/>
          <p:nvPr/>
        </p:nvSpPr>
        <p:spPr>
          <a:xfrm>
            <a:off x="8614358" y="1037560"/>
            <a:ext cx="8589671" cy="1080937"/>
          </a:xfrm>
          <a:prstGeom prst="rect">
            <a:avLst/>
          </a:prstGeom>
        </p:spPr>
        <p:txBody>
          <a:bodyPr wrap="square" lIns="0" tIns="0" rIns="0" bIns="0" rtlCol="0" anchor="t">
            <a:spAutoFit/>
          </a:bodyPr>
          <a:lstStyle/>
          <a:p>
            <a:pPr algn="r">
              <a:lnSpc>
                <a:spcPts val="8959"/>
              </a:lnSpc>
            </a:pPr>
            <a:r>
              <a:rPr lang="en-US" sz="6399" dirty="0">
                <a:solidFill>
                  <a:srgbClr val="0370CD"/>
                </a:solidFill>
                <a:latin typeface="Anton"/>
              </a:rPr>
              <a:t>FINANCIAL REQUIREMENT </a:t>
            </a:r>
          </a:p>
        </p:txBody>
      </p:sp>
      <p:grpSp>
        <p:nvGrpSpPr>
          <p:cNvPr id="13" name="Group 13">
            <a:extLst>
              <a:ext uri="{FF2B5EF4-FFF2-40B4-BE49-F238E27FC236}">
                <a16:creationId xmlns:a16="http://schemas.microsoft.com/office/drawing/2014/main" xmlns="" id="{AD0D812B-C229-6E72-BB87-DAFFF1877167}"/>
              </a:ext>
            </a:extLst>
          </p:cNvPr>
          <p:cNvGrpSpPr/>
          <p:nvPr/>
        </p:nvGrpSpPr>
        <p:grpSpPr>
          <a:xfrm>
            <a:off x="3133018" y="7886700"/>
            <a:ext cx="2597138" cy="5064854"/>
            <a:chOff x="0" y="0"/>
            <a:chExt cx="406400" cy="635212"/>
          </a:xfrm>
        </p:grpSpPr>
        <p:sp>
          <p:nvSpPr>
            <p:cNvPr id="14" name="Freeform 14">
              <a:extLst>
                <a:ext uri="{FF2B5EF4-FFF2-40B4-BE49-F238E27FC236}">
                  <a16:creationId xmlns:a16="http://schemas.microsoft.com/office/drawing/2014/main" xmlns="" id="{D3E0C392-D5B9-CB90-1EE9-DB719DBC6C83}"/>
                </a:ext>
              </a:extLst>
            </p:cNvPr>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370CD"/>
            </a:solidFill>
          </p:spPr>
          <p:txBody>
            <a:bodyPr/>
            <a:lstStyle/>
            <a:p>
              <a:endParaRPr lang="en-US"/>
            </a:p>
          </p:txBody>
        </p:sp>
        <p:sp>
          <p:nvSpPr>
            <p:cNvPr id="15" name="TextBox 15">
              <a:extLst>
                <a:ext uri="{FF2B5EF4-FFF2-40B4-BE49-F238E27FC236}">
                  <a16:creationId xmlns:a16="http://schemas.microsoft.com/office/drawing/2014/main" xmlns="" id="{48D97A93-3C1D-6CBA-DD1F-AB67128B5FEE}"/>
                </a:ext>
              </a:extLst>
            </p:cNvPr>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a:extLst>
              <a:ext uri="{FF2B5EF4-FFF2-40B4-BE49-F238E27FC236}">
                <a16:creationId xmlns:a16="http://schemas.microsoft.com/office/drawing/2014/main" xmlns="" id="{481BBEAD-72A0-436A-41B1-62915F00FBE2}"/>
              </a:ext>
            </a:extLst>
          </p:cNvPr>
          <p:cNvGrpSpPr/>
          <p:nvPr/>
        </p:nvGrpSpPr>
        <p:grpSpPr>
          <a:xfrm>
            <a:off x="5928898" y="-1347028"/>
            <a:ext cx="1723620" cy="2694055"/>
            <a:chOff x="0" y="0"/>
            <a:chExt cx="406400" cy="635212"/>
          </a:xfrm>
        </p:grpSpPr>
        <p:sp>
          <p:nvSpPr>
            <p:cNvPr id="17" name="Freeform 17">
              <a:extLst>
                <a:ext uri="{FF2B5EF4-FFF2-40B4-BE49-F238E27FC236}">
                  <a16:creationId xmlns:a16="http://schemas.microsoft.com/office/drawing/2014/main" xmlns="" id="{8D40DFF0-7C23-A0E1-E1D4-A587DCFBC20B}"/>
                </a:ext>
              </a:extLst>
            </p:cNvPr>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78CF3"/>
            </a:solidFill>
          </p:spPr>
          <p:txBody>
            <a:bodyPr/>
            <a:lstStyle/>
            <a:p>
              <a:endParaRPr lang="en-US"/>
            </a:p>
          </p:txBody>
        </p:sp>
        <p:sp>
          <p:nvSpPr>
            <p:cNvPr id="18" name="TextBox 18">
              <a:extLst>
                <a:ext uri="{FF2B5EF4-FFF2-40B4-BE49-F238E27FC236}">
                  <a16:creationId xmlns:a16="http://schemas.microsoft.com/office/drawing/2014/main" xmlns="" id="{74CBF4F7-E580-2E83-FB16-974C7664D13D}"/>
                </a:ext>
              </a:extLst>
            </p:cNvPr>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pic>
        <p:nvPicPr>
          <p:cNvPr id="19" name="Picture 18">
            <a:extLst>
              <a:ext uri="{FF2B5EF4-FFF2-40B4-BE49-F238E27FC236}">
                <a16:creationId xmlns:a16="http://schemas.microsoft.com/office/drawing/2014/main" xmlns="" id="{3B1826A0-D180-476D-95C1-EEE1A508EE78}"/>
              </a:ext>
            </a:extLst>
          </p:cNvPr>
          <p:cNvPicPr>
            <a:picLocks noChangeAspect="1"/>
          </p:cNvPicPr>
          <p:nvPr/>
        </p:nvPicPr>
        <p:blipFill>
          <a:blip r:embed="rId5"/>
          <a:stretch>
            <a:fillRect/>
          </a:stretch>
        </p:blipFill>
        <p:spPr>
          <a:xfrm>
            <a:off x="10001" y="7584844"/>
            <a:ext cx="4413887" cy="2127688"/>
          </a:xfrm>
          <a:prstGeom prst="rect">
            <a:avLst/>
          </a:prstGeom>
        </p:spPr>
      </p:pic>
      <p:sp>
        <p:nvSpPr>
          <p:cNvPr id="3" name="TextBox 2">
            <a:extLst>
              <a:ext uri="{FF2B5EF4-FFF2-40B4-BE49-F238E27FC236}">
                <a16:creationId xmlns:a16="http://schemas.microsoft.com/office/drawing/2014/main" xmlns="" id="{3E7969D3-5C49-44E2-5352-29080BEA84E4}"/>
              </a:ext>
            </a:extLst>
          </p:cNvPr>
          <p:cNvSpPr txBox="1"/>
          <p:nvPr/>
        </p:nvSpPr>
        <p:spPr>
          <a:xfrm>
            <a:off x="8883461" y="2097781"/>
            <a:ext cx="8348147" cy="7227043"/>
          </a:xfrm>
          <a:prstGeom prst="rect">
            <a:avLst/>
          </a:prstGeom>
          <a:noFill/>
        </p:spPr>
        <p:txBody>
          <a:bodyPr wrap="square">
            <a:spAutoFit/>
          </a:bodyPr>
          <a:lstStyle/>
          <a:p>
            <a:pPr marL="0" marR="0" algn="r">
              <a:lnSpc>
                <a:spcPct val="150000"/>
              </a:lnSpc>
              <a:spcBef>
                <a:spcPts val="0"/>
              </a:spcBef>
              <a:spcAft>
                <a:spcPts val="0"/>
              </a:spcAft>
            </a:pPr>
            <a:r>
              <a:rPr lang="en-US" sz="2400" dirty="0">
                <a:effectLst/>
                <a:latin typeface="Georgia" panose="02040502050405020303" pitchFamily="18" charset="0"/>
                <a:ea typeface="Calibri" panose="020F0502020204030204" pitchFamily="34" charset="0"/>
                <a:cs typeface="Iskoola Pota" panose="020B0502040204020203" pitchFamily="34" charset="0"/>
              </a:rPr>
              <a:t>Undrafted Gear recognizes the importance of securing adequate financial resources to successfully launch its debut line of sportswear and accompanying initiatives. To achieve this, the company estimates a total projected startup cost ranging from </a:t>
            </a:r>
            <a:r>
              <a:rPr lang="en-US" sz="2400" b="1" dirty="0">
                <a:effectLst/>
                <a:latin typeface="Georgia" panose="02040502050405020303" pitchFamily="18" charset="0"/>
                <a:ea typeface="Calibri" panose="020F0502020204030204" pitchFamily="34" charset="0"/>
                <a:cs typeface="Iskoola Pota" panose="020B0502040204020203" pitchFamily="34" charset="0"/>
              </a:rPr>
              <a:t>$120,000 to $150,000. </a:t>
            </a:r>
          </a:p>
          <a:p>
            <a:pPr marL="0" marR="0" algn="r">
              <a:lnSpc>
                <a:spcPct val="150000"/>
              </a:lnSpc>
              <a:spcBef>
                <a:spcPts val="0"/>
              </a:spcBef>
              <a:spcAft>
                <a:spcPts val="0"/>
              </a:spcAft>
            </a:pPr>
            <a:endParaRPr lang="en-US" sz="2400" b="1" dirty="0">
              <a:latin typeface="Georgia" panose="02040502050405020303" pitchFamily="18" charset="0"/>
              <a:ea typeface="Calibri" panose="020F0502020204030204" pitchFamily="34" charset="0"/>
              <a:cs typeface="Iskoola Pota" panose="020B0502040204020203" pitchFamily="34" charset="0"/>
            </a:endParaRPr>
          </a:p>
          <a:p>
            <a:pPr marL="0" marR="0">
              <a:lnSpc>
                <a:spcPct val="150000"/>
              </a:lnSpc>
              <a:spcBef>
                <a:spcPts val="0"/>
              </a:spcBef>
              <a:spcAft>
                <a:spcPts val="0"/>
              </a:spcAft>
            </a:pPr>
            <a:r>
              <a:rPr lang="en-US" sz="2400" dirty="0">
                <a:effectLst/>
                <a:latin typeface="Georgia" panose="02040502050405020303" pitchFamily="18" charset="0"/>
                <a:ea typeface="Calibri" panose="020F0502020204030204" pitchFamily="34" charset="0"/>
                <a:cs typeface="Iskoola Pota" panose="020B0502040204020203" pitchFamily="34" charset="0"/>
              </a:rPr>
              <a:t>These funds will be allocated for,</a:t>
            </a:r>
          </a:p>
          <a:p>
            <a:pPr marL="342900" marR="0" indent="-342900">
              <a:lnSpc>
                <a:spcPct val="150000"/>
              </a:lnSpc>
              <a:spcBef>
                <a:spcPts val="0"/>
              </a:spcBef>
              <a:spcAft>
                <a:spcPts val="0"/>
              </a:spcAft>
              <a:buFont typeface="Arial" panose="020B0604020202020204" pitchFamily="34" charset="0"/>
              <a:buChar char="•"/>
            </a:pPr>
            <a:r>
              <a:rPr lang="en-US" sz="2400" b="1" dirty="0">
                <a:effectLst/>
                <a:latin typeface="Georgia" panose="02040502050405020303" pitchFamily="18" charset="0"/>
                <a:ea typeface="Calibri" panose="020F0502020204030204" pitchFamily="34" charset="0"/>
                <a:cs typeface="Iskoola Pota" panose="020B0502040204020203" pitchFamily="34" charset="0"/>
              </a:rPr>
              <a:t>Product Development</a:t>
            </a:r>
          </a:p>
          <a:p>
            <a:pPr marL="342900" marR="0" indent="-342900">
              <a:lnSpc>
                <a:spcPct val="150000"/>
              </a:lnSpc>
              <a:spcBef>
                <a:spcPts val="0"/>
              </a:spcBef>
              <a:spcAft>
                <a:spcPts val="0"/>
              </a:spcAft>
              <a:buFont typeface="Arial" panose="020B0604020202020204" pitchFamily="34" charset="0"/>
              <a:buChar char="•"/>
            </a:pPr>
            <a:r>
              <a:rPr lang="en-US" sz="2400" b="1" dirty="0">
                <a:effectLst/>
                <a:latin typeface="Georgia" panose="02040502050405020303" pitchFamily="18" charset="0"/>
                <a:ea typeface="Calibri" panose="020F0502020204030204" pitchFamily="34" charset="0"/>
                <a:cs typeface="Iskoola Pota" panose="020B0502040204020203" pitchFamily="34" charset="0"/>
              </a:rPr>
              <a:t>Recruitment and Management</a:t>
            </a:r>
          </a:p>
          <a:p>
            <a:pPr marL="342900" marR="0" indent="-342900">
              <a:lnSpc>
                <a:spcPct val="150000"/>
              </a:lnSpc>
              <a:spcBef>
                <a:spcPts val="0"/>
              </a:spcBef>
              <a:spcAft>
                <a:spcPts val="0"/>
              </a:spcAft>
              <a:buFont typeface="Arial" panose="020B0604020202020204" pitchFamily="34" charset="0"/>
              <a:buChar char="•"/>
            </a:pPr>
            <a:r>
              <a:rPr lang="en-US" sz="2400" b="1" dirty="0">
                <a:effectLst/>
                <a:latin typeface="Georgia" panose="02040502050405020303" pitchFamily="18" charset="0"/>
                <a:ea typeface="Calibri" panose="020F0502020204030204" pitchFamily="34" charset="0"/>
                <a:cs typeface="Iskoola Pota" panose="020B0502040204020203" pitchFamily="34" charset="0"/>
              </a:rPr>
              <a:t>Crypto Currency Integration </a:t>
            </a:r>
          </a:p>
          <a:p>
            <a:pPr marL="342900" marR="0" indent="-342900">
              <a:lnSpc>
                <a:spcPct val="150000"/>
              </a:lnSpc>
              <a:spcBef>
                <a:spcPts val="0"/>
              </a:spcBef>
              <a:spcAft>
                <a:spcPts val="0"/>
              </a:spcAft>
              <a:buFont typeface="Arial" panose="020B0604020202020204" pitchFamily="34" charset="0"/>
              <a:buChar char="•"/>
            </a:pPr>
            <a:r>
              <a:rPr lang="en-US" sz="2400" b="1" dirty="0">
                <a:effectLst/>
                <a:latin typeface="Georgia" panose="02040502050405020303" pitchFamily="18" charset="0"/>
                <a:ea typeface="Calibri" panose="020F0502020204030204" pitchFamily="34" charset="0"/>
                <a:cs typeface="Iskoola Pota" panose="020B0502040204020203" pitchFamily="34" charset="0"/>
              </a:rPr>
              <a:t>Website Development </a:t>
            </a:r>
          </a:p>
          <a:p>
            <a:pPr marL="342900" marR="0" indent="-342900">
              <a:lnSpc>
                <a:spcPct val="150000"/>
              </a:lnSpc>
              <a:spcBef>
                <a:spcPts val="0"/>
              </a:spcBef>
              <a:spcAft>
                <a:spcPts val="0"/>
              </a:spcAft>
              <a:buFont typeface="Arial" panose="020B0604020202020204" pitchFamily="34" charset="0"/>
              <a:buChar char="•"/>
            </a:pPr>
            <a:r>
              <a:rPr lang="en-US" sz="2400" b="1" dirty="0">
                <a:effectLst/>
                <a:latin typeface="Georgia" panose="02040502050405020303" pitchFamily="18" charset="0"/>
                <a:ea typeface="Calibri" panose="020F0502020204030204" pitchFamily="34" charset="0"/>
                <a:cs typeface="Iskoola Pota" panose="020B0502040204020203" pitchFamily="34" charset="0"/>
              </a:rPr>
              <a:t> Shipment and Delivery </a:t>
            </a:r>
          </a:p>
          <a:p>
            <a:pPr marL="342900" marR="0" indent="-342900">
              <a:lnSpc>
                <a:spcPct val="150000"/>
              </a:lnSpc>
              <a:spcBef>
                <a:spcPts val="0"/>
              </a:spcBef>
              <a:spcAft>
                <a:spcPts val="0"/>
              </a:spcAft>
              <a:buFont typeface="Arial" panose="020B0604020202020204" pitchFamily="34" charset="0"/>
              <a:buChar char="•"/>
            </a:pPr>
            <a:r>
              <a:rPr lang="en-US" sz="2400" b="1" dirty="0">
                <a:effectLst/>
                <a:latin typeface="Georgia" panose="02040502050405020303" pitchFamily="18" charset="0"/>
                <a:ea typeface="Calibri" panose="020F0502020204030204" pitchFamily="34" charset="0"/>
                <a:cs typeface="Iskoola Pota" panose="020B0502040204020203" pitchFamily="34" charset="0"/>
              </a:rPr>
              <a:t>Marketing and Promotion</a:t>
            </a:r>
          </a:p>
        </p:txBody>
      </p:sp>
    </p:spTree>
    <p:extLst>
      <p:ext uri="{BB962C8B-B14F-4D97-AF65-F5344CB8AC3E}">
        <p14:creationId xmlns:p14="http://schemas.microsoft.com/office/powerpoint/2010/main" val="31041535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a:extLst>
            <a:ext uri="{FF2B5EF4-FFF2-40B4-BE49-F238E27FC236}">
              <a16:creationId xmlns:a16="http://schemas.microsoft.com/office/drawing/2014/main" xmlns="" id="{591D5C1C-F792-DF3D-2588-A9E81C320DD6}"/>
            </a:ext>
          </a:extLst>
        </p:cNvPr>
        <p:cNvGrpSpPr/>
        <p:nvPr/>
      </p:nvGrpSpPr>
      <p:grpSpPr>
        <a:xfrm>
          <a:off x="0" y="0"/>
          <a:ext cx="0" cy="0"/>
          <a:chOff x="0" y="0"/>
          <a:chExt cx="0" cy="0"/>
        </a:xfrm>
      </p:grpSpPr>
      <p:sp>
        <p:nvSpPr>
          <p:cNvPr id="8" name="Freeform 8">
            <a:extLst>
              <a:ext uri="{FF2B5EF4-FFF2-40B4-BE49-F238E27FC236}">
                <a16:creationId xmlns:a16="http://schemas.microsoft.com/office/drawing/2014/main" xmlns="" id="{837B17A2-A913-D267-7423-28FCA112147B}"/>
              </a:ext>
            </a:extLst>
          </p:cNvPr>
          <p:cNvSpPr/>
          <p:nvPr/>
        </p:nvSpPr>
        <p:spPr>
          <a:xfrm rot="-10800000">
            <a:off x="-689503" y="-556127"/>
            <a:ext cx="6667051" cy="2275131"/>
          </a:xfrm>
          <a:custGeom>
            <a:avLst/>
            <a:gdLst/>
            <a:ahLst/>
            <a:cxnLst/>
            <a:rect l="l" t="t" r="r" b="b"/>
            <a:pathLst>
              <a:path w="6667051" h="2275131">
                <a:moveTo>
                  <a:pt x="0" y="0"/>
                </a:moveTo>
                <a:lnTo>
                  <a:pt x="6667051" y="0"/>
                </a:lnTo>
                <a:lnTo>
                  <a:pt x="6667051" y="2275131"/>
                </a:lnTo>
                <a:lnTo>
                  <a:pt x="0" y="227513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xmlns="" id="{D65F5760-0570-D0FF-5EE7-232D15EE8691}"/>
              </a:ext>
            </a:extLst>
          </p:cNvPr>
          <p:cNvSpPr/>
          <p:nvPr/>
        </p:nvSpPr>
        <p:spPr>
          <a:xfrm rot="-10800000" flipH="1">
            <a:off x="12987134" y="-442136"/>
            <a:ext cx="5823211" cy="1987171"/>
          </a:xfrm>
          <a:custGeom>
            <a:avLst/>
            <a:gdLst/>
            <a:ahLst/>
            <a:cxnLst/>
            <a:rect l="l" t="t" r="r" b="b"/>
            <a:pathLst>
              <a:path w="5823211" h="1987171">
                <a:moveTo>
                  <a:pt x="5823212" y="0"/>
                </a:moveTo>
                <a:lnTo>
                  <a:pt x="0" y="0"/>
                </a:lnTo>
                <a:lnTo>
                  <a:pt x="0" y="1987171"/>
                </a:lnTo>
                <a:lnTo>
                  <a:pt x="5823212" y="1987171"/>
                </a:lnTo>
                <a:lnTo>
                  <a:pt x="5823212"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grpSp>
        <p:nvGrpSpPr>
          <p:cNvPr id="22" name="Group 22">
            <a:extLst>
              <a:ext uri="{FF2B5EF4-FFF2-40B4-BE49-F238E27FC236}">
                <a16:creationId xmlns:a16="http://schemas.microsoft.com/office/drawing/2014/main" xmlns="" id="{333949D8-90E9-541F-5653-90CDD3F48961}"/>
              </a:ext>
            </a:extLst>
          </p:cNvPr>
          <p:cNvGrpSpPr/>
          <p:nvPr/>
        </p:nvGrpSpPr>
        <p:grpSpPr>
          <a:xfrm>
            <a:off x="-1394484" y="9777601"/>
            <a:ext cx="21212211" cy="374953"/>
            <a:chOff x="0" y="0"/>
            <a:chExt cx="5586755" cy="98753"/>
          </a:xfrm>
        </p:grpSpPr>
        <p:sp>
          <p:nvSpPr>
            <p:cNvPr id="23" name="Freeform 23">
              <a:extLst>
                <a:ext uri="{FF2B5EF4-FFF2-40B4-BE49-F238E27FC236}">
                  <a16:creationId xmlns:a16="http://schemas.microsoft.com/office/drawing/2014/main" xmlns="" id="{61AFE202-60FF-1C37-987B-78BBA43C420B}"/>
                </a:ext>
              </a:extLst>
            </p:cNvPr>
            <p:cNvSpPr/>
            <p:nvPr/>
          </p:nvSpPr>
          <p:spPr>
            <a:xfrm>
              <a:off x="0" y="0"/>
              <a:ext cx="5586755" cy="98753"/>
            </a:xfrm>
            <a:custGeom>
              <a:avLst/>
              <a:gdLst/>
              <a:ahLst/>
              <a:cxnLst/>
              <a:rect l="l" t="t" r="r" b="b"/>
              <a:pathLst>
                <a:path w="5586755" h="98753">
                  <a:moveTo>
                    <a:pt x="0" y="0"/>
                  </a:moveTo>
                  <a:lnTo>
                    <a:pt x="5586755" y="0"/>
                  </a:lnTo>
                  <a:lnTo>
                    <a:pt x="5586755" y="98753"/>
                  </a:lnTo>
                  <a:lnTo>
                    <a:pt x="0" y="98753"/>
                  </a:lnTo>
                  <a:close/>
                </a:path>
              </a:pathLst>
            </a:custGeom>
            <a:solidFill>
              <a:srgbClr val="0370CD"/>
            </a:solidFill>
          </p:spPr>
          <p:txBody>
            <a:bodyPr/>
            <a:lstStyle/>
            <a:p>
              <a:endParaRPr lang="en-US"/>
            </a:p>
          </p:txBody>
        </p:sp>
        <p:sp>
          <p:nvSpPr>
            <p:cNvPr id="24" name="TextBox 24">
              <a:extLst>
                <a:ext uri="{FF2B5EF4-FFF2-40B4-BE49-F238E27FC236}">
                  <a16:creationId xmlns:a16="http://schemas.microsoft.com/office/drawing/2014/main" xmlns="" id="{CEB8261A-41B5-A3D2-5FD4-F407E4785FA8}"/>
                </a:ext>
              </a:extLst>
            </p:cNvPr>
            <p:cNvSpPr txBox="1"/>
            <p:nvPr/>
          </p:nvSpPr>
          <p:spPr>
            <a:xfrm>
              <a:off x="0" y="-38100"/>
              <a:ext cx="5586755" cy="136853"/>
            </a:xfrm>
            <a:prstGeom prst="rect">
              <a:avLst/>
            </a:prstGeom>
          </p:spPr>
          <p:txBody>
            <a:bodyPr lIns="50800" tIns="50800" rIns="50800" bIns="50800" rtlCol="0" anchor="ctr"/>
            <a:lstStyle/>
            <a:p>
              <a:pPr algn="ctr">
                <a:lnSpc>
                  <a:spcPts val="2659"/>
                </a:lnSpc>
              </a:pPr>
              <a:endParaRPr/>
            </a:p>
          </p:txBody>
        </p:sp>
      </p:grpSp>
      <p:sp>
        <p:nvSpPr>
          <p:cNvPr id="2" name="TextBox 25">
            <a:extLst>
              <a:ext uri="{FF2B5EF4-FFF2-40B4-BE49-F238E27FC236}">
                <a16:creationId xmlns:a16="http://schemas.microsoft.com/office/drawing/2014/main" xmlns="" id="{3B23D96A-4A1A-68B0-B485-182A5051172C}"/>
              </a:ext>
            </a:extLst>
          </p:cNvPr>
          <p:cNvSpPr txBox="1"/>
          <p:nvPr/>
        </p:nvSpPr>
        <p:spPr>
          <a:xfrm>
            <a:off x="4070491" y="342900"/>
            <a:ext cx="10823700" cy="1094740"/>
          </a:xfrm>
          <a:prstGeom prst="rect">
            <a:avLst/>
          </a:prstGeom>
        </p:spPr>
        <p:txBody>
          <a:bodyPr lIns="0" tIns="0" rIns="0" bIns="0" rtlCol="0" anchor="t">
            <a:spAutoFit/>
          </a:bodyPr>
          <a:lstStyle/>
          <a:p>
            <a:pPr algn="ctr">
              <a:lnSpc>
                <a:spcPts val="8959"/>
              </a:lnSpc>
            </a:pPr>
            <a:r>
              <a:rPr lang="en-US" sz="6399" dirty="0">
                <a:solidFill>
                  <a:srgbClr val="0370CD"/>
                </a:solidFill>
                <a:latin typeface="Anton"/>
              </a:rPr>
              <a:t>FINANCIAL SUMMARY</a:t>
            </a:r>
          </a:p>
        </p:txBody>
      </p:sp>
      <p:pic>
        <p:nvPicPr>
          <p:cNvPr id="3" name="Picture 2">
            <a:extLst>
              <a:ext uri="{FF2B5EF4-FFF2-40B4-BE49-F238E27FC236}">
                <a16:creationId xmlns:a16="http://schemas.microsoft.com/office/drawing/2014/main" xmlns="" id="{A9F390C9-C004-2FFE-188F-38BC44C541B5}"/>
              </a:ext>
            </a:extLst>
          </p:cNvPr>
          <p:cNvPicPr>
            <a:picLocks noChangeAspect="1"/>
          </p:cNvPicPr>
          <p:nvPr/>
        </p:nvPicPr>
        <p:blipFill>
          <a:blip r:embed="rId4"/>
          <a:stretch>
            <a:fillRect/>
          </a:stretch>
        </p:blipFill>
        <p:spPr>
          <a:xfrm>
            <a:off x="7924800" y="8277729"/>
            <a:ext cx="2851291" cy="1374448"/>
          </a:xfrm>
          <a:prstGeom prst="rect">
            <a:avLst/>
          </a:prstGeom>
        </p:spPr>
      </p:pic>
      <p:graphicFrame>
        <p:nvGraphicFramePr>
          <p:cNvPr id="4" name="Table 3">
            <a:extLst>
              <a:ext uri="{FF2B5EF4-FFF2-40B4-BE49-F238E27FC236}">
                <a16:creationId xmlns:a16="http://schemas.microsoft.com/office/drawing/2014/main" xmlns="" id="{0CD85E72-24C4-9455-2D63-8B08425631DF}"/>
              </a:ext>
            </a:extLst>
          </p:cNvPr>
          <p:cNvGraphicFramePr>
            <a:graphicFrameLocks noGrp="1"/>
          </p:cNvGraphicFramePr>
          <p:nvPr>
            <p:extLst>
              <p:ext uri="{D42A27DB-BD31-4B8C-83A1-F6EECF244321}">
                <p14:modId xmlns:p14="http://schemas.microsoft.com/office/powerpoint/2010/main" val="3134537957"/>
              </p:ext>
            </p:extLst>
          </p:nvPr>
        </p:nvGraphicFramePr>
        <p:xfrm>
          <a:off x="990600" y="1437640"/>
          <a:ext cx="11582400" cy="3096006"/>
        </p:xfrm>
        <a:graphic>
          <a:graphicData uri="http://schemas.openxmlformats.org/drawingml/2006/table">
            <a:tbl>
              <a:tblPr firstRow="1" firstCol="1" bandRow="1">
                <a:tableStyleId>{2D5ABB26-0587-4C30-8999-92F81FD0307C}</a:tableStyleId>
              </a:tblPr>
              <a:tblGrid>
                <a:gridCol w="4177259">
                  <a:extLst>
                    <a:ext uri="{9D8B030D-6E8A-4147-A177-3AD203B41FA5}">
                      <a16:colId xmlns:a16="http://schemas.microsoft.com/office/drawing/2014/main" xmlns="" val="39342234"/>
                    </a:ext>
                  </a:extLst>
                </a:gridCol>
                <a:gridCol w="3038007">
                  <a:extLst>
                    <a:ext uri="{9D8B030D-6E8A-4147-A177-3AD203B41FA5}">
                      <a16:colId xmlns:a16="http://schemas.microsoft.com/office/drawing/2014/main" xmlns="" val="1930136220"/>
                    </a:ext>
                  </a:extLst>
                </a:gridCol>
                <a:gridCol w="2278505">
                  <a:extLst>
                    <a:ext uri="{9D8B030D-6E8A-4147-A177-3AD203B41FA5}">
                      <a16:colId xmlns:a16="http://schemas.microsoft.com/office/drawing/2014/main" xmlns="" val="3986605394"/>
                    </a:ext>
                  </a:extLst>
                </a:gridCol>
                <a:gridCol w="2088629">
                  <a:extLst>
                    <a:ext uri="{9D8B030D-6E8A-4147-A177-3AD203B41FA5}">
                      <a16:colId xmlns:a16="http://schemas.microsoft.com/office/drawing/2014/main" xmlns="" val="2660137120"/>
                    </a:ext>
                  </a:extLst>
                </a:gridCol>
              </a:tblGrid>
              <a:tr h="258540">
                <a:tc>
                  <a:txBody>
                    <a:bodyPr/>
                    <a:lstStyle/>
                    <a:p>
                      <a:pPr>
                        <a:lnSpc>
                          <a:spcPct val="107000"/>
                        </a:lnSpc>
                      </a:pPr>
                      <a:endParaRPr lang="en-US" sz="2000" dirty="0">
                        <a:effectLst/>
                        <a:latin typeface="Georgia" panose="02040502050405020303" pitchFamily="18"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a:solidFill>
                            <a:srgbClr val="000000"/>
                          </a:solidFill>
                          <a:effectLst/>
                          <a:latin typeface="Georgia" panose="02040502050405020303" pitchFamily="18" charset="0"/>
                        </a:rPr>
                        <a:t>2024</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a:solidFill>
                            <a:srgbClr val="000000"/>
                          </a:solidFill>
                          <a:effectLst/>
                          <a:latin typeface="Georgia" panose="02040502050405020303" pitchFamily="18" charset="0"/>
                        </a:rPr>
                        <a:t>2025</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b="1">
                          <a:solidFill>
                            <a:srgbClr val="000000"/>
                          </a:solidFill>
                          <a:effectLst/>
                          <a:latin typeface="Georgia" panose="02040502050405020303" pitchFamily="18" charset="0"/>
                        </a:rPr>
                        <a:t>2026</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extLst>
                  <a:ext uri="{0D108BD9-81ED-4DB2-BD59-A6C34878D82A}">
                    <a16:rowId xmlns:a16="http://schemas.microsoft.com/office/drawing/2014/main" xmlns="" val="3737388956"/>
                  </a:ext>
                </a:extLst>
              </a:tr>
              <a:tr h="430657">
                <a:tc>
                  <a:txBody>
                    <a:bodyPr/>
                    <a:lstStyle/>
                    <a:p>
                      <a:pPr marL="0" marR="0">
                        <a:lnSpc>
                          <a:spcPct val="107000"/>
                        </a:lnSpc>
                        <a:spcBef>
                          <a:spcPts val="0"/>
                        </a:spcBef>
                        <a:spcAft>
                          <a:spcPts val="0"/>
                        </a:spcAft>
                      </a:pPr>
                      <a:r>
                        <a:rPr lang="en-US" sz="2000" dirty="0">
                          <a:solidFill>
                            <a:srgbClr val="000000"/>
                          </a:solidFill>
                          <a:effectLst/>
                          <a:latin typeface="Georgia" panose="02040502050405020303" pitchFamily="18" charset="0"/>
                        </a:rPr>
                        <a:t>Income</a:t>
                      </a:r>
                      <a:endParaRPr lang="en-US" sz="2000" dirty="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$ 2,180,000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$ 2,834,000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$ 4,109,300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extLst>
                  <a:ext uri="{0D108BD9-81ED-4DB2-BD59-A6C34878D82A}">
                    <a16:rowId xmlns:a16="http://schemas.microsoft.com/office/drawing/2014/main" xmlns="" val="3007195329"/>
                  </a:ext>
                </a:extLst>
              </a:tr>
              <a:tr h="304800">
                <a:tc>
                  <a:txBody>
                    <a:bodyPr/>
                    <a:lstStyle/>
                    <a:p>
                      <a:pPr marL="0" marR="0">
                        <a:lnSpc>
                          <a:spcPct val="107000"/>
                        </a:lnSpc>
                        <a:spcBef>
                          <a:spcPts val="0"/>
                        </a:spcBef>
                        <a:spcAft>
                          <a:spcPts val="0"/>
                        </a:spcAft>
                      </a:pPr>
                      <a:r>
                        <a:rPr lang="en-US" sz="2000">
                          <a:solidFill>
                            <a:srgbClr val="000000"/>
                          </a:solidFill>
                          <a:effectLst/>
                          <a:latin typeface="Georgia" panose="02040502050405020303" pitchFamily="18" charset="0"/>
                        </a:rPr>
                        <a:t>Cost of Sales </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$ 654,000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$ 793,520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$ 1,027,325</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extLst>
                  <a:ext uri="{0D108BD9-81ED-4DB2-BD59-A6C34878D82A}">
                    <a16:rowId xmlns:a16="http://schemas.microsoft.com/office/drawing/2014/main" xmlns="" val="3009861792"/>
                  </a:ext>
                </a:extLst>
              </a:tr>
              <a:tr h="149377">
                <a:tc>
                  <a:txBody>
                    <a:bodyPr/>
                    <a:lstStyle/>
                    <a:p>
                      <a:pPr marL="0" marR="0">
                        <a:lnSpc>
                          <a:spcPct val="107000"/>
                        </a:lnSpc>
                        <a:spcBef>
                          <a:spcPts val="0"/>
                        </a:spcBef>
                        <a:spcAft>
                          <a:spcPts val="0"/>
                        </a:spcAft>
                      </a:pPr>
                      <a:r>
                        <a:rPr lang="en-US" sz="2000" dirty="0">
                          <a:solidFill>
                            <a:srgbClr val="000000"/>
                          </a:solidFill>
                          <a:effectLst/>
                          <a:latin typeface="Georgia" panose="02040502050405020303" pitchFamily="18" charset="0"/>
                        </a:rPr>
                        <a:t>Gross Profit</a:t>
                      </a:r>
                      <a:endParaRPr lang="en-US" sz="2000" dirty="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$ 1,526,000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$ 2,040,480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$ 3,081,975</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extLst>
                  <a:ext uri="{0D108BD9-81ED-4DB2-BD59-A6C34878D82A}">
                    <a16:rowId xmlns:a16="http://schemas.microsoft.com/office/drawing/2014/main" xmlns="" val="580125027"/>
                  </a:ext>
                </a:extLst>
              </a:tr>
              <a:tr h="382397">
                <a:tc>
                  <a:txBody>
                    <a:bodyPr/>
                    <a:lstStyle/>
                    <a:p>
                      <a:pPr marL="0" marR="0">
                        <a:lnSpc>
                          <a:spcPct val="107000"/>
                        </a:lnSpc>
                        <a:spcBef>
                          <a:spcPts val="0"/>
                        </a:spcBef>
                        <a:spcAft>
                          <a:spcPts val="0"/>
                        </a:spcAft>
                      </a:pPr>
                      <a:r>
                        <a:rPr lang="en-US" sz="2000" dirty="0">
                          <a:solidFill>
                            <a:srgbClr val="000000"/>
                          </a:solidFill>
                          <a:effectLst/>
                          <a:latin typeface="Georgia" panose="02040502050405020303" pitchFamily="18" charset="0"/>
                        </a:rPr>
                        <a:t>Total Expenses</a:t>
                      </a:r>
                      <a:endParaRPr lang="en-US" sz="2000" dirty="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$ 698,600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$ 773,730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$ 907,689</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extLst>
                  <a:ext uri="{0D108BD9-81ED-4DB2-BD59-A6C34878D82A}">
                    <a16:rowId xmlns:a16="http://schemas.microsoft.com/office/drawing/2014/main" xmlns="" val="991265816"/>
                  </a:ext>
                </a:extLst>
              </a:tr>
              <a:tr h="223951">
                <a:tc>
                  <a:txBody>
                    <a:bodyPr/>
                    <a:lstStyle/>
                    <a:p>
                      <a:pPr marL="0" marR="0">
                        <a:lnSpc>
                          <a:spcPct val="107000"/>
                        </a:lnSpc>
                        <a:spcBef>
                          <a:spcPts val="0"/>
                        </a:spcBef>
                        <a:spcAft>
                          <a:spcPts val="0"/>
                        </a:spcAft>
                      </a:pPr>
                      <a:r>
                        <a:rPr lang="en-US" sz="2000">
                          <a:solidFill>
                            <a:srgbClr val="000000"/>
                          </a:solidFill>
                          <a:effectLst/>
                          <a:latin typeface="Georgia" panose="02040502050405020303" pitchFamily="18" charset="0"/>
                        </a:rPr>
                        <a:t>Profit Before Taxes</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$ 827,400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$ 1,266,750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$ 2,174,287</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extLst>
                  <a:ext uri="{0D108BD9-81ED-4DB2-BD59-A6C34878D82A}">
                    <a16:rowId xmlns:a16="http://schemas.microsoft.com/office/drawing/2014/main" xmlns="" val="1363323910"/>
                  </a:ext>
                </a:extLst>
              </a:tr>
              <a:tr h="258540">
                <a:tc>
                  <a:txBody>
                    <a:bodyPr/>
                    <a:lstStyle/>
                    <a:p>
                      <a:pPr marL="0" marR="0">
                        <a:lnSpc>
                          <a:spcPct val="107000"/>
                        </a:lnSpc>
                        <a:spcBef>
                          <a:spcPts val="0"/>
                        </a:spcBef>
                        <a:spcAft>
                          <a:spcPts val="0"/>
                        </a:spcAft>
                      </a:pPr>
                      <a:r>
                        <a:rPr lang="en-US" sz="2000">
                          <a:solidFill>
                            <a:srgbClr val="000000"/>
                          </a:solidFill>
                          <a:effectLst/>
                          <a:latin typeface="Georgia" panose="02040502050405020303" pitchFamily="18" charset="0"/>
                        </a:rPr>
                        <a:t>Total Taxes</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$ 73,142</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$ 111,981</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$ 192,207</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extLst>
                  <a:ext uri="{0D108BD9-81ED-4DB2-BD59-A6C34878D82A}">
                    <a16:rowId xmlns:a16="http://schemas.microsoft.com/office/drawing/2014/main" xmlns="" val="777074574"/>
                  </a:ext>
                </a:extLst>
              </a:tr>
              <a:tr h="226745">
                <a:tc>
                  <a:txBody>
                    <a:bodyPr/>
                    <a:lstStyle/>
                    <a:p>
                      <a:pPr marL="0" marR="0">
                        <a:lnSpc>
                          <a:spcPct val="107000"/>
                        </a:lnSpc>
                        <a:spcBef>
                          <a:spcPts val="0"/>
                        </a:spcBef>
                        <a:spcAft>
                          <a:spcPts val="0"/>
                        </a:spcAft>
                      </a:pPr>
                      <a:r>
                        <a:rPr lang="en-US" sz="2000">
                          <a:solidFill>
                            <a:srgbClr val="000000"/>
                          </a:solidFill>
                          <a:effectLst/>
                          <a:latin typeface="Georgia" panose="02040502050405020303" pitchFamily="18" charset="0"/>
                        </a:rPr>
                        <a:t>Net Profit</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$ 754,258</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$ 1,154,769</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a:solidFill>
                            <a:srgbClr val="000000"/>
                          </a:solidFill>
                          <a:effectLst/>
                          <a:latin typeface="Georgia" panose="02040502050405020303" pitchFamily="18" charset="0"/>
                        </a:rPr>
                        <a:t>$ 1,982,080</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extLst>
                  <a:ext uri="{0D108BD9-81ED-4DB2-BD59-A6C34878D82A}">
                    <a16:rowId xmlns:a16="http://schemas.microsoft.com/office/drawing/2014/main" xmlns="" val="3422893586"/>
                  </a:ext>
                </a:extLst>
              </a:tr>
              <a:tr h="258540">
                <a:tc>
                  <a:txBody>
                    <a:bodyPr/>
                    <a:lstStyle/>
                    <a:p>
                      <a:pPr marL="0" marR="0">
                        <a:lnSpc>
                          <a:spcPct val="107000"/>
                        </a:lnSpc>
                        <a:spcBef>
                          <a:spcPts val="0"/>
                        </a:spcBef>
                        <a:spcAft>
                          <a:spcPts val="0"/>
                        </a:spcAft>
                      </a:pPr>
                      <a:r>
                        <a:rPr lang="en-US" sz="2000" b="1" dirty="0">
                          <a:solidFill>
                            <a:srgbClr val="000000"/>
                          </a:solidFill>
                          <a:effectLst/>
                          <a:latin typeface="Georgia" panose="02040502050405020303" pitchFamily="18" charset="0"/>
                        </a:rPr>
                        <a:t>Net Profit Margin</a:t>
                      </a:r>
                      <a:endParaRPr lang="en-US" sz="2000" dirty="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b="1">
                          <a:solidFill>
                            <a:srgbClr val="000000"/>
                          </a:solidFill>
                          <a:effectLst/>
                          <a:latin typeface="Georgia" panose="02040502050405020303" pitchFamily="18" charset="0"/>
                        </a:rPr>
                        <a:t>35%</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b="1">
                          <a:solidFill>
                            <a:srgbClr val="000000"/>
                          </a:solidFill>
                          <a:effectLst/>
                          <a:latin typeface="Georgia" panose="02040502050405020303" pitchFamily="18" charset="0"/>
                        </a:rPr>
                        <a:t>41%</a:t>
                      </a:r>
                      <a:endParaRPr lang="en-US" sz="200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2000" b="1" dirty="0">
                          <a:solidFill>
                            <a:srgbClr val="000000"/>
                          </a:solidFill>
                          <a:effectLst/>
                          <a:latin typeface="Georgia" panose="02040502050405020303" pitchFamily="18" charset="0"/>
                        </a:rPr>
                        <a:t>48%</a:t>
                      </a:r>
                      <a:endParaRPr lang="en-US" sz="2000" dirty="0">
                        <a:effectLst/>
                        <a:latin typeface="Georgia" panose="02040502050405020303" pitchFamily="18" charset="0"/>
                        <a:ea typeface="Calibri" panose="020F0502020204030204" pitchFamily="34" charset="0"/>
                        <a:cs typeface="Iskoola Pota" panose="020B0502040204020203" pitchFamily="34" charset="0"/>
                      </a:endParaRPr>
                    </a:p>
                  </a:txBody>
                  <a:tcPr marL="68580" marR="68580" marT="0" marB="0" anchor="ctr">
                    <a:lnL w="12700" cap="flat" cmpd="sng" algn="ctr">
                      <a:solidFill>
                        <a:srgbClr val="004E89"/>
                      </a:solidFill>
                      <a:prstDash val="solid"/>
                      <a:round/>
                      <a:headEnd type="none" w="med" len="med"/>
                      <a:tailEnd type="none" w="med" len="med"/>
                    </a:lnL>
                    <a:lnR w="12700" cap="flat" cmpd="sng" algn="ctr">
                      <a:solidFill>
                        <a:srgbClr val="004E89"/>
                      </a:solidFill>
                      <a:prstDash val="solid"/>
                      <a:round/>
                      <a:headEnd type="none" w="med" len="med"/>
                      <a:tailEnd type="none" w="med" len="med"/>
                    </a:lnR>
                    <a:lnT w="12700" cap="flat" cmpd="sng" algn="ctr">
                      <a:solidFill>
                        <a:srgbClr val="004E89"/>
                      </a:solidFill>
                      <a:prstDash val="solid"/>
                      <a:round/>
                      <a:headEnd type="none" w="med" len="med"/>
                      <a:tailEnd type="none" w="med" len="med"/>
                    </a:lnT>
                    <a:lnB w="12700" cap="flat" cmpd="sng" algn="ctr">
                      <a:solidFill>
                        <a:srgbClr val="004E89"/>
                      </a:solidFill>
                      <a:prstDash val="solid"/>
                      <a:round/>
                      <a:headEnd type="none" w="med" len="med"/>
                      <a:tailEnd type="none" w="med" len="med"/>
                    </a:lnB>
                  </a:tcPr>
                </a:tc>
                <a:extLst>
                  <a:ext uri="{0D108BD9-81ED-4DB2-BD59-A6C34878D82A}">
                    <a16:rowId xmlns:a16="http://schemas.microsoft.com/office/drawing/2014/main" xmlns="" val="1598787759"/>
                  </a:ext>
                </a:extLst>
              </a:tr>
            </a:tbl>
          </a:graphicData>
        </a:graphic>
      </p:graphicFrame>
      <p:graphicFrame>
        <p:nvGraphicFramePr>
          <p:cNvPr id="5" name="Chart 4">
            <a:extLst>
              <a:ext uri="{FF2B5EF4-FFF2-40B4-BE49-F238E27FC236}">
                <a16:creationId xmlns:a16="http://schemas.microsoft.com/office/drawing/2014/main" xmlns="" id="{1456507A-2143-7D31-704B-7DC27E58614B}"/>
              </a:ext>
            </a:extLst>
          </p:cNvPr>
          <p:cNvGraphicFramePr/>
          <p:nvPr>
            <p:extLst>
              <p:ext uri="{D42A27DB-BD31-4B8C-83A1-F6EECF244321}">
                <p14:modId xmlns:p14="http://schemas.microsoft.com/office/powerpoint/2010/main" val="1692266925"/>
              </p:ext>
            </p:extLst>
          </p:nvPr>
        </p:nvGraphicFramePr>
        <p:xfrm>
          <a:off x="7620000" y="4520573"/>
          <a:ext cx="9067800" cy="465195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747822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grpSp>
        <p:nvGrpSpPr>
          <p:cNvPr id="2" name="Group 2"/>
          <p:cNvGrpSpPr/>
          <p:nvPr/>
        </p:nvGrpSpPr>
        <p:grpSpPr>
          <a:xfrm>
            <a:off x="12325938" y="-1091231"/>
            <a:ext cx="9866724" cy="11556723"/>
            <a:chOff x="0" y="0"/>
            <a:chExt cx="542322" cy="635212"/>
          </a:xfrm>
        </p:grpSpPr>
        <p:sp>
          <p:nvSpPr>
            <p:cNvPr id="3" name="Freeform 3"/>
            <p:cNvSpPr/>
            <p:nvPr/>
          </p:nvSpPr>
          <p:spPr>
            <a:xfrm>
              <a:off x="0" y="0"/>
              <a:ext cx="542322" cy="635212"/>
            </a:xfrm>
            <a:custGeom>
              <a:avLst/>
              <a:gdLst/>
              <a:ahLst/>
              <a:cxnLst/>
              <a:rect l="l" t="t" r="r" b="b"/>
              <a:pathLst>
                <a:path w="542322" h="635212">
                  <a:moveTo>
                    <a:pt x="203200" y="0"/>
                  </a:moveTo>
                  <a:lnTo>
                    <a:pt x="542322" y="0"/>
                  </a:lnTo>
                  <a:lnTo>
                    <a:pt x="339122" y="635212"/>
                  </a:lnTo>
                  <a:lnTo>
                    <a:pt x="0" y="635212"/>
                  </a:lnTo>
                  <a:lnTo>
                    <a:pt x="203200" y="0"/>
                  </a:lnTo>
                  <a:close/>
                </a:path>
              </a:pathLst>
            </a:custGeom>
            <a:solidFill>
              <a:srgbClr val="004E89"/>
            </a:solidFill>
          </p:spPr>
          <p:txBody>
            <a:bodyPr/>
            <a:lstStyle/>
            <a:p>
              <a:endParaRPr lang="en-US"/>
            </a:p>
          </p:txBody>
        </p:sp>
        <p:sp>
          <p:nvSpPr>
            <p:cNvPr id="4" name="TextBox 4"/>
            <p:cNvSpPr txBox="1"/>
            <p:nvPr/>
          </p:nvSpPr>
          <p:spPr>
            <a:xfrm>
              <a:off x="101600" y="-38100"/>
              <a:ext cx="339122"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3560733" y="0"/>
            <a:ext cx="2597138" cy="4059384"/>
            <a:chOff x="0" y="0"/>
            <a:chExt cx="406400" cy="635212"/>
          </a:xfrm>
        </p:grpSpPr>
        <p:sp>
          <p:nvSpPr>
            <p:cNvPr id="6" name="Freeform 6"/>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370CD"/>
            </a:solidFill>
          </p:spPr>
          <p:txBody>
            <a:bodyPr/>
            <a:lstStyle/>
            <a:p>
              <a:endParaRPr lang="en-US"/>
            </a:p>
          </p:txBody>
        </p:sp>
        <p:sp>
          <p:nvSpPr>
            <p:cNvPr id="7" name="TextBox 7"/>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3179897" y="4996847"/>
            <a:ext cx="3384567" cy="5290153"/>
            <a:chOff x="0" y="0"/>
            <a:chExt cx="406400" cy="635212"/>
          </a:xfrm>
        </p:grpSpPr>
        <p:sp>
          <p:nvSpPr>
            <p:cNvPr id="9" name="Freeform 9"/>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78CF3"/>
            </a:solidFill>
          </p:spPr>
          <p:txBody>
            <a:bodyPr/>
            <a:lstStyle/>
            <a:p>
              <a:endParaRPr lang="en-US"/>
            </a:p>
          </p:txBody>
        </p:sp>
        <p:sp>
          <p:nvSpPr>
            <p:cNvPr id="10" name="TextBox 10"/>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0381070" y="740071"/>
            <a:ext cx="2798828" cy="577258"/>
          </a:xfrm>
          <a:custGeom>
            <a:avLst/>
            <a:gdLst/>
            <a:ahLst/>
            <a:cxnLst/>
            <a:rect l="l" t="t" r="r" b="b"/>
            <a:pathLst>
              <a:path w="2798828" h="577258">
                <a:moveTo>
                  <a:pt x="0" y="0"/>
                </a:moveTo>
                <a:lnTo>
                  <a:pt x="2798827" y="0"/>
                </a:lnTo>
                <a:lnTo>
                  <a:pt x="2798827" y="577258"/>
                </a:lnTo>
                <a:lnTo>
                  <a:pt x="0" y="5772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12" name="TextBox 12"/>
          <p:cNvSpPr txBox="1"/>
          <p:nvPr/>
        </p:nvSpPr>
        <p:spPr>
          <a:xfrm>
            <a:off x="2122122" y="740071"/>
            <a:ext cx="5748088" cy="1094740"/>
          </a:xfrm>
          <a:prstGeom prst="rect">
            <a:avLst/>
          </a:prstGeom>
        </p:spPr>
        <p:txBody>
          <a:bodyPr lIns="0" tIns="0" rIns="0" bIns="0" rtlCol="0" anchor="t">
            <a:spAutoFit/>
          </a:bodyPr>
          <a:lstStyle/>
          <a:p>
            <a:pPr algn="ctr">
              <a:lnSpc>
                <a:spcPts val="8959"/>
              </a:lnSpc>
            </a:pPr>
            <a:r>
              <a:rPr lang="en-US" sz="6399" dirty="0">
                <a:solidFill>
                  <a:srgbClr val="0370CD"/>
                </a:solidFill>
                <a:latin typeface="Anton"/>
              </a:rPr>
              <a:t>JOIN WITH US!</a:t>
            </a:r>
          </a:p>
        </p:txBody>
      </p:sp>
      <p:sp>
        <p:nvSpPr>
          <p:cNvPr id="26" name="TextBox 25">
            <a:extLst>
              <a:ext uri="{FF2B5EF4-FFF2-40B4-BE49-F238E27FC236}">
                <a16:creationId xmlns:a16="http://schemas.microsoft.com/office/drawing/2014/main" xmlns="" id="{FBFE9EEE-10B7-D2B8-C259-4C4EA51CD42C}"/>
              </a:ext>
            </a:extLst>
          </p:cNvPr>
          <p:cNvSpPr txBox="1"/>
          <p:nvPr/>
        </p:nvSpPr>
        <p:spPr>
          <a:xfrm>
            <a:off x="733468" y="2015263"/>
            <a:ext cx="8911166" cy="5912003"/>
          </a:xfrm>
          <a:prstGeom prst="rect">
            <a:avLst/>
          </a:prstGeom>
          <a:noFill/>
        </p:spPr>
        <p:txBody>
          <a:bodyPr wrap="square">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3200" i="0" u="none" strike="noStrike" kern="1200" cap="none" spc="0" normalizeH="0" baseline="0" noProof="0" dirty="0">
                <a:ln>
                  <a:noFill/>
                </a:ln>
                <a:effectLst/>
                <a:uLnTx/>
                <a:uFillTx/>
                <a:latin typeface="Georgia" panose="02040502050405020303" pitchFamily="18" charset="0"/>
              </a:rPr>
              <a:t>We are a sustainable business seeking a partner(s) to help us raise funds. Our market expansion can be local or global, and it will benefit both parties involved. We cordially invite you to negotiate a business relationship with us and request your assistance to make our efforts productive. We would be delighted to have you with us.</a:t>
            </a:r>
          </a:p>
        </p:txBody>
      </p:sp>
      <p:pic>
        <p:nvPicPr>
          <p:cNvPr id="8194" name="Picture 2" descr="93,339 African Business Partnership Images, Stock Photos, 3D objects, &amp;  Vectors | Shutterstock">
            <a:extLst>
              <a:ext uri="{FF2B5EF4-FFF2-40B4-BE49-F238E27FC236}">
                <a16:creationId xmlns:a16="http://schemas.microsoft.com/office/drawing/2014/main" xmlns="" id="{33DACA83-D1CD-C722-B040-AC08A1A3AE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4804" y="2015263"/>
            <a:ext cx="10439400" cy="6485799"/>
          </a:xfrm>
          <a:prstGeom prst="parallelogram">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xmlns="" id="{0108C904-88F6-E14C-4DE0-2AFE30A8FB3A}"/>
              </a:ext>
            </a:extLst>
          </p:cNvPr>
          <p:cNvPicPr>
            <a:picLocks noChangeAspect="1"/>
          </p:cNvPicPr>
          <p:nvPr/>
        </p:nvPicPr>
        <p:blipFill>
          <a:blip r:embed="rId5"/>
          <a:stretch>
            <a:fillRect/>
          </a:stretch>
        </p:blipFill>
        <p:spPr>
          <a:xfrm>
            <a:off x="2890331" y="7903453"/>
            <a:ext cx="4413887" cy="212768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pic>
        <p:nvPicPr>
          <p:cNvPr id="15" name="Picture 14" descr="A screenshot of a computer&#10;&#10;Description automatically generated">
            <a:extLst>
              <a:ext uri="{FF2B5EF4-FFF2-40B4-BE49-F238E27FC236}">
                <a16:creationId xmlns:a16="http://schemas.microsoft.com/office/drawing/2014/main" xmlns="" id="{EAEBAB7A-F877-0FE8-41EE-79841D933D72}"/>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18333" t="19630" r="18750" b="17779"/>
          <a:stretch/>
        </p:blipFill>
        <p:spPr>
          <a:xfrm>
            <a:off x="0" y="0"/>
            <a:ext cx="18135600" cy="10287000"/>
          </a:xfrm>
          <a:prstGeom prst="rect">
            <a:avLst/>
          </a:prstGeom>
        </p:spPr>
      </p:pic>
      <p:grpSp>
        <p:nvGrpSpPr>
          <p:cNvPr id="2" name="Group 2"/>
          <p:cNvGrpSpPr/>
          <p:nvPr/>
        </p:nvGrpSpPr>
        <p:grpSpPr>
          <a:xfrm>
            <a:off x="12325938" y="-1091231"/>
            <a:ext cx="9866724" cy="11556723"/>
            <a:chOff x="0" y="0"/>
            <a:chExt cx="542322" cy="635212"/>
          </a:xfrm>
        </p:grpSpPr>
        <p:sp>
          <p:nvSpPr>
            <p:cNvPr id="3" name="Freeform 3"/>
            <p:cNvSpPr/>
            <p:nvPr/>
          </p:nvSpPr>
          <p:spPr>
            <a:xfrm>
              <a:off x="0" y="0"/>
              <a:ext cx="542322" cy="635212"/>
            </a:xfrm>
            <a:custGeom>
              <a:avLst/>
              <a:gdLst/>
              <a:ahLst/>
              <a:cxnLst/>
              <a:rect l="l" t="t" r="r" b="b"/>
              <a:pathLst>
                <a:path w="542322" h="635212">
                  <a:moveTo>
                    <a:pt x="203200" y="0"/>
                  </a:moveTo>
                  <a:lnTo>
                    <a:pt x="542322" y="0"/>
                  </a:lnTo>
                  <a:lnTo>
                    <a:pt x="339122" y="635212"/>
                  </a:lnTo>
                  <a:lnTo>
                    <a:pt x="0" y="635212"/>
                  </a:lnTo>
                  <a:lnTo>
                    <a:pt x="203200" y="0"/>
                  </a:lnTo>
                  <a:close/>
                </a:path>
              </a:pathLst>
            </a:custGeom>
            <a:solidFill>
              <a:srgbClr val="004E89"/>
            </a:solidFill>
          </p:spPr>
          <p:txBody>
            <a:bodyPr/>
            <a:lstStyle/>
            <a:p>
              <a:endParaRPr lang="en-US"/>
            </a:p>
          </p:txBody>
        </p:sp>
        <p:sp>
          <p:nvSpPr>
            <p:cNvPr id="4" name="TextBox 4"/>
            <p:cNvSpPr txBox="1"/>
            <p:nvPr/>
          </p:nvSpPr>
          <p:spPr>
            <a:xfrm>
              <a:off x="101600" y="-38100"/>
              <a:ext cx="339122"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3560733" y="0"/>
            <a:ext cx="2597138" cy="4059384"/>
            <a:chOff x="0" y="0"/>
            <a:chExt cx="406400" cy="635212"/>
          </a:xfrm>
        </p:grpSpPr>
        <p:sp>
          <p:nvSpPr>
            <p:cNvPr id="6" name="Freeform 6"/>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370CD"/>
            </a:solidFill>
          </p:spPr>
          <p:txBody>
            <a:bodyPr/>
            <a:lstStyle/>
            <a:p>
              <a:endParaRPr lang="en-US"/>
            </a:p>
          </p:txBody>
        </p:sp>
        <p:sp>
          <p:nvSpPr>
            <p:cNvPr id="7" name="TextBox 7"/>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3179897" y="4996847"/>
            <a:ext cx="3384567" cy="5290153"/>
            <a:chOff x="0" y="0"/>
            <a:chExt cx="406400" cy="635212"/>
          </a:xfrm>
        </p:grpSpPr>
        <p:sp>
          <p:nvSpPr>
            <p:cNvPr id="9" name="Freeform 9"/>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78CF3"/>
            </a:solidFill>
          </p:spPr>
          <p:txBody>
            <a:bodyPr/>
            <a:lstStyle/>
            <a:p>
              <a:endParaRPr lang="en-US"/>
            </a:p>
          </p:txBody>
        </p:sp>
        <p:sp>
          <p:nvSpPr>
            <p:cNvPr id="10" name="TextBox 10"/>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rot="-10800000">
            <a:off x="-416400" y="-442136"/>
            <a:ext cx="9023090" cy="3079130"/>
          </a:xfrm>
          <a:custGeom>
            <a:avLst/>
            <a:gdLst/>
            <a:ahLst/>
            <a:cxnLst/>
            <a:rect l="l" t="t" r="r" b="b"/>
            <a:pathLst>
              <a:path w="9023090" h="3079130">
                <a:moveTo>
                  <a:pt x="0" y="0"/>
                </a:moveTo>
                <a:lnTo>
                  <a:pt x="9023091" y="0"/>
                </a:lnTo>
                <a:lnTo>
                  <a:pt x="9023091" y="3079130"/>
                </a:lnTo>
                <a:lnTo>
                  <a:pt x="0" y="307913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sp>
        <p:nvSpPr>
          <p:cNvPr id="12" name="TextBox 12"/>
          <p:cNvSpPr txBox="1"/>
          <p:nvPr/>
        </p:nvSpPr>
        <p:spPr>
          <a:xfrm>
            <a:off x="1524000" y="6667500"/>
            <a:ext cx="9618982" cy="2123439"/>
          </a:xfrm>
          <a:prstGeom prst="rect">
            <a:avLst/>
          </a:prstGeom>
        </p:spPr>
        <p:txBody>
          <a:bodyPr lIns="0" tIns="0" rIns="0" bIns="0" rtlCol="0" anchor="t">
            <a:spAutoFit/>
          </a:bodyPr>
          <a:lstStyle/>
          <a:p>
            <a:pPr>
              <a:lnSpc>
                <a:spcPts val="17360"/>
              </a:lnSpc>
            </a:pPr>
            <a:r>
              <a:rPr lang="en-US" sz="12400" dirty="0">
                <a:solidFill>
                  <a:srgbClr val="0370CD"/>
                </a:solidFill>
                <a:effectLst>
                  <a:outerShdw blurRad="38100" dist="38100" dir="2700000" algn="tl">
                    <a:srgbClr val="000000">
                      <a:alpha val="43137"/>
                    </a:srgbClr>
                  </a:outerShdw>
                </a:effectLst>
                <a:latin typeface="Anton Italics"/>
              </a:rPr>
              <a:t>THANK YOU</a:t>
            </a:r>
          </a:p>
        </p:txBody>
      </p:sp>
      <p:sp>
        <p:nvSpPr>
          <p:cNvPr id="13" name="TextBox 13"/>
          <p:cNvSpPr txBox="1"/>
          <p:nvPr/>
        </p:nvSpPr>
        <p:spPr>
          <a:xfrm>
            <a:off x="1524000" y="8714739"/>
            <a:ext cx="6592862" cy="606425"/>
          </a:xfrm>
          <a:prstGeom prst="rect">
            <a:avLst/>
          </a:prstGeom>
        </p:spPr>
        <p:txBody>
          <a:bodyPr lIns="0" tIns="0" rIns="0" bIns="0" rtlCol="0" anchor="t">
            <a:spAutoFit/>
          </a:bodyPr>
          <a:lstStyle/>
          <a:p>
            <a:pPr>
              <a:lnSpc>
                <a:spcPts val="4900"/>
              </a:lnSpc>
            </a:pPr>
            <a:r>
              <a:rPr lang="en-US" sz="3500" dirty="0">
                <a:solidFill>
                  <a:srgbClr val="00223B"/>
                </a:solidFill>
                <a:latin typeface="Montserrat Ultra-Bold Italics"/>
              </a:rPr>
              <a:t>FOR YOUR ATTENTION</a:t>
            </a:r>
          </a:p>
        </p:txBody>
      </p:sp>
      <p:pic>
        <p:nvPicPr>
          <p:cNvPr id="16" name="Picture 15">
            <a:extLst>
              <a:ext uri="{FF2B5EF4-FFF2-40B4-BE49-F238E27FC236}">
                <a16:creationId xmlns:a16="http://schemas.microsoft.com/office/drawing/2014/main" xmlns="" id="{E40773F5-AE65-FBAF-7C51-4B5D8FE82F91}"/>
              </a:ext>
            </a:extLst>
          </p:cNvPr>
          <p:cNvPicPr>
            <a:picLocks noChangeAspect="1"/>
          </p:cNvPicPr>
          <p:nvPr/>
        </p:nvPicPr>
        <p:blipFill>
          <a:blip r:embed="rId5"/>
          <a:stretch>
            <a:fillRect/>
          </a:stretch>
        </p:blipFill>
        <p:spPr>
          <a:xfrm>
            <a:off x="-157303" y="1442288"/>
            <a:ext cx="10800179" cy="520616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105AE820-73D6-BFAC-8092-99E8DAE7C9F1}"/>
              </a:ext>
            </a:extLst>
          </p:cNvPr>
          <p:cNvPicPr>
            <a:picLocks noChangeAspect="1"/>
          </p:cNvPicPr>
          <p:nvPr/>
        </p:nvPicPr>
        <p:blipFill>
          <a:blip r:embed="rId2">
            <a:alphaModFix amt="5000"/>
            <a:extLst>
              <a:ext uri="{BEBA8EAE-BF5A-486C-A8C5-ECC9F3942E4B}">
                <a14:imgProps xmlns:a14="http://schemas.microsoft.com/office/drawing/2010/main">
                  <a14:imgLayer r:embed="rId3">
                    <a14:imgEffect>
                      <a14:backgroundRemoval t="1000" b="99333" l="3667" r="93167">
                        <a14:foregroundMark x1="22000" y1="65000" x2="22000" y2="65000"/>
                        <a14:foregroundMark x1="6333" y1="99333" x2="6833" y2="48333"/>
                        <a14:foregroundMark x1="6833" y1="48333" x2="9000" y2="38333"/>
                        <a14:foregroundMark x1="9000" y1="38333" x2="12500" y2="30000"/>
                        <a14:foregroundMark x1="12500" y1="30000" x2="23833" y2="22000"/>
                        <a14:foregroundMark x1="23833" y1="22000" x2="32500" y2="1667"/>
                        <a14:foregroundMark x1="32500" y1="1667" x2="40167" y2="25000"/>
                        <a14:foregroundMark x1="40167" y1="25000" x2="64167" y2="4333"/>
                        <a14:foregroundMark x1="64167" y1="4333" x2="76000" y2="5333"/>
                        <a14:foregroundMark x1="76000" y1="5333" x2="82667" y2="10667"/>
                        <a14:foregroundMark x1="82667" y1="10667" x2="88667" y2="26333"/>
                        <a14:foregroundMark x1="88667" y1="26333" x2="91833" y2="49000"/>
                        <a14:foregroundMark x1="91833" y1="49000" x2="91667" y2="94667"/>
                        <a14:foregroundMark x1="51000" y1="1667" x2="76333" y2="1333"/>
                        <a14:foregroundMark x1="76333" y1="1333" x2="78333" y2="1333"/>
                        <a14:foregroundMark x1="30333" y1="50000" x2="71667" y2="43333"/>
                        <a14:foregroundMark x1="71667" y1="43333" x2="79000" y2="67667"/>
                        <a14:foregroundMark x1="79000" y1="67667" x2="77667" y2="95667"/>
                        <a14:foregroundMark x1="77667" y1="95667" x2="77667" y2="95667"/>
                        <a14:foregroundMark x1="57833" y1="36667" x2="67000" y2="99000"/>
                        <a14:foregroundMark x1="59833" y1="26333" x2="93167" y2="42667"/>
                        <a14:foregroundMark x1="68667" y1="26667" x2="87833" y2="34333"/>
                        <a14:foregroundMark x1="87833" y1="34333" x2="88333" y2="34667"/>
                        <a14:foregroundMark x1="56000" y1="27333" x2="77167" y2="85000"/>
                        <a14:foregroundMark x1="82333" y1="34333" x2="82167" y2="77000"/>
                        <a14:foregroundMark x1="82167" y1="77000" x2="81667" y2="80333"/>
                        <a14:foregroundMark x1="56333" y1="36667" x2="84500" y2="48000"/>
                        <a14:foregroundMark x1="84500" y1="48000" x2="87667" y2="47667"/>
                        <a14:foregroundMark x1="62667" y1="37333" x2="88167" y2="49333"/>
                        <a14:foregroundMark x1="10500" y1="36333" x2="22000" y2="93000"/>
                        <a14:foregroundMark x1="19500" y1="35333" x2="19500" y2="35333"/>
                        <a14:foregroundMark x1="16833" y1="29667" x2="28000" y2="98000"/>
                        <a14:foregroundMark x1="28833" y1="13000" x2="29833" y2="67667"/>
                        <a14:foregroundMark x1="30833" y1="6333" x2="38167" y2="2333"/>
                        <a14:foregroundMark x1="27667" y1="47333" x2="42667" y2="77667"/>
                        <a14:foregroundMark x1="42667" y1="77667" x2="43167" y2="77667"/>
                        <a14:foregroundMark x1="32833" y1="46333" x2="38333" y2="78000"/>
                        <a14:foregroundMark x1="9167" y1="58000" x2="9167" y2="98667"/>
                        <a14:foregroundMark x1="9167" y1="98667" x2="9167" y2="98667"/>
                        <a14:foregroundMark x1="5667" y1="51667" x2="3833" y2="94333"/>
                        <a14:foregroundMark x1="3833" y1="94333" x2="3833" y2="94333"/>
                        <a14:foregroundMark x1="29667" y1="68333" x2="35500" y2="70333"/>
                        <a14:foregroundMark x1="35500" y1="70333" x2="83667" y2="69333"/>
                        <a14:foregroundMark x1="83667" y1="69333" x2="76833" y2="72000"/>
                        <a14:foregroundMark x1="20667" y1="80000" x2="92000" y2="96333"/>
                        <a14:foregroundMark x1="27500" y1="97000" x2="38167" y2="97000"/>
                        <a14:foregroundMark x1="38167" y1="97000" x2="64500" y2="96667"/>
                        <a14:foregroundMark x1="33833" y1="69000" x2="65333" y2="70333"/>
                        <a14:foregroundMark x1="41333" y1="47333" x2="52167" y2="99333"/>
                        <a14:foregroundMark x1="45167" y1="48333" x2="50000" y2="94000"/>
                        <a14:foregroundMark x1="28667" y1="1000" x2="40167" y2="1000"/>
                      </a14:backgroundRemoval>
                    </a14:imgEffect>
                  </a14:imgLayer>
                </a14:imgProps>
              </a:ext>
              <a:ext uri="{28A0092B-C50C-407E-A947-70E740481C1C}">
                <a14:useLocalDpi xmlns:a14="http://schemas.microsoft.com/office/drawing/2010/main" val="0"/>
              </a:ext>
            </a:extLst>
          </a:blip>
          <a:srcRect/>
          <a:stretch>
            <a:fillRect/>
          </a:stretch>
        </p:blipFill>
        <p:spPr bwMode="auto">
          <a:xfrm>
            <a:off x="2869910" y="536923"/>
            <a:ext cx="20574000" cy="10873382"/>
          </a:xfrm>
          <a:prstGeom prst="rect">
            <a:avLst/>
          </a:prstGeom>
          <a:noFill/>
          <a:effectLst>
            <a:softEdge rad="127000"/>
          </a:effectLst>
        </p:spPr>
      </p:pic>
      <p:grpSp>
        <p:nvGrpSpPr>
          <p:cNvPr id="5" name="Group 5"/>
          <p:cNvGrpSpPr/>
          <p:nvPr/>
        </p:nvGrpSpPr>
        <p:grpSpPr>
          <a:xfrm>
            <a:off x="12325938" y="-1091231"/>
            <a:ext cx="9866724" cy="11556723"/>
            <a:chOff x="0" y="0"/>
            <a:chExt cx="542322" cy="635212"/>
          </a:xfrm>
        </p:grpSpPr>
        <p:sp>
          <p:nvSpPr>
            <p:cNvPr id="6" name="Freeform 6"/>
            <p:cNvSpPr/>
            <p:nvPr/>
          </p:nvSpPr>
          <p:spPr>
            <a:xfrm>
              <a:off x="0" y="0"/>
              <a:ext cx="542322" cy="635212"/>
            </a:xfrm>
            <a:custGeom>
              <a:avLst/>
              <a:gdLst/>
              <a:ahLst/>
              <a:cxnLst/>
              <a:rect l="l" t="t" r="r" b="b"/>
              <a:pathLst>
                <a:path w="542322" h="635212">
                  <a:moveTo>
                    <a:pt x="203200" y="0"/>
                  </a:moveTo>
                  <a:lnTo>
                    <a:pt x="542322" y="0"/>
                  </a:lnTo>
                  <a:lnTo>
                    <a:pt x="339122" y="635212"/>
                  </a:lnTo>
                  <a:lnTo>
                    <a:pt x="0" y="635212"/>
                  </a:lnTo>
                  <a:lnTo>
                    <a:pt x="203200" y="0"/>
                  </a:lnTo>
                  <a:close/>
                </a:path>
              </a:pathLst>
            </a:custGeom>
            <a:solidFill>
              <a:srgbClr val="004E89"/>
            </a:solidFill>
          </p:spPr>
          <p:txBody>
            <a:bodyPr/>
            <a:lstStyle/>
            <a:p>
              <a:endParaRPr lang="en-US"/>
            </a:p>
          </p:txBody>
        </p:sp>
        <p:sp>
          <p:nvSpPr>
            <p:cNvPr id="7" name="TextBox 7"/>
            <p:cNvSpPr txBox="1"/>
            <p:nvPr/>
          </p:nvSpPr>
          <p:spPr>
            <a:xfrm>
              <a:off x="101600" y="-38100"/>
              <a:ext cx="339122"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3560733" y="0"/>
            <a:ext cx="2597138" cy="4059384"/>
            <a:chOff x="0" y="0"/>
            <a:chExt cx="406400" cy="635212"/>
          </a:xfrm>
        </p:grpSpPr>
        <p:sp>
          <p:nvSpPr>
            <p:cNvPr id="9" name="Freeform 9"/>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370CD"/>
            </a:solidFill>
          </p:spPr>
          <p:txBody>
            <a:bodyPr/>
            <a:lstStyle/>
            <a:p>
              <a:endParaRPr lang="en-US"/>
            </a:p>
          </p:txBody>
        </p:sp>
        <p:sp>
          <p:nvSpPr>
            <p:cNvPr id="10" name="TextBox 10"/>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028700" y="740071"/>
            <a:ext cx="2798828" cy="577258"/>
          </a:xfrm>
          <a:custGeom>
            <a:avLst/>
            <a:gdLst/>
            <a:ahLst/>
            <a:cxnLst/>
            <a:rect l="l" t="t" r="r" b="b"/>
            <a:pathLst>
              <a:path w="2798828" h="577258">
                <a:moveTo>
                  <a:pt x="0" y="0"/>
                </a:moveTo>
                <a:lnTo>
                  <a:pt x="2798828" y="0"/>
                </a:lnTo>
                <a:lnTo>
                  <a:pt x="2798828" y="577258"/>
                </a:lnTo>
                <a:lnTo>
                  <a:pt x="0" y="57725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p>
        </p:txBody>
      </p:sp>
      <p:sp>
        <p:nvSpPr>
          <p:cNvPr id="13" name="TextBox 13"/>
          <p:cNvSpPr txBox="1"/>
          <p:nvPr/>
        </p:nvSpPr>
        <p:spPr>
          <a:xfrm>
            <a:off x="1069338" y="1609029"/>
            <a:ext cx="11346258" cy="1080937"/>
          </a:xfrm>
          <a:prstGeom prst="rect">
            <a:avLst/>
          </a:prstGeom>
        </p:spPr>
        <p:txBody>
          <a:bodyPr wrap="square" lIns="0" tIns="0" rIns="0" bIns="0" rtlCol="0" anchor="t">
            <a:spAutoFit/>
          </a:bodyPr>
          <a:lstStyle/>
          <a:p>
            <a:pPr>
              <a:lnSpc>
                <a:spcPts val="8959"/>
              </a:lnSpc>
            </a:pPr>
            <a:r>
              <a:rPr lang="en-US" sz="6399" dirty="0">
                <a:solidFill>
                  <a:srgbClr val="0370CD"/>
                </a:solidFill>
                <a:latin typeface="Anton"/>
              </a:rPr>
              <a:t>WELCOME TO UNDRAFTED GEAR INC.</a:t>
            </a:r>
          </a:p>
        </p:txBody>
      </p:sp>
      <p:sp>
        <p:nvSpPr>
          <p:cNvPr id="14" name="TextBox 14"/>
          <p:cNvSpPr txBox="1"/>
          <p:nvPr/>
        </p:nvSpPr>
        <p:spPr>
          <a:xfrm>
            <a:off x="1069338" y="2945483"/>
            <a:ext cx="9733054" cy="6242799"/>
          </a:xfrm>
          <a:prstGeom prst="rect">
            <a:avLst/>
          </a:prstGeom>
        </p:spPr>
        <p:txBody>
          <a:bodyPr wrap="square" lIns="0" tIns="0" rIns="0" bIns="0" rtlCol="0" anchor="t">
            <a:spAutoFit/>
          </a:bodyPr>
          <a:lstStyle/>
          <a:p>
            <a:pPr algn="just">
              <a:lnSpc>
                <a:spcPts val="3499"/>
              </a:lnSpc>
            </a:pPr>
            <a:r>
              <a:rPr lang="en-US" sz="3200" b="1" dirty="0">
                <a:solidFill>
                  <a:srgbClr val="0086FF"/>
                </a:solidFill>
                <a:latin typeface="Georgia" panose="02040502050405020303" pitchFamily="18" charset="0"/>
              </a:rPr>
              <a:t>Undrafted Gear Inc. </a:t>
            </a:r>
            <a:r>
              <a:rPr lang="en-US" sz="2400" dirty="0">
                <a:solidFill>
                  <a:srgbClr val="00223B"/>
                </a:solidFill>
                <a:latin typeface="Georgia" panose="02040502050405020303" pitchFamily="18" charset="0"/>
              </a:rPr>
              <a:t>is a development company based in California that is focused on creating a new line of high-end sports apparel. They are also introducing a new crypto token called the UGCT (Undrafted Gear Crypto Token) that will be used for transactions on a blockchain platform that is yet to be determined. The UGCT token will also be used to purchase Undrafted Gear apparel and can be invested and traded in the cryptocurrency market. Initially, Undrafted Gear will operate as an online sportswear company. Undrafted Gear Inc. is a development company based in California that specializes in creating a new line of high-end sports apparel. The company has a unique approach to its business model by incorporating a new crypto token called the UGCT (Undrafted Gear Crypto Token) that will be used for transactions on a blockchain platform. The blockchain platform where the UGCT token will be used is yet to be determined.</a:t>
            </a:r>
          </a:p>
        </p:txBody>
      </p:sp>
      <p:pic>
        <p:nvPicPr>
          <p:cNvPr id="1028" name="Picture 4" descr="Athlete Png">
            <a:extLst>
              <a:ext uri="{FF2B5EF4-FFF2-40B4-BE49-F238E27FC236}">
                <a16:creationId xmlns:a16="http://schemas.microsoft.com/office/drawing/2014/main" xmlns="" id="{41C0111A-02C8-83B7-762D-2EE212C669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10605016" y="127764"/>
            <a:ext cx="7138757" cy="103377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xmlns="" id="{D46D0294-5744-7381-0CCB-D8BCE005C856}"/>
              </a:ext>
            </a:extLst>
          </p:cNvPr>
          <p:cNvPicPr>
            <a:picLocks noChangeAspect="1"/>
          </p:cNvPicPr>
          <p:nvPr/>
        </p:nvPicPr>
        <p:blipFill>
          <a:blip r:embed="rId7"/>
          <a:stretch>
            <a:fillRect/>
          </a:stretch>
        </p:blipFill>
        <p:spPr>
          <a:xfrm>
            <a:off x="12115800" y="7728610"/>
            <a:ext cx="4416931" cy="212608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grpSp>
        <p:nvGrpSpPr>
          <p:cNvPr id="5" name="Group 5"/>
          <p:cNvGrpSpPr/>
          <p:nvPr/>
        </p:nvGrpSpPr>
        <p:grpSpPr>
          <a:xfrm>
            <a:off x="-3671124" y="-634861"/>
            <a:ext cx="11821920" cy="11556723"/>
            <a:chOff x="0" y="0"/>
            <a:chExt cx="649789" cy="635212"/>
          </a:xfrm>
        </p:grpSpPr>
        <p:sp>
          <p:nvSpPr>
            <p:cNvPr id="6" name="Freeform 6"/>
            <p:cNvSpPr/>
            <p:nvPr/>
          </p:nvSpPr>
          <p:spPr>
            <a:xfrm>
              <a:off x="0" y="0"/>
              <a:ext cx="649789" cy="635212"/>
            </a:xfrm>
            <a:custGeom>
              <a:avLst/>
              <a:gdLst/>
              <a:ahLst/>
              <a:cxnLst/>
              <a:rect l="l" t="t" r="r" b="b"/>
              <a:pathLst>
                <a:path w="649789" h="635212">
                  <a:moveTo>
                    <a:pt x="203200" y="0"/>
                  </a:moveTo>
                  <a:lnTo>
                    <a:pt x="649789" y="0"/>
                  </a:lnTo>
                  <a:lnTo>
                    <a:pt x="446589" y="635212"/>
                  </a:lnTo>
                  <a:lnTo>
                    <a:pt x="0" y="635212"/>
                  </a:lnTo>
                  <a:lnTo>
                    <a:pt x="203200" y="0"/>
                  </a:lnTo>
                  <a:close/>
                </a:path>
              </a:pathLst>
            </a:custGeom>
            <a:solidFill>
              <a:srgbClr val="004E89"/>
            </a:solidFill>
          </p:spPr>
          <p:txBody>
            <a:bodyPr/>
            <a:lstStyle/>
            <a:p>
              <a:endParaRPr lang="en-US"/>
            </a:p>
          </p:txBody>
        </p:sp>
        <p:sp>
          <p:nvSpPr>
            <p:cNvPr id="7" name="TextBox 7"/>
            <p:cNvSpPr txBox="1"/>
            <p:nvPr/>
          </p:nvSpPr>
          <p:spPr>
            <a:xfrm>
              <a:off x="101600" y="-38100"/>
              <a:ext cx="446589"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201681" y="821987"/>
            <a:ext cx="10981898" cy="6912818"/>
            <a:chOff x="-297241" y="-34890"/>
            <a:chExt cx="17864074" cy="11283696"/>
          </a:xfrm>
        </p:grpSpPr>
        <p:sp>
          <p:nvSpPr>
            <p:cNvPr id="9" name="Freeform 9"/>
            <p:cNvSpPr/>
            <p:nvPr/>
          </p:nvSpPr>
          <p:spPr>
            <a:xfrm>
              <a:off x="-297241" y="-34890"/>
              <a:ext cx="17864074" cy="11283696"/>
            </a:xfrm>
            <a:custGeom>
              <a:avLst/>
              <a:gdLst/>
              <a:ahLst/>
              <a:cxnLst/>
              <a:rect l="l" t="t" r="r" b="b"/>
              <a:pathLst>
                <a:path w="17864074" h="11283696">
                  <a:moveTo>
                    <a:pt x="0" y="0"/>
                  </a:moveTo>
                  <a:lnTo>
                    <a:pt x="0" y="11283696"/>
                  </a:lnTo>
                  <a:lnTo>
                    <a:pt x="14492351" y="11283696"/>
                  </a:lnTo>
                  <a:lnTo>
                    <a:pt x="17864074" y="0"/>
                  </a:lnTo>
                  <a:close/>
                </a:path>
              </a:pathLst>
            </a:custGeom>
            <a:blipFill>
              <a:blip r:embed="rId2"/>
              <a:stretch>
                <a:fillRect t="-9369" b="-9369"/>
              </a:stretch>
            </a:blipFill>
          </p:spPr>
          <p:txBody>
            <a:bodyPr/>
            <a:lstStyle/>
            <a:p>
              <a:endParaRPr lang="en-US" dirty="0"/>
            </a:p>
          </p:txBody>
        </p:sp>
      </p:grpSp>
      <p:sp>
        <p:nvSpPr>
          <p:cNvPr id="10" name="Freeform 10"/>
          <p:cNvSpPr/>
          <p:nvPr/>
        </p:nvSpPr>
        <p:spPr>
          <a:xfrm>
            <a:off x="14502947" y="444360"/>
            <a:ext cx="2798828" cy="577258"/>
          </a:xfrm>
          <a:custGeom>
            <a:avLst/>
            <a:gdLst/>
            <a:ahLst/>
            <a:cxnLst/>
            <a:rect l="l" t="t" r="r" b="b"/>
            <a:pathLst>
              <a:path w="2798828" h="577258">
                <a:moveTo>
                  <a:pt x="0" y="0"/>
                </a:moveTo>
                <a:lnTo>
                  <a:pt x="2798828" y="0"/>
                </a:lnTo>
                <a:lnTo>
                  <a:pt x="2798828" y="577258"/>
                </a:lnTo>
                <a:lnTo>
                  <a:pt x="0" y="5772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sp>
        <p:nvSpPr>
          <p:cNvPr id="11" name="TextBox 11"/>
          <p:cNvSpPr txBox="1"/>
          <p:nvPr/>
        </p:nvSpPr>
        <p:spPr>
          <a:xfrm>
            <a:off x="8614358" y="1037560"/>
            <a:ext cx="8589671" cy="1080937"/>
          </a:xfrm>
          <a:prstGeom prst="rect">
            <a:avLst/>
          </a:prstGeom>
        </p:spPr>
        <p:txBody>
          <a:bodyPr wrap="square" lIns="0" tIns="0" rIns="0" bIns="0" rtlCol="0" anchor="t">
            <a:spAutoFit/>
          </a:bodyPr>
          <a:lstStyle/>
          <a:p>
            <a:pPr algn="r">
              <a:lnSpc>
                <a:spcPts val="8959"/>
              </a:lnSpc>
            </a:pPr>
            <a:r>
              <a:rPr lang="en-US" sz="6399" dirty="0">
                <a:solidFill>
                  <a:srgbClr val="0370CD"/>
                </a:solidFill>
                <a:latin typeface="Anton"/>
              </a:rPr>
              <a:t>OUR MARKET OPPORTUNITY </a:t>
            </a:r>
          </a:p>
        </p:txBody>
      </p:sp>
      <p:sp>
        <p:nvSpPr>
          <p:cNvPr id="12" name="TextBox 12"/>
          <p:cNvSpPr txBox="1"/>
          <p:nvPr/>
        </p:nvSpPr>
        <p:spPr>
          <a:xfrm>
            <a:off x="8557824" y="1930794"/>
            <a:ext cx="8589671" cy="7869142"/>
          </a:xfrm>
          <a:prstGeom prst="rect">
            <a:avLst/>
          </a:prstGeom>
        </p:spPr>
        <p:txBody>
          <a:bodyPr wrap="square" lIns="0" tIns="0" rIns="0" bIns="0" rtlCol="0" anchor="t">
            <a:spAutoFit/>
          </a:bodyPr>
          <a:lstStyle/>
          <a:p>
            <a:pPr algn="just">
              <a:lnSpc>
                <a:spcPct val="150000"/>
              </a:lnSpc>
            </a:pPr>
            <a:r>
              <a:rPr lang="en-US" sz="2499" dirty="0">
                <a:solidFill>
                  <a:srgbClr val="00223B"/>
                </a:solidFill>
                <a:latin typeface="Georgia" panose="02040502050405020303" pitchFamily="18" charset="0"/>
              </a:rPr>
              <a:t>The global sportswear market was valued at </a:t>
            </a:r>
            <a:r>
              <a:rPr lang="en-US" sz="3600" b="1" dirty="0">
                <a:solidFill>
                  <a:srgbClr val="00223B"/>
                </a:solidFill>
                <a:latin typeface="Georgia" panose="02040502050405020303" pitchFamily="18" charset="0"/>
              </a:rPr>
              <a:t>USD 425.37 billion in 2022 </a:t>
            </a:r>
            <a:r>
              <a:rPr lang="en-US" sz="2499" dirty="0">
                <a:solidFill>
                  <a:srgbClr val="00223B"/>
                </a:solidFill>
                <a:latin typeface="Georgia" panose="02040502050405020303" pitchFamily="18" charset="0"/>
              </a:rPr>
              <a:t>and is expected to reach </a:t>
            </a:r>
            <a:r>
              <a:rPr lang="en-US" sz="3600" b="1" dirty="0">
                <a:solidFill>
                  <a:srgbClr val="00223B"/>
                </a:solidFill>
                <a:latin typeface="Georgia" panose="02040502050405020303" pitchFamily="18" charset="0"/>
              </a:rPr>
              <a:t>USD 635.69 billion by 2028,</a:t>
            </a:r>
            <a:r>
              <a:rPr lang="en-US" sz="2499" dirty="0">
                <a:solidFill>
                  <a:srgbClr val="00223B"/>
                </a:solidFill>
                <a:latin typeface="Georgia" panose="02040502050405020303" pitchFamily="18" charset="0"/>
              </a:rPr>
              <a:t> growing at a </a:t>
            </a:r>
            <a:r>
              <a:rPr lang="en-US" sz="3600" b="1" dirty="0">
                <a:solidFill>
                  <a:srgbClr val="00223B"/>
                </a:solidFill>
                <a:latin typeface="Georgia" panose="02040502050405020303" pitchFamily="18" charset="0"/>
              </a:rPr>
              <a:t>CAGR of 6.93%. </a:t>
            </a:r>
            <a:r>
              <a:rPr lang="en-US" sz="2499" dirty="0">
                <a:solidFill>
                  <a:srgbClr val="00223B"/>
                </a:solidFill>
                <a:latin typeface="Georgia" panose="02040502050405020303" pitchFamily="18" charset="0"/>
              </a:rPr>
              <a:t>Increasing participation of athletes in sports activities, awareness of fitness &amp; and wellness, and athleisure trends all contribute to the adoption of sportswear. Moreover, the growth of the manufacturing industry also contributes to the expansion of the sportswear market. Facilities owners concentrate on producing and delivering products to their clients at a faster, cheaper, and higher quality rate and for efficient production cycles, which minimizes operational costs and waste.</a:t>
            </a:r>
          </a:p>
        </p:txBody>
      </p:sp>
      <p:grpSp>
        <p:nvGrpSpPr>
          <p:cNvPr id="13" name="Group 13"/>
          <p:cNvGrpSpPr/>
          <p:nvPr/>
        </p:nvGrpSpPr>
        <p:grpSpPr>
          <a:xfrm>
            <a:off x="3133018" y="7886700"/>
            <a:ext cx="2597138" cy="5064854"/>
            <a:chOff x="0" y="0"/>
            <a:chExt cx="406400" cy="635212"/>
          </a:xfrm>
        </p:grpSpPr>
        <p:sp>
          <p:nvSpPr>
            <p:cNvPr id="14" name="Freeform 14"/>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370CD"/>
            </a:solidFill>
          </p:spPr>
          <p:txBody>
            <a:bodyPr/>
            <a:lstStyle/>
            <a:p>
              <a:endParaRPr lang="en-US"/>
            </a:p>
          </p:txBody>
        </p:sp>
        <p:sp>
          <p:nvSpPr>
            <p:cNvPr id="15" name="TextBox 15"/>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p:cNvGrpSpPr/>
          <p:nvPr/>
        </p:nvGrpSpPr>
        <p:grpSpPr>
          <a:xfrm>
            <a:off x="5928898" y="-1347028"/>
            <a:ext cx="1723620" cy="2694055"/>
            <a:chOff x="0" y="0"/>
            <a:chExt cx="406400" cy="635212"/>
          </a:xfrm>
        </p:grpSpPr>
        <p:sp>
          <p:nvSpPr>
            <p:cNvPr id="17" name="Freeform 17"/>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78CF3"/>
            </a:solidFill>
          </p:spPr>
          <p:txBody>
            <a:bodyPr/>
            <a:lstStyle/>
            <a:p>
              <a:endParaRPr lang="en-US"/>
            </a:p>
          </p:txBody>
        </p:sp>
        <p:sp>
          <p:nvSpPr>
            <p:cNvPr id="18" name="TextBox 18"/>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pic>
        <p:nvPicPr>
          <p:cNvPr id="19" name="Picture 18">
            <a:extLst>
              <a:ext uri="{FF2B5EF4-FFF2-40B4-BE49-F238E27FC236}">
                <a16:creationId xmlns:a16="http://schemas.microsoft.com/office/drawing/2014/main" xmlns="" id="{4FAB5556-763A-68B8-C3A9-E810230F2684}"/>
              </a:ext>
            </a:extLst>
          </p:cNvPr>
          <p:cNvPicPr>
            <a:picLocks noChangeAspect="1"/>
          </p:cNvPicPr>
          <p:nvPr/>
        </p:nvPicPr>
        <p:blipFill>
          <a:blip r:embed="rId5"/>
          <a:stretch>
            <a:fillRect/>
          </a:stretch>
        </p:blipFill>
        <p:spPr>
          <a:xfrm>
            <a:off x="10001" y="7584844"/>
            <a:ext cx="4413887" cy="212768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a:extLst>
            <a:ext uri="{FF2B5EF4-FFF2-40B4-BE49-F238E27FC236}">
              <a16:creationId xmlns:a16="http://schemas.microsoft.com/office/drawing/2014/main" xmlns="" id="{BCB2847C-BB4D-8A9E-C31C-104288862EAD}"/>
            </a:ext>
          </a:extLst>
        </p:cNvPr>
        <p:cNvGrpSpPr/>
        <p:nvPr/>
      </p:nvGrpSpPr>
      <p:grpSpPr>
        <a:xfrm>
          <a:off x="0" y="0"/>
          <a:ext cx="0" cy="0"/>
          <a:chOff x="0" y="0"/>
          <a:chExt cx="0" cy="0"/>
        </a:xfrm>
      </p:grpSpPr>
      <p:sp>
        <p:nvSpPr>
          <p:cNvPr id="38" name="TextBox 38">
            <a:extLst>
              <a:ext uri="{FF2B5EF4-FFF2-40B4-BE49-F238E27FC236}">
                <a16:creationId xmlns:a16="http://schemas.microsoft.com/office/drawing/2014/main" xmlns="" id="{E6A24C22-92FD-0ABB-F174-31D82DE93602}"/>
              </a:ext>
            </a:extLst>
          </p:cNvPr>
          <p:cNvSpPr txBox="1"/>
          <p:nvPr/>
        </p:nvSpPr>
        <p:spPr>
          <a:xfrm>
            <a:off x="5406811" y="589549"/>
            <a:ext cx="7742784" cy="1094740"/>
          </a:xfrm>
          <a:prstGeom prst="rect">
            <a:avLst/>
          </a:prstGeom>
        </p:spPr>
        <p:txBody>
          <a:bodyPr lIns="0" tIns="0" rIns="0" bIns="0" rtlCol="0" anchor="t">
            <a:spAutoFit/>
          </a:bodyPr>
          <a:lstStyle/>
          <a:p>
            <a:pPr algn="ctr">
              <a:lnSpc>
                <a:spcPts val="8959"/>
              </a:lnSpc>
            </a:pPr>
            <a:r>
              <a:rPr lang="en-US" sz="6399" dirty="0">
                <a:solidFill>
                  <a:srgbClr val="0370CD"/>
                </a:solidFill>
                <a:latin typeface="Anton"/>
              </a:rPr>
              <a:t>MARKET OVERVIEW</a:t>
            </a:r>
          </a:p>
        </p:txBody>
      </p:sp>
      <p:sp>
        <p:nvSpPr>
          <p:cNvPr id="39" name="Freeform 39">
            <a:extLst>
              <a:ext uri="{FF2B5EF4-FFF2-40B4-BE49-F238E27FC236}">
                <a16:creationId xmlns:a16="http://schemas.microsoft.com/office/drawing/2014/main" xmlns="" id="{B65D65FA-4A5F-DCE9-2119-B89C2E24D0C4}"/>
              </a:ext>
            </a:extLst>
          </p:cNvPr>
          <p:cNvSpPr/>
          <p:nvPr/>
        </p:nvSpPr>
        <p:spPr>
          <a:xfrm rot="-10800000">
            <a:off x="-416400" y="-442136"/>
            <a:ext cx="5823211" cy="1987171"/>
          </a:xfrm>
          <a:custGeom>
            <a:avLst/>
            <a:gdLst/>
            <a:ahLst/>
            <a:cxnLst/>
            <a:rect l="l" t="t" r="r" b="b"/>
            <a:pathLst>
              <a:path w="5823211" h="1987171">
                <a:moveTo>
                  <a:pt x="0" y="0"/>
                </a:moveTo>
                <a:lnTo>
                  <a:pt x="5823211" y="0"/>
                </a:lnTo>
                <a:lnTo>
                  <a:pt x="5823211" y="1987171"/>
                </a:lnTo>
                <a:lnTo>
                  <a:pt x="0" y="198717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40" name="Freeform 40">
            <a:extLst>
              <a:ext uri="{FF2B5EF4-FFF2-40B4-BE49-F238E27FC236}">
                <a16:creationId xmlns:a16="http://schemas.microsoft.com/office/drawing/2014/main" xmlns="" id="{6EDC2AAD-32E7-7803-45A2-0C8DC4FF384D}"/>
              </a:ext>
            </a:extLst>
          </p:cNvPr>
          <p:cNvSpPr/>
          <p:nvPr/>
        </p:nvSpPr>
        <p:spPr>
          <a:xfrm rot="-10800000" flipH="1">
            <a:off x="12987134" y="-442136"/>
            <a:ext cx="5823211" cy="1987171"/>
          </a:xfrm>
          <a:custGeom>
            <a:avLst/>
            <a:gdLst/>
            <a:ahLst/>
            <a:cxnLst/>
            <a:rect l="l" t="t" r="r" b="b"/>
            <a:pathLst>
              <a:path w="5823211" h="1987171">
                <a:moveTo>
                  <a:pt x="5823212" y="0"/>
                </a:moveTo>
                <a:lnTo>
                  <a:pt x="0" y="0"/>
                </a:lnTo>
                <a:lnTo>
                  <a:pt x="0" y="1987171"/>
                </a:lnTo>
                <a:lnTo>
                  <a:pt x="5823212" y="1987171"/>
                </a:lnTo>
                <a:lnTo>
                  <a:pt x="5823212"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pic>
        <p:nvPicPr>
          <p:cNvPr id="72" name="Picture 71">
            <a:extLst>
              <a:ext uri="{FF2B5EF4-FFF2-40B4-BE49-F238E27FC236}">
                <a16:creationId xmlns:a16="http://schemas.microsoft.com/office/drawing/2014/main" xmlns="" id="{B18FB033-78B8-5F5E-5D04-2DE0D3F3EB14}"/>
              </a:ext>
            </a:extLst>
          </p:cNvPr>
          <p:cNvPicPr>
            <a:picLocks noChangeAspect="1"/>
          </p:cNvPicPr>
          <p:nvPr/>
        </p:nvPicPr>
        <p:blipFill>
          <a:blip r:embed="rId4"/>
          <a:stretch>
            <a:fillRect/>
          </a:stretch>
        </p:blipFill>
        <p:spPr>
          <a:xfrm>
            <a:off x="14396437" y="7792245"/>
            <a:ext cx="4416931" cy="2126081"/>
          </a:xfrm>
          <a:prstGeom prst="rect">
            <a:avLst/>
          </a:prstGeom>
        </p:spPr>
      </p:pic>
      <p:sp>
        <p:nvSpPr>
          <p:cNvPr id="30" name="TextBox 29">
            <a:extLst>
              <a:ext uri="{FF2B5EF4-FFF2-40B4-BE49-F238E27FC236}">
                <a16:creationId xmlns:a16="http://schemas.microsoft.com/office/drawing/2014/main" xmlns="" id="{6967B782-E8A5-EFC0-03A2-AAD69B814A41}"/>
              </a:ext>
            </a:extLst>
          </p:cNvPr>
          <p:cNvSpPr txBox="1"/>
          <p:nvPr/>
        </p:nvSpPr>
        <p:spPr>
          <a:xfrm>
            <a:off x="1371600" y="1866900"/>
            <a:ext cx="9615488" cy="584775"/>
          </a:xfrm>
          <a:prstGeom prst="rect">
            <a:avLst/>
          </a:prstGeom>
          <a:noFill/>
        </p:spPr>
        <p:txBody>
          <a:bodyPr wrap="square">
            <a:spAutoFit/>
          </a:bodyPr>
          <a:lstStyle/>
          <a:p>
            <a:r>
              <a:rPr lang="en-US" sz="3200" b="1" u="sng" dirty="0">
                <a:solidFill>
                  <a:srgbClr val="5B9BD5"/>
                </a:solidFill>
                <a:effectLst/>
                <a:latin typeface="Century Gothic" panose="020B0502020202020204" pitchFamily="34" charset="0"/>
                <a:ea typeface="Calibri" panose="020F0502020204030204" pitchFamily="34" charset="0"/>
                <a:cs typeface="Iskoola Pota" panose="020B0502040204020203" pitchFamily="34" charset="0"/>
              </a:rPr>
              <a:t>The Global Sportswear Industry</a:t>
            </a:r>
            <a:endParaRPr lang="en-US" sz="3200" dirty="0"/>
          </a:p>
        </p:txBody>
      </p:sp>
      <p:pic>
        <p:nvPicPr>
          <p:cNvPr id="31" name="Picture 30">
            <a:extLst>
              <a:ext uri="{FF2B5EF4-FFF2-40B4-BE49-F238E27FC236}">
                <a16:creationId xmlns:a16="http://schemas.microsoft.com/office/drawing/2014/main" xmlns="" id="{90A0C805-7C0D-F36D-4D08-74FE738DF75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046" b="95872" l="1737" r="96650">
                        <a14:foregroundMark x1="3226" y1="7339" x2="37841" y2="16055"/>
                        <a14:foregroundMark x1="37841" y1="16055" x2="82134" y2="16055"/>
                        <a14:foregroundMark x1="82134" y1="16055" x2="91067" y2="16514"/>
                        <a14:foregroundMark x1="91067" y1="16514" x2="94169" y2="19725"/>
                        <a14:foregroundMark x1="94169" y1="19725" x2="97146" y2="45872"/>
                        <a14:foregroundMark x1="97146" y1="45872" x2="97022" y2="64679"/>
                        <a14:foregroundMark x1="97022" y1="64679" x2="93672" y2="85321"/>
                        <a14:foregroundMark x1="93672" y1="85321" x2="15136" y2="80275"/>
                        <a14:foregroundMark x1="15136" y1="80275" x2="7816" y2="68349"/>
                        <a14:foregroundMark x1="7816" y1="68349" x2="5955" y2="24771"/>
                        <a14:foregroundMark x1="5955" y1="24771" x2="6700" y2="5046"/>
                        <a14:foregroundMark x1="1117" y1="27064" x2="1737" y2="93119"/>
                        <a14:foregroundMark x1="1737" y1="93119" x2="11042" y2="95872"/>
                        <a14:foregroundMark x1="92308" y1="9633" x2="94293" y2="22936"/>
                        <a14:foregroundMark x1="94293" y1="22936" x2="94665" y2="44954"/>
                        <a14:foregroundMark x1="94665" y1="44954" x2="96650" y2="54587"/>
                        <a14:foregroundMark x1="96650" y1="54587" x2="96650" y2="88073"/>
                      </a14:backgroundRemoval>
                    </a14:imgEffect>
                  </a14:imgLayer>
                </a14:imgProps>
              </a:ext>
              <a:ext uri="{28A0092B-C50C-407E-A947-70E740481C1C}">
                <a14:useLocalDpi xmlns:a14="http://schemas.microsoft.com/office/drawing/2010/main" val="0"/>
              </a:ext>
            </a:extLst>
          </a:blip>
          <a:stretch>
            <a:fillRect/>
          </a:stretch>
        </p:blipFill>
        <p:spPr>
          <a:xfrm>
            <a:off x="-6618" y="2259522"/>
            <a:ext cx="18447018" cy="4988829"/>
          </a:xfrm>
          <a:prstGeom prst="rect">
            <a:avLst/>
          </a:prstGeom>
        </p:spPr>
      </p:pic>
      <p:sp>
        <p:nvSpPr>
          <p:cNvPr id="36" name="TextBox 35">
            <a:extLst>
              <a:ext uri="{FF2B5EF4-FFF2-40B4-BE49-F238E27FC236}">
                <a16:creationId xmlns:a16="http://schemas.microsoft.com/office/drawing/2014/main" xmlns="" id="{A0802BC4-9B40-8A25-B1D4-3E32DD50A826}"/>
              </a:ext>
            </a:extLst>
          </p:cNvPr>
          <p:cNvSpPr txBox="1"/>
          <p:nvPr/>
        </p:nvSpPr>
        <p:spPr>
          <a:xfrm>
            <a:off x="685800" y="7379728"/>
            <a:ext cx="13944600" cy="1306576"/>
          </a:xfrm>
          <a:prstGeom prst="rect">
            <a:avLst/>
          </a:prstGeom>
          <a:noFill/>
        </p:spPr>
        <p:txBody>
          <a:bodyPr wrap="square">
            <a:spAutoFit/>
          </a:bodyPr>
          <a:lstStyle/>
          <a:p>
            <a:pPr>
              <a:lnSpc>
                <a:spcPct val="150000"/>
              </a:lnSpc>
            </a:pPr>
            <a:r>
              <a:rPr lang="en-US" sz="2800" dirty="0">
                <a:effectLst/>
                <a:latin typeface="Georgia" panose="02040502050405020303" pitchFamily="18" charset="0"/>
                <a:ea typeface="Calibri" panose="020F0502020204030204" pitchFamily="34" charset="0"/>
                <a:cs typeface="Iskoola Pota" panose="020B0502040204020203" pitchFamily="34" charset="0"/>
              </a:rPr>
              <a:t>The global sportswear market was valued at </a:t>
            </a:r>
            <a:r>
              <a:rPr lang="en-US" sz="2800" b="1" dirty="0">
                <a:effectLst/>
                <a:latin typeface="Georgia" panose="02040502050405020303" pitchFamily="18" charset="0"/>
                <a:ea typeface="Calibri" panose="020F0502020204030204" pitchFamily="34" charset="0"/>
                <a:cs typeface="Iskoola Pota" panose="020B0502040204020203" pitchFamily="34" charset="0"/>
              </a:rPr>
              <a:t>USD 425.37 billion in 2022 </a:t>
            </a:r>
            <a:r>
              <a:rPr lang="en-US" sz="2800" dirty="0">
                <a:effectLst/>
                <a:latin typeface="Georgia" panose="02040502050405020303" pitchFamily="18" charset="0"/>
                <a:ea typeface="Calibri" panose="020F0502020204030204" pitchFamily="34" charset="0"/>
                <a:cs typeface="Iskoola Pota" panose="020B0502040204020203" pitchFamily="34" charset="0"/>
              </a:rPr>
              <a:t>and is expected to reach </a:t>
            </a:r>
            <a:r>
              <a:rPr lang="en-US" sz="2800" b="1" dirty="0">
                <a:effectLst/>
                <a:latin typeface="Georgia" panose="02040502050405020303" pitchFamily="18" charset="0"/>
                <a:ea typeface="Calibri" panose="020F0502020204030204" pitchFamily="34" charset="0"/>
                <a:cs typeface="Iskoola Pota" panose="020B0502040204020203" pitchFamily="34" charset="0"/>
              </a:rPr>
              <a:t>USD 635.69 billion by 2028, growing at a CAGR of 6.93%. </a:t>
            </a:r>
            <a:endParaRPr lang="en-US" sz="2800" b="1" dirty="0">
              <a:latin typeface="Georgia" panose="02040502050405020303" pitchFamily="18" charset="0"/>
            </a:endParaRPr>
          </a:p>
        </p:txBody>
      </p:sp>
      <p:sp>
        <p:nvSpPr>
          <p:cNvPr id="41" name="TextBox 40">
            <a:extLst>
              <a:ext uri="{FF2B5EF4-FFF2-40B4-BE49-F238E27FC236}">
                <a16:creationId xmlns:a16="http://schemas.microsoft.com/office/drawing/2014/main" xmlns="" id="{5335A327-354A-ADAF-A81F-B55BB385DE0D}"/>
              </a:ext>
            </a:extLst>
          </p:cNvPr>
          <p:cNvSpPr txBox="1"/>
          <p:nvPr/>
        </p:nvSpPr>
        <p:spPr>
          <a:xfrm>
            <a:off x="690562" y="8900314"/>
            <a:ext cx="9615488" cy="710707"/>
          </a:xfrm>
          <a:prstGeom prst="rect">
            <a:avLst/>
          </a:prstGeom>
          <a:noFill/>
        </p:spPr>
        <p:txBody>
          <a:bodyPr wrap="square">
            <a:spAutoFit/>
          </a:bodyPr>
          <a:lstStyle/>
          <a:p>
            <a:pPr marL="0" marR="0" algn="just">
              <a:lnSpc>
                <a:spcPct val="115000"/>
              </a:lnSpc>
              <a:spcBef>
                <a:spcPts val="0"/>
              </a:spcBef>
              <a:spcAft>
                <a:spcPts val="1920"/>
              </a:spcAft>
            </a:pPr>
            <a:r>
              <a:rPr lang="fr-FR" sz="1800" b="1" dirty="0">
                <a:effectLst/>
                <a:latin typeface="Candara" panose="020E0502030303020204" pitchFamily="34" charset="0"/>
                <a:ea typeface="Calibri" panose="020F0502020204030204" pitchFamily="34" charset="0"/>
                <a:cs typeface="Iskoola Pota" panose="020B0502040204020203" pitchFamily="34" charset="0"/>
              </a:rPr>
              <a:t>Source:</a:t>
            </a:r>
            <a:r>
              <a:rPr lang="fr-FR" sz="1800" dirty="0">
                <a:effectLst/>
                <a:latin typeface="Candara" panose="020E0502030303020204" pitchFamily="34" charset="0"/>
                <a:ea typeface="Calibri" panose="020F0502020204030204" pitchFamily="34" charset="0"/>
                <a:cs typeface="Iskoola Pota" panose="020B0502040204020203" pitchFamily="34" charset="0"/>
              </a:rPr>
              <a:t> </a:t>
            </a:r>
            <a:r>
              <a:rPr lang="fr-FR" sz="1800" u="sng" dirty="0">
                <a:solidFill>
                  <a:srgbClr val="0563C1"/>
                </a:solidFill>
                <a:effectLst/>
                <a:latin typeface="Candara" panose="020E0502030303020204" pitchFamily="34" charset="0"/>
                <a:ea typeface="Calibri" panose="020F0502020204030204" pitchFamily="34" charset="0"/>
                <a:cs typeface="Iskoola Pota" panose="020B0502040204020203" pitchFamily="34" charset="0"/>
                <a:hlinkClick r:id="rId7"/>
              </a:rPr>
              <a:t>https://www.arizton.com/market-reports/sportswear-market-size-analysis#:~:text=MARKET%20OUTLOOK,at%20a%20CAGR%20of%206.93%25</a:t>
            </a:r>
            <a:endParaRPr lang="en-US" sz="2400" dirty="0">
              <a:effectLst/>
              <a:latin typeface="Calibri" panose="020F0502020204030204" pitchFamily="34" charset="0"/>
              <a:ea typeface="Calibri" panose="020F0502020204030204" pitchFamily="34" charset="0"/>
              <a:cs typeface="Iskoola Pota" panose="020B0502040204020203" pitchFamily="34" charset="0"/>
            </a:endParaRPr>
          </a:p>
        </p:txBody>
      </p:sp>
    </p:spTree>
    <p:extLst>
      <p:ext uri="{BB962C8B-B14F-4D97-AF65-F5344CB8AC3E}">
        <p14:creationId xmlns:p14="http://schemas.microsoft.com/office/powerpoint/2010/main" val="2679166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a:extLst>
            <a:ext uri="{FF2B5EF4-FFF2-40B4-BE49-F238E27FC236}">
              <a16:creationId xmlns:a16="http://schemas.microsoft.com/office/drawing/2014/main" xmlns="" id="{DF03FCA7-B47B-662F-CD7F-0E41B1BA5A33}"/>
            </a:ext>
          </a:extLst>
        </p:cNvPr>
        <p:cNvGrpSpPr/>
        <p:nvPr/>
      </p:nvGrpSpPr>
      <p:grpSpPr>
        <a:xfrm>
          <a:off x="0" y="0"/>
          <a:ext cx="0" cy="0"/>
          <a:chOff x="0" y="0"/>
          <a:chExt cx="0" cy="0"/>
        </a:xfrm>
      </p:grpSpPr>
      <p:sp>
        <p:nvSpPr>
          <p:cNvPr id="38" name="TextBox 38">
            <a:extLst>
              <a:ext uri="{FF2B5EF4-FFF2-40B4-BE49-F238E27FC236}">
                <a16:creationId xmlns:a16="http://schemas.microsoft.com/office/drawing/2014/main" xmlns="" id="{672EE65F-F070-C67C-0321-CFDE94BF5E32}"/>
              </a:ext>
            </a:extLst>
          </p:cNvPr>
          <p:cNvSpPr txBox="1"/>
          <p:nvPr/>
        </p:nvSpPr>
        <p:spPr>
          <a:xfrm>
            <a:off x="5406811" y="290895"/>
            <a:ext cx="7742784" cy="1094740"/>
          </a:xfrm>
          <a:prstGeom prst="rect">
            <a:avLst/>
          </a:prstGeom>
        </p:spPr>
        <p:txBody>
          <a:bodyPr lIns="0" tIns="0" rIns="0" bIns="0" rtlCol="0" anchor="t">
            <a:spAutoFit/>
          </a:bodyPr>
          <a:lstStyle/>
          <a:p>
            <a:pPr algn="ctr">
              <a:lnSpc>
                <a:spcPts val="8959"/>
              </a:lnSpc>
            </a:pPr>
            <a:r>
              <a:rPr lang="en-US" sz="6399" dirty="0">
                <a:solidFill>
                  <a:srgbClr val="0370CD"/>
                </a:solidFill>
                <a:latin typeface="Anton"/>
              </a:rPr>
              <a:t>MARKET OVERVIEW</a:t>
            </a:r>
          </a:p>
        </p:txBody>
      </p:sp>
      <p:sp>
        <p:nvSpPr>
          <p:cNvPr id="39" name="Freeform 39">
            <a:extLst>
              <a:ext uri="{FF2B5EF4-FFF2-40B4-BE49-F238E27FC236}">
                <a16:creationId xmlns:a16="http://schemas.microsoft.com/office/drawing/2014/main" xmlns="" id="{0E601E3B-DE84-1825-B749-B7A5CAF51CDB}"/>
              </a:ext>
            </a:extLst>
          </p:cNvPr>
          <p:cNvSpPr/>
          <p:nvPr/>
        </p:nvSpPr>
        <p:spPr>
          <a:xfrm rot="-10800000">
            <a:off x="-416400" y="-442136"/>
            <a:ext cx="5823211" cy="1987171"/>
          </a:xfrm>
          <a:custGeom>
            <a:avLst/>
            <a:gdLst/>
            <a:ahLst/>
            <a:cxnLst/>
            <a:rect l="l" t="t" r="r" b="b"/>
            <a:pathLst>
              <a:path w="5823211" h="1987171">
                <a:moveTo>
                  <a:pt x="0" y="0"/>
                </a:moveTo>
                <a:lnTo>
                  <a:pt x="5823211" y="0"/>
                </a:lnTo>
                <a:lnTo>
                  <a:pt x="5823211" y="1987171"/>
                </a:lnTo>
                <a:lnTo>
                  <a:pt x="0" y="198717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40" name="Freeform 40">
            <a:extLst>
              <a:ext uri="{FF2B5EF4-FFF2-40B4-BE49-F238E27FC236}">
                <a16:creationId xmlns:a16="http://schemas.microsoft.com/office/drawing/2014/main" xmlns="" id="{9D03FDB0-E96E-DEBF-350F-51285019D70B}"/>
              </a:ext>
            </a:extLst>
          </p:cNvPr>
          <p:cNvSpPr/>
          <p:nvPr/>
        </p:nvSpPr>
        <p:spPr>
          <a:xfrm rot="-10800000" flipH="1">
            <a:off x="12987134" y="-442136"/>
            <a:ext cx="5823211" cy="1987171"/>
          </a:xfrm>
          <a:custGeom>
            <a:avLst/>
            <a:gdLst/>
            <a:ahLst/>
            <a:cxnLst/>
            <a:rect l="l" t="t" r="r" b="b"/>
            <a:pathLst>
              <a:path w="5823211" h="1987171">
                <a:moveTo>
                  <a:pt x="5823212" y="0"/>
                </a:moveTo>
                <a:lnTo>
                  <a:pt x="0" y="0"/>
                </a:lnTo>
                <a:lnTo>
                  <a:pt x="0" y="1987171"/>
                </a:lnTo>
                <a:lnTo>
                  <a:pt x="5823212" y="1987171"/>
                </a:lnTo>
                <a:lnTo>
                  <a:pt x="5823212"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pic>
        <p:nvPicPr>
          <p:cNvPr id="72" name="Picture 71">
            <a:extLst>
              <a:ext uri="{FF2B5EF4-FFF2-40B4-BE49-F238E27FC236}">
                <a16:creationId xmlns:a16="http://schemas.microsoft.com/office/drawing/2014/main" xmlns="" id="{850FC422-D3BE-02EA-32BC-0FBE1DED8F87}"/>
              </a:ext>
            </a:extLst>
          </p:cNvPr>
          <p:cNvPicPr>
            <a:picLocks noChangeAspect="1"/>
          </p:cNvPicPr>
          <p:nvPr/>
        </p:nvPicPr>
        <p:blipFill>
          <a:blip r:embed="rId4"/>
          <a:stretch>
            <a:fillRect/>
          </a:stretch>
        </p:blipFill>
        <p:spPr>
          <a:xfrm>
            <a:off x="14396437" y="7792245"/>
            <a:ext cx="4416931" cy="2126081"/>
          </a:xfrm>
          <a:prstGeom prst="rect">
            <a:avLst/>
          </a:prstGeom>
        </p:spPr>
      </p:pic>
      <p:sp>
        <p:nvSpPr>
          <p:cNvPr id="3" name="TextBox 2">
            <a:extLst>
              <a:ext uri="{FF2B5EF4-FFF2-40B4-BE49-F238E27FC236}">
                <a16:creationId xmlns:a16="http://schemas.microsoft.com/office/drawing/2014/main" xmlns="" id="{D779AD0A-C0E9-4578-DADC-7CDD8C99E4D6}"/>
              </a:ext>
            </a:extLst>
          </p:cNvPr>
          <p:cNvSpPr txBox="1"/>
          <p:nvPr/>
        </p:nvSpPr>
        <p:spPr>
          <a:xfrm>
            <a:off x="1257298" y="1343069"/>
            <a:ext cx="9615488" cy="621389"/>
          </a:xfrm>
          <a:prstGeom prst="rect">
            <a:avLst/>
          </a:prstGeom>
          <a:noFill/>
        </p:spPr>
        <p:txBody>
          <a:bodyPr wrap="square">
            <a:spAutoFit/>
          </a:bodyPr>
          <a:lstStyle/>
          <a:p>
            <a:pPr marL="0" marR="0" algn="just">
              <a:lnSpc>
                <a:spcPct val="115000"/>
              </a:lnSpc>
              <a:spcBef>
                <a:spcPts val="0"/>
              </a:spcBef>
              <a:spcAft>
                <a:spcPts val="1920"/>
              </a:spcAft>
            </a:pPr>
            <a:r>
              <a:rPr lang="en-US" sz="3200" b="1" u="sng" dirty="0">
                <a:solidFill>
                  <a:srgbClr val="5B9BD5"/>
                </a:solidFill>
                <a:effectLst/>
                <a:latin typeface="Century Gothic" panose="020B0502020202020204" pitchFamily="34" charset="0"/>
                <a:ea typeface="Calibri" panose="020F0502020204030204" pitchFamily="34" charset="0"/>
                <a:cs typeface="Iskoola Pota" panose="020B0502040204020203" pitchFamily="34" charset="0"/>
              </a:rPr>
              <a:t>THE Global Cryptocurrency Market</a:t>
            </a:r>
            <a:endParaRPr lang="en-US" sz="3200" dirty="0">
              <a:effectLst/>
              <a:latin typeface="Calibri" panose="020F0502020204030204" pitchFamily="34" charset="0"/>
              <a:ea typeface="Calibri" panose="020F0502020204030204" pitchFamily="34" charset="0"/>
              <a:cs typeface="Iskoola Pota" panose="020B0502040204020203" pitchFamily="34" charset="0"/>
            </a:endParaRPr>
          </a:p>
        </p:txBody>
      </p:sp>
      <p:pic>
        <p:nvPicPr>
          <p:cNvPr id="4" name="Picture 3">
            <a:extLst>
              <a:ext uri="{FF2B5EF4-FFF2-40B4-BE49-F238E27FC236}">
                <a16:creationId xmlns:a16="http://schemas.microsoft.com/office/drawing/2014/main" xmlns="" id="{A4FAE3CD-E7F2-5EFD-FD2B-2A6DFC93CFB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2282830"/>
            <a:ext cx="13868400" cy="6178077"/>
          </a:xfrm>
          <a:prstGeom prst="rect">
            <a:avLst/>
          </a:prstGeom>
          <a:noFill/>
        </p:spPr>
      </p:pic>
      <p:sp>
        <p:nvSpPr>
          <p:cNvPr id="6" name="TextBox 5">
            <a:extLst>
              <a:ext uri="{FF2B5EF4-FFF2-40B4-BE49-F238E27FC236}">
                <a16:creationId xmlns:a16="http://schemas.microsoft.com/office/drawing/2014/main" xmlns="" id="{4735DCE3-75D0-C358-4264-1A0014551350}"/>
              </a:ext>
            </a:extLst>
          </p:cNvPr>
          <p:cNvSpPr txBox="1"/>
          <p:nvPr/>
        </p:nvSpPr>
        <p:spPr>
          <a:xfrm>
            <a:off x="1257298" y="8750965"/>
            <a:ext cx="13601701" cy="1384995"/>
          </a:xfrm>
          <a:prstGeom prst="rect">
            <a:avLst/>
          </a:prstGeom>
          <a:noFill/>
        </p:spPr>
        <p:txBody>
          <a:bodyPr wrap="square">
            <a:spAutoFit/>
          </a:bodyPr>
          <a:lstStyle/>
          <a:p>
            <a:r>
              <a:rPr lang="en-US" sz="2800" dirty="0">
                <a:effectLst/>
                <a:latin typeface="Georgia" panose="02040502050405020303" pitchFamily="18" charset="0"/>
                <a:ea typeface="Calibri" panose="020F0502020204030204" pitchFamily="34" charset="0"/>
                <a:cs typeface="Iskoola Pota" panose="020B0502040204020203" pitchFamily="34" charset="0"/>
              </a:rPr>
              <a:t>The global cryptocurrency market size was valued at </a:t>
            </a:r>
            <a:r>
              <a:rPr lang="en-US" sz="2800" b="1" dirty="0">
                <a:effectLst/>
                <a:latin typeface="Georgia" panose="02040502050405020303" pitchFamily="18" charset="0"/>
                <a:ea typeface="Calibri" panose="020F0502020204030204" pitchFamily="34" charset="0"/>
                <a:cs typeface="Iskoola Pota" panose="020B0502040204020203" pitchFamily="34" charset="0"/>
              </a:rPr>
              <a:t>USD 4.67 billion in 2022 </a:t>
            </a:r>
            <a:r>
              <a:rPr lang="en-US" sz="2800" dirty="0">
                <a:effectLst/>
                <a:latin typeface="Georgia" panose="02040502050405020303" pitchFamily="18" charset="0"/>
                <a:ea typeface="Calibri" panose="020F0502020204030204" pitchFamily="34" charset="0"/>
                <a:cs typeface="Iskoola Pota" panose="020B0502040204020203" pitchFamily="34" charset="0"/>
              </a:rPr>
              <a:t>and is expected to expand at a compound annual growth rate </a:t>
            </a:r>
            <a:r>
              <a:rPr lang="en-US" sz="2800" b="1" dirty="0">
                <a:effectLst/>
                <a:latin typeface="Georgia" panose="02040502050405020303" pitchFamily="18" charset="0"/>
                <a:ea typeface="Calibri" panose="020F0502020204030204" pitchFamily="34" charset="0"/>
                <a:cs typeface="Iskoola Pota" panose="020B0502040204020203" pitchFamily="34" charset="0"/>
              </a:rPr>
              <a:t>(CAGR) of 12.5% from 2023 to 2030. </a:t>
            </a:r>
            <a:endParaRPr lang="en-US" sz="2800" b="1" dirty="0">
              <a:latin typeface="Georgia" panose="02040502050405020303" pitchFamily="18" charset="0"/>
            </a:endParaRPr>
          </a:p>
        </p:txBody>
      </p:sp>
      <p:sp>
        <p:nvSpPr>
          <p:cNvPr id="8" name="TextBox 7">
            <a:extLst>
              <a:ext uri="{FF2B5EF4-FFF2-40B4-BE49-F238E27FC236}">
                <a16:creationId xmlns:a16="http://schemas.microsoft.com/office/drawing/2014/main" xmlns="" id="{8FBCB3B5-D8F8-B6DC-C30F-56DA0F71CE70}"/>
              </a:ext>
            </a:extLst>
          </p:cNvPr>
          <p:cNvSpPr txBox="1"/>
          <p:nvPr/>
        </p:nvSpPr>
        <p:spPr>
          <a:xfrm>
            <a:off x="9753600" y="9768226"/>
            <a:ext cx="9615488" cy="258917"/>
          </a:xfrm>
          <a:prstGeom prst="rect">
            <a:avLst/>
          </a:prstGeom>
          <a:noFill/>
        </p:spPr>
        <p:txBody>
          <a:bodyPr wrap="square">
            <a:spAutoFit/>
          </a:bodyPr>
          <a:lstStyle/>
          <a:p>
            <a:pPr marL="0" marR="0" algn="just">
              <a:lnSpc>
                <a:spcPct val="115000"/>
              </a:lnSpc>
              <a:spcBef>
                <a:spcPts val="0"/>
              </a:spcBef>
              <a:spcAft>
                <a:spcPts val="800"/>
              </a:spcAft>
            </a:pPr>
            <a:r>
              <a:rPr lang="en-US" sz="1000" b="1" dirty="0" err="1">
                <a:effectLst/>
                <a:latin typeface="Candara" panose="020E0502030303020204" pitchFamily="34" charset="0"/>
                <a:ea typeface="Calibri" panose="020F0502020204030204" pitchFamily="34" charset="0"/>
                <a:cs typeface="Iskoola Pota" panose="020B0502040204020203" pitchFamily="34" charset="0"/>
              </a:rPr>
              <a:t>Source:</a:t>
            </a:r>
            <a:r>
              <a:rPr lang="en-US" sz="1000" u="sng" dirty="0" err="1">
                <a:solidFill>
                  <a:srgbClr val="0070C0"/>
                </a:solidFill>
                <a:effectLst/>
                <a:latin typeface="Candara" panose="020E0502030303020204" pitchFamily="34" charset="0"/>
                <a:ea typeface="Calibri" panose="020F0502020204030204" pitchFamily="34" charset="0"/>
                <a:cs typeface="Iskoola Pota" panose="020B0502040204020203" pitchFamily="34" charset="0"/>
                <a:hlinkClick r:id="rId6"/>
              </a:rPr>
              <a:t>https</a:t>
            </a:r>
            <a:r>
              <a:rPr lang="en-US" sz="1000" u="sng" dirty="0">
                <a:solidFill>
                  <a:srgbClr val="0070C0"/>
                </a:solidFill>
                <a:effectLst/>
                <a:latin typeface="Candara" panose="020E0502030303020204" pitchFamily="34" charset="0"/>
                <a:ea typeface="Calibri" panose="020F0502020204030204" pitchFamily="34" charset="0"/>
                <a:cs typeface="Iskoola Pota" panose="020B0502040204020203" pitchFamily="34" charset="0"/>
                <a:hlinkClick r:id="rId6"/>
              </a:rPr>
              <a:t>://www.grandviewresearch.com/industry-analysis/cryptocurrency-market-report</a:t>
            </a:r>
            <a:endParaRPr lang="en-US" sz="1100" dirty="0">
              <a:effectLst/>
              <a:latin typeface="Calibri" panose="020F0502020204030204" pitchFamily="34" charset="0"/>
              <a:ea typeface="Calibri" panose="020F0502020204030204" pitchFamily="34" charset="0"/>
              <a:cs typeface="Iskoola Pota" panose="020B0502040204020203" pitchFamily="34" charset="0"/>
            </a:endParaRPr>
          </a:p>
        </p:txBody>
      </p:sp>
    </p:spTree>
    <p:extLst>
      <p:ext uri="{BB962C8B-B14F-4D97-AF65-F5344CB8AC3E}">
        <p14:creationId xmlns:p14="http://schemas.microsoft.com/office/powerpoint/2010/main" val="12979641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pic>
        <p:nvPicPr>
          <p:cNvPr id="13" name="Picture 12" descr="Hourglass and a calendar">
            <a:extLst>
              <a:ext uri="{FF2B5EF4-FFF2-40B4-BE49-F238E27FC236}">
                <a16:creationId xmlns:a16="http://schemas.microsoft.com/office/drawing/2014/main" xmlns="" id="{3911D5E9-E206-235C-1E02-8037D6F66726}"/>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b="16151"/>
          <a:stretch/>
        </p:blipFill>
        <p:spPr>
          <a:xfrm>
            <a:off x="0" y="14287"/>
            <a:ext cx="18288000" cy="10272714"/>
          </a:xfrm>
          <a:prstGeom prst="rect">
            <a:avLst/>
          </a:prstGeom>
        </p:spPr>
      </p:pic>
      <p:sp>
        <p:nvSpPr>
          <p:cNvPr id="2" name="TextBox 13">
            <a:extLst>
              <a:ext uri="{FF2B5EF4-FFF2-40B4-BE49-F238E27FC236}">
                <a16:creationId xmlns:a16="http://schemas.microsoft.com/office/drawing/2014/main" xmlns="" id="{95A81FFB-669E-94B7-002B-AF28B7AFD33A}"/>
              </a:ext>
            </a:extLst>
          </p:cNvPr>
          <p:cNvSpPr txBox="1"/>
          <p:nvPr/>
        </p:nvSpPr>
        <p:spPr>
          <a:xfrm>
            <a:off x="609600" y="1475549"/>
            <a:ext cx="15316200" cy="1080937"/>
          </a:xfrm>
          <a:prstGeom prst="rect">
            <a:avLst/>
          </a:prstGeom>
        </p:spPr>
        <p:txBody>
          <a:bodyPr wrap="square" lIns="0" tIns="0" rIns="0" bIns="0" rtlCol="0" anchor="t">
            <a:spAutoFit/>
          </a:bodyPr>
          <a:lstStyle/>
          <a:p>
            <a:pPr>
              <a:lnSpc>
                <a:spcPts val="8959"/>
              </a:lnSpc>
            </a:pPr>
            <a:r>
              <a:rPr lang="en-US" sz="6399" dirty="0">
                <a:solidFill>
                  <a:srgbClr val="0370CD"/>
                </a:solidFill>
                <a:latin typeface="Anton"/>
              </a:rPr>
              <a:t>OUR MISSION AT UNDRAFTED GEAR INC.   </a:t>
            </a:r>
          </a:p>
        </p:txBody>
      </p:sp>
      <p:grpSp>
        <p:nvGrpSpPr>
          <p:cNvPr id="6" name="Group 22">
            <a:extLst>
              <a:ext uri="{FF2B5EF4-FFF2-40B4-BE49-F238E27FC236}">
                <a16:creationId xmlns:a16="http://schemas.microsoft.com/office/drawing/2014/main" xmlns="" id="{105F2BE6-E954-2F25-3888-E2A9AA4F45D8}"/>
              </a:ext>
            </a:extLst>
          </p:cNvPr>
          <p:cNvGrpSpPr/>
          <p:nvPr/>
        </p:nvGrpSpPr>
        <p:grpSpPr>
          <a:xfrm>
            <a:off x="-1394484" y="9777601"/>
            <a:ext cx="21212211" cy="374953"/>
            <a:chOff x="0" y="0"/>
            <a:chExt cx="5586755" cy="98753"/>
          </a:xfrm>
        </p:grpSpPr>
        <p:sp>
          <p:nvSpPr>
            <p:cNvPr id="7" name="Freeform 23">
              <a:extLst>
                <a:ext uri="{FF2B5EF4-FFF2-40B4-BE49-F238E27FC236}">
                  <a16:creationId xmlns:a16="http://schemas.microsoft.com/office/drawing/2014/main" xmlns="" id="{B771B035-6E61-9D45-76BB-3921ED676B46}"/>
                </a:ext>
              </a:extLst>
            </p:cNvPr>
            <p:cNvSpPr/>
            <p:nvPr/>
          </p:nvSpPr>
          <p:spPr>
            <a:xfrm>
              <a:off x="0" y="0"/>
              <a:ext cx="5586755" cy="98753"/>
            </a:xfrm>
            <a:custGeom>
              <a:avLst/>
              <a:gdLst/>
              <a:ahLst/>
              <a:cxnLst/>
              <a:rect l="l" t="t" r="r" b="b"/>
              <a:pathLst>
                <a:path w="5586755" h="98753">
                  <a:moveTo>
                    <a:pt x="0" y="0"/>
                  </a:moveTo>
                  <a:lnTo>
                    <a:pt x="5586755" y="0"/>
                  </a:lnTo>
                  <a:lnTo>
                    <a:pt x="5586755" y="98753"/>
                  </a:lnTo>
                  <a:lnTo>
                    <a:pt x="0" y="98753"/>
                  </a:lnTo>
                  <a:close/>
                </a:path>
              </a:pathLst>
            </a:custGeom>
            <a:solidFill>
              <a:srgbClr val="0370CD"/>
            </a:solidFill>
          </p:spPr>
          <p:txBody>
            <a:bodyPr/>
            <a:lstStyle/>
            <a:p>
              <a:endParaRPr lang="en-US"/>
            </a:p>
          </p:txBody>
        </p:sp>
        <p:sp>
          <p:nvSpPr>
            <p:cNvPr id="8" name="TextBox 24">
              <a:extLst>
                <a:ext uri="{FF2B5EF4-FFF2-40B4-BE49-F238E27FC236}">
                  <a16:creationId xmlns:a16="http://schemas.microsoft.com/office/drawing/2014/main" xmlns="" id="{988A6E9D-7150-27FB-DD10-62BE5E563428}"/>
                </a:ext>
              </a:extLst>
            </p:cNvPr>
            <p:cNvSpPr txBox="1"/>
            <p:nvPr/>
          </p:nvSpPr>
          <p:spPr>
            <a:xfrm>
              <a:off x="0" y="-38100"/>
              <a:ext cx="5586755" cy="136853"/>
            </a:xfrm>
            <a:prstGeom prst="rect">
              <a:avLst/>
            </a:prstGeom>
          </p:spPr>
          <p:txBody>
            <a:bodyPr lIns="50800" tIns="50800" rIns="50800" bIns="50800" rtlCol="0" anchor="ctr"/>
            <a:lstStyle/>
            <a:p>
              <a:pPr algn="ctr">
                <a:lnSpc>
                  <a:spcPts val="2659"/>
                </a:lnSpc>
              </a:pPr>
              <a:endParaRPr/>
            </a:p>
          </p:txBody>
        </p:sp>
      </p:grpSp>
      <p:sp>
        <p:nvSpPr>
          <p:cNvPr id="9" name="Freeform 15">
            <a:extLst>
              <a:ext uri="{FF2B5EF4-FFF2-40B4-BE49-F238E27FC236}">
                <a16:creationId xmlns:a16="http://schemas.microsoft.com/office/drawing/2014/main" xmlns="" id="{864B42AE-1CD6-7CFB-714C-79A73C475E90}"/>
              </a:ext>
            </a:extLst>
          </p:cNvPr>
          <p:cNvSpPr/>
          <p:nvPr/>
        </p:nvSpPr>
        <p:spPr>
          <a:xfrm>
            <a:off x="457200" y="273236"/>
            <a:ext cx="2798828" cy="577258"/>
          </a:xfrm>
          <a:custGeom>
            <a:avLst/>
            <a:gdLst/>
            <a:ahLst/>
            <a:cxnLst/>
            <a:rect l="l" t="t" r="r" b="b"/>
            <a:pathLst>
              <a:path w="2798828" h="577258">
                <a:moveTo>
                  <a:pt x="0" y="0"/>
                </a:moveTo>
                <a:lnTo>
                  <a:pt x="2798828" y="0"/>
                </a:lnTo>
                <a:lnTo>
                  <a:pt x="2798828" y="577258"/>
                </a:lnTo>
                <a:lnTo>
                  <a:pt x="0" y="5772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sp>
        <p:nvSpPr>
          <p:cNvPr id="11" name="TextBox 10">
            <a:extLst>
              <a:ext uri="{FF2B5EF4-FFF2-40B4-BE49-F238E27FC236}">
                <a16:creationId xmlns:a16="http://schemas.microsoft.com/office/drawing/2014/main" xmlns="" id="{6A10850A-385B-0A56-51CF-4EA5472D4124}"/>
              </a:ext>
            </a:extLst>
          </p:cNvPr>
          <p:cNvSpPr txBox="1"/>
          <p:nvPr/>
        </p:nvSpPr>
        <p:spPr>
          <a:xfrm>
            <a:off x="1562100" y="2925458"/>
            <a:ext cx="15163800" cy="3758593"/>
          </a:xfrm>
          <a:prstGeom prst="rect">
            <a:avLst/>
          </a:prstGeom>
          <a:noFill/>
        </p:spPr>
        <p:txBody>
          <a:bodyPr wrap="square">
            <a:spAutoFit/>
          </a:bodyPr>
          <a:lstStyle/>
          <a:p>
            <a:pPr marL="0" marR="0" algn="ctr">
              <a:lnSpc>
                <a:spcPct val="115000"/>
              </a:lnSpc>
              <a:spcBef>
                <a:spcPts val="0"/>
              </a:spcBef>
              <a:spcAft>
                <a:spcPts val="800"/>
              </a:spcAft>
            </a:pPr>
            <a:r>
              <a:rPr lang="en-GB" sz="5400" b="1" dirty="0">
                <a:solidFill>
                  <a:srgbClr val="004E89"/>
                </a:solidFill>
                <a:effectLst/>
                <a:latin typeface="Georgia" panose="02040502050405020303" pitchFamily="18" charset="0"/>
                <a:ea typeface="Calibri" panose="020F0502020204030204" pitchFamily="34" charset="0"/>
                <a:cs typeface="Iskoola Pota" panose="020B0502040204020203" pitchFamily="34" charset="0"/>
              </a:rPr>
              <a:t>“Undrafted Gear, the choice of the underdog.”</a:t>
            </a:r>
            <a:endParaRPr lang="en-US" sz="5400" dirty="0">
              <a:solidFill>
                <a:srgbClr val="004E89"/>
              </a:solidFill>
              <a:effectLst/>
              <a:latin typeface="Georgia" panose="02040502050405020303" pitchFamily="18" charset="0"/>
              <a:ea typeface="Calibri" panose="020F0502020204030204" pitchFamily="34" charset="0"/>
              <a:cs typeface="Iskoola Pota" panose="020B0502040204020203" pitchFamily="34" charset="0"/>
            </a:endParaRPr>
          </a:p>
          <a:p>
            <a:pPr marL="0" marR="0" algn="ctr">
              <a:lnSpc>
                <a:spcPct val="115000"/>
              </a:lnSpc>
              <a:spcBef>
                <a:spcPts val="0"/>
              </a:spcBef>
              <a:spcAft>
                <a:spcPts val="800"/>
              </a:spcAft>
            </a:pPr>
            <a:r>
              <a:rPr lang="en-GB" sz="3200" dirty="0">
                <a:effectLst/>
                <a:latin typeface="Georgia" panose="02040502050405020303" pitchFamily="18" charset="0"/>
                <a:ea typeface="Calibri" panose="020F0502020204030204" pitchFamily="34" charset="0"/>
                <a:cs typeface="Iskoola Pota" panose="020B0502040204020203" pitchFamily="34" charset="0"/>
              </a:rPr>
              <a:t>To provide the sportswear industry with the first investable clothing line within the cryptocurrency realm, while marketing an undeniably catchy, attractive, and comfortable brand of sportswear.</a:t>
            </a:r>
            <a:endParaRPr lang="en-US" sz="3200" dirty="0">
              <a:effectLst/>
              <a:latin typeface="Georgia" panose="02040502050405020303" pitchFamily="18" charset="0"/>
              <a:ea typeface="Calibri" panose="020F0502020204030204" pitchFamily="34" charset="0"/>
              <a:cs typeface="Iskoola Pota" panose="020B0502040204020203" pitchFamily="34" charset="0"/>
            </a:endParaRPr>
          </a:p>
        </p:txBody>
      </p:sp>
      <p:pic>
        <p:nvPicPr>
          <p:cNvPr id="14" name="Picture 13">
            <a:extLst>
              <a:ext uri="{FF2B5EF4-FFF2-40B4-BE49-F238E27FC236}">
                <a16:creationId xmlns:a16="http://schemas.microsoft.com/office/drawing/2014/main" xmlns="" id="{EF67C249-9868-54C2-63F3-C8F66DC8B351}"/>
              </a:ext>
            </a:extLst>
          </p:cNvPr>
          <p:cNvPicPr>
            <a:picLocks noChangeAspect="1"/>
          </p:cNvPicPr>
          <p:nvPr/>
        </p:nvPicPr>
        <p:blipFill>
          <a:blip r:embed="rId5"/>
          <a:stretch>
            <a:fillRect/>
          </a:stretch>
        </p:blipFill>
        <p:spPr>
          <a:xfrm>
            <a:off x="6172200" y="6674526"/>
            <a:ext cx="5730178" cy="275821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grpSp>
        <p:nvGrpSpPr>
          <p:cNvPr id="5" name="Group 5"/>
          <p:cNvGrpSpPr/>
          <p:nvPr/>
        </p:nvGrpSpPr>
        <p:grpSpPr>
          <a:xfrm>
            <a:off x="9034997" y="1028700"/>
            <a:ext cx="13277560" cy="3806112"/>
            <a:chOff x="0" y="0"/>
            <a:chExt cx="2441549" cy="699888"/>
          </a:xfrm>
        </p:grpSpPr>
        <p:sp>
          <p:nvSpPr>
            <p:cNvPr id="6" name="Freeform 6"/>
            <p:cNvSpPr/>
            <p:nvPr/>
          </p:nvSpPr>
          <p:spPr>
            <a:xfrm>
              <a:off x="0" y="0"/>
              <a:ext cx="2441549" cy="699888"/>
            </a:xfrm>
            <a:custGeom>
              <a:avLst/>
              <a:gdLst/>
              <a:ahLst/>
              <a:cxnLst/>
              <a:rect l="l" t="t" r="r" b="b"/>
              <a:pathLst>
                <a:path w="2441549" h="699888">
                  <a:moveTo>
                    <a:pt x="203200" y="0"/>
                  </a:moveTo>
                  <a:lnTo>
                    <a:pt x="2441549" y="0"/>
                  </a:lnTo>
                  <a:lnTo>
                    <a:pt x="2238349" y="699888"/>
                  </a:lnTo>
                  <a:lnTo>
                    <a:pt x="0" y="699888"/>
                  </a:lnTo>
                  <a:lnTo>
                    <a:pt x="203200" y="0"/>
                  </a:lnTo>
                  <a:close/>
                </a:path>
              </a:pathLst>
            </a:custGeom>
            <a:solidFill>
              <a:srgbClr val="0370CD"/>
            </a:solidFill>
          </p:spPr>
          <p:txBody>
            <a:bodyPr/>
            <a:lstStyle/>
            <a:p>
              <a:endParaRPr lang="en-US"/>
            </a:p>
          </p:txBody>
        </p:sp>
        <p:sp>
          <p:nvSpPr>
            <p:cNvPr id="7" name="TextBox 7"/>
            <p:cNvSpPr txBox="1"/>
            <p:nvPr/>
          </p:nvSpPr>
          <p:spPr>
            <a:xfrm>
              <a:off x="101600" y="-38100"/>
              <a:ext cx="2238349" cy="73798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9144000" y="5325670"/>
            <a:ext cx="13277560" cy="3806112"/>
            <a:chOff x="0" y="0"/>
            <a:chExt cx="2441549" cy="699888"/>
          </a:xfrm>
        </p:grpSpPr>
        <p:sp>
          <p:nvSpPr>
            <p:cNvPr id="9" name="Freeform 9"/>
            <p:cNvSpPr/>
            <p:nvPr/>
          </p:nvSpPr>
          <p:spPr>
            <a:xfrm>
              <a:off x="0" y="0"/>
              <a:ext cx="2441549" cy="699888"/>
            </a:xfrm>
            <a:custGeom>
              <a:avLst/>
              <a:gdLst/>
              <a:ahLst/>
              <a:cxnLst/>
              <a:rect l="l" t="t" r="r" b="b"/>
              <a:pathLst>
                <a:path w="2441549" h="699888">
                  <a:moveTo>
                    <a:pt x="203200" y="0"/>
                  </a:moveTo>
                  <a:lnTo>
                    <a:pt x="2441549" y="0"/>
                  </a:lnTo>
                  <a:lnTo>
                    <a:pt x="2238349" y="699888"/>
                  </a:lnTo>
                  <a:lnTo>
                    <a:pt x="0" y="699888"/>
                  </a:lnTo>
                  <a:lnTo>
                    <a:pt x="203200" y="0"/>
                  </a:lnTo>
                  <a:close/>
                </a:path>
              </a:pathLst>
            </a:custGeom>
            <a:solidFill>
              <a:srgbClr val="0370CD"/>
            </a:solidFill>
          </p:spPr>
          <p:txBody>
            <a:bodyPr/>
            <a:lstStyle/>
            <a:p>
              <a:endParaRPr lang="en-US"/>
            </a:p>
          </p:txBody>
        </p:sp>
        <p:sp>
          <p:nvSpPr>
            <p:cNvPr id="10" name="TextBox 10"/>
            <p:cNvSpPr txBox="1"/>
            <p:nvPr/>
          </p:nvSpPr>
          <p:spPr>
            <a:xfrm>
              <a:off x="101600" y="-38100"/>
              <a:ext cx="2238349" cy="737988"/>
            </a:xfrm>
            <a:prstGeom prst="rect">
              <a:avLst/>
            </a:prstGeom>
          </p:spPr>
          <p:txBody>
            <a:bodyPr lIns="50800" tIns="50800" rIns="50800" bIns="50800" rtlCol="0" anchor="ctr"/>
            <a:lstStyle/>
            <a:p>
              <a:pPr algn="ctr">
                <a:lnSpc>
                  <a:spcPts val="2659"/>
                </a:lnSpc>
                <a:spcBef>
                  <a:spcPct val="0"/>
                </a:spcBef>
              </a:pPr>
              <a:endParaRPr/>
            </a:p>
          </p:txBody>
        </p:sp>
      </p:grpSp>
      <p:grpSp>
        <p:nvGrpSpPr>
          <p:cNvPr id="13" name="Group 13"/>
          <p:cNvGrpSpPr/>
          <p:nvPr/>
        </p:nvGrpSpPr>
        <p:grpSpPr>
          <a:xfrm>
            <a:off x="9408981" y="5500260"/>
            <a:ext cx="8898769" cy="3456932"/>
            <a:chOff x="0" y="0"/>
            <a:chExt cx="14523072" cy="5641823"/>
          </a:xfrm>
        </p:grpSpPr>
        <p:sp>
          <p:nvSpPr>
            <p:cNvPr id="14" name="Freeform 14"/>
            <p:cNvSpPr/>
            <p:nvPr/>
          </p:nvSpPr>
          <p:spPr>
            <a:xfrm>
              <a:off x="0" y="0"/>
              <a:ext cx="14523086" cy="5641848"/>
            </a:xfrm>
            <a:custGeom>
              <a:avLst/>
              <a:gdLst/>
              <a:ahLst/>
              <a:cxnLst/>
              <a:rect l="l" t="t" r="r" b="b"/>
              <a:pathLst>
                <a:path w="14523086" h="5641848">
                  <a:moveTo>
                    <a:pt x="1685798" y="0"/>
                  </a:moveTo>
                  <a:lnTo>
                    <a:pt x="0" y="5641848"/>
                  </a:lnTo>
                  <a:lnTo>
                    <a:pt x="14523086" y="5641848"/>
                  </a:lnTo>
                  <a:lnTo>
                    <a:pt x="14523086" y="0"/>
                  </a:lnTo>
                  <a:close/>
                </a:path>
              </a:pathLst>
            </a:custGeom>
            <a:blipFill>
              <a:blip r:embed="rId2"/>
              <a:stretch>
                <a:fillRect t="-35752" b="-35752"/>
              </a:stretch>
            </a:blipFill>
          </p:spPr>
          <p:txBody>
            <a:bodyPr/>
            <a:lstStyle/>
            <a:p>
              <a:endParaRPr lang="en-US" dirty="0"/>
            </a:p>
          </p:txBody>
        </p:sp>
      </p:grpSp>
      <p:sp>
        <p:nvSpPr>
          <p:cNvPr id="15" name="Freeform 15"/>
          <p:cNvSpPr/>
          <p:nvPr/>
        </p:nvSpPr>
        <p:spPr>
          <a:xfrm>
            <a:off x="1028700" y="879699"/>
            <a:ext cx="2798828" cy="577258"/>
          </a:xfrm>
          <a:custGeom>
            <a:avLst/>
            <a:gdLst/>
            <a:ahLst/>
            <a:cxnLst/>
            <a:rect l="l" t="t" r="r" b="b"/>
            <a:pathLst>
              <a:path w="2798828" h="577258">
                <a:moveTo>
                  <a:pt x="0" y="0"/>
                </a:moveTo>
                <a:lnTo>
                  <a:pt x="2798828" y="0"/>
                </a:lnTo>
                <a:lnTo>
                  <a:pt x="2798828" y="577258"/>
                </a:lnTo>
                <a:lnTo>
                  <a:pt x="0" y="5772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grpSp>
        <p:nvGrpSpPr>
          <p:cNvPr id="16" name="Group 16"/>
          <p:cNvGrpSpPr/>
          <p:nvPr/>
        </p:nvGrpSpPr>
        <p:grpSpPr>
          <a:xfrm>
            <a:off x="7695143" y="-572734"/>
            <a:ext cx="2597138" cy="4059384"/>
            <a:chOff x="0" y="0"/>
            <a:chExt cx="406400" cy="635212"/>
          </a:xfrm>
        </p:grpSpPr>
        <p:sp>
          <p:nvSpPr>
            <p:cNvPr id="17" name="Freeform 17"/>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370CD"/>
            </a:solidFill>
          </p:spPr>
          <p:txBody>
            <a:bodyPr/>
            <a:lstStyle/>
            <a:p>
              <a:endParaRPr lang="en-US"/>
            </a:p>
          </p:txBody>
        </p:sp>
        <p:sp>
          <p:nvSpPr>
            <p:cNvPr id="18" name="TextBox 18"/>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19" name="Group 19"/>
          <p:cNvGrpSpPr/>
          <p:nvPr/>
        </p:nvGrpSpPr>
        <p:grpSpPr>
          <a:xfrm>
            <a:off x="7668145" y="281384"/>
            <a:ext cx="1325567" cy="2071890"/>
            <a:chOff x="0" y="0"/>
            <a:chExt cx="406400" cy="635212"/>
          </a:xfrm>
        </p:grpSpPr>
        <p:sp>
          <p:nvSpPr>
            <p:cNvPr id="20" name="Freeform 20"/>
            <p:cNvSpPr/>
            <p:nvPr/>
          </p:nvSpPr>
          <p:spPr>
            <a:xfrm>
              <a:off x="0" y="0"/>
              <a:ext cx="406400" cy="635212"/>
            </a:xfrm>
            <a:custGeom>
              <a:avLst/>
              <a:gdLst/>
              <a:ahLst/>
              <a:cxnLst/>
              <a:rect l="l" t="t" r="r" b="b"/>
              <a:pathLst>
                <a:path w="406400" h="635212">
                  <a:moveTo>
                    <a:pt x="203200" y="0"/>
                  </a:moveTo>
                  <a:lnTo>
                    <a:pt x="406400" y="0"/>
                  </a:lnTo>
                  <a:lnTo>
                    <a:pt x="203200" y="635212"/>
                  </a:lnTo>
                  <a:lnTo>
                    <a:pt x="0" y="635212"/>
                  </a:lnTo>
                  <a:lnTo>
                    <a:pt x="203200" y="0"/>
                  </a:lnTo>
                  <a:close/>
                </a:path>
              </a:pathLst>
            </a:custGeom>
            <a:solidFill>
              <a:srgbClr val="078CF3"/>
            </a:solidFill>
          </p:spPr>
          <p:txBody>
            <a:bodyPr/>
            <a:lstStyle/>
            <a:p>
              <a:endParaRPr lang="en-US"/>
            </a:p>
          </p:txBody>
        </p:sp>
        <p:sp>
          <p:nvSpPr>
            <p:cNvPr id="21" name="TextBox 21"/>
            <p:cNvSpPr txBox="1"/>
            <p:nvPr/>
          </p:nvSpPr>
          <p:spPr>
            <a:xfrm>
              <a:off x="101600" y="-38100"/>
              <a:ext cx="203200" cy="673312"/>
            </a:xfrm>
            <a:prstGeom prst="rect">
              <a:avLst/>
            </a:prstGeom>
          </p:spPr>
          <p:txBody>
            <a:bodyPr lIns="50800" tIns="50800" rIns="50800" bIns="50800" rtlCol="0" anchor="ctr"/>
            <a:lstStyle/>
            <a:p>
              <a:pPr algn="ctr">
                <a:lnSpc>
                  <a:spcPts val="2659"/>
                </a:lnSpc>
                <a:spcBef>
                  <a:spcPct val="0"/>
                </a:spcBef>
              </a:pPr>
              <a:endParaRPr/>
            </a:p>
          </p:txBody>
        </p:sp>
      </p:grpSp>
      <p:sp>
        <p:nvSpPr>
          <p:cNvPr id="22" name="TextBox 22"/>
          <p:cNvSpPr txBox="1"/>
          <p:nvPr/>
        </p:nvSpPr>
        <p:spPr>
          <a:xfrm>
            <a:off x="1103796" y="1850819"/>
            <a:ext cx="5056857" cy="1080937"/>
          </a:xfrm>
          <a:prstGeom prst="rect">
            <a:avLst/>
          </a:prstGeom>
        </p:spPr>
        <p:txBody>
          <a:bodyPr lIns="0" tIns="0" rIns="0" bIns="0" rtlCol="0" anchor="t">
            <a:spAutoFit/>
          </a:bodyPr>
          <a:lstStyle/>
          <a:p>
            <a:pPr>
              <a:lnSpc>
                <a:spcPts val="8959"/>
              </a:lnSpc>
            </a:pPr>
            <a:r>
              <a:rPr lang="en-US" sz="6399" dirty="0">
                <a:solidFill>
                  <a:srgbClr val="0370CD"/>
                </a:solidFill>
                <a:latin typeface="Anton"/>
              </a:rPr>
              <a:t>OUR SERVICES</a:t>
            </a:r>
          </a:p>
        </p:txBody>
      </p:sp>
      <p:sp>
        <p:nvSpPr>
          <p:cNvPr id="23" name="TextBox 23"/>
          <p:cNvSpPr txBox="1"/>
          <p:nvPr/>
        </p:nvSpPr>
        <p:spPr>
          <a:xfrm>
            <a:off x="1028700" y="5469776"/>
            <a:ext cx="7965012" cy="3479800"/>
          </a:xfrm>
          <a:prstGeom prst="rect">
            <a:avLst/>
          </a:prstGeom>
        </p:spPr>
        <p:txBody>
          <a:bodyPr lIns="0" tIns="0" rIns="0" bIns="0" rtlCol="0" anchor="t">
            <a:spAutoFit/>
          </a:bodyPr>
          <a:lstStyle/>
          <a:p>
            <a:pPr>
              <a:lnSpc>
                <a:spcPts val="3499"/>
              </a:lnSpc>
            </a:pPr>
            <a:r>
              <a:rPr lang="en-US" sz="2499">
                <a:solidFill>
                  <a:srgbClr val="E7E9EB"/>
                </a:solidFill>
                <a:latin typeface="Montserrat"/>
              </a:rPr>
              <a:t>Presentation is a public speaking activity that</a:t>
            </a:r>
          </a:p>
          <a:p>
            <a:pPr>
              <a:lnSpc>
                <a:spcPts val="3499"/>
              </a:lnSpc>
            </a:pPr>
            <a:r>
              <a:rPr lang="en-US" sz="2499">
                <a:solidFill>
                  <a:srgbClr val="E7E9EB"/>
                </a:solidFill>
                <a:latin typeface="Montserrat"/>
              </a:rPr>
              <a:t>aims to convey a message or information. The</a:t>
            </a:r>
          </a:p>
          <a:p>
            <a:pPr>
              <a:lnSpc>
                <a:spcPts val="3499"/>
              </a:lnSpc>
            </a:pPr>
            <a:r>
              <a:rPr lang="en-US" sz="2499">
                <a:solidFill>
                  <a:srgbClr val="E7E9EB"/>
                </a:solidFill>
                <a:latin typeface="Montserrat"/>
              </a:rPr>
              <a:t>things conveyed can be in the form of ideas,</a:t>
            </a:r>
          </a:p>
          <a:p>
            <a:pPr>
              <a:lnSpc>
                <a:spcPts val="3499"/>
              </a:lnSpc>
            </a:pPr>
            <a:r>
              <a:rPr lang="en-US" sz="2499">
                <a:solidFill>
                  <a:srgbClr val="E7E9EB"/>
                </a:solidFill>
                <a:latin typeface="Montserrat"/>
              </a:rPr>
              <a:t>ideas, programs, products, or services and are</a:t>
            </a:r>
          </a:p>
          <a:p>
            <a:pPr>
              <a:lnSpc>
                <a:spcPts val="3499"/>
              </a:lnSpc>
            </a:pPr>
            <a:r>
              <a:rPr lang="en-US" sz="2499">
                <a:solidFill>
                  <a:srgbClr val="E7E9EB"/>
                </a:solidFill>
                <a:latin typeface="Montserrat"/>
              </a:rPr>
              <a:t>usually carried out in a discussion or forum.</a:t>
            </a:r>
          </a:p>
          <a:p>
            <a:pPr>
              <a:lnSpc>
                <a:spcPts val="3499"/>
              </a:lnSpc>
            </a:pPr>
            <a:r>
              <a:rPr lang="en-US" sz="2499">
                <a:solidFill>
                  <a:srgbClr val="E7E9EB"/>
                </a:solidFill>
                <a:latin typeface="Montserrat"/>
              </a:rPr>
              <a:t>A good presentation must contain at least</a:t>
            </a:r>
          </a:p>
          <a:p>
            <a:pPr>
              <a:lnSpc>
                <a:spcPts val="3499"/>
              </a:lnSpc>
            </a:pPr>
            <a:r>
              <a:rPr lang="en-US" sz="2499">
                <a:solidFill>
                  <a:srgbClr val="E7E9EB"/>
                </a:solidFill>
                <a:latin typeface="Montserrat"/>
              </a:rPr>
              <a:t>three important aspects which include</a:t>
            </a:r>
          </a:p>
          <a:p>
            <a:pPr>
              <a:lnSpc>
                <a:spcPts val="3499"/>
              </a:lnSpc>
            </a:pPr>
            <a:r>
              <a:rPr lang="en-US" sz="2499">
                <a:solidFill>
                  <a:srgbClr val="E7E9EB"/>
                </a:solidFill>
                <a:latin typeface="Montserrat"/>
              </a:rPr>
              <a:t>opening, content and conclusion.</a:t>
            </a:r>
          </a:p>
        </p:txBody>
      </p:sp>
      <p:sp>
        <p:nvSpPr>
          <p:cNvPr id="25" name="TextBox 24">
            <a:extLst>
              <a:ext uri="{FF2B5EF4-FFF2-40B4-BE49-F238E27FC236}">
                <a16:creationId xmlns:a16="http://schemas.microsoft.com/office/drawing/2014/main" xmlns="" id="{1B8A48BD-EAA9-876F-EDA6-E0E5427645EB}"/>
              </a:ext>
            </a:extLst>
          </p:cNvPr>
          <p:cNvSpPr txBox="1"/>
          <p:nvPr/>
        </p:nvSpPr>
        <p:spPr>
          <a:xfrm>
            <a:off x="1014756" y="3099099"/>
            <a:ext cx="6530099" cy="5992410"/>
          </a:xfrm>
          <a:prstGeom prst="rect">
            <a:avLst/>
          </a:prstGeom>
          <a:noFill/>
        </p:spPr>
        <p:txBody>
          <a:bodyPr wrap="square">
            <a:spAutoFit/>
          </a:bodyPr>
          <a:lstStyle/>
          <a:p>
            <a:pPr marL="0" marR="0" algn="just">
              <a:lnSpc>
                <a:spcPct val="107000"/>
              </a:lnSpc>
              <a:spcBef>
                <a:spcPts val="0"/>
              </a:spcBef>
              <a:spcAft>
                <a:spcPts val="800"/>
              </a:spcAft>
            </a:pPr>
            <a:r>
              <a:rPr lang="en-US" sz="2400" dirty="0">
                <a:effectLst/>
                <a:latin typeface="Georgia" panose="02040502050405020303" pitchFamily="18" charset="0"/>
                <a:ea typeface="Calibri" panose="020F0502020204030204" pitchFamily="34" charset="0"/>
                <a:cs typeface="Iskoola Pota" panose="020B0502040204020203" pitchFamily="34" charset="0"/>
              </a:rPr>
              <a:t>Undrafted Gear is not just another sportswear brand. It represents the indomitable spirit of resilience and determination. Undrafted Gear embodies the philosophy of surpassing perceived limitations to achieve excellence in every aspect of life. Our product range is designed to boost performance, style, and comfort for athletes, fitness enthusiasts, and people leading active lifestyles. We offer a comprehensive selection of premium sportswear and athleisure products, including a diverse range of apparel and gear. Our products are carefully crafted using cutting-edge technologies and the finest materials to meet the needs of modern athletes.</a:t>
            </a:r>
          </a:p>
        </p:txBody>
      </p:sp>
      <p:pic>
        <p:nvPicPr>
          <p:cNvPr id="26" name="Picture 25">
            <a:extLst>
              <a:ext uri="{FF2B5EF4-FFF2-40B4-BE49-F238E27FC236}">
                <a16:creationId xmlns:a16="http://schemas.microsoft.com/office/drawing/2014/main" xmlns="" id="{C766D660-5E09-5525-B9FB-867892A5A2DC}"/>
              </a:ext>
            </a:extLst>
          </p:cNvPr>
          <p:cNvPicPr>
            <a:picLocks noChangeAspect="1"/>
          </p:cNvPicPr>
          <p:nvPr/>
        </p:nvPicPr>
        <p:blipFill>
          <a:blip r:embed="rId5"/>
          <a:stretch>
            <a:fillRect/>
          </a:stretch>
        </p:blipFill>
        <p:spPr>
          <a:xfrm>
            <a:off x="6081461" y="7729693"/>
            <a:ext cx="4416931" cy="2126081"/>
          </a:xfrm>
          <a:prstGeom prst="rect">
            <a:avLst/>
          </a:prstGeom>
        </p:spPr>
      </p:pic>
      <p:pic>
        <p:nvPicPr>
          <p:cNvPr id="27" name="Picture 26">
            <a:extLst>
              <a:ext uri="{FF2B5EF4-FFF2-40B4-BE49-F238E27FC236}">
                <a16:creationId xmlns:a16="http://schemas.microsoft.com/office/drawing/2014/main" xmlns="" id="{E5E9D916-22D4-047B-ACF3-F8BB101DD0FB}"/>
              </a:ext>
            </a:extLst>
          </p:cNvPr>
          <p:cNvPicPr>
            <a:picLocks noChangeAspect="1"/>
          </p:cNvPicPr>
          <p:nvPr/>
        </p:nvPicPr>
        <p:blipFill rotWithShape="1">
          <a:blip r:embed="rId6">
            <a:extLst>
              <a:ext uri="{28A0092B-C50C-407E-A947-70E740481C1C}">
                <a14:useLocalDpi xmlns:a14="http://schemas.microsoft.com/office/drawing/2010/main" val="0"/>
              </a:ext>
            </a:extLst>
          </a:blip>
          <a:srcRect l="1774" t="5091" r="70701" b="5522"/>
          <a:stretch/>
        </p:blipFill>
        <p:spPr>
          <a:xfrm>
            <a:off x="10195515" y="1233556"/>
            <a:ext cx="2448982" cy="3431945"/>
          </a:xfrm>
          <a:prstGeom prst="rect">
            <a:avLst/>
          </a:prstGeom>
          <a:effectLst>
            <a:outerShdw blurRad="50800" dist="38100" dir="5400000" algn="t" rotWithShape="0">
              <a:prstClr val="black">
                <a:alpha val="40000"/>
              </a:prstClr>
            </a:outerShdw>
          </a:effectLst>
        </p:spPr>
      </p:pic>
      <p:pic>
        <p:nvPicPr>
          <p:cNvPr id="28" name="Picture 27">
            <a:extLst>
              <a:ext uri="{FF2B5EF4-FFF2-40B4-BE49-F238E27FC236}">
                <a16:creationId xmlns:a16="http://schemas.microsoft.com/office/drawing/2014/main" xmlns="" id="{FA37E9CD-813C-8047-B7C0-0EA7EFE84F09}"/>
              </a:ext>
            </a:extLst>
          </p:cNvPr>
          <p:cNvPicPr>
            <a:picLocks noChangeAspect="1"/>
          </p:cNvPicPr>
          <p:nvPr/>
        </p:nvPicPr>
        <p:blipFill rotWithShape="1">
          <a:blip r:embed="rId6">
            <a:extLst>
              <a:ext uri="{28A0092B-C50C-407E-A947-70E740481C1C}">
                <a14:useLocalDpi xmlns:a14="http://schemas.microsoft.com/office/drawing/2010/main" val="0"/>
              </a:ext>
            </a:extLst>
          </a:blip>
          <a:srcRect l="36050" t="2857" r="35375" b="10405"/>
          <a:stretch/>
        </p:blipFill>
        <p:spPr>
          <a:xfrm>
            <a:off x="12809798" y="1199679"/>
            <a:ext cx="2597137" cy="3464154"/>
          </a:xfrm>
          <a:prstGeom prst="rect">
            <a:avLst/>
          </a:prstGeom>
          <a:effectLst>
            <a:outerShdw blurRad="50800" dist="38100" dir="5400000" algn="t" rotWithShape="0">
              <a:prstClr val="black">
                <a:alpha val="40000"/>
              </a:prstClr>
            </a:outerShdw>
          </a:effectLst>
        </p:spPr>
      </p:pic>
      <p:pic>
        <p:nvPicPr>
          <p:cNvPr id="29" name="Picture 28">
            <a:extLst>
              <a:ext uri="{FF2B5EF4-FFF2-40B4-BE49-F238E27FC236}">
                <a16:creationId xmlns:a16="http://schemas.microsoft.com/office/drawing/2014/main" xmlns="" id="{6FA9664F-9CBC-DB57-2989-AD7705CD2211}"/>
              </a:ext>
            </a:extLst>
          </p:cNvPr>
          <p:cNvPicPr>
            <a:picLocks noChangeAspect="1"/>
          </p:cNvPicPr>
          <p:nvPr/>
        </p:nvPicPr>
        <p:blipFill rotWithShape="1">
          <a:blip r:embed="rId6">
            <a:extLst>
              <a:ext uri="{28A0092B-C50C-407E-A947-70E740481C1C}">
                <a14:useLocalDpi xmlns:a14="http://schemas.microsoft.com/office/drawing/2010/main" val="0"/>
              </a:ext>
            </a:extLst>
          </a:blip>
          <a:srcRect l="69723" t="5808" r="2358" b="4689"/>
          <a:stretch/>
        </p:blipFill>
        <p:spPr>
          <a:xfrm>
            <a:off x="15557224" y="1199678"/>
            <a:ext cx="2504120" cy="3464155"/>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pic>
        <p:nvPicPr>
          <p:cNvPr id="71" name="Picture 70" descr="Seated person tying laces of ice skate on foot">
            <a:extLst>
              <a:ext uri="{FF2B5EF4-FFF2-40B4-BE49-F238E27FC236}">
                <a16:creationId xmlns:a16="http://schemas.microsoft.com/office/drawing/2014/main" xmlns="" id="{B9452484-9DFE-A73F-760B-34A5B9DE1013}"/>
              </a:ext>
            </a:extLst>
          </p:cNvPr>
          <p:cNvPicPr>
            <a:picLocks noChangeAspect="1"/>
          </p:cNvPicPr>
          <p:nvPr/>
        </p:nvPicPr>
        <p:blipFill rotWithShape="1">
          <a:blip r:embed="rId2" cstate="print">
            <a:alphaModFix amt="20000"/>
            <a:extLst>
              <a:ext uri="{28A0092B-C50C-407E-A947-70E740481C1C}">
                <a14:useLocalDpi xmlns:a14="http://schemas.microsoft.com/office/drawing/2010/main" val="0"/>
              </a:ext>
            </a:extLst>
          </a:blip>
          <a:srcRect b="16016"/>
          <a:stretch/>
        </p:blipFill>
        <p:spPr>
          <a:xfrm>
            <a:off x="0" y="1"/>
            <a:ext cx="18288000" cy="10287000"/>
          </a:xfrm>
          <a:prstGeom prst="rect">
            <a:avLst/>
          </a:prstGeom>
        </p:spPr>
      </p:pic>
      <p:grpSp>
        <p:nvGrpSpPr>
          <p:cNvPr id="2" name="Group 2"/>
          <p:cNvGrpSpPr/>
          <p:nvPr/>
        </p:nvGrpSpPr>
        <p:grpSpPr>
          <a:xfrm>
            <a:off x="1449444" y="4148535"/>
            <a:ext cx="5107872" cy="2381924"/>
            <a:chOff x="0" y="0"/>
            <a:chExt cx="1362169" cy="635212"/>
          </a:xfrm>
          <a:effectLst>
            <a:outerShdw blurRad="50800" dist="38100" dir="2700000" algn="tl" rotWithShape="0">
              <a:prstClr val="black">
                <a:alpha val="40000"/>
              </a:prstClr>
            </a:outerShdw>
          </a:effectLst>
        </p:grpSpPr>
        <p:sp>
          <p:nvSpPr>
            <p:cNvPr id="3" name="Freeform 3"/>
            <p:cNvSpPr/>
            <p:nvPr/>
          </p:nvSpPr>
          <p:spPr>
            <a:xfrm>
              <a:off x="0" y="0"/>
              <a:ext cx="1362169" cy="635212"/>
            </a:xfrm>
            <a:custGeom>
              <a:avLst/>
              <a:gdLst/>
              <a:ahLst/>
              <a:cxnLst/>
              <a:rect l="l" t="t" r="r" b="b"/>
              <a:pathLst>
                <a:path w="1362169" h="635212">
                  <a:moveTo>
                    <a:pt x="203200" y="0"/>
                  </a:moveTo>
                  <a:lnTo>
                    <a:pt x="1362169" y="0"/>
                  </a:lnTo>
                  <a:lnTo>
                    <a:pt x="1158969" y="635212"/>
                  </a:lnTo>
                  <a:lnTo>
                    <a:pt x="0" y="635212"/>
                  </a:lnTo>
                  <a:lnTo>
                    <a:pt x="203200" y="0"/>
                  </a:lnTo>
                  <a:close/>
                </a:path>
              </a:pathLst>
            </a:custGeom>
            <a:solidFill>
              <a:srgbClr val="004E89"/>
            </a:solidFill>
          </p:spPr>
          <p:txBody>
            <a:bodyPr/>
            <a:lstStyle/>
            <a:p>
              <a:endParaRPr lang="en-US"/>
            </a:p>
          </p:txBody>
        </p:sp>
        <p:sp>
          <p:nvSpPr>
            <p:cNvPr id="4" name="TextBox 4"/>
            <p:cNvSpPr txBox="1"/>
            <p:nvPr/>
          </p:nvSpPr>
          <p:spPr>
            <a:xfrm>
              <a:off x="101600" y="-38100"/>
              <a:ext cx="1158969"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2538273" y="7000756"/>
            <a:ext cx="6238954" cy="2381924"/>
            <a:chOff x="0" y="0"/>
            <a:chExt cx="1362169" cy="635212"/>
          </a:xfrm>
          <a:effectLst>
            <a:outerShdw blurRad="50800" dist="38100" dir="2700000" algn="tl" rotWithShape="0">
              <a:prstClr val="black">
                <a:alpha val="40000"/>
              </a:prstClr>
            </a:outerShdw>
          </a:effectLst>
        </p:grpSpPr>
        <p:sp>
          <p:nvSpPr>
            <p:cNvPr id="6" name="Freeform 6"/>
            <p:cNvSpPr/>
            <p:nvPr/>
          </p:nvSpPr>
          <p:spPr>
            <a:xfrm>
              <a:off x="0" y="0"/>
              <a:ext cx="1362169" cy="635212"/>
            </a:xfrm>
            <a:custGeom>
              <a:avLst/>
              <a:gdLst/>
              <a:ahLst/>
              <a:cxnLst/>
              <a:rect l="l" t="t" r="r" b="b"/>
              <a:pathLst>
                <a:path w="1362169" h="635212">
                  <a:moveTo>
                    <a:pt x="203200" y="0"/>
                  </a:moveTo>
                  <a:lnTo>
                    <a:pt x="1362169" y="0"/>
                  </a:lnTo>
                  <a:lnTo>
                    <a:pt x="1158969" y="635212"/>
                  </a:lnTo>
                  <a:lnTo>
                    <a:pt x="0" y="635212"/>
                  </a:lnTo>
                  <a:lnTo>
                    <a:pt x="203200" y="0"/>
                  </a:lnTo>
                  <a:close/>
                </a:path>
              </a:pathLst>
            </a:custGeom>
            <a:solidFill>
              <a:srgbClr val="004E89"/>
            </a:solidFill>
          </p:spPr>
          <p:txBody>
            <a:bodyPr/>
            <a:lstStyle/>
            <a:p>
              <a:endParaRPr lang="en-US"/>
            </a:p>
          </p:txBody>
        </p:sp>
        <p:sp>
          <p:nvSpPr>
            <p:cNvPr id="7" name="TextBox 7"/>
            <p:cNvSpPr txBox="1"/>
            <p:nvPr/>
          </p:nvSpPr>
          <p:spPr>
            <a:xfrm>
              <a:off x="101600" y="-38100"/>
              <a:ext cx="1158969"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088053" y="4771994"/>
            <a:ext cx="1631761" cy="1135005"/>
            <a:chOff x="0" y="0"/>
            <a:chExt cx="913225" cy="635212"/>
          </a:xfrm>
          <a:effectLst>
            <a:outerShdw blurRad="50800" dist="38100" dir="2700000" algn="tl" rotWithShape="0">
              <a:prstClr val="black">
                <a:alpha val="40000"/>
              </a:prstClr>
            </a:outerShdw>
          </a:effectLst>
        </p:grpSpPr>
        <p:sp>
          <p:nvSpPr>
            <p:cNvPr id="9" name="Freeform 9"/>
            <p:cNvSpPr/>
            <p:nvPr/>
          </p:nvSpPr>
          <p:spPr>
            <a:xfrm>
              <a:off x="0" y="0"/>
              <a:ext cx="913225" cy="635212"/>
            </a:xfrm>
            <a:custGeom>
              <a:avLst/>
              <a:gdLst/>
              <a:ahLst/>
              <a:cxnLst/>
              <a:rect l="l" t="t" r="r" b="b"/>
              <a:pathLst>
                <a:path w="913225" h="635212">
                  <a:moveTo>
                    <a:pt x="203200" y="0"/>
                  </a:moveTo>
                  <a:lnTo>
                    <a:pt x="913225" y="0"/>
                  </a:lnTo>
                  <a:lnTo>
                    <a:pt x="710025" y="635212"/>
                  </a:lnTo>
                  <a:lnTo>
                    <a:pt x="0" y="635212"/>
                  </a:lnTo>
                  <a:lnTo>
                    <a:pt x="203200" y="0"/>
                  </a:lnTo>
                  <a:close/>
                </a:path>
              </a:pathLst>
            </a:custGeom>
            <a:solidFill>
              <a:srgbClr val="0370CD"/>
            </a:solidFill>
          </p:spPr>
          <p:txBody>
            <a:bodyPr/>
            <a:lstStyle/>
            <a:p>
              <a:endParaRPr lang="en-US"/>
            </a:p>
          </p:txBody>
        </p:sp>
        <p:sp>
          <p:nvSpPr>
            <p:cNvPr id="10" name="TextBox 10"/>
            <p:cNvSpPr txBox="1"/>
            <p:nvPr/>
          </p:nvSpPr>
          <p:spPr>
            <a:xfrm>
              <a:off x="101600" y="-38100"/>
              <a:ext cx="710025"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2176883" y="7624216"/>
            <a:ext cx="1631761" cy="1135005"/>
            <a:chOff x="0" y="0"/>
            <a:chExt cx="913225" cy="635212"/>
          </a:xfrm>
          <a:effectLst>
            <a:outerShdw blurRad="50800" dist="38100" dir="2700000" algn="tl" rotWithShape="0">
              <a:prstClr val="black">
                <a:alpha val="40000"/>
              </a:prstClr>
            </a:outerShdw>
          </a:effectLst>
        </p:grpSpPr>
        <p:sp>
          <p:nvSpPr>
            <p:cNvPr id="12" name="Freeform 12"/>
            <p:cNvSpPr/>
            <p:nvPr/>
          </p:nvSpPr>
          <p:spPr>
            <a:xfrm>
              <a:off x="0" y="0"/>
              <a:ext cx="913225" cy="635212"/>
            </a:xfrm>
            <a:custGeom>
              <a:avLst/>
              <a:gdLst/>
              <a:ahLst/>
              <a:cxnLst/>
              <a:rect l="l" t="t" r="r" b="b"/>
              <a:pathLst>
                <a:path w="913225" h="635212">
                  <a:moveTo>
                    <a:pt x="203200" y="0"/>
                  </a:moveTo>
                  <a:lnTo>
                    <a:pt x="913225" y="0"/>
                  </a:lnTo>
                  <a:lnTo>
                    <a:pt x="710025" y="635212"/>
                  </a:lnTo>
                  <a:lnTo>
                    <a:pt x="0" y="635212"/>
                  </a:lnTo>
                  <a:lnTo>
                    <a:pt x="203200" y="0"/>
                  </a:lnTo>
                  <a:close/>
                </a:path>
              </a:pathLst>
            </a:custGeom>
            <a:solidFill>
              <a:srgbClr val="0370CD"/>
            </a:solidFill>
          </p:spPr>
          <p:txBody>
            <a:bodyPr/>
            <a:lstStyle/>
            <a:p>
              <a:endParaRPr lang="en-US"/>
            </a:p>
          </p:txBody>
        </p:sp>
        <p:sp>
          <p:nvSpPr>
            <p:cNvPr id="13" name="TextBox 13"/>
            <p:cNvSpPr txBox="1"/>
            <p:nvPr/>
          </p:nvSpPr>
          <p:spPr>
            <a:xfrm>
              <a:off x="101600" y="-38100"/>
              <a:ext cx="710025"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6800436" y="4148535"/>
            <a:ext cx="5107872" cy="2381924"/>
            <a:chOff x="0" y="0"/>
            <a:chExt cx="1362169" cy="635212"/>
          </a:xfrm>
          <a:effectLst>
            <a:outerShdw blurRad="50800" dist="38100" dir="2700000" algn="tl" rotWithShape="0">
              <a:prstClr val="black">
                <a:alpha val="40000"/>
              </a:prstClr>
            </a:outerShdw>
          </a:effectLst>
        </p:grpSpPr>
        <p:sp>
          <p:nvSpPr>
            <p:cNvPr id="15" name="Freeform 15"/>
            <p:cNvSpPr/>
            <p:nvPr/>
          </p:nvSpPr>
          <p:spPr>
            <a:xfrm>
              <a:off x="0" y="0"/>
              <a:ext cx="1362169" cy="635212"/>
            </a:xfrm>
            <a:custGeom>
              <a:avLst/>
              <a:gdLst/>
              <a:ahLst/>
              <a:cxnLst/>
              <a:rect l="l" t="t" r="r" b="b"/>
              <a:pathLst>
                <a:path w="1362169" h="635212">
                  <a:moveTo>
                    <a:pt x="203200" y="0"/>
                  </a:moveTo>
                  <a:lnTo>
                    <a:pt x="1362169" y="0"/>
                  </a:lnTo>
                  <a:lnTo>
                    <a:pt x="1158969" y="635212"/>
                  </a:lnTo>
                  <a:lnTo>
                    <a:pt x="0" y="635212"/>
                  </a:lnTo>
                  <a:lnTo>
                    <a:pt x="203200" y="0"/>
                  </a:lnTo>
                  <a:close/>
                </a:path>
              </a:pathLst>
            </a:custGeom>
            <a:solidFill>
              <a:srgbClr val="004E89"/>
            </a:solidFill>
          </p:spPr>
          <p:txBody>
            <a:bodyPr/>
            <a:lstStyle/>
            <a:p>
              <a:endParaRPr lang="en-US"/>
            </a:p>
          </p:txBody>
        </p:sp>
        <p:sp>
          <p:nvSpPr>
            <p:cNvPr id="16" name="TextBox 16"/>
            <p:cNvSpPr txBox="1"/>
            <p:nvPr/>
          </p:nvSpPr>
          <p:spPr>
            <a:xfrm>
              <a:off x="101600" y="-38100"/>
              <a:ext cx="1158969"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8699845" y="6981706"/>
            <a:ext cx="6993655" cy="2381924"/>
            <a:chOff x="0" y="0"/>
            <a:chExt cx="1362169" cy="635212"/>
          </a:xfrm>
          <a:effectLst>
            <a:outerShdw blurRad="50800" dist="38100" dir="2700000" algn="tl" rotWithShape="0">
              <a:prstClr val="black">
                <a:alpha val="40000"/>
              </a:prstClr>
            </a:outerShdw>
          </a:effectLst>
        </p:grpSpPr>
        <p:sp>
          <p:nvSpPr>
            <p:cNvPr id="18" name="Freeform 18"/>
            <p:cNvSpPr/>
            <p:nvPr/>
          </p:nvSpPr>
          <p:spPr>
            <a:xfrm>
              <a:off x="0" y="0"/>
              <a:ext cx="1362169" cy="635212"/>
            </a:xfrm>
            <a:custGeom>
              <a:avLst/>
              <a:gdLst/>
              <a:ahLst/>
              <a:cxnLst/>
              <a:rect l="l" t="t" r="r" b="b"/>
              <a:pathLst>
                <a:path w="1362169" h="635212">
                  <a:moveTo>
                    <a:pt x="203200" y="0"/>
                  </a:moveTo>
                  <a:lnTo>
                    <a:pt x="1362169" y="0"/>
                  </a:lnTo>
                  <a:lnTo>
                    <a:pt x="1158969" y="635212"/>
                  </a:lnTo>
                  <a:lnTo>
                    <a:pt x="0" y="635212"/>
                  </a:lnTo>
                  <a:lnTo>
                    <a:pt x="203200" y="0"/>
                  </a:lnTo>
                  <a:close/>
                </a:path>
              </a:pathLst>
            </a:custGeom>
            <a:solidFill>
              <a:srgbClr val="004E89"/>
            </a:solidFill>
          </p:spPr>
          <p:txBody>
            <a:bodyPr/>
            <a:lstStyle/>
            <a:p>
              <a:endParaRPr lang="en-US"/>
            </a:p>
          </p:txBody>
        </p:sp>
        <p:sp>
          <p:nvSpPr>
            <p:cNvPr id="19" name="TextBox 19"/>
            <p:cNvSpPr txBox="1"/>
            <p:nvPr/>
          </p:nvSpPr>
          <p:spPr>
            <a:xfrm>
              <a:off x="101600" y="-38100"/>
              <a:ext cx="1158969"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6439045" y="4771994"/>
            <a:ext cx="1631761" cy="1135005"/>
            <a:chOff x="0" y="0"/>
            <a:chExt cx="913225" cy="635212"/>
          </a:xfrm>
          <a:effectLst>
            <a:outerShdw blurRad="50800" dist="38100" dir="2700000" algn="tl" rotWithShape="0">
              <a:prstClr val="black">
                <a:alpha val="40000"/>
              </a:prstClr>
            </a:outerShdw>
          </a:effectLst>
        </p:grpSpPr>
        <p:sp>
          <p:nvSpPr>
            <p:cNvPr id="21" name="Freeform 21"/>
            <p:cNvSpPr/>
            <p:nvPr/>
          </p:nvSpPr>
          <p:spPr>
            <a:xfrm>
              <a:off x="0" y="0"/>
              <a:ext cx="913225" cy="635212"/>
            </a:xfrm>
            <a:custGeom>
              <a:avLst/>
              <a:gdLst/>
              <a:ahLst/>
              <a:cxnLst/>
              <a:rect l="l" t="t" r="r" b="b"/>
              <a:pathLst>
                <a:path w="913225" h="635212">
                  <a:moveTo>
                    <a:pt x="203200" y="0"/>
                  </a:moveTo>
                  <a:lnTo>
                    <a:pt x="913225" y="0"/>
                  </a:lnTo>
                  <a:lnTo>
                    <a:pt x="710025" y="635212"/>
                  </a:lnTo>
                  <a:lnTo>
                    <a:pt x="0" y="635212"/>
                  </a:lnTo>
                  <a:lnTo>
                    <a:pt x="203200" y="0"/>
                  </a:lnTo>
                  <a:close/>
                </a:path>
              </a:pathLst>
            </a:custGeom>
            <a:solidFill>
              <a:srgbClr val="0370CD"/>
            </a:solidFill>
          </p:spPr>
          <p:txBody>
            <a:bodyPr/>
            <a:lstStyle/>
            <a:p>
              <a:endParaRPr lang="en-US"/>
            </a:p>
          </p:txBody>
        </p:sp>
        <p:sp>
          <p:nvSpPr>
            <p:cNvPr id="22" name="TextBox 22"/>
            <p:cNvSpPr txBox="1"/>
            <p:nvPr/>
          </p:nvSpPr>
          <p:spPr>
            <a:xfrm>
              <a:off x="101600" y="-38100"/>
              <a:ext cx="710025"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23" name="Group 23"/>
          <p:cNvGrpSpPr/>
          <p:nvPr/>
        </p:nvGrpSpPr>
        <p:grpSpPr>
          <a:xfrm>
            <a:off x="8338455" y="7605166"/>
            <a:ext cx="1631761" cy="1135005"/>
            <a:chOff x="0" y="0"/>
            <a:chExt cx="913225" cy="635212"/>
          </a:xfrm>
          <a:effectLst>
            <a:outerShdw blurRad="50800" dist="38100" dir="2700000" algn="tl" rotWithShape="0">
              <a:prstClr val="black">
                <a:alpha val="40000"/>
              </a:prstClr>
            </a:outerShdw>
          </a:effectLst>
        </p:grpSpPr>
        <p:sp>
          <p:nvSpPr>
            <p:cNvPr id="24" name="Freeform 24"/>
            <p:cNvSpPr/>
            <p:nvPr/>
          </p:nvSpPr>
          <p:spPr>
            <a:xfrm>
              <a:off x="0" y="0"/>
              <a:ext cx="913225" cy="635212"/>
            </a:xfrm>
            <a:custGeom>
              <a:avLst/>
              <a:gdLst/>
              <a:ahLst/>
              <a:cxnLst/>
              <a:rect l="l" t="t" r="r" b="b"/>
              <a:pathLst>
                <a:path w="913225" h="635212">
                  <a:moveTo>
                    <a:pt x="203200" y="0"/>
                  </a:moveTo>
                  <a:lnTo>
                    <a:pt x="913225" y="0"/>
                  </a:lnTo>
                  <a:lnTo>
                    <a:pt x="710025" y="635212"/>
                  </a:lnTo>
                  <a:lnTo>
                    <a:pt x="0" y="635212"/>
                  </a:lnTo>
                  <a:lnTo>
                    <a:pt x="203200" y="0"/>
                  </a:lnTo>
                  <a:close/>
                </a:path>
              </a:pathLst>
            </a:custGeom>
            <a:solidFill>
              <a:srgbClr val="0370CD"/>
            </a:solidFill>
          </p:spPr>
          <p:txBody>
            <a:bodyPr/>
            <a:lstStyle/>
            <a:p>
              <a:endParaRPr lang="en-US"/>
            </a:p>
          </p:txBody>
        </p:sp>
        <p:sp>
          <p:nvSpPr>
            <p:cNvPr id="25" name="TextBox 25"/>
            <p:cNvSpPr txBox="1"/>
            <p:nvPr/>
          </p:nvSpPr>
          <p:spPr>
            <a:xfrm>
              <a:off x="101600" y="-38100"/>
              <a:ext cx="710025"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26" name="Group 26"/>
          <p:cNvGrpSpPr/>
          <p:nvPr/>
        </p:nvGrpSpPr>
        <p:grpSpPr>
          <a:xfrm>
            <a:off x="12151428" y="4148535"/>
            <a:ext cx="5107872" cy="2381924"/>
            <a:chOff x="0" y="0"/>
            <a:chExt cx="1362169" cy="635212"/>
          </a:xfrm>
          <a:effectLst>
            <a:outerShdw blurRad="50800" dist="38100" dir="2700000" algn="tl" rotWithShape="0">
              <a:prstClr val="black">
                <a:alpha val="40000"/>
              </a:prstClr>
            </a:outerShdw>
          </a:effectLst>
        </p:grpSpPr>
        <p:sp>
          <p:nvSpPr>
            <p:cNvPr id="27" name="Freeform 27"/>
            <p:cNvSpPr/>
            <p:nvPr/>
          </p:nvSpPr>
          <p:spPr>
            <a:xfrm>
              <a:off x="0" y="0"/>
              <a:ext cx="1362169" cy="635212"/>
            </a:xfrm>
            <a:custGeom>
              <a:avLst/>
              <a:gdLst/>
              <a:ahLst/>
              <a:cxnLst/>
              <a:rect l="l" t="t" r="r" b="b"/>
              <a:pathLst>
                <a:path w="1362169" h="635212">
                  <a:moveTo>
                    <a:pt x="203200" y="0"/>
                  </a:moveTo>
                  <a:lnTo>
                    <a:pt x="1362169" y="0"/>
                  </a:lnTo>
                  <a:lnTo>
                    <a:pt x="1158969" y="635212"/>
                  </a:lnTo>
                  <a:lnTo>
                    <a:pt x="0" y="635212"/>
                  </a:lnTo>
                  <a:lnTo>
                    <a:pt x="203200" y="0"/>
                  </a:lnTo>
                  <a:close/>
                </a:path>
              </a:pathLst>
            </a:custGeom>
            <a:solidFill>
              <a:srgbClr val="004E89"/>
            </a:solidFill>
          </p:spPr>
          <p:txBody>
            <a:bodyPr/>
            <a:lstStyle/>
            <a:p>
              <a:endParaRPr lang="en-US"/>
            </a:p>
          </p:txBody>
        </p:sp>
        <p:sp>
          <p:nvSpPr>
            <p:cNvPr id="28" name="TextBox 28"/>
            <p:cNvSpPr txBox="1"/>
            <p:nvPr/>
          </p:nvSpPr>
          <p:spPr>
            <a:xfrm>
              <a:off x="101600" y="-38100"/>
              <a:ext cx="1158969" cy="673312"/>
            </a:xfrm>
            <a:prstGeom prst="rect">
              <a:avLst/>
            </a:prstGeom>
          </p:spPr>
          <p:txBody>
            <a:bodyPr lIns="50800" tIns="50800" rIns="50800" bIns="50800" rtlCol="0" anchor="ctr"/>
            <a:lstStyle/>
            <a:p>
              <a:pPr algn="ctr">
                <a:lnSpc>
                  <a:spcPts val="2659"/>
                </a:lnSpc>
                <a:spcBef>
                  <a:spcPct val="0"/>
                </a:spcBef>
              </a:pPr>
              <a:endParaRPr/>
            </a:p>
          </p:txBody>
        </p:sp>
      </p:grpSp>
      <p:grpSp>
        <p:nvGrpSpPr>
          <p:cNvPr id="32" name="Group 32"/>
          <p:cNvGrpSpPr/>
          <p:nvPr/>
        </p:nvGrpSpPr>
        <p:grpSpPr>
          <a:xfrm>
            <a:off x="11790037" y="4771994"/>
            <a:ext cx="1631761" cy="1135005"/>
            <a:chOff x="0" y="0"/>
            <a:chExt cx="913225" cy="635212"/>
          </a:xfrm>
          <a:effectLst>
            <a:outerShdw blurRad="50800" dist="38100" dir="2700000" algn="tl" rotWithShape="0">
              <a:prstClr val="black">
                <a:alpha val="40000"/>
              </a:prstClr>
            </a:outerShdw>
          </a:effectLst>
        </p:grpSpPr>
        <p:sp>
          <p:nvSpPr>
            <p:cNvPr id="33" name="Freeform 33"/>
            <p:cNvSpPr/>
            <p:nvPr/>
          </p:nvSpPr>
          <p:spPr>
            <a:xfrm>
              <a:off x="0" y="0"/>
              <a:ext cx="913225" cy="635212"/>
            </a:xfrm>
            <a:custGeom>
              <a:avLst/>
              <a:gdLst/>
              <a:ahLst/>
              <a:cxnLst/>
              <a:rect l="l" t="t" r="r" b="b"/>
              <a:pathLst>
                <a:path w="913225" h="635212">
                  <a:moveTo>
                    <a:pt x="203200" y="0"/>
                  </a:moveTo>
                  <a:lnTo>
                    <a:pt x="913225" y="0"/>
                  </a:lnTo>
                  <a:lnTo>
                    <a:pt x="710025" y="635212"/>
                  </a:lnTo>
                  <a:lnTo>
                    <a:pt x="0" y="635212"/>
                  </a:lnTo>
                  <a:lnTo>
                    <a:pt x="203200" y="0"/>
                  </a:lnTo>
                  <a:close/>
                </a:path>
              </a:pathLst>
            </a:custGeom>
            <a:solidFill>
              <a:srgbClr val="0370CD"/>
            </a:solidFill>
          </p:spPr>
          <p:txBody>
            <a:bodyPr/>
            <a:lstStyle/>
            <a:p>
              <a:endParaRPr lang="en-US"/>
            </a:p>
          </p:txBody>
        </p:sp>
        <p:sp>
          <p:nvSpPr>
            <p:cNvPr id="34" name="TextBox 34"/>
            <p:cNvSpPr txBox="1"/>
            <p:nvPr/>
          </p:nvSpPr>
          <p:spPr>
            <a:xfrm>
              <a:off x="101600" y="-38100"/>
              <a:ext cx="710025" cy="673312"/>
            </a:xfrm>
            <a:prstGeom prst="rect">
              <a:avLst/>
            </a:prstGeom>
          </p:spPr>
          <p:txBody>
            <a:bodyPr lIns="50800" tIns="50800" rIns="50800" bIns="50800" rtlCol="0" anchor="ctr"/>
            <a:lstStyle/>
            <a:p>
              <a:pPr algn="ctr">
                <a:lnSpc>
                  <a:spcPts val="2659"/>
                </a:lnSpc>
                <a:spcBef>
                  <a:spcPct val="0"/>
                </a:spcBef>
              </a:pPr>
              <a:endParaRPr/>
            </a:p>
          </p:txBody>
        </p:sp>
      </p:grpSp>
      <p:sp>
        <p:nvSpPr>
          <p:cNvPr id="38" name="TextBox 38"/>
          <p:cNvSpPr txBox="1"/>
          <p:nvPr/>
        </p:nvSpPr>
        <p:spPr>
          <a:xfrm>
            <a:off x="5535574" y="713913"/>
            <a:ext cx="7742784" cy="1094740"/>
          </a:xfrm>
          <a:prstGeom prst="rect">
            <a:avLst/>
          </a:prstGeom>
        </p:spPr>
        <p:txBody>
          <a:bodyPr lIns="0" tIns="0" rIns="0" bIns="0" rtlCol="0" anchor="t">
            <a:spAutoFit/>
          </a:bodyPr>
          <a:lstStyle/>
          <a:p>
            <a:pPr algn="ctr">
              <a:lnSpc>
                <a:spcPts val="8959"/>
              </a:lnSpc>
            </a:pPr>
            <a:r>
              <a:rPr lang="en-US" sz="6399" dirty="0">
                <a:solidFill>
                  <a:srgbClr val="0370CD"/>
                </a:solidFill>
                <a:latin typeface="Anton"/>
              </a:rPr>
              <a:t>OUR OFFERINGS</a:t>
            </a:r>
          </a:p>
        </p:txBody>
      </p:sp>
      <p:sp>
        <p:nvSpPr>
          <p:cNvPr id="39" name="Freeform 39"/>
          <p:cNvSpPr/>
          <p:nvPr/>
        </p:nvSpPr>
        <p:spPr>
          <a:xfrm rot="-10800000">
            <a:off x="-416400" y="-442136"/>
            <a:ext cx="5823211" cy="1987171"/>
          </a:xfrm>
          <a:custGeom>
            <a:avLst/>
            <a:gdLst/>
            <a:ahLst/>
            <a:cxnLst/>
            <a:rect l="l" t="t" r="r" b="b"/>
            <a:pathLst>
              <a:path w="5823211" h="1987171">
                <a:moveTo>
                  <a:pt x="0" y="0"/>
                </a:moveTo>
                <a:lnTo>
                  <a:pt x="5823211" y="0"/>
                </a:lnTo>
                <a:lnTo>
                  <a:pt x="5823211" y="1987171"/>
                </a:lnTo>
                <a:lnTo>
                  <a:pt x="0" y="198717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sp>
        <p:nvSpPr>
          <p:cNvPr id="40" name="Freeform 40"/>
          <p:cNvSpPr/>
          <p:nvPr/>
        </p:nvSpPr>
        <p:spPr>
          <a:xfrm rot="-10800000" flipH="1">
            <a:off x="12987134" y="-442136"/>
            <a:ext cx="5823211" cy="1987171"/>
          </a:xfrm>
          <a:custGeom>
            <a:avLst/>
            <a:gdLst/>
            <a:ahLst/>
            <a:cxnLst/>
            <a:rect l="l" t="t" r="r" b="b"/>
            <a:pathLst>
              <a:path w="5823211" h="1987171">
                <a:moveTo>
                  <a:pt x="5823212" y="0"/>
                </a:moveTo>
                <a:lnTo>
                  <a:pt x="0" y="0"/>
                </a:lnTo>
                <a:lnTo>
                  <a:pt x="0" y="1987171"/>
                </a:lnTo>
                <a:lnTo>
                  <a:pt x="5823212" y="1987171"/>
                </a:lnTo>
                <a:lnTo>
                  <a:pt x="5823212"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a:p>
        </p:txBody>
      </p:sp>
      <p:sp>
        <p:nvSpPr>
          <p:cNvPr id="50" name="TextBox 50"/>
          <p:cNvSpPr txBox="1"/>
          <p:nvPr/>
        </p:nvSpPr>
        <p:spPr>
          <a:xfrm>
            <a:off x="2768247" y="4262400"/>
            <a:ext cx="3479207" cy="2215991"/>
          </a:xfrm>
          <a:prstGeom prst="rect">
            <a:avLst/>
          </a:prstGeom>
          <a:effectLst>
            <a:outerShdw blurRad="50800" dist="38100" dir="2700000" algn="tl" rotWithShape="0">
              <a:prstClr val="black">
                <a:alpha val="40000"/>
              </a:prstClr>
            </a:outerShdw>
          </a:effectLst>
        </p:spPr>
        <p:txBody>
          <a:bodyPr lIns="0" tIns="0" rIns="0" bIns="0" rtlCol="0" anchor="t">
            <a:spAutoFit/>
          </a:bodyPr>
          <a:lstStyle/>
          <a:p>
            <a:r>
              <a:rPr lang="en-US" sz="2400" dirty="0">
                <a:solidFill>
                  <a:srgbClr val="E7E9EB"/>
                </a:solidFill>
                <a:latin typeface="Montserrat Ultra-Bold"/>
              </a:rPr>
              <a:t>Sportswear Apparel: </a:t>
            </a:r>
            <a:r>
              <a:rPr lang="en-US" sz="2000" dirty="0">
                <a:solidFill>
                  <a:srgbClr val="E7E9EB"/>
                </a:solidFill>
                <a:latin typeface="Georgia" panose="02040502050405020303" pitchFamily="18" charset="0"/>
              </a:rPr>
              <a:t>Our core offerings will include a comprehensive line of sportswear apparel, meticulously crafted to enhance performance and comfort.</a:t>
            </a:r>
          </a:p>
        </p:txBody>
      </p:sp>
      <p:sp>
        <p:nvSpPr>
          <p:cNvPr id="51" name="TextBox 51"/>
          <p:cNvSpPr txBox="1"/>
          <p:nvPr/>
        </p:nvSpPr>
        <p:spPr>
          <a:xfrm>
            <a:off x="3861012" y="7254848"/>
            <a:ext cx="3836601" cy="1600438"/>
          </a:xfrm>
          <a:prstGeom prst="rect">
            <a:avLst/>
          </a:prstGeom>
          <a:effectLst>
            <a:outerShdw blurRad="50800" dist="38100" dir="2700000" algn="tl" rotWithShape="0">
              <a:prstClr val="black">
                <a:alpha val="40000"/>
              </a:prstClr>
            </a:outerShdw>
          </a:effectLst>
        </p:spPr>
        <p:txBody>
          <a:bodyPr wrap="square" lIns="0" tIns="0" rIns="0" bIns="0" rtlCol="0" anchor="t">
            <a:spAutoFit/>
          </a:bodyPr>
          <a:lstStyle/>
          <a:p>
            <a:r>
              <a:rPr lang="en-US" sz="2400" dirty="0">
                <a:solidFill>
                  <a:srgbClr val="E7E9EB"/>
                </a:solidFill>
                <a:latin typeface="Montserrat Ultra-Bold"/>
              </a:rPr>
              <a:t>UGCT Integration: </a:t>
            </a:r>
          </a:p>
          <a:p>
            <a:r>
              <a:rPr lang="en-US" sz="2000" dirty="0">
                <a:solidFill>
                  <a:srgbClr val="E7E9EB"/>
                </a:solidFill>
                <a:latin typeface="Georgia" panose="02040502050405020303" pitchFamily="18" charset="0"/>
              </a:rPr>
              <a:t>As pioneers in the integration of cryptocurrency, Undrafted Gear will introduce the Undrafted Gear Crypto Token (UGCT).</a:t>
            </a:r>
          </a:p>
        </p:txBody>
      </p:sp>
      <p:sp>
        <p:nvSpPr>
          <p:cNvPr id="53" name="TextBox 53"/>
          <p:cNvSpPr txBox="1"/>
          <p:nvPr/>
        </p:nvSpPr>
        <p:spPr>
          <a:xfrm>
            <a:off x="8226139" y="4354611"/>
            <a:ext cx="3145183" cy="1969770"/>
          </a:xfrm>
          <a:prstGeom prst="rect">
            <a:avLst/>
          </a:prstGeom>
          <a:effectLst>
            <a:outerShdw blurRad="50800" dist="38100" dir="2700000" algn="tl" rotWithShape="0">
              <a:prstClr val="black">
                <a:alpha val="40000"/>
              </a:prstClr>
            </a:outerShdw>
          </a:effectLst>
        </p:spPr>
        <p:txBody>
          <a:bodyPr wrap="square" lIns="0" tIns="0" rIns="0" bIns="0" rtlCol="0" anchor="t">
            <a:spAutoFit/>
          </a:bodyPr>
          <a:lstStyle/>
          <a:p>
            <a:r>
              <a:rPr lang="en-US" sz="2400" dirty="0">
                <a:solidFill>
                  <a:srgbClr val="E7E9EB"/>
                </a:solidFill>
                <a:latin typeface="Montserrat Ultra-Bold"/>
              </a:rPr>
              <a:t>Footwear:</a:t>
            </a:r>
          </a:p>
          <a:p>
            <a:r>
              <a:rPr lang="en-US" sz="2400" dirty="0">
                <a:solidFill>
                  <a:srgbClr val="E7E9EB"/>
                </a:solidFill>
                <a:latin typeface="Montserrat Ultra-Bold"/>
              </a:rPr>
              <a:t> </a:t>
            </a:r>
            <a:r>
              <a:rPr lang="en-US" sz="2000" dirty="0">
                <a:solidFill>
                  <a:srgbClr val="E7E9EB"/>
                </a:solidFill>
                <a:latin typeface="Georgia" panose="02040502050405020303" pitchFamily="18" charset="0"/>
              </a:rPr>
              <a:t>Undrafted Gear will also offer a range of athletic footwear designed to support your active lifestyle. </a:t>
            </a:r>
          </a:p>
        </p:txBody>
      </p:sp>
      <p:sp>
        <p:nvSpPr>
          <p:cNvPr id="54" name="TextBox 54"/>
          <p:cNvSpPr txBox="1"/>
          <p:nvPr/>
        </p:nvSpPr>
        <p:spPr>
          <a:xfrm>
            <a:off x="10207391" y="7154083"/>
            <a:ext cx="4575409" cy="1908215"/>
          </a:xfrm>
          <a:prstGeom prst="rect">
            <a:avLst/>
          </a:prstGeom>
          <a:effectLst>
            <a:outerShdw blurRad="50800" dist="38100" dir="2700000" algn="tl" rotWithShape="0">
              <a:prstClr val="black">
                <a:alpha val="40000"/>
              </a:prstClr>
            </a:outerShdw>
          </a:effectLst>
        </p:spPr>
        <p:txBody>
          <a:bodyPr wrap="square" lIns="0" tIns="0" rIns="0" bIns="0" rtlCol="0" anchor="t">
            <a:spAutoFit/>
          </a:bodyPr>
          <a:lstStyle/>
          <a:p>
            <a:r>
              <a:rPr lang="en-US" sz="2400" dirty="0">
                <a:solidFill>
                  <a:srgbClr val="E7E9EB"/>
                </a:solidFill>
                <a:latin typeface="Montserrat Ultra-Bold"/>
              </a:rPr>
              <a:t>Limited Edition Collections: </a:t>
            </a:r>
            <a:r>
              <a:rPr lang="en-US" sz="2000" dirty="0">
                <a:solidFill>
                  <a:srgbClr val="E7E9EB"/>
                </a:solidFill>
                <a:latin typeface="Georgia" panose="02040502050405020303" pitchFamily="18" charset="0"/>
              </a:rPr>
              <a:t>To keep our offerings fresh and exciting, Undrafted Gear will periodically release limited edition collections inspired by the latest trends, events, and collaborations. </a:t>
            </a:r>
          </a:p>
        </p:txBody>
      </p:sp>
      <p:sp>
        <p:nvSpPr>
          <p:cNvPr id="57" name="TextBox 57"/>
          <p:cNvSpPr txBox="1"/>
          <p:nvPr/>
        </p:nvSpPr>
        <p:spPr>
          <a:xfrm>
            <a:off x="13658973" y="4276296"/>
            <a:ext cx="2798603" cy="2215991"/>
          </a:xfrm>
          <a:prstGeom prst="rect">
            <a:avLst/>
          </a:prstGeom>
          <a:effectLst>
            <a:outerShdw blurRad="50800" dist="38100" dir="2700000" algn="tl" rotWithShape="0">
              <a:prstClr val="black">
                <a:alpha val="40000"/>
              </a:prstClr>
            </a:outerShdw>
          </a:effectLst>
        </p:spPr>
        <p:txBody>
          <a:bodyPr wrap="square" lIns="0" tIns="0" rIns="0" bIns="0" rtlCol="0" anchor="t">
            <a:spAutoFit/>
          </a:bodyPr>
          <a:lstStyle/>
          <a:p>
            <a:r>
              <a:rPr lang="en-US" sz="2400" dirty="0">
                <a:solidFill>
                  <a:srgbClr val="E7E9EB"/>
                </a:solidFill>
                <a:latin typeface="Montserrat Ultra-Bold"/>
              </a:rPr>
              <a:t>Accessories: </a:t>
            </a:r>
          </a:p>
          <a:p>
            <a:r>
              <a:rPr lang="en-US" sz="2000" dirty="0">
                <a:solidFill>
                  <a:srgbClr val="E7E9EB"/>
                </a:solidFill>
                <a:latin typeface="Georgia" panose="02040502050405020303" pitchFamily="18" charset="0"/>
              </a:rPr>
              <a:t>In addition to apparel and footwear, Undrafted Gear will provide a selection of accessories to complement your athletic endeavors. </a:t>
            </a:r>
          </a:p>
        </p:txBody>
      </p:sp>
      <p:sp>
        <p:nvSpPr>
          <p:cNvPr id="59" name="TextBox 59"/>
          <p:cNvSpPr txBox="1"/>
          <p:nvPr/>
        </p:nvSpPr>
        <p:spPr>
          <a:xfrm>
            <a:off x="1407327" y="2150225"/>
            <a:ext cx="15547145" cy="1308563"/>
          </a:xfrm>
          <a:prstGeom prst="rect">
            <a:avLst/>
          </a:prstGeom>
        </p:spPr>
        <p:txBody>
          <a:bodyPr lIns="0" tIns="0" rIns="0" bIns="0" rtlCol="0" anchor="t">
            <a:spAutoFit/>
          </a:bodyPr>
          <a:lstStyle/>
          <a:p>
            <a:pPr algn="ctr">
              <a:lnSpc>
                <a:spcPts val="3499"/>
              </a:lnSpc>
            </a:pPr>
            <a:r>
              <a:rPr lang="en-US" sz="2800" dirty="0">
                <a:solidFill>
                  <a:srgbClr val="00223B"/>
                </a:solidFill>
                <a:latin typeface="Georgia" panose="02040502050405020303" pitchFamily="18" charset="0"/>
              </a:rPr>
              <a:t>At Undrafted Gear, we pride ourselves on designing high-quality products that cater to the needs of active individuals. We use only the best materials and the latest technology to create sportswear that is both comfortable and durable, while also being stylish and performance-driven.</a:t>
            </a:r>
          </a:p>
        </p:txBody>
      </p:sp>
      <p:pic>
        <p:nvPicPr>
          <p:cNvPr id="61" name="Graphic 60" descr="Sport balls with solid fill">
            <a:extLst>
              <a:ext uri="{FF2B5EF4-FFF2-40B4-BE49-F238E27FC236}">
                <a16:creationId xmlns:a16="http://schemas.microsoft.com/office/drawing/2014/main" xmlns="" id="{EDAE05CF-E047-27B9-295E-21A73868A0D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469774" y="4847129"/>
            <a:ext cx="914400" cy="914400"/>
          </a:xfrm>
          <a:prstGeom prst="rect">
            <a:avLst/>
          </a:prstGeom>
          <a:effectLst>
            <a:outerShdw blurRad="50800" dist="38100" dir="5400000" algn="t" rotWithShape="0">
              <a:prstClr val="black">
                <a:alpha val="40000"/>
              </a:prstClr>
            </a:outerShdw>
          </a:effectLst>
        </p:spPr>
      </p:pic>
      <p:pic>
        <p:nvPicPr>
          <p:cNvPr id="63" name="Graphic 62" descr="Boot with solid fill">
            <a:extLst>
              <a:ext uri="{FF2B5EF4-FFF2-40B4-BE49-F238E27FC236}">
                <a16:creationId xmlns:a16="http://schemas.microsoft.com/office/drawing/2014/main" xmlns="" id="{79CA3F95-B7A2-2BD0-2483-CF0A37F9A9A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6776326" y="4882296"/>
            <a:ext cx="914400" cy="914400"/>
          </a:xfrm>
          <a:prstGeom prst="rect">
            <a:avLst/>
          </a:prstGeom>
          <a:effectLst>
            <a:outerShdw blurRad="50800" dist="38100" dir="5400000" algn="t" rotWithShape="0">
              <a:prstClr val="black">
                <a:alpha val="40000"/>
              </a:prstClr>
            </a:outerShdw>
          </a:effectLst>
        </p:spPr>
      </p:pic>
      <p:pic>
        <p:nvPicPr>
          <p:cNvPr id="65" name="Graphic 64" descr="Coins with solid fill">
            <a:extLst>
              <a:ext uri="{FF2B5EF4-FFF2-40B4-BE49-F238E27FC236}">
                <a16:creationId xmlns:a16="http://schemas.microsoft.com/office/drawing/2014/main" xmlns="" id="{DC6C40C7-B42D-C4AB-AB27-BABCF9FFC4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2541135" y="7734518"/>
            <a:ext cx="914400" cy="914400"/>
          </a:xfrm>
          <a:prstGeom prst="rect">
            <a:avLst/>
          </a:prstGeom>
          <a:effectLst>
            <a:outerShdw blurRad="50800" dist="38100" dir="5400000" algn="t" rotWithShape="0">
              <a:prstClr val="black">
                <a:alpha val="40000"/>
              </a:prstClr>
            </a:outerShdw>
          </a:effectLst>
        </p:spPr>
      </p:pic>
      <p:pic>
        <p:nvPicPr>
          <p:cNvPr id="67" name="Graphic 66" descr="Star with solid fill">
            <a:extLst>
              <a:ext uri="{FF2B5EF4-FFF2-40B4-BE49-F238E27FC236}">
                <a16:creationId xmlns:a16="http://schemas.microsoft.com/office/drawing/2014/main" xmlns="" id="{6A2ABCA3-7CA6-D21C-31F1-91F4960CE4B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8723700" y="7680301"/>
            <a:ext cx="914400" cy="914400"/>
          </a:xfrm>
          <a:prstGeom prst="rect">
            <a:avLst/>
          </a:prstGeom>
          <a:effectLst>
            <a:outerShdw blurRad="50800" dist="38100" dir="5400000" algn="t" rotWithShape="0">
              <a:prstClr val="black">
                <a:alpha val="40000"/>
              </a:prstClr>
            </a:outerShdw>
          </a:effectLst>
        </p:spPr>
      </p:pic>
      <p:pic>
        <p:nvPicPr>
          <p:cNvPr id="69" name="Graphic 68" descr="Dumbbell with solid fill">
            <a:extLst>
              <a:ext uri="{FF2B5EF4-FFF2-40B4-BE49-F238E27FC236}">
                <a16:creationId xmlns:a16="http://schemas.microsoft.com/office/drawing/2014/main" xmlns="" id="{98A08806-AD13-D6CD-8B65-07C773CD55B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12129267" y="4913195"/>
            <a:ext cx="914400" cy="914400"/>
          </a:xfrm>
          <a:prstGeom prst="rect">
            <a:avLst/>
          </a:prstGeom>
          <a:effectLst>
            <a:outerShdw blurRad="50800" dist="38100" dir="5400000" algn="t" rotWithShape="0">
              <a:prstClr val="black">
                <a:alpha val="40000"/>
              </a:prstClr>
            </a:outerShdw>
          </a:effectLst>
        </p:spPr>
      </p:pic>
      <p:pic>
        <p:nvPicPr>
          <p:cNvPr id="72" name="Picture 71">
            <a:extLst>
              <a:ext uri="{FF2B5EF4-FFF2-40B4-BE49-F238E27FC236}">
                <a16:creationId xmlns:a16="http://schemas.microsoft.com/office/drawing/2014/main" xmlns="" id="{B75F15F6-3179-A86D-E5E7-D03EF1833EF7}"/>
              </a:ext>
            </a:extLst>
          </p:cNvPr>
          <p:cNvPicPr>
            <a:picLocks noChangeAspect="1"/>
          </p:cNvPicPr>
          <p:nvPr/>
        </p:nvPicPr>
        <p:blipFill>
          <a:blip r:embed="rId15"/>
          <a:stretch>
            <a:fillRect/>
          </a:stretch>
        </p:blipFill>
        <p:spPr>
          <a:xfrm>
            <a:off x="14396437" y="7792245"/>
            <a:ext cx="4416931" cy="212608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2E5E7"/>
        </a:solidFill>
        <a:effectLst/>
      </p:bgPr>
    </p:bg>
    <p:spTree>
      <p:nvGrpSpPr>
        <p:cNvPr id="1" name=""/>
        <p:cNvGrpSpPr/>
        <p:nvPr/>
      </p:nvGrpSpPr>
      <p:grpSpPr>
        <a:xfrm>
          <a:off x="0" y="0"/>
          <a:ext cx="0" cy="0"/>
          <a:chOff x="0" y="0"/>
          <a:chExt cx="0" cy="0"/>
        </a:xfrm>
      </p:grpSpPr>
      <p:sp>
        <p:nvSpPr>
          <p:cNvPr id="17" name="Freeform 3">
            <a:extLst>
              <a:ext uri="{FF2B5EF4-FFF2-40B4-BE49-F238E27FC236}">
                <a16:creationId xmlns:a16="http://schemas.microsoft.com/office/drawing/2014/main" xmlns="" id="{971BEA1D-C0F3-D4AB-815E-16F86EF257A6}"/>
              </a:ext>
            </a:extLst>
          </p:cNvPr>
          <p:cNvSpPr/>
          <p:nvPr/>
        </p:nvSpPr>
        <p:spPr>
          <a:xfrm>
            <a:off x="2362200" y="1443977"/>
            <a:ext cx="2054827" cy="2310593"/>
          </a:xfrm>
          <a:custGeom>
            <a:avLst/>
            <a:gdLst/>
            <a:ahLst/>
            <a:cxnLst/>
            <a:rect l="l" t="t" r="r" b="b"/>
            <a:pathLst>
              <a:path w="698500" h="785443">
                <a:moveTo>
                  <a:pt x="410820" y="22144"/>
                </a:moveTo>
                <a:lnTo>
                  <a:pt x="636930" y="153700"/>
                </a:lnTo>
                <a:cubicBezTo>
                  <a:pt x="675049" y="175878"/>
                  <a:pt x="698500" y="216653"/>
                  <a:pt x="698500" y="260755"/>
                </a:cubicBezTo>
                <a:lnTo>
                  <a:pt x="698500" y="524689"/>
                </a:lnTo>
                <a:cubicBezTo>
                  <a:pt x="698500" y="568791"/>
                  <a:pt x="675049" y="609566"/>
                  <a:pt x="636930" y="631744"/>
                </a:cubicBezTo>
                <a:lnTo>
                  <a:pt x="410820" y="763300"/>
                </a:lnTo>
                <a:cubicBezTo>
                  <a:pt x="372760" y="785444"/>
                  <a:pt x="325740" y="785444"/>
                  <a:pt x="287680" y="763300"/>
                </a:cubicBezTo>
                <a:lnTo>
                  <a:pt x="61570" y="631744"/>
                </a:lnTo>
                <a:cubicBezTo>
                  <a:pt x="23451" y="609566"/>
                  <a:pt x="0" y="568791"/>
                  <a:pt x="0" y="524689"/>
                </a:cubicBezTo>
                <a:lnTo>
                  <a:pt x="0" y="260755"/>
                </a:lnTo>
                <a:cubicBezTo>
                  <a:pt x="0" y="216653"/>
                  <a:pt x="23451" y="175878"/>
                  <a:pt x="61570" y="153700"/>
                </a:cubicBezTo>
                <a:lnTo>
                  <a:pt x="287680" y="22144"/>
                </a:lnTo>
                <a:cubicBezTo>
                  <a:pt x="325740" y="0"/>
                  <a:pt x="372760" y="0"/>
                  <a:pt x="410820" y="22144"/>
                </a:cubicBezTo>
                <a:close/>
              </a:path>
            </a:pathLst>
          </a:custGeom>
          <a:solidFill>
            <a:srgbClr val="004E89"/>
          </a:solidFill>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4E89"/>
              </a:solidFill>
              <a:effectLst>
                <a:outerShdw blurRad="38100" dist="38100" dir="2700000" algn="tl">
                  <a:srgbClr val="000000">
                    <a:alpha val="43137"/>
                  </a:srgbClr>
                </a:outerShdw>
              </a:effectLst>
              <a:uLnTx/>
              <a:uFillTx/>
              <a:latin typeface="Calibri"/>
              <a:ea typeface="+mn-ea"/>
              <a:cs typeface="+mn-cs"/>
            </a:endParaRPr>
          </a:p>
        </p:txBody>
      </p:sp>
      <p:sp>
        <p:nvSpPr>
          <p:cNvPr id="18" name="Freeform 6">
            <a:extLst>
              <a:ext uri="{FF2B5EF4-FFF2-40B4-BE49-F238E27FC236}">
                <a16:creationId xmlns:a16="http://schemas.microsoft.com/office/drawing/2014/main" xmlns="" id="{2EA83955-26FB-4AE6-20BC-1077A3B04497}"/>
              </a:ext>
            </a:extLst>
          </p:cNvPr>
          <p:cNvSpPr/>
          <p:nvPr/>
        </p:nvSpPr>
        <p:spPr>
          <a:xfrm>
            <a:off x="6190646" y="1404685"/>
            <a:ext cx="2054827" cy="2310593"/>
          </a:xfrm>
          <a:custGeom>
            <a:avLst/>
            <a:gdLst/>
            <a:ahLst/>
            <a:cxnLst/>
            <a:rect l="l" t="t" r="r" b="b"/>
            <a:pathLst>
              <a:path w="698500" h="785443">
                <a:moveTo>
                  <a:pt x="410820" y="22144"/>
                </a:moveTo>
                <a:lnTo>
                  <a:pt x="636930" y="153700"/>
                </a:lnTo>
                <a:cubicBezTo>
                  <a:pt x="675049" y="175878"/>
                  <a:pt x="698500" y="216653"/>
                  <a:pt x="698500" y="260755"/>
                </a:cubicBezTo>
                <a:lnTo>
                  <a:pt x="698500" y="524689"/>
                </a:lnTo>
                <a:cubicBezTo>
                  <a:pt x="698500" y="568791"/>
                  <a:pt x="675049" y="609566"/>
                  <a:pt x="636930" y="631744"/>
                </a:cubicBezTo>
                <a:lnTo>
                  <a:pt x="410820" y="763300"/>
                </a:lnTo>
                <a:cubicBezTo>
                  <a:pt x="372760" y="785444"/>
                  <a:pt x="325740" y="785444"/>
                  <a:pt x="287680" y="763300"/>
                </a:cubicBezTo>
                <a:lnTo>
                  <a:pt x="61570" y="631744"/>
                </a:lnTo>
                <a:cubicBezTo>
                  <a:pt x="23451" y="609566"/>
                  <a:pt x="0" y="568791"/>
                  <a:pt x="0" y="524689"/>
                </a:cubicBezTo>
                <a:lnTo>
                  <a:pt x="0" y="260755"/>
                </a:lnTo>
                <a:cubicBezTo>
                  <a:pt x="0" y="216653"/>
                  <a:pt x="23451" y="175878"/>
                  <a:pt x="61570" y="153700"/>
                </a:cubicBezTo>
                <a:lnTo>
                  <a:pt x="287680" y="22144"/>
                </a:lnTo>
                <a:cubicBezTo>
                  <a:pt x="325740" y="0"/>
                  <a:pt x="372760" y="0"/>
                  <a:pt x="410820" y="22144"/>
                </a:cubicBezTo>
                <a:close/>
              </a:path>
            </a:pathLst>
          </a:custGeom>
          <a:solidFill>
            <a:srgbClr val="004E89"/>
          </a:solidFill>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4E89"/>
              </a:solidFill>
              <a:effectLst>
                <a:outerShdw blurRad="38100" dist="38100" dir="2700000" algn="tl">
                  <a:srgbClr val="000000">
                    <a:alpha val="43137"/>
                  </a:srgbClr>
                </a:outerShdw>
              </a:effectLst>
              <a:uLnTx/>
              <a:uFillTx/>
              <a:latin typeface="Calibri"/>
              <a:ea typeface="+mn-ea"/>
              <a:cs typeface="+mn-cs"/>
            </a:endParaRPr>
          </a:p>
        </p:txBody>
      </p:sp>
      <p:sp>
        <p:nvSpPr>
          <p:cNvPr id="19" name="Freeform 9">
            <a:extLst>
              <a:ext uri="{FF2B5EF4-FFF2-40B4-BE49-F238E27FC236}">
                <a16:creationId xmlns:a16="http://schemas.microsoft.com/office/drawing/2014/main" xmlns="" id="{3C64787C-D45A-5DAE-D8E7-4B9FA88449F0}"/>
              </a:ext>
            </a:extLst>
          </p:cNvPr>
          <p:cNvSpPr/>
          <p:nvPr/>
        </p:nvSpPr>
        <p:spPr>
          <a:xfrm>
            <a:off x="10018355" y="1443977"/>
            <a:ext cx="2054827" cy="2310593"/>
          </a:xfrm>
          <a:custGeom>
            <a:avLst/>
            <a:gdLst/>
            <a:ahLst/>
            <a:cxnLst/>
            <a:rect l="l" t="t" r="r" b="b"/>
            <a:pathLst>
              <a:path w="698500" h="785443">
                <a:moveTo>
                  <a:pt x="410820" y="22144"/>
                </a:moveTo>
                <a:lnTo>
                  <a:pt x="636930" y="153700"/>
                </a:lnTo>
                <a:cubicBezTo>
                  <a:pt x="675049" y="175878"/>
                  <a:pt x="698500" y="216653"/>
                  <a:pt x="698500" y="260755"/>
                </a:cubicBezTo>
                <a:lnTo>
                  <a:pt x="698500" y="524689"/>
                </a:lnTo>
                <a:cubicBezTo>
                  <a:pt x="698500" y="568791"/>
                  <a:pt x="675049" y="609566"/>
                  <a:pt x="636930" y="631744"/>
                </a:cubicBezTo>
                <a:lnTo>
                  <a:pt x="410820" y="763300"/>
                </a:lnTo>
                <a:cubicBezTo>
                  <a:pt x="372760" y="785444"/>
                  <a:pt x="325740" y="785444"/>
                  <a:pt x="287680" y="763300"/>
                </a:cubicBezTo>
                <a:lnTo>
                  <a:pt x="61570" y="631744"/>
                </a:lnTo>
                <a:cubicBezTo>
                  <a:pt x="23451" y="609566"/>
                  <a:pt x="0" y="568791"/>
                  <a:pt x="0" y="524689"/>
                </a:cubicBezTo>
                <a:lnTo>
                  <a:pt x="0" y="260755"/>
                </a:lnTo>
                <a:cubicBezTo>
                  <a:pt x="0" y="216653"/>
                  <a:pt x="23451" y="175878"/>
                  <a:pt x="61570" y="153700"/>
                </a:cubicBezTo>
                <a:lnTo>
                  <a:pt x="287680" y="22144"/>
                </a:lnTo>
                <a:cubicBezTo>
                  <a:pt x="325740" y="0"/>
                  <a:pt x="372760" y="0"/>
                  <a:pt x="410820" y="22144"/>
                </a:cubicBezTo>
                <a:close/>
              </a:path>
            </a:pathLst>
          </a:custGeom>
          <a:solidFill>
            <a:srgbClr val="004E89"/>
          </a:solidFill>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4E89"/>
              </a:solidFill>
              <a:effectLst>
                <a:outerShdw blurRad="38100" dist="38100" dir="2700000" algn="tl">
                  <a:srgbClr val="000000">
                    <a:alpha val="43137"/>
                  </a:srgbClr>
                </a:outerShdw>
              </a:effectLst>
              <a:uLnTx/>
              <a:uFillTx/>
              <a:latin typeface="Calibri"/>
              <a:ea typeface="+mn-ea"/>
              <a:cs typeface="+mn-cs"/>
            </a:endParaRPr>
          </a:p>
        </p:txBody>
      </p:sp>
      <p:sp>
        <p:nvSpPr>
          <p:cNvPr id="20" name="Freeform 12">
            <a:extLst>
              <a:ext uri="{FF2B5EF4-FFF2-40B4-BE49-F238E27FC236}">
                <a16:creationId xmlns:a16="http://schemas.microsoft.com/office/drawing/2014/main" xmlns="" id="{A74DE7D0-C4D5-70D8-18B1-1D4BA2FE063A}"/>
              </a:ext>
            </a:extLst>
          </p:cNvPr>
          <p:cNvSpPr/>
          <p:nvPr/>
        </p:nvSpPr>
        <p:spPr>
          <a:xfrm>
            <a:off x="13846065" y="1404685"/>
            <a:ext cx="2054827" cy="2310593"/>
          </a:xfrm>
          <a:custGeom>
            <a:avLst/>
            <a:gdLst/>
            <a:ahLst/>
            <a:cxnLst/>
            <a:rect l="l" t="t" r="r" b="b"/>
            <a:pathLst>
              <a:path w="698500" h="785443">
                <a:moveTo>
                  <a:pt x="410820" y="22144"/>
                </a:moveTo>
                <a:lnTo>
                  <a:pt x="636930" y="153700"/>
                </a:lnTo>
                <a:cubicBezTo>
                  <a:pt x="675049" y="175878"/>
                  <a:pt x="698500" y="216653"/>
                  <a:pt x="698500" y="260755"/>
                </a:cubicBezTo>
                <a:lnTo>
                  <a:pt x="698500" y="524689"/>
                </a:lnTo>
                <a:cubicBezTo>
                  <a:pt x="698500" y="568791"/>
                  <a:pt x="675049" y="609566"/>
                  <a:pt x="636930" y="631744"/>
                </a:cubicBezTo>
                <a:lnTo>
                  <a:pt x="410820" y="763300"/>
                </a:lnTo>
                <a:cubicBezTo>
                  <a:pt x="372760" y="785444"/>
                  <a:pt x="325740" y="785444"/>
                  <a:pt x="287680" y="763300"/>
                </a:cubicBezTo>
                <a:lnTo>
                  <a:pt x="61570" y="631744"/>
                </a:lnTo>
                <a:cubicBezTo>
                  <a:pt x="23451" y="609566"/>
                  <a:pt x="0" y="568791"/>
                  <a:pt x="0" y="524689"/>
                </a:cubicBezTo>
                <a:lnTo>
                  <a:pt x="0" y="260755"/>
                </a:lnTo>
                <a:cubicBezTo>
                  <a:pt x="0" y="216653"/>
                  <a:pt x="23451" y="175878"/>
                  <a:pt x="61570" y="153700"/>
                </a:cubicBezTo>
                <a:lnTo>
                  <a:pt x="287680" y="22144"/>
                </a:lnTo>
                <a:cubicBezTo>
                  <a:pt x="325740" y="0"/>
                  <a:pt x="372760" y="0"/>
                  <a:pt x="410820" y="22144"/>
                </a:cubicBezTo>
                <a:close/>
              </a:path>
            </a:pathLst>
          </a:custGeom>
          <a:solidFill>
            <a:srgbClr val="004E89"/>
          </a:solidFill>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4E89"/>
              </a:solidFill>
              <a:effectLst>
                <a:outerShdw blurRad="38100" dist="38100" dir="2700000" algn="tl">
                  <a:srgbClr val="000000">
                    <a:alpha val="43137"/>
                  </a:srgbClr>
                </a:outerShdw>
              </a:effectLst>
              <a:uLnTx/>
              <a:uFillTx/>
              <a:latin typeface="Calibri"/>
              <a:ea typeface="+mn-ea"/>
              <a:cs typeface="+mn-cs"/>
            </a:endParaRPr>
          </a:p>
        </p:txBody>
      </p:sp>
      <p:sp>
        <p:nvSpPr>
          <p:cNvPr id="21" name="Freeform 3">
            <a:extLst>
              <a:ext uri="{FF2B5EF4-FFF2-40B4-BE49-F238E27FC236}">
                <a16:creationId xmlns:a16="http://schemas.microsoft.com/office/drawing/2014/main" xmlns="" id="{C6C28F73-C41B-0612-BF51-3FD71844D56E}"/>
              </a:ext>
            </a:extLst>
          </p:cNvPr>
          <p:cNvSpPr/>
          <p:nvPr/>
        </p:nvSpPr>
        <p:spPr>
          <a:xfrm>
            <a:off x="2295309" y="1830016"/>
            <a:ext cx="2088019" cy="1814836"/>
          </a:xfrm>
          <a:custGeom>
            <a:avLst/>
            <a:gdLst/>
            <a:ahLst/>
            <a:cxnLst/>
            <a:rect l="l" t="t" r="r" b="b"/>
            <a:pathLst>
              <a:path w="2088019" h="1814836">
                <a:moveTo>
                  <a:pt x="0" y="0"/>
                </a:moveTo>
                <a:lnTo>
                  <a:pt x="2088018" y="0"/>
                </a:lnTo>
                <a:lnTo>
                  <a:pt x="2088018" y="1814837"/>
                </a:lnTo>
                <a:lnTo>
                  <a:pt x="0" y="1814837"/>
                </a:lnTo>
                <a:lnTo>
                  <a:pt x="0" y="0"/>
                </a:lnTo>
                <a:close/>
              </a:path>
            </a:pathLst>
          </a:custGeom>
          <a:noFill/>
          <a:effectLst>
            <a:outerShdw blurRad="50800" dist="38100" dir="5400000" algn="t" rotWithShape="0">
              <a:prstClr val="black">
                <a:alpha val="40000"/>
              </a:prst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86FF"/>
                </a:solidFill>
                <a:effectLst>
                  <a:outerShdw blurRad="38100" dist="38100" dir="2700000" algn="tl">
                    <a:srgbClr val="000000">
                      <a:alpha val="43137"/>
                    </a:srgbClr>
                  </a:outerShdw>
                </a:effectLst>
                <a:uLnTx/>
                <a:uFillTx/>
                <a:latin typeface="Bierstadt Display" panose="020B0004020202020204" pitchFamily="34" charset="0"/>
                <a:ea typeface="+mn-ea"/>
                <a:cs typeface="+mn-cs"/>
              </a:rPr>
              <a:t>S</a:t>
            </a:r>
          </a:p>
        </p:txBody>
      </p:sp>
      <p:sp>
        <p:nvSpPr>
          <p:cNvPr id="22" name="Freeform 5">
            <a:extLst>
              <a:ext uri="{FF2B5EF4-FFF2-40B4-BE49-F238E27FC236}">
                <a16:creationId xmlns:a16="http://schemas.microsoft.com/office/drawing/2014/main" xmlns="" id="{A732F03E-6254-DEEA-D28B-C829AA3CD87E}"/>
              </a:ext>
            </a:extLst>
          </p:cNvPr>
          <p:cNvSpPr/>
          <p:nvPr/>
        </p:nvSpPr>
        <p:spPr>
          <a:xfrm>
            <a:off x="6187940" y="1842604"/>
            <a:ext cx="2088019" cy="1814836"/>
          </a:xfrm>
          <a:custGeom>
            <a:avLst/>
            <a:gdLst/>
            <a:ahLst/>
            <a:cxnLst/>
            <a:rect l="l" t="t" r="r" b="b"/>
            <a:pathLst>
              <a:path w="2088019" h="1814836">
                <a:moveTo>
                  <a:pt x="0" y="0"/>
                </a:moveTo>
                <a:lnTo>
                  <a:pt x="2088019" y="0"/>
                </a:lnTo>
                <a:lnTo>
                  <a:pt x="2088019" y="1814837"/>
                </a:lnTo>
                <a:lnTo>
                  <a:pt x="0" y="1814837"/>
                </a:lnTo>
                <a:lnTo>
                  <a:pt x="0" y="0"/>
                </a:lnTo>
                <a:close/>
              </a:path>
            </a:pathLst>
          </a:custGeom>
          <a:noFill/>
          <a:effectLst>
            <a:outerShdw blurRad="50800" dist="38100" dir="5400000" algn="t" rotWithShape="0">
              <a:prstClr val="black">
                <a:alpha val="40000"/>
              </a:prst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86FF"/>
                </a:solidFill>
                <a:effectLst>
                  <a:outerShdw blurRad="38100" dist="38100" dir="2700000" algn="tl">
                    <a:srgbClr val="000000">
                      <a:alpha val="43137"/>
                    </a:srgbClr>
                  </a:outerShdw>
                </a:effectLst>
                <a:uLnTx/>
                <a:uFillTx/>
                <a:latin typeface="Bierstadt Display" panose="020B0004020202020204" pitchFamily="34" charset="0"/>
                <a:ea typeface="+mn-ea"/>
                <a:cs typeface="+mn-cs"/>
              </a:rPr>
              <a:t>W</a:t>
            </a:r>
          </a:p>
        </p:txBody>
      </p:sp>
      <p:sp>
        <p:nvSpPr>
          <p:cNvPr id="23" name="Freeform 7">
            <a:extLst>
              <a:ext uri="{FF2B5EF4-FFF2-40B4-BE49-F238E27FC236}">
                <a16:creationId xmlns:a16="http://schemas.microsoft.com/office/drawing/2014/main" xmlns="" id="{F14B8C03-0A10-4F6A-10E8-1E8A5C4C2894}"/>
              </a:ext>
            </a:extLst>
          </p:cNvPr>
          <p:cNvSpPr/>
          <p:nvPr/>
        </p:nvSpPr>
        <p:spPr>
          <a:xfrm>
            <a:off x="10019352" y="1830016"/>
            <a:ext cx="2088019" cy="1814836"/>
          </a:xfrm>
          <a:custGeom>
            <a:avLst/>
            <a:gdLst/>
            <a:ahLst/>
            <a:cxnLst/>
            <a:rect l="l" t="t" r="r" b="b"/>
            <a:pathLst>
              <a:path w="2088019" h="1814836">
                <a:moveTo>
                  <a:pt x="0" y="0"/>
                </a:moveTo>
                <a:lnTo>
                  <a:pt x="2088019" y="0"/>
                </a:lnTo>
                <a:lnTo>
                  <a:pt x="2088019" y="1814837"/>
                </a:lnTo>
                <a:lnTo>
                  <a:pt x="0" y="1814837"/>
                </a:lnTo>
                <a:lnTo>
                  <a:pt x="0" y="0"/>
                </a:lnTo>
                <a:close/>
              </a:path>
            </a:pathLst>
          </a:custGeom>
          <a:noFill/>
          <a:effectLst>
            <a:outerShdw blurRad="50800" dist="38100" dir="5400000" algn="t" rotWithShape="0">
              <a:prstClr val="black">
                <a:alpha val="40000"/>
              </a:prst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86FF"/>
                </a:solidFill>
                <a:effectLst>
                  <a:outerShdw blurRad="38100" dist="38100" dir="2700000" algn="tl">
                    <a:srgbClr val="000000">
                      <a:alpha val="43137"/>
                    </a:srgbClr>
                  </a:outerShdw>
                </a:effectLst>
                <a:uLnTx/>
                <a:uFillTx/>
                <a:latin typeface="Bierstadt Display" panose="020B0004020202020204" pitchFamily="34" charset="0"/>
                <a:ea typeface="+mn-ea"/>
                <a:cs typeface="+mn-cs"/>
              </a:rPr>
              <a:t>O</a:t>
            </a:r>
          </a:p>
        </p:txBody>
      </p:sp>
      <p:sp>
        <p:nvSpPr>
          <p:cNvPr id="24" name="Freeform 9">
            <a:extLst>
              <a:ext uri="{FF2B5EF4-FFF2-40B4-BE49-F238E27FC236}">
                <a16:creationId xmlns:a16="http://schemas.microsoft.com/office/drawing/2014/main" xmlns="" id="{5CFDF19A-9816-EFEB-DAE6-2E7F13CBBC86}"/>
              </a:ext>
            </a:extLst>
          </p:cNvPr>
          <p:cNvSpPr/>
          <p:nvPr/>
        </p:nvSpPr>
        <p:spPr>
          <a:xfrm>
            <a:off x="13886878" y="1842604"/>
            <a:ext cx="2088019" cy="1814836"/>
          </a:xfrm>
          <a:custGeom>
            <a:avLst/>
            <a:gdLst/>
            <a:ahLst/>
            <a:cxnLst/>
            <a:rect l="l" t="t" r="r" b="b"/>
            <a:pathLst>
              <a:path w="2088019" h="1814836">
                <a:moveTo>
                  <a:pt x="0" y="0"/>
                </a:moveTo>
                <a:lnTo>
                  <a:pt x="2088019" y="0"/>
                </a:lnTo>
                <a:lnTo>
                  <a:pt x="2088019" y="1814837"/>
                </a:lnTo>
                <a:lnTo>
                  <a:pt x="0" y="1814837"/>
                </a:lnTo>
                <a:lnTo>
                  <a:pt x="0" y="0"/>
                </a:lnTo>
                <a:close/>
              </a:path>
            </a:pathLst>
          </a:custGeom>
          <a:noFill/>
          <a:effectLst>
            <a:outerShdw blurRad="50800" dist="38100" dir="5400000" algn="t" rotWithShape="0">
              <a:prstClr val="black">
                <a:alpha val="40000"/>
              </a:prst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86FF"/>
                </a:solidFill>
                <a:effectLst>
                  <a:outerShdw blurRad="38100" dist="38100" dir="2700000" algn="tl">
                    <a:srgbClr val="000000">
                      <a:alpha val="43137"/>
                    </a:srgbClr>
                  </a:outerShdw>
                </a:effectLst>
                <a:uLnTx/>
                <a:uFillTx/>
                <a:latin typeface="Bierstadt Display" panose="020B0004020202020204" pitchFamily="34" charset="0"/>
                <a:ea typeface="+mn-ea"/>
                <a:cs typeface="+mn-cs"/>
              </a:rPr>
              <a:t>T</a:t>
            </a:r>
          </a:p>
        </p:txBody>
      </p:sp>
      <p:sp>
        <p:nvSpPr>
          <p:cNvPr id="25" name="TextBox 23">
            <a:extLst>
              <a:ext uri="{FF2B5EF4-FFF2-40B4-BE49-F238E27FC236}">
                <a16:creationId xmlns:a16="http://schemas.microsoft.com/office/drawing/2014/main" xmlns="" id="{4839126D-7985-8A41-2696-7F158D658782}"/>
              </a:ext>
            </a:extLst>
          </p:cNvPr>
          <p:cNvSpPr txBox="1"/>
          <p:nvPr/>
        </p:nvSpPr>
        <p:spPr>
          <a:xfrm>
            <a:off x="1928106" y="3937411"/>
            <a:ext cx="2401526" cy="39382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ts val="2874"/>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ptos" panose="020B0004020202020204" pitchFamily="34" charset="0"/>
                <a:ea typeface="+mn-ea"/>
                <a:cs typeface="+mn-cs"/>
              </a:rPr>
              <a:t>STRENGTHS</a:t>
            </a:r>
          </a:p>
        </p:txBody>
      </p:sp>
      <p:sp>
        <p:nvSpPr>
          <p:cNvPr id="26" name="TextBox 24">
            <a:extLst>
              <a:ext uri="{FF2B5EF4-FFF2-40B4-BE49-F238E27FC236}">
                <a16:creationId xmlns:a16="http://schemas.microsoft.com/office/drawing/2014/main" xmlns="" id="{FA1825AE-EC09-F2C2-0369-9CC83F0D0DC1}"/>
              </a:ext>
            </a:extLst>
          </p:cNvPr>
          <p:cNvSpPr txBox="1"/>
          <p:nvPr/>
        </p:nvSpPr>
        <p:spPr>
          <a:xfrm>
            <a:off x="5768789" y="4001387"/>
            <a:ext cx="2926319" cy="39382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ts val="2874"/>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ptos" panose="020B0004020202020204" pitchFamily="34" charset="0"/>
                <a:ea typeface="+mn-ea"/>
                <a:cs typeface="+mn-cs"/>
              </a:rPr>
              <a:t>WEAKNESSES</a:t>
            </a:r>
          </a:p>
        </p:txBody>
      </p:sp>
      <p:sp>
        <p:nvSpPr>
          <p:cNvPr id="27" name="TextBox 25">
            <a:extLst>
              <a:ext uri="{FF2B5EF4-FFF2-40B4-BE49-F238E27FC236}">
                <a16:creationId xmlns:a16="http://schemas.microsoft.com/office/drawing/2014/main" xmlns="" id="{D0EB6547-030C-60FE-848D-D9248F4FC7F7}"/>
              </a:ext>
            </a:extLst>
          </p:cNvPr>
          <p:cNvSpPr txBox="1"/>
          <p:nvPr/>
        </p:nvSpPr>
        <p:spPr>
          <a:xfrm>
            <a:off x="9335860" y="4055126"/>
            <a:ext cx="3754298" cy="39382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ts val="2874"/>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ptos" panose="020B0004020202020204" pitchFamily="34" charset="0"/>
                <a:ea typeface="+mn-ea"/>
                <a:cs typeface="+mn-cs"/>
              </a:rPr>
              <a:t>OPPORTUNITIES</a:t>
            </a:r>
          </a:p>
        </p:txBody>
      </p:sp>
      <p:sp>
        <p:nvSpPr>
          <p:cNvPr id="28" name="TextBox 26">
            <a:extLst>
              <a:ext uri="{FF2B5EF4-FFF2-40B4-BE49-F238E27FC236}">
                <a16:creationId xmlns:a16="http://schemas.microsoft.com/office/drawing/2014/main" xmlns="" id="{97D1D238-62C7-DC98-8023-40145F9B584F}"/>
              </a:ext>
            </a:extLst>
          </p:cNvPr>
          <p:cNvSpPr txBox="1"/>
          <p:nvPr/>
        </p:nvSpPr>
        <p:spPr>
          <a:xfrm>
            <a:off x="13090158" y="4067714"/>
            <a:ext cx="3754298" cy="39382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ts val="2874"/>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ptos" panose="020B0004020202020204" pitchFamily="34" charset="0"/>
                <a:ea typeface="+mn-ea"/>
                <a:cs typeface="+mn-cs"/>
              </a:rPr>
              <a:t>THREATS</a:t>
            </a:r>
          </a:p>
        </p:txBody>
      </p:sp>
      <p:sp>
        <p:nvSpPr>
          <p:cNvPr id="4" name="Freeform 39">
            <a:extLst>
              <a:ext uri="{FF2B5EF4-FFF2-40B4-BE49-F238E27FC236}">
                <a16:creationId xmlns:a16="http://schemas.microsoft.com/office/drawing/2014/main" xmlns="" id="{2577B173-C7FE-76F9-E3F1-CEC1898111EE}"/>
              </a:ext>
            </a:extLst>
          </p:cNvPr>
          <p:cNvSpPr/>
          <p:nvPr/>
        </p:nvSpPr>
        <p:spPr>
          <a:xfrm rot="-10800000">
            <a:off x="-416400" y="-442136"/>
            <a:ext cx="5823211" cy="1987171"/>
          </a:xfrm>
          <a:custGeom>
            <a:avLst/>
            <a:gdLst/>
            <a:ahLst/>
            <a:cxnLst/>
            <a:rect l="l" t="t" r="r" b="b"/>
            <a:pathLst>
              <a:path w="5823211" h="1987171">
                <a:moveTo>
                  <a:pt x="0" y="0"/>
                </a:moveTo>
                <a:lnTo>
                  <a:pt x="5823211" y="0"/>
                </a:lnTo>
                <a:lnTo>
                  <a:pt x="5823211" y="1987171"/>
                </a:lnTo>
                <a:lnTo>
                  <a:pt x="0" y="198717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5" name="Freeform 40">
            <a:extLst>
              <a:ext uri="{FF2B5EF4-FFF2-40B4-BE49-F238E27FC236}">
                <a16:creationId xmlns:a16="http://schemas.microsoft.com/office/drawing/2014/main" xmlns="" id="{77C0850C-BD89-4210-78D0-2144E7334053}"/>
              </a:ext>
            </a:extLst>
          </p:cNvPr>
          <p:cNvSpPr/>
          <p:nvPr/>
        </p:nvSpPr>
        <p:spPr>
          <a:xfrm rot="-10800000" flipH="1">
            <a:off x="12987134" y="-442136"/>
            <a:ext cx="5823211" cy="1987171"/>
          </a:xfrm>
          <a:custGeom>
            <a:avLst/>
            <a:gdLst/>
            <a:ahLst/>
            <a:cxnLst/>
            <a:rect l="l" t="t" r="r" b="b"/>
            <a:pathLst>
              <a:path w="5823211" h="1987171">
                <a:moveTo>
                  <a:pt x="5823212" y="0"/>
                </a:moveTo>
                <a:lnTo>
                  <a:pt x="0" y="0"/>
                </a:lnTo>
                <a:lnTo>
                  <a:pt x="0" y="1987171"/>
                </a:lnTo>
                <a:lnTo>
                  <a:pt x="5823212" y="1987171"/>
                </a:lnTo>
                <a:lnTo>
                  <a:pt x="5823212"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6" name="TextBox 38">
            <a:extLst>
              <a:ext uri="{FF2B5EF4-FFF2-40B4-BE49-F238E27FC236}">
                <a16:creationId xmlns:a16="http://schemas.microsoft.com/office/drawing/2014/main" xmlns="" id="{07C2F78D-E08A-56CC-8F48-85A7033604CC}"/>
              </a:ext>
            </a:extLst>
          </p:cNvPr>
          <p:cNvSpPr txBox="1"/>
          <p:nvPr/>
        </p:nvSpPr>
        <p:spPr>
          <a:xfrm>
            <a:off x="5406811" y="290895"/>
            <a:ext cx="7742784" cy="1094740"/>
          </a:xfrm>
          <a:prstGeom prst="rect">
            <a:avLst/>
          </a:prstGeom>
        </p:spPr>
        <p:txBody>
          <a:bodyPr lIns="0" tIns="0" rIns="0" bIns="0" rtlCol="0" anchor="t">
            <a:spAutoFit/>
          </a:bodyPr>
          <a:lstStyle/>
          <a:p>
            <a:pPr algn="ctr">
              <a:lnSpc>
                <a:spcPts val="8959"/>
              </a:lnSpc>
            </a:pPr>
            <a:r>
              <a:rPr lang="en-US" sz="6399" dirty="0">
                <a:solidFill>
                  <a:srgbClr val="0370CD"/>
                </a:solidFill>
                <a:latin typeface="Anton"/>
              </a:rPr>
              <a:t>SWOT ANALYSIS</a:t>
            </a:r>
          </a:p>
        </p:txBody>
      </p:sp>
      <p:pic>
        <p:nvPicPr>
          <p:cNvPr id="7" name="Picture 6">
            <a:extLst>
              <a:ext uri="{FF2B5EF4-FFF2-40B4-BE49-F238E27FC236}">
                <a16:creationId xmlns:a16="http://schemas.microsoft.com/office/drawing/2014/main" xmlns="" id="{E7245BF0-5750-042B-711E-9D1B0FB08470}"/>
              </a:ext>
            </a:extLst>
          </p:cNvPr>
          <p:cNvPicPr>
            <a:picLocks noChangeAspect="1"/>
          </p:cNvPicPr>
          <p:nvPr/>
        </p:nvPicPr>
        <p:blipFill>
          <a:blip r:embed="rId4"/>
          <a:stretch>
            <a:fillRect/>
          </a:stretch>
        </p:blipFill>
        <p:spPr>
          <a:xfrm>
            <a:off x="16063785" y="8854580"/>
            <a:ext cx="2549682" cy="1227284"/>
          </a:xfrm>
          <a:prstGeom prst="rect">
            <a:avLst/>
          </a:prstGeom>
        </p:spPr>
      </p:pic>
      <p:graphicFrame>
        <p:nvGraphicFramePr>
          <p:cNvPr id="8" name="Table 7">
            <a:extLst>
              <a:ext uri="{FF2B5EF4-FFF2-40B4-BE49-F238E27FC236}">
                <a16:creationId xmlns:a16="http://schemas.microsoft.com/office/drawing/2014/main" xmlns="" id="{C0FF0436-688E-4DA9-D296-AE39A4ED4662}"/>
              </a:ext>
            </a:extLst>
          </p:cNvPr>
          <p:cNvGraphicFramePr>
            <a:graphicFrameLocks noGrp="1"/>
          </p:cNvGraphicFramePr>
          <p:nvPr>
            <p:extLst>
              <p:ext uri="{D42A27DB-BD31-4B8C-83A1-F6EECF244321}">
                <p14:modId xmlns:p14="http://schemas.microsoft.com/office/powerpoint/2010/main" val="668145021"/>
              </p:ext>
            </p:extLst>
          </p:nvPr>
        </p:nvGraphicFramePr>
        <p:xfrm>
          <a:off x="-8666" y="4331237"/>
          <a:ext cx="5415477" cy="5864987"/>
        </p:xfrm>
        <a:graphic>
          <a:graphicData uri="http://schemas.openxmlformats.org/drawingml/2006/table">
            <a:tbl>
              <a:tblPr/>
              <a:tblGrid>
                <a:gridCol w="5415477">
                  <a:extLst>
                    <a:ext uri="{9D8B030D-6E8A-4147-A177-3AD203B41FA5}">
                      <a16:colId xmlns:a16="http://schemas.microsoft.com/office/drawing/2014/main" xmlns="" val="2020393956"/>
                    </a:ext>
                  </a:extLst>
                </a:gridCol>
              </a:tblGrid>
              <a:tr h="0">
                <a:tc>
                  <a:txBody>
                    <a:bodyPr/>
                    <a:lstStyle/>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Unique Value Proposition:</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Undrafted Gear offers a novel combination of high-quality sportswear and cryptocurrency integration.</a:t>
                      </a:r>
                    </a:p>
                    <a:p>
                      <a:pPr marL="342900" marR="0" lvl="0" indent="-342900" algn="just">
                        <a:lnSpc>
                          <a:spcPct val="107000"/>
                        </a:lnSpc>
                        <a:spcBef>
                          <a:spcPts val="0"/>
                        </a:spcBef>
                        <a:spcAft>
                          <a:spcPts val="0"/>
                        </a:spcAft>
                        <a:buFont typeface="Arial" panose="020B0604020202020204" pitchFamily="34" charset="0"/>
                        <a:buChar char="-"/>
                      </a:pPr>
                      <a:r>
                        <a:rPr lang="en-US" sz="1900" dirty="0">
                          <a:effectLst/>
                          <a:latin typeface="Georgia" panose="02040502050405020303" pitchFamily="18" charset="0"/>
                          <a:ea typeface="Times New Roman" panose="02020603050405020304" pitchFamily="18" charset="0"/>
                          <a:cs typeface="Iskoola Pota" panose="020B0502040204020203" pitchFamily="34" charset="0"/>
                        </a:rPr>
                        <a:t> </a:t>
                      </a: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Innovative Brand Concept:</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The integration of the Undrafted Gear Crypto Token (UGCT) offers customers the opportunity to invest in cryptocurrency. </a:t>
                      </a:r>
                      <a:endParaRPr lang="en-US" sz="1900" b="1" dirty="0">
                        <a:effectLst/>
                        <a:latin typeface="Georgia" panose="02040502050405020303" pitchFamily="18" charset="0"/>
                        <a:ea typeface="Times New Roman" panose="02020603050405020304" pitchFamily="18" charset="0"/>
                        <a:cs typeface="Iskoola Pota" panose="020B0502040204020203" pitchFamily="34" charset="0"/>
                      </a:endParaRPr>
                    </a:p>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Strategic Partnerships:</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Collaborations with professional athletes as brand ambassadors enhance Undrafted Gear's credibility and visibility in the sports industry.</a:t>
                      </a:r>
                    </a:p>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Focus on Customer Engagement:</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Undrafted Gear prioritizes community building and customer engagement through social media, events, and loyalty programs, fostering a loyal customer base and driving brand advocacy. </a:t>
                      </a:r>
                    </a:p>
                  </a:txBody>
                  <a:tcPr marL="114300" marR="114300" marT="0" marB="0">
                    <a:lnL>
                      <a:noFill/>
                    </a:lnL>
                    <a:lnR>
                      <a:noFill/>
                    </a:lnR>
                    <a:lnT>
                      <a:noFill/>
                    </a:lnT>
                    <a:lnB>
                      <a:noFill/>
                    </a:lnB>
                    <a:noFill/>
                  </a:tcPr>
                </a:tc>
                <a:extLst>
                  <a:ext uri="{0D108BD9-81ED-4DB2-BD59-A6C34878D82A}">
                    <a16:rowId xmlns:a16="http://schemas.microsoft.com/office/drawing/2014/main" xmlns="" val="2347282813"/>
                  </a:ext>
                </a:extLst>
              </a:tr>
            </a:tbl>
          </a:graphicData>
        </a:graphic>
      </p:graphicFrame>
      <p:graphicFrame>
        <p:nvGraphicFramePr>
          <p:cNvPr id="9" name="Table 8">
            <a:extLst>
              <a:ext uri="{FF2B5EF4-FFF2-40B4-BE49-F238E27FC236}">
                <a16:creationId xmlns:a16="http://schemas.microsoft.com/office/drawing/2014/main" xmlns="" id="{6BD672FB-10F7-CB7C-421B-FB20A8726F42}"/>
              </a:ext>
            </a:extLst>
          </p:cNvPr>
          <p:cNvGraphicFramePr>
            <a:graphicFrameLocks noGrp="1"/>
          </p:cNvGraphicFramePr>
          <p:nvPr>
            <p:extLst>
              <p:ext uri="{D42A27DB-BD31-4B8C-83A1-F6EECF244321}">
                <p14:modId xmlns:p14="http://schemas.microsoft.com/office/powerpoint/2010/main" val="1138353799"/>
              </p:ext>
            </p:extLst>
          </p:nvPr>
        </p:nvGraphicFramePr>
        <p:xfrm>
          <a:off x="5406811" y="4415440"/>
          <a:ext cx="3929049" cy="5555171"/>
        </p:xfrm>
        <a:graphic>
          <a:graphicData uri="http://schemas.openxmlformats.org/drawingml/2006/table">
            <a:tbl>
              <a:tblPr/>
              <a:tblGrid>
                <a:gridCol w="3929049">
                  <a:extLst>
                    <a:ext uri="{9D8B030D-6E8A-4147-A177-3AD203B41FA5}">
                      <a16:colId xmlns:a16="http://schemas.microsoft.com/office/drawing/2014/main" xmlns="" val="2308524149"/>
                    </a:ext>
                  </a:extLst>
                </a:gridCol>
              </a:tblGrid>
              <a:tr h="0">
                <a:tc>
                  <a:txBody>
                    <a:bodyPr/>
                    <a:lstStyle/>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Brand Awareness:</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As a new entrant in the market, Undrafted Gear may face challenges in building brand awareness and gaining traction among consumers.</a:t>
                      </a:r>
                    </a:p>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Cryptocurrency Volatility:</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The integration of cryptocurrency introduces potential risks associated with market volatility.</a:t>
                      </a:r>
                    </a:p>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Limited Product Range:</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Initially focusing on sportswear and cryptocurrency, Undrafted Gear may have a limited product range compared to traditional sportswear brands.</a:t>
                      </a:r>
                    </a:p>
                  </a:txBody>
                  <a:tcPr marL="114300" marR="114300" marT="0" marB="0">
                    <a:lnL>
                      <a:noFill/>
                    </a:lnL>
                    <a:lnR>
                      <a:noFill/>
                    </a:lnR>
                    <a:lnT>
                      <a:noFill/>
                    </a:lnT>
                    <a:lnB>
                      <a:noFill/>
                    </a:lnB>
                    <a:noFill/>
                  </a:tcPr>
                </a:tc>
                <a:extLst>
                  <a:ext uri="{0D108BD9-81ED-4DB2-BD59-A6C34878D82A}">
                    <a16:rowId xmlns:a16="http://schemas.microsoft.com/office/drawing/2014/main" xmlns="" val="679674979"/>
                  </a:ext>
                </a:extLst>
              </a:tr>
            </a:tbl>
          </a:graphicData>
        </a:graphic>
      </p:graphicFrame>
      <p:graphicFrame>
        <p:nvGraphicFramePr>
          <p:cNvPr id="31" name="Table 30">
            <a:extLst>
              <a:ext uri="{FF2B5EF4-FFF2-40B4-BE49-F238E27FC236}">
                <a16:creationId xmlns:a16="http://schemas.microsoft.com/office/drawing/2014/main" xmlns="" id="{208C56F8-8D9C-DFA7-5ECF-ED25F3A867F8}"/>
              </a:ext>
            </a:extLst>
          </p:cNvPr>
          <p:cNvGraphicFramePr>
            <a:graphicFrameLocks noGrp="1"/>
          </p:cNvGraphicFramePr>
          <p:nvPr>
            <p:extLst>
              <p:ext uri="{D42A27DB-BD31-4B8C-83A1-F6EECF244321}">
                <p14:modId xmlns:p14="http://schemas.microsoft.com/office/powerpoint/2010/main" val="649866450"/>
              </p:ext>
            </p:extLst>
          </p:nvPr>
        </p:nvGraphicFramePr>
        <p:xfrm>
          <a:off x="9286787" y="4517168"/>
          <a:ext cx="4114800" cy="5245354"/>
        </p:xfrm>
        <a:graphic>
          <a:graphicData uri="http://schemas.openxmlformats.org/drawingml/2006/table">
            <a:tbl>
              <a:tblPr/>
              <a:tblGrid>
                <a:gridCol w="4114800">
                  <a:extLst>
                    <a:ext uri="{9D8B030D-6E8A-4147-A177-3AD203B41FA5}">
                      <a16:colId xmlns:a16="http://schemas.microsoft.com/office/drawing/2014/main" xmlns="" val="1763515233"/>
                    </a:ext>
                  </a:extLst>
                </a:gridCol>
              </a:tblGrid>
              <a:tr h="0">
                <a:tc>
                  <a:txBody>
                    <a:bodyPr/>
                    <a:lstStyle/>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Expansion into New Markets:</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Undrafted Gear has the opportunity to expand its product offerings beyond sportswear and cryptocurrency.</a:t>
                      </a:r>
                      <a:endParaRPr lang="en-US" sz="1900" b="1" dirty="0">
                        <a:effectLst/>
                        <a:latin typeface="Georgia" panose="02040502050405020303" pitchFamily="18" charset="0"/>
                        <a:ea typeface="Times New Roman" panose="02020603050405020304" pitchFamily="18" charset="0"/>
                        <a:cs typeface="Iskoola Pota" panose="020B0502040204020203" pitchFamily="34" charset="0"/>
                      </a:endParaRPr>
                    </a:p>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Global Market Reach:</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With an online-focused business model, Undrafted Gear can leverage digital channels to reach a global audience.</a:t>
                      </a:r>
                    </a:p>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Continued Cryptocurrency Adoption: </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As cryptocurrency becomes increasingly mainstream, Undrafted Gear can capitalize on growing consumer interest and adoption of digital currencies.</a:t>
                      </a:r>
                    </a:p>
                  </a:txBody>
                  <a:tcPr marL="114300" marR="114300" marT="0" marB="0">
                    <a:lnL>
                      <a:noFill/>
                    </a:lnL>
                    <a:lnR>
                      <a:noFill/>
                    </a:lnR>
                    <a:lnT>
                      <a:noFill/>
                    </a:lnT>
                    <a:lnB>
                      <a:noFill/>
                    </a:lnB>
                    <a:noFill/>
                  </a:tcPr>
                </a:tc>
                <a:extLst>
                  <a:ext uri="{0D108BD9-81ED-4DB2-BD59-A6C34878D82A}">
                    <a16:rowId xmlns:a16="http://schemas.microsoft.com/office/drawing/2014/main" xmlns="" val="774982937"/>
                  </a:ext>
                </a:extLst>
              </a:tr>
            </a:tbl>
          </a:graphicData>
        </a:graphic>
      </p:graphicFrame>
      <p:graphicFrame>
        <p:nvGraphicFramePr>
          <p:cNvPr id="33" name="Table 32">
            <a:extLst>
              <a:ext uri="{FF2B5EF4-FFF2-40B4-BE49-F238E27FC236}">
                <a16:creationId xmlns:a16="http://schemas.microsoft.com/office/drawing/2014/main" xmlns="" id="{FFE705C0-1DE8-16C2-F5D3-88778668BC58}"/>
              </a:ext>
            </a:extLst>
          </p:cNvPr>
          <p:cNvGraphicFramePr>
            <a:graphicFrameLocks noGrp="1"/>
          </p:cNvGraphicFramePr>
          <p:nvPr>
            <p:extLst>
              <p:ext uri="{D42A27DB-BD31-4B8C-83A1-F6EECF244321}">
                <p14:modId xmlns:p14="http://schemas.microsoft.com/office/powerpoint/2010/main" val="3443220352"/>
              </p:ext>
            </p:extLst>
          </p:nvPr>
        </p:nvGraphicFramePr>
        <p:xfrm>
          <a:off x="13272899" y="4563268"/>
          <a:ext cx="4481702" cy="4625721"/>
        </p:xfrm>
        <a:graphic>
          <a:graphicData uri="http://schemas.openxmlformats.org/drawingml/2006/table">
            <a:tbl>
              <a:tblPr/>
              <a:tblGrid>
                <a:gridCol w="4481702">
                  <a:extLst>
                    <a:ext uri="{9D8B030D-6E8A-4147-A177-3AD203B41FA5}">
                      <a16:colId xmlns:a16="http://schemas.microsoft.com/office/drawing/2014/main" xmlns="" val="2087727335"/>
                    </a:ext>
                  </a:extLst>
                </a:gridCol>
              </a:tblGrid>
              <a:tr h="0">
                <a:tc>
                  <a:txBody>
                    <a:bodyPr/>
                    <a:lstStyle/>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Competitive Pressure:</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Undrafted Gear faces intense competition from established sportswear brands and emerging players in both the sportswear and cryptocurrency industries.</a:t>
                      </a:r>
                    </a:p>
                    <a:p>
                      <a:pPr marL="342900" marR="0" lvl="0" indent="-342900" algn="just">
                        <a:lnSpc>
                          <a:spcPct val="107000"/>
                        </a:lnSpc>
                        <a:spcBef>
                          <a:spcPts val="0"/>
                        </a:spcBef>
                        <a:spcAft>
                          <a:spcPts val="0"/>
                        </a:spcAft>
                        <a:buFont typeface="Arial" panose="020B0604020202020204" pitchFamily="34" charset="0"/>
                        <a:buChar char="-"/>
                      </a:pPr>
                      <a:r>
                        <a:rPr lang="en-US" sz="1900" b="1" dirty="0">
                          <a:effectLst/>
                          <a:latin typeface="Georgia" panose="02040502050405020303" pitchFamily="18" charset="0"/>
                          <a:ea typeface="Times New Roman" panose="02020603050405020304" pitchFamily="18" charset="0"/>
                          <a:cs typeface="Iskoola Pota" panose="020B0502040204020203" pitchFamily="34" charset="0"/>
                        </a:rPr>
                        <a:t>Regulatory Uncertainty:</a:t>
                      </a:r>
                      <a:r>
                        <a:rPr lang="en-US" sz="1900" dirty="0">
                          <a:effectLst/>
                          <a:latin typeface="Georgia" panose="02040502050405020303" pitchFamily="18" charset="0"/>
                          <a:ea typeface="Times New Roman" panose="02020603050405020304" pitchFamily="18" charset="0"/>
                          <a:cs typeface="Iskoola Pota" panose="020B0502040204020203" pitchFamily="34" charset="0"/>
                        </a:rPr>
                        <a:t> Regulatory changes and government interventions in the cryptocurrency market could impact the legality, stability, and acceptance of the Undrafted Gear Crypto Token (UGCT), potentially undermining investor confidence and brand reputation.</a:t>
                      </a:r>
                    </a:p>
                  </a:txBody>
                  <a:tcPr marL="114300" marR="114300" marT="0" marB="0">
                    <a:lnL>
                      <a:noFill/>
                    </a:lnL>
                    <a:lnR>
                      <a:noFill/>
                    </a:lnR>
                    <a:lnT>
                      <a:noFill/>
                    </a:lnT>
                    <a:lnB>
                      <a:noFill/>
                    </a:lnB>
                    <a:noFill/>
                  </a:tcPr>
                </a:tc>
                <a:extLst>
                  <a:ext uri="{0D108BD9-81ED-4DB2-BD59-A6C34878D82A}">
                    <a16:rowId xmlns:a16="http://schemas.microsoft.com/office/drawing/2014/main" xmlns="" val="358723180"/>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326</TotalTime>
  <Words>1642</Words>
  <Application>Microsoft Office PowerPoint</Application>
  <PresentationFormat>Custom</PresentationFormat>
  <Paragraphs>121</Paragraphs>
  <Slides>15</Slides>
  <Notes>1</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15</vt:i4>
      </vt:variant>
    </vt:vector>
  </HeadingPairs>
  <TitlesOfParts>
    <vt:vector size="33" baseType="lpstr">
      <vt:lpstr>Arial</vt:lpstr>
      <vt:lpstr>Aptos</vt:lpstr>
      <vt:lpstr>Calibri</vt:lpstr>
      <vt:lpstr>Aptos ExtraBold</vt:lpstr>
      <vt:lpstr>Montserrat Ultra-Bold Italics</vt:lpstr>
      <vt:lpstr>Georgia</vt:lpstr>
      <vt:lpstr>Times New Roman</vt:lpstr>
      <vt:lpstr>Montserrat</vt:lpstr>
      <vt:lpstr>Bierstadt Display</vt:lpstr>
      <vt:lpstr>Wingdings</vt:lpstr>
      <vt:lpstr>Candara</vt:lpstr>
      <vt:lpstr>Anton Italics</vt:lpstr>
      <vt:lpstr>Iskoola Pota</vt:lpstr>
      <vt:lpstr>Montserrat Ultra-Bold</vt:lpstr>
      <vt:lpstr>Anton</vt:lpstr>
      <vt:lpstr>Century Gothic</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UNDRAFTED GEAR INC</dc:title>
  <dc:creator>Sachini Uthkarsha</dc:creator>
  <cp:lastModifiedBy>Sanketha</cp:lastModifiedBy>
  <cp:revision>9</cp:revision>
  <dcterms:created xsi:type="dcterms:W3CDTF">2006-08-16T00:00:00Z</dcterms:created>
  <dcterms:modified xsi:type="dcterms:W3CDTF">2024-02-26T17:48:32Z</dcterms:modified>
  <dc:identifier>DAF80_tN4ZU</dc:identifier>
</cp:coreProperties>
</file>