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71" r:id="rId3"/>
    <p:sldId id="257" r:id="rId4"/>
    <p:sldId id="264" r:id="rId5"/>
    <p:sldId id="265" r:id="rId6"/>
    <p:sldId id="272" r:id="rId7"/>
    <p:sldId id="278" r:id="rId8"/>
    <p:sldId id="274" r:id="rId9"/>
    <p:sldId id="275" r:id="rId10"/>
    <p:sldId id="279" r:id="rId11"/>
    <p:sldId id="280" r:id="rId12"/>
    <p:sldId id="281" r:id="rId13"/>
    <p:sldId id="282" r:id="rId14"/>
    <p:sldId id="266" r:id="rId15"/>
    <p:sldId id="267" r:id="rId16"/>
    <p:sldId id="268" r:id="rId17"/>
    <p:sldId id="269" r:id="rId18"/>
    <p:sldId id="270" r:id="rId19"/>
    <p:sldId id="259" r:id="rId20"/>
    <p:sldId id="283" r:id="rId21"/>
    <p:sldId id="284" r:id="rId22"/>
    <p:sldId id="285" r:id="rId23"/>
    <p:sldId id="286" r:id="rId24"/>
    <p:sldId id="287" r:id="rId25"/>
    <p:sldId id="288" r:id="rId26"/>
    <p:sldId id="289" r:id="rId27"/>
    <p:sldId id="276" r:id="rId28"/>
    <p:sldId id="290" r:id="rId29"/>
    <p:sldId id="277" r:id="rId30"/>
    <p:sldId id="29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4ED2C0-CD1B-45A2-B641-33C2FA06A942}" type="datetimeFigureOut">
              <a:rPr lang="en-US" smtClean="0"/>
              <a:t>2/21/2016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9E8D2F-6BA8-4AAD-9AD0-E2B9ACFB6F85}" type="slidenum">
              <a:rPr lang="en-US" smtClean="0"/>
              <a:t>‹#›</a:t>
            </a:fld>
            <a:endParaRPr lang="en-US"/>
          </a:p>
        </p:txBody>
      </p:sp>
    </p:spTree>
    <p:extLst>
      <p:ext uri="{BB962C8B-B14F-4D97-AF65-F5344CB8AC3E}">
        <p14:creationId xmlns:p14="http://schemas.microsoft.com/office/powerpoint/2010/main" val="10015350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A3723-05C5-48DC-84D1-5D7CAA598341}" type="datetimeFigureOut">
              <a:rPr lang="en-US" smtClean="0"/>
              <a:pPr/>
              <a:t>2/21/2016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3C5F1D-373D-4A1B-BAF5-EA717A04C01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A3723-05C5-48DC-84D1-5D7CAA598341}" type="datetimeFigureOut">
              <a:rPr lang="en-US" smtClean="0"/>
              <a:pPr/>
              <a:t>2/21/2016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C5F1D-373D-4A1B-BAF5-EA717A04C0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lstStyle/>
          <a:p>
            <a:pPr algn="r"/>
            <a:r>
              <a:rPr lang="en-US" dirty="0" smtClean="0"/>
              <a:t>Estate Planning Basics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Robert B. Hartley Jr.</a:t>
            </a:r>
          </a:p>
          <a:p>
            <a:r>
              <a:rPr lang="en-US" dirty="0" smtClean="0"/>
              <a:t>Hartley Law Office</a:t>
            </a:r>
          </a:p>
          <a:p>
            <a:r>
              <a:rPr lang="en-US" dirty="0" smtClean="0"/>
              <a:t>3988 Central Avenue NE</a:t>
            </a:r>
          </a:p>
          <a:p>
            <a:r>
              <a:rPr lang="en-US" dirty="0" smtClean="0"/>
              <a:t>Columbia Heights, MN 55421</a:t>
            </a:r>
          </a:p>
          <a:p>
            <a:r>
              <a:rPr lang="en-US" dirty="0" smtClean="0"/>
              <a:t>763-789-4394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Administration</a:t>
            </a:r>
            <a:endParaRPr lang="en-US" dirty="0"/>
          </a:p>
        </p:txBody>
      </p:sp>
      <p:sp>
        <p:nvSpPr>
          <p:cNvPr id="3" name="Content Placeholder 2"/>
          <p:cNvSpPr>
            <a:spLocks noGrp="1"/>
          </p:cNvSpPr>
          <p:nvPr>
            <p:ph idx="1"/>
          </p:nvPr>
        </p:nvSpPr>
        <p:spPr/>
        <p:txBody>
          <a:bodyPr>
            <a:normAutofit/>
          </a:bodyPr>
          <a:lstStyle/>
          <a:p>
            <a:r>
              <a:rPr lang="en-US" dirty="0" smtClean="0"/>
              <a:t>Pros and cons associated with probate:</a:t>
            </a:r>
          </a:p>
          <a:p>
            <a:r>
              <a:rPr lang="en-US" dirty="0" smtClean="0"/>
              <a:t>Pros:</a:t>
            </a:r>
          </a:p>
          <a:p>
            <a:pPr lvl="1"/>
            <a:r>
              <a:rPr lang="en-US" dirty="0" smtClean="0"/>
              <a:t>Provides a means to transfer decedent’s assets to heirs and/or devisees with assistance from the court if necessary</a:t>
            </a:r>
          </a:p>
          <a:p>
            <a:pPr lvl="1"/>
            <a:endParaRPr lang="en-US" dirty="0" smtClean="0"/>
          </a:p>
          <a:p>
            <a:pPr lvl="1"/>
            <a:endParaRPr lang="en-US" dirty="0" smtClean="0"/>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Administration</a:t>
            </a:r>
            <a:endParaRPr lang="en-US" dirty="0"/>
          </a:p>
        </p:txBody>
      </p:sp>
      <p:sp>
        <p:nvSpPr>
          <p:cNvPr id="3" name="Content Placeholder 2"/>
          <p:cNvSpPr>
            <a:spLocks noGrp="1"/>
          </p:cNvSpPr>
          <p:nvPr>
            <p:ph idx="1"/>
          </p:nvPr>
        </p:nvSpPr>
        <p:spPr/>
        <p:txBody>
          <a:bodyPr/>
          <a:lstStyle/>
          <a:p>
            <a:r>
              <a:rPr lang="en-US" dirty="0" smtClean="0"/>
              <a:t>Cons:</a:t>
            </a:r>
          </a:p>
          <a:p>
            <a:pPr lvl="1"/>
            <a:r>
              <a:rPr lang="en-US" dirty="0" smtClean="0"/>
              <a:t>Public process</a:t>
            </a:r>
          </a:p>
          <a:p>
            <a:pPr lvl="1"/>
            <a:r>
              <a:rPr lang="en-US" dirty="0" smtClean="0"/>
              <a:t>Related expenses</a:t>
            </a:r>
          </a:p>
          <a:p>
            <a:pPr lvl="1"/>
            <a:r>
              <a:rPr lang="en-US" dirty="0" smtClean="0"/>
              <a:t>Time requirements </a:t>
            </a:r>
          </a:p>
          <a:p>
            <a:pPr lvl="1"/>
            <a:r>
              <a:rPr lang="en-US" dirty="0" smtClean="0"/>
              <a:t>Opens estate to challenges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Avoidance </a:t>
            </a:r>
            <a:endParaRPr lang="en-US" dirty="0"/>
          </a:p>
        </p:txBody>
      </p:sp>
      <p:sp>
        <p:nvSpPr>
          <p:cNvPr id="3" name="Content Placeholder 2"/>
          <p:cNvSpPr>
            <a:spLocks noGrp="1"/>
          </p:cNvSpPr>
          <p:nvPr>
            <p:ph idx="1"/>
          </p:nvPr>
        </p:nvSpPr>
        <p:spPr/>
        <p:txBody>
          <a:bodyPr/>
          <a:lstStyle/>
          <a:p>
            <a:r>
              <a:rPr lang="en-US" dirty="0" smtClean="0"/>
              <a:t>Avoid probate by creating non-probate assets.</a:t>
            </a:r>
          </a:p>
          <a:p>
            <a:pPr lvl="1"/>
            <a:r>
              <a:rPr lang="en-US" dirty="0" smtClean="0"/>
              <a:t>Beneficiary/Payable on death/transfer on death designations </a:t>
            </a:r>
          </a:p>
          <a:p>
            <a:pPr lvl="1"/>
            <a:r>
              <a:rPr lang="en-US" dirty="0" smtClean="0"/>
              <a:t>Utilize multi-party accounts</a:t>
            </a:r>
          </a:p>
          <a:p>
            <a:pPr lvl="1"/>
            <a:r>
              <a:rPr lang="en-US" dirty="0" smtClean="0"/>
              <a:t>Transfer property to revocable living trust</a:t>
            </a:r>
          </a:p>
          <a:p>
            <a:pPr lvl="1"/>
            <a:r>
              <a:rPr lang="en-US" dirty="0" smtClean="0"/>
              <a:t>Transfer on death deed</a:t>
            </a:r>
          </a:p>
          <a:p>
            <a:pPr lvl="1"/>
            <a:r>
              <a:rPr lang="en-US" dirty="0" smtClean="0"/>
              <a:t>Transfer real property and retain a life estate or create joint tenancy</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 </a:t>
            </a:r>
            <a:r>
              <a:rPr lang="en-US" sz="3200" dirty="0" smtClean="0"/>
              <a:t>Beneficiary Designations</a:t>
            </a:r>
            <a:r>
              <a:rPr lang="en-US" dirty="0" smtClean="0"/>
              <a:t>  </a:t>
            </a:r>
            <a:endParaRPr lang="en-US" dirty="0"/>
          </a:p>
        </p:txBody>
      </p:sp>
      <p:sp>
        <p:nvSpPr>
          <p:cNvPr id="3" name="Content Placeholder 2"/>
          <p:cNvSpPr>
            <a:spLocks noGrp="1"/>
          </p:cNvSpPr>
          <p:nvPr>
            <p:ph idx="1"/>
          </p:nvPr>
        </p:nvSpPr>
        <p:spPr/>
        <p:txBody>
          <a:bodyPr/>
          <a:lstStyle/>
          <a:p>
            <a:r>
              <a:rPr lang="en-US" dirty="0" smtClean="0"/>
              <a:t>Simplest way to create a non-probate asset is by using some form of beneficiary designation.</a:t>
            </a:r>
          </a:p>
          <a:p>
            <a:r>
              <a:rPr lang="en-US" dirty="0" smtClean="0"/>
              <a:t>Upon the death of the owner, the financial institution distributes the account proceeds to the named beneficiaries.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Probate Avoidance - </a:t>
            </a:r>
            <a:r>
              <a:rPr lang="en-US" sz="2900" dirty="0" smtClean="0"/>
              <a:t>Multi-Party Accounts</a:t>
            </a:r>
            <a:endParaRPr lang="en-US" sz="2900" dirty="0"/>
          </a:p>
        </p:txBody>
      </p:sp>
      <p:sp>
        <p:nvSpPr>
          <p:cNvPr id="3" name="Content Placeholder 2"/>
          <p:cNvSpPr>
            <a:spLocks noGrp="1"/>
          </p:cNvSpPr>
          <p:nvPr>
            <p:ph idx="1"/>
          </p:nvPr>
        </p:nvSpPr>
        <p:spPr/>
        <p:txBody>
          <a:bodyPr>
            <a:normAutofit fontScale="92500" lnSpcReduction="10000"/>
          </a:bodyPr>
          <a:lstStyle/>
          <a:p>
            <a:r>
              <a:rPr lang="en-US" dirty="0" smtClean="0"/>
              <a:t>Multi-Party Accounts:  Allows account owner to list an individual as a joint account owner.</a:t>
            </a:r>
          </a:p>
          <a:p>
            <a:r>
              <a:rPr lang="en-US" dirty="0" smtClean="0"/>
              <a:t>Often done for purposes of assisting the account owner manage their financial affairs as they age.</a:t>
            </a:r>
          </a:p>
          <a:p>
            <a:r>
              <a:rPr lang="en-US" dirty="0" smtClean="0"/>
              <a:t>Often family member assisting parent or elderly relative.</a:t>
            </a:r>
          </a:p>
          <a:p>
            <a:pPr lvl="1"/>
            <a:r>
              <a:rPr lang="en-US" dirty="0" smtClean="0"/>
              <a:t>Assisting family member typically deposits no personal funds </a:t>
            </a:r>
          </a:p>
          <a:p>
            <a:r>
              <a:rPr lang="en-US" dirty="0" smtClean="0"/>
              <a:t>This financial management is not available to beneficiary designees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Probate Avoidance –</a:t>
            </a:r>
            <a:r>
              <a:rPr lang="en-US" dirty="0" smtClean="0"/>
              <a:t> </a:t>
            </a:r>
            <a:r>
              <a:rPr lang="en-US" sz="2900" dirty="0" smtClean="0"/>
              <a:t>Multi-Party Accounts</a:t>
            </a:r>
            <a:endParaRPr lang="en-US" sz="2900" dirty="0"/>
          </a:p>
        </p:txBody>
      </p:sp>
      <p:sp>
        <p:nvSpPr>
          <p:cNvPr id="3" name="Content Placeholder 2"/>
          <p:cNvSpPr>
            <a:spLocks noGrp="1"/>
          </p:cNvSpPr>
          <p:nvPr>
            <p:ph idx="1"/>
          </p:nvPr>
        </p:nvSpPr>
        <p:spPr/>
        <p:txBody>
          <a:bodyPr>
            <a:normAutofit lnSpcReduction="10000"/>
          </a:bodyPr>
          <a:lstStyle/>
          <a:p>
            <a:r>
              <a:rPr lang="en-US" dirty="0" smtClean="0"/>
              <a:t>Under MN Stat. §524.6-203(a) :  A joint account belongs during the lifetime of all parties, to the parties in proportion to the net contributions by each to the sums on deposit.</a:t>
            </a:r>
          </a:p>
          <a:p>
            <a:r>
              <a:rPr lang="en-US" dirty="0" smtClean="0"/>
              <a:t>Use of “belongs” ensures the funds are properly used.  </a:t>
            </a:r>
          </a:p>
          <a:p>
            <a:r>
              <a:rPr lang="en-US" dirty="0" smtClean="0"/>
              <a:t>Consider difference between adding account owner to existing account vs. opening new account as joint account owners.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Probate Avoidance –</a:t>
            </a:r>
            <a:r>
              <a:rPr lang="en-US" dirty="0" smtClean="0"/>
              <a:t> </a:t>
            </a:r>
            <a:r>
              <a:rPr lang="en-US" sz="2900" dirty="0" smtClean="0"/>
              <a:t>Multi-Party Accounts</a:t>
            </a:r>
            <a:endParaRPr lang="en-US" sz="2900" dirty="0"/>
          </a:p>
        </p:txBody>
      </p:sp>
      <p:sp>
        <p:nvSpPr>
          <p:cNvPr id="3" name="Content Placeholder 2"/>
          <p:cNvSpPr>
            <a:spLocks noGrp="1"/>
          </p:cNvSpPr>
          <p:nvPr>
            <p:ph idx="1"/>
          </p:nvPr>
        </p:nvSpPr>
        <p:spPr/>
        <p:txBody>
          <a:bodyPr>
            <a:normAutofit fontScale="92500" lnSpcReduction="20000"/>
          </a:bodyPr>
          <a:lstStyle/>
          <a:p>
            <a:r>
              <a:rPr lang="en-US" dirty="0" smtClean="0"/>
              <a:t>Under MN Stat. §524.6-204(a):  Sums remaining on deposit at the death of a party to a joint account belong to the surviving party or parties as against the estate.  </a:t>
            </a:r>
          </a:p>
          <a:p>
            <a:r>
              <a:rPr lang="en-US" dirty="0" smtClean="0"/>
              <a:t>If different intention (ex. “remaining proceeds should be divided equally between surviving children”), then initial account owner must provide clear and convincing evidence of a different intention, or there is a different disposition made by a valid will specifically referring to such account.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Probate Avoidance –</a:t>
            </a:r>
            <a:r>
              <a:rPr lang="en-US" dirty="0" smtClean="0"/>
              <a:t> </a:t>
            </a:r>
            <a:r>
              <a:rPr lang="en-US" sz="2900" dirty="0" smtClean="0"/>
              <a:t>Multi-Party Accounts</a:t>
            </a:r>
            <a:endParaRPr lang="en-US" sz="2900" dirty="0"/>
          </a:p>
        </p:txBody>
      </p:sp>
      <p:sp>
        <p:nvSpPr>
          <p:cNvPr id="3" name="Content Placeholder 2"/>
          <p:cNvSpPr>
            <a:spLocks noGrp="1"/>
          </p:cNvSpPr>
          <p:nvPr>
            <p:ph idx="1"/>
          </p:nvPr>
        </p:nvSpPr>
        <p:spPr/>
        <p:txBody>
          <a:bodyPr>
            <a:normAutofit/>
          </a:bodyPr>
          <a:lstStyle/>
          <a:p>
            <a:r>
              <a:rPr lang="en-US" dirty="0" smtClean="0"/>
              <a:t>MN Supreme Court case In re the Estate W. Butler, 803 N.W.2d 393 (Minn., 2011), interpreted MN Stat. §524.6-204(a) to require clear and convincing evidence of a different intention or there is a different disposition made by a valid will, either of which must specifically refer to the joint account.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Probate Avoidance –</a:t>
            </a:r>
            <a:r>
              <a:rPr lang="en-US" dirty="0" smtClean="0"/>
              <a:t> </a:t>
            </a:r>
            <a:r>
              <a:rPr lang="en-US" sz="2900" dirty="0" smtClean="0"/>
              <a:t>Multi-Party Accounts</a:t>
            </a:r>
            <a:endParaRPr lang="en-US" sz="2900" dirty="0"/>
          </a:p>
        </p:txBody>
      </p:sp>
      <p:sp>
        <p:nvSpPr>
          <p:cNvPr id="3" name="Content Placeholder 2"/>
          <p:cNvSpPr>
            <a:spLocks noGrp="1"/>
          </p:cNvSpPr>
          <p:nvPr>
            <p:ph idx="1"/>
          </p:nvPr>
        </p:nvSpPr>
        <p:spPr/>
        <p:txBody>
          <a:bodyPr>
            <a:normAutofit fontScale="77500" lnSpcReduction="20000"/>
          </a:bodyPr>
          <a:lstStyle/>
          <a:p>
            <a:r>
              <a:rPr lang="en-US" dirty="0" smtClean="0"/>
              <a:t>Consider whether an oral comment made by parent to a single child would satisfy legal burden.  What effect of original account owner’s competency?</a:t>
            </a:r>
          </a:p>
          <a:p>
            <a:r>
              <a:rPr lang="en-US" dirty="0" smtClean="0"/>
              <a:t>Best to create a Will that specifically refers to joint accounts by account number and expresses an intention and manner in which to distribute remaining proceeds.  </a:t>
            </a:r>
          </a:p>
          <a:p>
            <a:r>
              <a:rPr lang="en-US" dirty="0" smtClean="0"/>
              <a:t>Example:  “ I have named by son John T. Smith joint account owner of my TCF Bank checking account number </a:t>
            </a:r>
            <a:r>
              <a:rPr lang="en-US" dirty="0" err="1" smtClean="0"/>
              <a:t>xxx1234</a:t>
            </a:r>
            <a:r>
              <a:rPr lang="en-US" dirty="0" smtClean="0"/>
              <a:t> for convenience purposes only.  It is my express intention that upon my death, the remaining proceeds from this account be used by John T. Smith to satisfy any financial obligations related to my death or the administration of my estate with the remaining proceeds divided equally between my surviving children”.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Probate Avoidance – </a:t>
            </a:r>
            <a:r>
              <a:rPr lang="en-US" sz="3200" dirty="0" smtClean="0"/>
              <a:t>Living Trust </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Avoid probate by transferring assets into a revocable living trust.</a:t>
            </a:r>
          </a:p>
          <a:p>
            <a:pPr lvl="1"/>
            <a:r>
              <a:rPr lang="en-US" dirty="0" smtClean="0"/>
              <a:t>Assets are titled in the name of the grantor(s) or named successor trustees.</a:t>
            </a:r>
          </a:p>
          <a:p>
            <a:pPr lvl="1"/>
            <a:r>
              <a:rPr lang="en-US" dirty="0" smtClean="0"/>
              <a:t>For example:  John and Jane Doe own a home together as joint tenants.  In completing a trust, John and Jane will execute a quit claim deed that transfers their present interest in the property to themselves as trustees or their successor trustees.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Estate Planning Basics	</a:t>
            </a:r>
            <a:endParaRPr lang="en-US" dirty="0"/>
          </a:p>
        </p:txBody>
      </p:sp>
      <p:sp>
        <p:nvSpPr>
          <p:cNvPr id="3" name="Content Placeholder 2"/>
          <p:cNvSpPr>
            <a:spLocks noGrp="1"/>
          </p:cNvSpPr>
          <p:nvPr>
            <p:ph idx="1"/>
          </p:nvPr>
        </p:nvSpPr>
        <p:spPr/>
        <p:txBody>
          <a:bodyPr>
            <a:normAutofit lnSpcReduction="10000"/>
          </a:bodyPr>
          <a:lstStyle/>
          <a:p>
            <a:r>
              <a:rPr lang="en-US" dirty="0" smtClean="0"/>
              <a:t>Probate</a:t>
            </a:r>
          </a:p>
          <a:p>
            <a:r>
              <a:rPr lang="en-US" dirty="0" smtClean="0"/>
              <a:t>Probate Avoidance	</a:t>
            </a:r>
          </a:p>
          <a:p>
            <a:pPr lvl="1"/>
            <a:r>
              <a:rPr lang="en-US" dirty="0" smtClean="0"/>
              <a:t>Beneficiary designations</a:t>
            </a:r>
          </a:p>
          <a:p>
            <a:pPr lvl="1"/>
            <a:r>
              <a:rPr lang="en-US" dirty="0" smtClean="0"/>
              <a:t>Multi-Party Accounts</a:t>
            </a:r>
          </a:p>
          <a:p>
            <a:pPr lvl="1"/>
            <a:r>
              <a:rPr lang="en-US" dirty="0" smtClean="0"/>
              <a:t>Living Trusts</a:t>
            </a:r>
          </a:p>
          <a:p>
            <a:pPr lvl="1"/>
            <a:r>
              <a:rPr lang="en-US" dirty="0" smtClean="0"/>
              <a:t>Transfer on Death Deeds</a:t>
            </a:r>
          </a:p>
          <a:p>
            <a:pPr lvl="1"/>
            <a:r>
              <a:rPr lang="en-US" dirty="0" smtClean="0"/>
              <a:t>Life Estate/Joint Tenancy</a:t>
            </a:r>
          </a:p>
          <a:p>
            <a:r>
              <a:rPr lang="en-US" dirty="0" smtClean="0"/>
              <a:t>Powers of Attorney</a:t>
            </a:r>
          </a:p>
          <a:p>
            <a:r>
              <a:rPr lang="en-US" dirty="0" smtClean="0"/>
              <a:t>Health Care Directives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Avoidance – </a:t>
            </a:r>
            <a:r>
              <a:rPr lang="en-US" sz="3200" dirty="0" smtClean="0"/>
              <a:t>Living Trust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Grantor/Grantee portion of the quit claim deed would read:  “John Doe and Jane Doe, married to each other, hereby convey and quit claim to John Doe and Jane Doe, trustees, or successor trustees of the Doe Family Trust Dated February 17, 2014”</a:t>
            </a:r>
          </a:p>
          <a:p>
            <a:r>
              <a:rPr lang="en-US" dirty="0" smtClean="0"/>
              <a:t>Upon first to die, title transfers to surviving trustee.</a:t>
            </a:r>
          </a:p>
          <a:p>
            <a:r>
              <a:rPr lang="en-US" dirty="0" smtClean="0"/>
              <a:t>Upon second to die, title transfers to successor trustee.</a:t>
            </a:r>
          </a:p>
          <a:p>
            <a:pPr>
              <a:buNone/>
            </a:pP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 </a:t>
            </a:r>
            <a:r>
              <a:rPr lang="en-US" sz="3200" dirty="0" smtClean="0"/>
              <a:t>Transfer on Death Deed </a:t>
            </a:r>
            <a:endParaRPr lang="en-US" dirty="0"/>
          </a:p>
        </p:txBody>
      </p:sp>
      <p:sp>
        <p:nvSpPr>
          <p:cNvPr id="3" name="Content Placeholder 2"/>
          <p:cNvSpPr>
            <a:spLocks noGrp="1"/>
          </p:cNvSpPr>
          <p:nvPr>
            <p:ph idx="1"/>
          </p:nvPr>
        </p:nvSpPr>
        <p:spPr/>
        <p:txBody>
          <a:bodyPr/>
          <a:lstStyle/>
          <a:p>
            <a:r>
              <a:rPr lang="en-US" dirty="0" smtClean="0"/>
              <a:t>A Transfer on death deed (TODD) is a deed which conveys or assigns an interest in real property to a grantee beneficiary which expressly states that the deed is only effective on the death of one or more of the grantee owners and transfers the interest to the grantee beneficiary upon the death of the grantor owner(s).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 </a:t>
            </a:r>
            <a:r>
              <a:rPr lang="en-US" sz="3200" dirty="0" smtClean="0"/>
              <a:t>Transfer on Death Deed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Characteristics:</a:t>
            </a:r>
          </a:p>
          <a:p>
            <a:pPr lvl="1"/>
            <a:r>
              <a:rPr lang="en-US" dirty="0" smtClean="0"/>
              <a:t>The interest in real property transferred will not be subject to probate in the estate of the deceased owner grantor</a:t>
            </a:r>
          </a:p>
          <a:p>
            <a:pPr lvl="1"/>
            <a:r>
              <a:rPr lang="en-US" dirty="0" smtClean="0"/>
              <a:t>May designate multiple grantee beneficiaries to take title as joint tenants, as tenants in common, or any other valid form of ownership.</a:t>
            </a:r>
          </a:p>
          <a:p>
            <a:pPr lvl="1"/>
            <a:r>
              <a:rPr lang="en-US" dirty="0" smtClean="0"/>
              <a:t>TODD may be executed by an attorney-in-fact</a:t>
            </a:r>
          </a:p>
          <a:p>
            <a:pPr lvl="1"/>
            <a:r>
              <a:rPr lang="en-US" dirty="0" smtClean="0"/>
              <a:t>May be revoked at any time by the grantor owner using a revocation document or by a second TODD which is acknowledged at a later date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 </a:t>
            </a:r>
            <a:r>
              <a:rPr lang="en-US" sz="3200" dirty="0" smtClean="0"/>
              <a:t>Transfer on Death Deed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Characteristics – continued</a:t>
            </a:r>
          </a:p>
          <a:p>
            <a:pPr lvl="1"/>
            <a:r>
              <a:rPr lang="en-US" dirty="0" smtClean="0"/>
              <a:t>Transfers to the grantee beneficiary any mortgage, judgment or any other lien on the real property to include any liens by the state or county agency.</a:t>
            </a:r>
          </a:p>
          <a:p>
            <a:pPr lvl="1"/>
            <a:r>
              <a:rPr lang="en-US" dirty="0" smtClean="0"/>
              <a:t>The grantee beneficiary shall be liable to account to the state or county agency with a claim or lien to the extent necessary to discharge the claim remaining unpaid after application of the assets of the deceased grantor owner’s estate.</a:t>
            </a:r>
          </a:p>
          <a:p>
            <a:pPr lvl="1"/>
            <a:r>
              <a:rPr lang="en-US" dirty="0" smtClean="0"/>
              <a:t>Such grantee beneficiary liability is limited to the value of the interest transferred to the beneficiary. </a:t>
            </a:r>
          </a:p>
          <a:p>
            <a:pPr lv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 </a:t>
            </a:r>
            <a:r>
              <a:rPr lang="en-US" sz="3200" dirty="0" smtClean="0"/>
              <a:t>Transfer on Death Deed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Considerations:</a:t>
            </a:r>
          </a:p>
          <a:p>
            <a:pPr lvl="1"/>
            <a:r>
              <a:rPr lang="en-US" dirty="0" smtClean="0"/>
              <a:t>The number of grantee beneficiaries and their ability to get along as joint owners</a:t>
            </a:r>
          </a:p>
          <a:p>
            <a:pPr lvl="1"/>
            <a:r>
              <a:rPr lang="en-US" dirty="0" smtClean="0"/>
              <a:t>All are responsible for payment of any expenses related to the property.  Consider financial condition and marital status of each grantee beneficiary</a:t>
            </a:r>
          </a:p>
          <a:p>
            <a:pPr lvl="1"/>
            <a:r>
              <a:rPr lang="en-US" dirty="0" smtClean="0"/>
              <a:t>All grantee beneficiaries must agree on what to do with the property.  Whether to sell or not.  If selling, at what price?</a:t>
            </a:r>
          </a:p>
          <a:p>
            <a:pPr lvl="1"/>
            <a:r>
              <a:rPr lang="en-US" dirty="0" smtClean="0"/>
              <a:t>If grantee beneficiaries cannot get along, a court-ordered partition of the property may be necessary.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a:t>
            </a:r>
            <a:r>
              <a:rPr lang="en-US" sz="3200" dirty="0" smtClean="0"/>
              <a:t>–</a:t>
            </a:r>
            <a:r>
              <a:rPr lang="en-US" dirty="0" smtClean="0"/>
              <a:t> </a:t>
            </a:r>
            <a:r>
              <a:rPr lang="en-US" sz="3200" dirty="0" smtClean="0"/>
              <a:t>Life Estate and Joint Tenancy </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Avoid probate by conveying real property and retaining a life estate or creating a joint tenancy.</a:t>
            </a:r>
          </a:p>
          <a:p>
            <a:r>
              <a:rPr lang="en-US" dirty="0" smtClean="0"/>
              <a:t>A life estate is created when a present interest in real property is conveyed and the grantor retains the right to remain living on the property so long as they are alive.</a:t>
            </a:r>
          </a:p>
          <a:p>
            <a:pPr lvl="1"/>
            <a:r>
              <a:rPr lang="en-US" dirty="0" smtClean="0"/>
              <a:t>Life tenant remains responsible for payment of property tax and maintenance costs associated with the property.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Probate Avoidance </a:t>
            </a:r>
            <a:r>
              <a:rPr lang="en-US" sz="3200" dirty="0" smtClean="0"/>
              <a:t>– Life Estate and Joint Tenancy </a:t>
            </a:r>
            <a:endParaRPr lang="en-US" sz="3200" dirty="0"/>
          </a:p>
        </p:txBody>
      </p:sp>
      <p:sp>
        <p:nvSpPr>
          <p:cNvPr id="3" name="Content Placeholder 2"/>
          <p:cNvSpPr>
            <a:spLocks noGrp="1"/>
          </p:cNvSpPr>
          <p:nvPr>
            <p:ph idx="1"/>
          </p:nvPr>
        </p:nvSpPr>
        <p:spPr/>
        <p:txBody>
          <a:bodyPr/>
          <a:lstStyle/>
          <a:p>
            <a:r>
              <a:rPr lang="en-US" dirty="0" smtClean="0"/>
              <a:t>Joint Tenancy creates rights of survivorship</a:t>
            </a:r>
          </a:p>
          <a:p>
            <a:r>
              <a:rPr lang="en-US" dirty="0" smtClean="0"/>
              <a:t>Upon death of joint tenant, title transfers to remaining joint tenant upon filing Affidavit of Identity and Survivorship</a:t>
            </a:r>
          </a:p>
          <a:p>
            <a:r>
              <a:rPr lang="en-US" dirty="0" smtClean="0"/>
              <a:t>Considerations:</a:t>
            </a:r>
          </a:p>
          <a:p>
            <a:pPr lvl="1"/>
            <a:r>
              <a:rPr lang="en-US" dirty="0" smtClean="0"/>
              <a:t>Loss of full ownership/control</a:t>
            </a:r>
          </a:p>
          <a:p>
            <a:pPr lvl="1"/>
            <a:r>
              <a:rPr lang="en-US" dirty="0" smtClean="0"/>
              <a:t>Joint tenant’s financial and marriage problems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of Attorney</a:t>
            </a:r>
            <a:endParaRPr lang="en-US" dirty="0"/>
          </a:p>
        </p:txBody>
      </p:sp>
      <p:sp>
        <p:nvSpPr>
          <p:cNvPr id="3" name="Content Placeholder 2"/>
          <p:cNvSpPr>
            <a:spLocks noGrp="1"/>
          </p:cNvSpPr>
          <p:nvPr>
            <p:ph idx="1"/>
          </p:nvPr>
        </p:nvSpPr>
        <p:spPr/>
        <p:txBody>
          <a:bodyPr>
            <a:normAutofit fontScale="92500"/>
          </a:bodyPr>
          <a:lstStyle/>
          <a:p>
            <a:r>
              <a:rPr lang="en-US" dirty="0" smtClean="0"/>
              <a:t>A person as principal, who is a competent adult may designate another person as the person’s attorney-in-fact by written power of attorney.</a:t>
            </a:r>
          </a:p>
          <a:p>
            <a:r>
              <a:rPr lang="en-US" dirty="0" smtClean="0"/>
              <a:t>Authorizes the attorney-in-fact  to act as an alter ego of the principal with respect to matters affecting property owned by the principal.</a:t>
            </a:r>
          </a:p>
          <a:p>
            <a:r>
              <a:rPr lang="en-US" dirty="0" smtClean="0"/>
              <a:t>Becomes effective upon execution and does not require subsequent principal incompetence.</a:t>
            </a:r>
          </a:p>
          <a:p>
            <a:r>
              <a:rPr lang="en-US" dirty="0" smtClean="0"/>
              <a:t>Attorney-in-fact is principal’s fiduciary.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of Attorney</a:t>
            </a:r>
            <a:endParaRPr lang="en-US" dirty="0"/>
          </a:p>
        </p:txBody>
      </p:sp>
      <p:sp>
        <p:nvSpPr>
          <p:cNvPr id="3" name="Content Placeholder 2"/>
          <p:cNvSpPr>
            <a:spLocks noGrp="1"/>
          </p:cNvSpPr>
          <p:nvPr>
            <p:ph idx="1"/>
          </p:nvPr>
        </p:nvSpPr>
        <p:spPr/>
        <p:txBody>
          <a:bodyPr>
            <a:normAutofit/>
          </a:bodyPr>
          <a:lstStyle/>
          <a:p>
            <a:r>
              <a:rPr lang="en-US" dirty="0" smtClean="0"/>
              <a:t> Attorney-in-fact is able to deal with financial matters without being named joint account owner.</a:t>
            </a:r>
          </a:p>
          <a:p>
            <a:r>
              <a:rPr lang="en-US" dirty="0" smtClean="0"/>
              <a:t>Attorney-in-fact is able to sell property in order to pay nursing home costs.</a:t>
            </a:r>
          </a:p>
          <a:p>
            <a:r>
              <a:rPr lang="en-US" dirty="0" smtClean="0"/>
              <a:t>Without power of attorney, conservatorship may become necessary.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Directive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Appoints health care agent to make health care decisions if the principal is unable to decide or speak for themselves.</a:t>
            </a:r>
          </a:p>
          <a:p>
            <a:r>
              <a:rPr lang="en-US" dirty="0" smtClean="0"/>
              <a:t>MN Health Care Directive provides opportunity for principal to express desires on a number of end of life issues.</a:t>
            </a:r>
          </a:p>
          <a:p>
            <a:r>
              <a:rPr lang="en-US" dirty="0" smtClean="0"/>
              <a:t>Allows health care agent to determine where principal lives and receives health care related care and support. </a:t>
            </a:r>
          </a:p>
          <a:p>
            <a:r>
              <a:rPr lang="en-US" dirty="0" smtClean="0"/>
              <a:t>Without ability to determine where principal lives and what health care to receive, a guardianship may become necessary.</a:t>
            </a:r>
          </a:p>
          <a:p>
            <a:pPr>
              <a:buNone/>
            </a:pP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a:t>
            </a:r>
            <a:endParaRPr lang="en-US" dirty="0"/>
          </a:p>
        </p:txBody>
      </p:sp>
      <p:sp>
        <p:nvSpPr>
          <p:cNvPr id="3" name="Content Placeholder 2"/>
          <p:cNvSpPr>
            <a:spLocks noGrp="1"/>
          </p:cNvSpPr>
          <p:nvPr>
            <p:ph idx="1"/>
          </p:nvPr>
        </p:nvSpPr>
        <p:spPr/>
        <p:txBody>
          <a:bodyPr>
            <a:normAutofit/>
          </a:bodyPr>
          <a:lstStyle/>
          <a:p>
            <a:r>
              <a:rPr lang="en-US" dirty="0" smtClean="0"/>
              <a:t>Definition: The legal process in which the estate of a decedent is administered.</a:t>
            </a:r>
            <a:endParaRPr lang="en-US" dirty="0"/>
          </a:p>
          <a:p>
            <a:r>
              <a:rPr lang="en-US" dirty="0" smtClean="0"/>
              <a:t>Probate proceedings are brought in the county in which the decedent resided or owned property.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 Assets</a:t>
            </a:r>
            <a:endParaRPr lang="en-US" dirty="0"/>
          </a:p>
        </p:txBody>
      </p:sp>
      <p:sp>
        <p:nvSpPr>
          <p:cNvPr id="3" name="Content Placeholder 2"/>
          <p:cNvSpPr>
            <a:spLocks noGrp="1"/>
          </p:cNvSpPr>
          <p:nvPr>
            <p:ph idx="1"/>
          </p:nvPr>
        </p:nvSpPr>
        <p:spPr/>
        <p:txBody>
          <a:bodyPr/>
          <a:lstStyle/>
          <a:p>
            <a:r>
              <a:rPr lang="en-US" dirty="0" smtClean="0"/>
              <a:t>Probate Assets:  Probate proceedings only cover the disposition of probate assets.  A probate assets is one that will require the force and mechanism of the Probate Court to transfer title to the asset.  </a:t>
            </a:r>
          </a:p>
          <a:p>
            <a:r>
              <a:rPr lang="en-US" dirty="0" smtClean="0"/>
              <a:t>Example:  Decedent’s residence  where title is held in decedent’s name alone.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 Assets	</a:t>
            </a:r>
            <a:endParaRPr lang="en-US" dirty="0"/>
          </a:p>
        </p:txBody>
      </p:sp>
      <p:sp>
        <p:nvSpPr>
          <p:cNvPr id="3" name="Content Placeholder 2"/>
          <p:cNvSpPr>
            <a:spLocks noGrp="1"/>
          </p:cNvSpPr>
          <p:nvPr>
            <p:ph idx="1"/>
          </p:nvPr>
        </p:nvSpPr>
        <p:spPr/>
        <p:txBody>
          <a:bodyPr/>
          <a:lstStyle/>
          <a:p>
            <a:r>
              <a:rPr lang="en-US" dirty="0" smtClean="0"/>
              <a:t>Non-probate Assets:  Assets that do not require the help of the Probate Court to transfer title from the decedent to the succeeding owners.</a:t>
            </a:r>
          </a:p>
          <a:p>
            <a:r>
              <a:rPr lang="en-US" dirty="0" smtClean="0"/>
              <a:t>Example:  Beneficiary designations, payable on death and transfer on death designations.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Administration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Probate Administration can either be formal or informal and depends upon various issues related to the decedent’s estate.</a:t>
            </a:r>
          </a:p>
          <a:p>
            <a:r>
              <a:rPr lang="en-US" dirty="0" smtClean="0"/>
              <a:t>Formal Administration:  Where potential problems exist or may arise regarding to devisees or heirs. </a:t>
            </a:r>
          </a:p>
          <a:p>
            <a:pPr lvl="1"/>
            <a:r>
              <a:rPr lang="en-US" dirty="0" smtClean="0"/>
              <a:t>Uncertainty about the identity of heirs and/or devisees</a:t>
            </a:r>
          </a:p>
          <a:p>
            <a:pPr lvl="1"/>
            <a:r>
              <a:rPr lang="en-US" dirty="0" smtClean="0"/>
              <a:t>Whereabouts of heirs and/or devisees are unknown</a:t>
            </a:r>
          </a:p>
          <a:p>
            <a:pPr lvl="1"/>
            <a:r>
              <a:rPr lang="en-US" dirty="0" smtClean="0"/>
              <a:t>Existing disputes between heirs and/or devisees</a:t>
            </a:r>
          </a:p>
          <a:p>
            <a:r>
              <a:rPr lang="en-US" dirty="0" smtClean="0"/>
              <a:t>Issues related to the Will</a:t>
            </a:r>
          </a:p>
          <a:p>
            <a:pPr lvl="1"/>
            <a:r>
              <a:rPr lang="en-US" dirty="0" smtClean="0"/>
              <a:t>Only a copy exists and original Will cannot be located or proved destroyed</a:t>
            </a:r>
          </a:p>
          <a:p>
            <a:pPr lvl="1"/>
            <a:r>
              <a:rPr lang="en-US" dirty="0" smtClean="0"/>
              <a:t>Problems related to the formalities of the Will</a:t>
            </a:r>
          </a:p>
          <a:p>
            <a:pPr lvl="1"/>
            <a:r>
              <a:rPr lang="en-US" dirty="0" smtClean="0"/>
              <a:t>Handwritten changes that attempt to change the distribution of the Will</a:t>
            </a:r>
          </a:p>
          <a:p>
            <a:r>
              <a:rPr lang="en-US" dirty="0" smtClean="0"/>
              <a:t>Insolvent Estates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Administration</a:t>
            </a:r>
            <a:endParaRPr lang="en-US" dirty="0"/>
          </a:p>
        </p:txBody>
      </p:sp>
      <p:sp>
        <p:nvSpPr>
          <p:cNvPr id="3" name="Content Placeholder 2"/>
          <p:cNvSpPr>
            <a:spLocks noGrp="1"/>
          </p:cNvSpPr>
          <p:nvPr>
            <p:ph idx="1"/>
          </p:nvPr>
        </p:nvSpPr>
        <p:spPr/>
        <p:txBody>
          <a:bodyPr/>
          <a:lstStyle/>
          <a:p>
            <a:r>
              <a:rPr lang="en-US" dirty="0" smtClean="0"/>
              <a:t>Formal Administration can be supervised or unsupervised.</a:t>
            </a:r>
          </a:p>
          <a:p>
            <a:r>
              <a:rPr lang="en-US" dirty="0" smtClean="0"/>
              <a:t>Supervised formal administration places the acts of the personal representative under the supervision of the court.</a:t>
            </a:r>
          </a:p>
          <a:p>
            <a:r>
              <a:rPr lang="en-US" dirty="0" smtClean="0"/>
              <a:t>Unsupervised formal administration allows the personal representative to act without court supervision.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Administration	</a:t>
            </a:r>
            <a:endParaRPr lang="en-US" dirty="0"/>
          </a:p>
        </p:txBody>
      </p:sp>
      <p:sp>
        <p:nvSpPr>
          <p:cNvPr id="3" name="Content Placeholder 2"/>
          <p:cNvSpPr>
            <a:spLocks noGrp="1"/>
          </p:cNvSpPr>
          <p:nvPr>
            <p:ph idx="1"/>
          </p:nvPr>
        </p:nvSpPr>
        <p:spPr/>
        <p:txBody>
          <a:bodyPr/>
          <a:lstStyle/>
          <a:p>
            <a:r>
              <a:rPr lang="en-US" dirty="0" smtClean="0"/>
              <a:t>Intestate Estate: Any part of the decedent’s estate not allowed to the decedent’s spouse or descendants under sections 524.2-402 (descent of homestead), 524.2-403 (exempt property) and 524.2-404 (family allowance), and not disposed of by will.</a:t>
            </a:r>
          </a:p>
          <a:p>
            <a:r>
              <a:rPr lang="en-US" dirty="0" smtClean="0"/>
              <a:t>Intestate Estate is distributed to decedent’s spouse or heirs according to statute.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Probate Administration</a:t>
            </a:r>
            <a:endParaRPr lang="en-US" dirty="0"/>
          </a:p>
        </p:txBody>
      </p:sp>
      <p:sp>
        <p:nvSpPr>
          <p:cNvPr id="3" name="Content Placeholder 2"/>
          <p:cNvSpPr>
            <a:spLocks noGrp="1"/>
          </p:cNvSpPr>
          <p:nvPr>
            <p:ph idx="1"/>
          </p:nvPr>
        </p:nvSpPr>
        <p:spPr/>
        <p:txBody>
          <a:bodyPr/>
          <a:lstStyle/>
          <a:p>
            <a:r>
              <a:rPr lang="en-US" dirty="0" smtClean="0"/>
              <a:t>Testate Estate:  Distribution determined by Will.  </a:t>
            </a:r>
          </a:p>
          <a:p>
            <a:r>
              <a:rPr lang="en-US" dirty="0" smtClean="0"/>
              <a:t>Look to appointed personal representative</a:t>
            </a:r>
          </a:p>
          <a:p>
            <a:r>
              <a:rPr lang="en-US" dirty="0" smtClean="0"/>
              <a:t>That person acts as fiduciary to beneficiaries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2589</TotalTime>
  <Words>1724</Words>
  <Application>Microsoft Office PowerPoint</Application>
  <PresentationFormat>On-screen Show (4:3)</PresentationFormat>
  <Paragraphs>140</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Estate Planning Basics  </vt:lpstr>
      <vt:lpstr>Estate Planning Basics </vt:lpstr>
      <vt:lpstr>Probate</vt:lpstr>
      <vt:lpstr>Probate - Assets</vt:lpstr>
      <vt:lpstr>Probate - Assets </vt:lpstr>
      <vt:lpstr>Probate Administration</vt:lpstr>
      <vt:lpstr>Probate Administration</vt:lpstr>
      <vt:lpstr>Probate Administration </vt:lpstr>
      <vt:lpstr>Probate Administration</vt:lpstr>
      <vt:lpstr>Probate Administration</vt:lpstr>
      <vt:lpstr>Probate Administration</vt:lpstr>
      <vt:lpstr>Probate Avoidance </vt:lpstr>
      <vt:lpstr>Probate Avoidance – Beneficiary Designations  </vt:lpstr>
      <vt:lpstr>Probate Avoidance - Multi-Party Accounts</vt:lpstr>
      <vt:lpstr>Probate Avoidance – Multi-Party Accounts</vt:lpstr>
      <vt:lpstr>Probate Avoidance – Multi-Party Accounts</vt:lpstr>
      <vt:lpstr>Probate Avoidance – Multi-Party Accounts</vt:lpstr>
      <vt:lpstr>Probate Avoidance – Multi-Party Accounts</vt:lpstr>
      <vt:lpstr>Probate Avoidance – Living Trust  </vt:lpstr>
      <vt:lpstr>Probate Avoidance – Living Trust</vt:lpstr>
      <vt:lpstr>Probate Avoidance – Transfer on Death Deed </vt:lpstr>
      <vt:lpstr>Probate Avoidance – Transfer on Death Deed </vt:lpstr>
      <vt:lpstr>Probate Avoidance – Transfer on Death Deed </vt:lpstr>
      <vt:lpstr>Probate Avoidance – Transfer on Death Deed </vt:lpstr>
      <vt:lpstr>Probate Avoidance – Life Estate and Joint Tenancy </vt:lpstr>
      <vt:lpstr>Probate Avoidance – Life Estate and Joint Tenancy </vt:lpstr>
      <vt:lpstr>Powers of Attorney</vt:lpstr>
      <vt:lpstr>Powers of Attorney</vt:lpstr>
      <vt:lpstr>Health Care Directive</vt:lpstr>
      <vt:lpstr>Conclusion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Estate Planning Basics</dc:title>
  <dc:creator>Shirley</dc:creator>
  <cp:lastModifiedBy>Rob</cp:lastModifiedBy>
  <cp:revision>150</cp:revision>
  <dcterms:created xsi:type="dcterms:W3CDTF">2014-02-16T21:18:40Z</dcterms:created>
  <dcterms:modified xsi:type="dcterms:W3CDTF">2016-02-21T19:47:48Z</dcterms:modified>
</cp:coreProperties>
</file>