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18288000" cy="10287000"/>
  <p:notesSz cx="6858000" cy="9144000"/>
  <p:embeddedFontLst>
    <p:embeddedFont>
      <p:font typeface="Open Sauce" charset="1" panose="00000500000000000000"/>
      <p:regular r:id="rId31"/>
    </p:embeddedFont>
    <p:embeddedFont>
      <p:font typeface="Sedgwick Ave" charset="1" panose="00000500000000000000"/>
      <p:regular r:id="rId32"/>
    </p:embeddedFont>
    <p:embeddedFont>
      <p:font typeface="Open Sauce Semi-Bold" charset="1" panose="00000700000000000000"/>
      <p:regular r:id="rId33"/>
    </p:embeddedFont>
    <p:embeddedFont>
      <p:font typeface="Open Sauce Medium" charset="1" panose="00000600000000000000"/>
      <p:regular r:id="rId34"/>
    </p:embeddedFont>
    <p:embeddedFont>
      <p:font typeface="Open Sauce Bold" charset="1" panose="00000800000000000000"/>
      <p:regular r:id="rId35"/>
    </p:embeddedFont>
    <p:embeddedFont>
      <p:font typeface="DM Sans" charset="1" panose="00000000000000000000"/>
      <p:regular r:id="rId36"/>
    </p:embeddedFont>
    <p:embeddedFont>
      <p:font typeface="DM Sans Bold" charset="1" panose="0000000000000000000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12.png" Type="http://schemas.openxmlformats.org/officeDocument/2006/relationships/image"/><Relationship Id="rId7" Target="../media/image13.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 Id="rId3" Target="../media/image34.svg" Type="http://schemas.openxmlformats.org/officeDocument/2006/relationships/image"/><Relationship Id="rId4" Target="../media/image35.png" Type="http://schemas.openxmlformats.org/officeDocument/2006/relationships/image"/><Relationship Id="rId5" Target="../media/image36.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 Id="rId3" Target="../media/image1.png" Type="http://schemas.openxmlformats.org/officeDocument/2006/relationships/image"/><Relationship Id="rId4" Target="../media/image2.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svg" Type="http://schemas.openxmlformats.org/officeDocument/2006/relationships/image"/><Relationship Id="rId2" Target="../media/image5.jpeg" Type="http://schemas.openxmlformats.org/officeDocument/2006/relationships/image"/><Relationship Id="rId3" Target="../media/image6.jpeg" Type="http://schemas.openxmlformats.org/officeDocument/2006/relationships/image"/><Relationship Id="rId4" Target="../media/image7.jpe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 Id="rId9" Target="../media/image1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grpSp>
        <p:nvGrpSpPr>
          <p:cNvPr name="Group 2" id="2"/>
          <p:cNvGrpSpPr/>
          <p:nvPr/>
        </p:nvGrpSpPr>
        <p:grpSpPr>
          <a:xfrm rot="0">
            <a:off x="11688600" y="0"/>
            <a:ext cx="6599400" cy="6315798"/>
            <a:chOff x="0" y="0"/>
            <a:chExt cx="1738114" cy="1663420"/>
          </a:xfrm>
        </p:grpSpPr>
        <p:sp>
          <p:nvSpPr>
            <p:cNvPr name="Freeform 3" id="3"/>
            <p:cNvSpPr/>
            <p:nvPr/>
          </p:nvSpPr>
          <p:spPr>
            <a:xfrm flipH="false" flipV="false" rot="0">
              <a:off x="0" y="0"/>
              <a:ext cx="1738114" cy="1663420"/>
            </a:xfrm>
            <a:custGeom>
              <a:avLst/>
              <a:gdLst/>
              <a:ahLst/>
              <a:cxnLst/>
              <a:rect r="r" b="b" t="t" l="l"/>
              <a:pathLst>
                <a:path h="1663420" w="1738114">
                  <a:moveTo>
                    <a:pt x="0" y="0"/>
                  </a:moveTo>
                  <a:lnTo>
                    <a:pt x="1738114" y="0"/>
                  </a:lnTo>
                  <a:lnTo>
                    <a:pt x="1738114" y="1663420"/>
                  </a:lnTo>
                  <a:lnTo>
                    <a:pt x="0" y="1663420"/>
                  </a:lnTo>
                  <a:close/>
                </a:path>
              </a:pathLst>
            </a:custGeom>
            <a:solidFill>
              <a:srgbClr val="FFFFFF"/>
            </a:solidFill>
          </p:spPr>
        </p:sp>
        <p:sp>
          <p:nvSpPr>
            <p:cNvPr name="TextBox 4" id="4"/>
            <p:cNvSpPr txBox="true"/>
            <p:nvPr/>
          </p:nvSpPr>
          <p:spPr>
            <a:xfrm>
              <a:off x="0" y="-28575"/>
              <a:ext cx="1738114" cy="1691995"/>
            </a:xfrm>
            <a:prstGeom prst="rect">
              <a:avLst/>
            </a:prstGeom>
          </p:spPr>
          <p:txBody>
            <a:bodyPr anchor="ctr" rtlCol="false" tIns="50800" lIns="50800" bIns="50800" rIns="50800"/>
            <a:lstStyle/>
            <a:p>
              <a:pPr algn="ctr">
                <a:lnSpc>
                  <a:spcPts val="2100"/>
                </a:lnSpc>
              </a:pPr>
            </a:p>
          </p:txBody>
        </p:sp>
      </p:grpSp>
      <p:sp>
        <p:nvSpPr>
          <p:cNvPr name="Freeform 5" id="5"/>
          <p:cNvSpPr/>
          <p:nvPr/>
        </p:nvSpPr>
        <p:spPr>
          <a:xfrm flipH="false" flipV="false" rot="0">
            <a:off x="12109045" y="0"/>
            <a:ext cx="6998115" cy="6315798"/>
          </a:xfrm>
          <a:custGeom>
            <a:avLst/>
            <a:gdLst/>
            <a:ahLst/>
            <a:cxnLst/>
            <a:rect r="r" b="b" t="t" l="l"/>
            <a:pathLst>
              <a:path h="6315798" w="6998115">
                <a:moveTo>
                  <a:pt x="0" y="0"/>
                </a:moveTo>
                <a:lnTo>
                  <a:pt x="6998114" y="0"/>
                </a:lnTo>
                <a:lnTo>
                  <a:pt x="6998114" y="6315798"/>
                </a:lnTo>
                <a:lnTo>
                  <a:pt x="0" y="63157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1688600" y="6315798"/>
            <a:ext cx="6599400" cy="3971202"/>
            <a:chOff x="0" y="0"/>
            <a:chExt cx="1738114" cy="1045913"/>
          </a:xfrm>
        </p:grpSpPr>
        <p:sp>
          <p:nvSpPr>
            <p:cNvPr name="Freeform 7" id="7"/>
            <p:cNvSpPr/>
            <p:nvPr/>
          </p:nvSpPr>
          <p:spPr>
            <a:xfrm flipH="false" flipV="false" rot="0">
              <a:off x="0" y="0"/>
              <a:ext cx="1738114" cy="1045913"/>
            </a:xfrm>
            <a:custGeom>
              <a:avLst/>
              <a:gdLst/>
              <a:ahLst/>
              <a:cxnLst/>
              <a:rect r="r" b="b" t="t" l="l"/>
              <a:pathLst>
                <a:path h="1045913" w="1738114">
                  <a:moveTo>
                    <a:pt x="0" y="0"/>
                  </a:moveTo>
                  <a:lnTo>
                    <a:pt x="1738114" y="0"/>
                  </a:lnTo>
                  <a:lnTo>
                    <a:pt x="1738114" y="1045913"/>
                  </a:lnTo>
                  <a:lnTo>
                    <a:pt x="0" y="1045913"/>
                  </a:lnTo>
                  <a:close/>
                </a:path>
              </a:pathLst>
            </a:custGeom>
            <a:solidFill>
              <a:srgbClr val="FFFFFF"/>
            </a:solidFill>
          </p:spPr>
        </p:sp>
        <p:sp>
          <p:nvSpPr>
            <p:cNvPr name="TextBox 8" id="8"/>
            <p:cNvSpPr txBox="true"/>
            <p:nvPr/>
          </p:nvSpPr>
          <p:spPr>
            <a:xfrm>
              <a:off x="0" y="-28575"/>
              <a:ext cx="1738114" cy="1074488"/>
            </a:xfrm>
            <a:prstGeom prst="rect">
              <a:avLst/>
            </a:prstGeom>
          </p:spPr>
          <p:txBody>
            <a:bodyPr anchor="ctr" rtlCol="false" tIns="50800" lIns="50800" bIns="50800" rIns="50800"/>
            <a:lstStyle/>
            <a:p>
              <a:pPr algn="ctr">
                <a:lnSpc>
                  <a:spcPts val="2100"/>
                </a:lnSpc>
              </a:pPr>
            </a:p>
          </p:txBody>
        </p:sp>
      </p:grpSp>
      <p:grpSp>
        <p:nvGrpSpPr>
          <p:cNvPr name="Group 9" id="9"/>
          <p:cNvGrpSpPr>
            <a:grpSpLocks noChangeAspect="true"/>
          </p:cNvGrpSpPr>
          <p:nvPr/>
        </p:nvGrpSpPr>
        <p:grpSpPr>
          <a:xfrm rot="0">
            <a:off x="10565476" y="525329"/>
            <a:ext cx="8773208" cy="9143489"/>
            <a:chOff x="-29210" y="-59690"/>
            <a:chExt cx="6379210" cy="6648450"/>
          </a:xfrm>
        </p:grpSpPr>
        <p:sp>
          <p:nvSpPr>
            <p:cNvPr name="Freeform 10" id="10"/>
            <p:cNvSpPr/>
            <p:nvPr/>
          </p:nvSpPr>
          <p:spPr>
            <a:xfrm flipH="false" flipV="false" rot="0">
              <a:off x="-29210" y="-59690"/>
              <a:ext cx="6379210" cy="6648450"/>
            </a:xfrm>
            <a:custGeom>
              <a:avLst/>
              <a:gdLst/>
              <a:ahLst/>
              <a:cxnLst/>
              <a:rect r="r" b="b" t="t" l="l"/>
              <a:pathLst>
                <a:path h="6648450" w="6379210">
                  <a:moveTo>
                    <a:pt x="2320290" y="62230"/>
                  </a:moveTo>
                  <a:cubicBezTo>
                    <a:pt x="2166620" y="95250"/>
                    <a:pt x="58420" y="3027680"/>
                    <a:pt x="29210" y="3183890"/>
                  </a:cubicBezTo>
                  <a:cubicBezTo>
                    <a:pt x="0" y="3340100"/>
                    <a:pt x="2232660" y="6399530"/>
                    <a:pt x="2320290" y="6523990"/>
                  </a:cubicBezTo>
                  <a:cubicBezTo>
                    <a:pt x="2407920" y="6648450"/>
                    <a:pt x="6031230" y="5805170"/>
                    <a:pt x="6176010" y="5789930"/>
                  </a:cubicBezTo>
                  <a:cubicBezTo>
                    <a:pt x="6320790" y="5774690"/>
                    <a:pt x="6379210" y="1374140"/>
                    <a:pt x="6379210" y="1154430"/>
                  </a:cubicBezTo>
                  <a:cubicBezTo>
                    <a:pt x="6379210" y="934720"/>
                    <a:pt x="2609850" y="0"/>
                    <a:pt x="2320290" y="62230"/>
                  </a:cubicBezTo>
                  <a:close/>
                </a:path>
              </a:pathLst>
            </a:custGeom>
            <a:blipFill>
              <a:blip r:embed="rId4"/>
              <a:stretch>
                <a:fillRect l="459" t="-22654" r="-459" b="-24497"/>
              </a:stretch>
            </a:blipFill>
          </p:spPr>
        </p:sp>
      </p:grpSp>
      <p:grpSp>
        <p:nvGrpSpPr>
          <p:cNvPr name="Group 11" id="11"/>
          <p:cNvGrpSpPr/>
          <p:nvPr/>
        </p:nvGrpSpPr>
        <p:grpSpPr>
          <a:xfrm rot="0">
            <a:off x="1051834" y="2175514"/>
            <a:ext cx="9513642" cy="4852158"/>
            <a:chOff x="0" y="0"/>
            <a:chExt cx="12684856" cy="6469544"/>
          </a:xfrm>
        </p:grpSpPr>
        <p:sp>
          <p:nvSpPr>
            <p:cNvPr name="TextBox 12" id="12"/>
            <p:cNvSpPr txBox="true"/>
            <p:nvPr/>
          </p:nvSpPr>
          <p:spPr>
            <a:xfrm rot="0">
              <a:off x="21987" y="5148109"/>
              <a:ext cx="12324612" cy="1321435"/>
            </a:xfrm>
            <a:prstGeom prst="rect">
              <a:avLst/>
            </a:prstGeom>
          </p:spPr>
          <p:txBody>
            <a:bodyPr anchor="t" rtlCol="false" tIns="0" lIns="0" bIns="0" rIns="0">
              <a:spAutoFit/>
            </a:bodyPr>
            <a:lstStyle/>
            <a:p>
              <a:pPr algn="l" marL="0" indent="0" lvl="0">
                <a:lnSpc>
                  <a:spcPts val="3150"/>
                </a:lnSpc>
                <a:spcBef>
                  <a:spcPct val="0"/>
                </a:spcBef>
              </a:pPr>
              <a:r>
                <a:rPr lang="en-US" sz="3500" spc="-175" strike="noStrike" u="none">
                  <a:solidFill>
                    <a:srgbClr val="18100A"/>
                  </a:solidFill>
                  <a:latin typeface="Open Sauce"/>
                  <a:ea typeface="Open Sauce"/>
                  <a:cs typeface="Open Sauce"/>
                  <a:sym typeface="Open Sauce"/>
                </a:rPr>
                <a:t>Empathy, Science, and </a:t>
              </a:r>
            </a:p>
            <a:p>
              <a:pPr algn="l" marL="0" indent="0" lvl="0">
                <a:lnSpc>
                  <a:spcPts val="5355"/>
                </a:lnSpc>
              </a:pPr>
              <a:r>
                <a:rPr lang="en-US" sz="3500" spc="-175" strike="noStrike" u="none">
                  <a:solidFill>
                    <a:srgbClr val="18100A"/>
                  </a:solidFill>
                  <a:latin typeface="Open Sauce"/>
                  <a:ea typeface="Open Sauce"/>
                  <a:cs typeface="Open Sauce"/>
                  <a:sym typeface="Open Sauce"/>
                </a:rPr>
                <a:t>Our Shared Human Origins</a:t>
              </a:r>
            </a:p>
          </p:txBody>
        </p:sp>
        <p:sp>
          <p:nvSpPr>
            <p:cNvPr name="TextBox 13" id="13"/>
            <p:cNvSpPr txBox="true"/>
            <p:nvPr/>
          </p:nvSpPr>
          <p:spPr>
            <a:xfrm rot="-67637">
              <a:off x="42755" y="123505"/>
              <a:ext cx="12599346" cy="4470400"/>
            </a:xfrm>
            <a:prstGeom prst="rect">
              <a:avLst/>
            </a:prstGeom>
          </p:spPr>
          <p:txBody>
            <a:bodyPr anchor="t" rtlCol="false" tIns="0" lIns="0" bIns="0" rIns="0">
              <a:spAutoFit/>
            </a:bodyPr>
            <a:lstStyle/>
            <a:p>
              <a:pPr algn="l" marL="0" indent="0" lvl="0">
                <a:lnSpc>
                  <a:spcPts val="13200"/>
                </a:lnSpc>
              </a:pPr>
              <a:r>
                <a:rPr lang="en-US" sz="11000">
                  <a:solidFill>
                    <a:srgbClr val="18100A"/>
                  </a:solidFill>
                  <a:latin typeface="Sedgwick Ave"/>
                  <a:ea typeface="Sedgwick Ave"/>
                  <a:cs typeface="Sedgwick Ave"/>
                  <a:sym typeface="Sedgwick Ave"/>
                </a:rPr>
                <a:t>A Global Awakening</a:t>
              </a:r>
            </a:p>
          </p:txBody>
        </p:sp>
      </p:grpSp>
      <p:sp>
        <p:nvSpPr>
          <p:cNvPr name="TextBox 14" id="14"/>
          <p:cNvSpPr txBox="true"/>
          <p:nvPr/>
        </p:nvSpPr>
        <p:spPr>
          <a:xfrm rot="0">
            <a:off x="1068324" y="8016919"/>
            <a:ext cx="9243459" cy="495300"/>
          </a:xfrm>
          <a:prstGeom prst="rect">
            <a:avLst/>
          </a:prstGeom>
        </p:spPr>
        <p:txBody>
          <a:bodyPr anchor="t" rtlCol="false" tIns="0" lIns="0" bIns="0" rIns="0">
            <a:spAutoFit/>
          </a:bodyPr>
          <a:lstStyle/>
          <a:p>
            <a:pPr algn="l" marL="0" indent="0" lvl="0">
              <a:lnSpc>
                <a:spcPts val="3900"/>
              </a:lnSpc>
            </a:pPr>
            <a:r>
              <a:rPr lang="en-US" b="true" sz="3000">
                <a:solidFill>
                  <a:srgbClr val="18100A"/>
                </a:solidFill>
                <a:latin typeface="Open Sauce Semi-Bold"/>
                <a:ea typeface="Open Sauce Semi-Bold"/>
                <a:cs typeface="Open Sauce Semi-Bold"/>
                <a:sym typeface="Open Sauce Semi-Bold"/>
              </a:rPr>
              <a:t>THE</a:t>
            </a:r>
            <a:r>
              <a:rPr lang="en-US" b="true" sz="3000">
                <a:solidFill>
                  <a:srgbClr val="18100A"/>
                </a:solidFill>
                <a:latin typeface="Open Sauce Semi-Bold"/>
                <a:ea typeface="Open Sauce Semi-Bold"/>
                <a:cs typeface="Open Sauce Semi-Bold"/>
                <a:sym typeface="Open Sauce Semi-Bold"/>
              </a:rPr>
              <a:t> MOVEMENT: SANITY IN HUMANITY</a:t>
            </a:r>
          </a:p>
        </p:txBody>
      </p:sp>
      <p:sp>
        <p:nvSpPr>
          <p:cNvPr name="TextBox 15" id="15"/>
          <p:cNvSpPr txBox="true"/>
          <p:nvPr/>
        </p:nvSpPr>
        <p:spPr>
          <a:xfrm rot="0">
            <a:off x="0" y="9764565"/>
            <a:ext cx="8987199" cy="184785"/>
          </a:xfrm>
          <a:prstGeom prst="rect">
            <a:avLst/>
          </a:prstGeom>
        </p:spPr>
        <p:txBody>
          <a:bodyPr anchor="t" rtlCol="false" tIns="0" lIns="0" bIns="0" rIns="0">
            <a:spAutoFit/>
          </a:bodyPr>
          <a:lstStyle/>
          <a:p>
            <a:pPr algn="ctr" marL="0" indent="0" lvl="0">
              <a:lnSpc>
                <a:spcPts val="1560"/>
              </a:lnSpc>
              <a:spcBef>
                <a:spcPct val="0"/>
              </a:spcBef>
            </a:pPr>
            <a:r>
              <a:rPr lang="en-US" b="true" sz="1200">
                <a:solidFill>
                  <a:srgbClr val="A59E99"/>
                </a:solidFill>
                <a:latin typeface="Open Sauce Medium"/>
                <a:ea typeface="Open Sauce Medium"/>
                <a:cs typeface="Open Sauce Medium"/>
                <a:sym typeface="Open Sauce Medium"/>
              </a:rPr>
              <a:t>Copyright © 2025  iambernie.com   All Rights Reserved.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4126388"/>
            <a:chOff x="0" y="0"/>
            <a:chExt cx="4816593" cy="1086785"/>
          </a:xfrm>
        </p:grpSpPr>
        <p:sp>
          <p:nvSpPr>
            <p:cNvPr name="Freeform 3" id="3"/>
            <p:cNvSpPr/>
            <p:nvPr/>
          </p:nvSpPr>
          <p:spPr>
            <a:xfrm flipH="false" flipV="false" rot="0">
              <a:off x="0" y="0"/>
              <a:ext cx="4816592" cy="1086785"/>
            </a:xfrm>
            <a:custGeom>
              <a:avLst/>
              <a:gdLst/>
              <a:ahLst/>
              <a:cxnLst/>
              <a:rect r="r" b="b" t="t" l="l"/>
              <a:pathLst>
                <a:path h="1086785" w="4816592">
                  <a:moveTo>
                    <a:pt x="0" y="0"/>
                  </a:moveTo>
                  <a:lnTo>
                    <a:pt x="4816592" y="0"/>
                  </a:lnTo>
                  <a:lnTo>
                    <a:pt x="4816592" y="1086785"/>
                  </a:lnTo>
                  <a:lnTo>
                    <a:pt x="0" y="1086785"/>
                  </a:lnTo>
                  <a:close/>
                </a:path>
              </a:pathLst>
            </a:custGeom>
            <a:solidFill>
              <a:srgbClr val="FFFFFF"/>
            </a:solidFill>
          </p:spPr>
        </p:sp>
        <p:sp>
          <p:nvSpPr>
            <p:cNvPr name="TextBox 4" id="4"/>
            <p:cNvSpPr txBox="true"/>
            <p:nvPr/>
          </p:nvSpPr>
          <p:spPr>
            <a:xfrm>
              <a:off x="0" y="-28575"/>
              <a:ext cx="4816593" cy="1115360"/>
            </a:xfrm>
            <a:prstGeom prst="rect">
              <a:avLst/>
            </a:prstGeom>
          </p:spPr>
          <p:txBody>
            <a:bodyPr anchor="ctr" rtlCol="false" tIns="50800" lIns="50800" bIns="50800" rIns="50800"/>
            <a:lstStyle/>
            <a:p>
              <a:pPr algn="ctr">
                <a:lnSpc>
                  <a:spcPts val="2100"/>
                </a:lnSpc>
              </a:pPr>
            </a:p>
          </p:txBody>
        </p:sp>
      </p:grpSp>
      <p:sp>
        <p:nvSpPr>
          <p:cNvPr name="Freeform 5" id="5"/>
          <p:cNvSpPr/>
          <p:nvPr/>
        </p:nvSpPr>
        <p:spPr>
          <a:xfrm flipH="false" flipV="false" rot="1831615">
            <a:off x="8335997" y="1211419"/>
            <a:ext cx="7785614" cy="5673766"/>
          </a:xfrm>
          <a:custGeom>
            <a:avLst/>
            <a:gdLst/>
            <a:ahLst/>
            <a:cxnLst/>
            <a:rect r="r" b="b" t="t" l="l"/>
            <a:pathLst>
              <a:path h="5673766" w="7785614">
                <a:moveTo>
                  <a:pt x="0" y="0"/>
                </a:moveTo>
                <a:lnTo>
                  <a:pt x="7785615" y="0"/>
                </a:lnTo>
                <a:lnTo>
                  <a:pt x="7785615" y="5673766"/>
                </a:lnTo>
                <a:lnTo>
                  <a:pt x="0" y="5673766"/>
                </a:lnTo>
                <a:lnTo>
                  <a:pt x="0" y="0"/>
                </a:lnTo>
                <a:close/>
              </a:path>
            </a:pathLst>
          </a:custGeom>
          <a:blipFill>
            <a:blip r:embed="rId2"/>
            <a:stretch>
              <a:fillRect l="0" t="0" r="0" b="0"/>
            </a:stretch>
          </a:blipFill>
        </p:spPr>
      </p:sp>
      <p:sp>
        <p:nvSpPr>
          <p:cNvPr name="TextBox 6" id="6"/>
          <p:cNvSpPr txBox="true"/>
          <p:nvPr/>
        </p:nvSpPr>
        <p:spPr>
          <a:xfrm rot="0">
            <a:off x="1028700" y="767794"/>
            <a:ext cx="11696527" cy="2447925"/>
          </a:xfrm>
          <a:prstGeom prst="rect">
            <a:avLst/>
          </a:prstGeom>
        </p:spPr>
        <p:txBody>
          <a:bodyPr anchor="t" rtlCol="false" tIns="0" lIns="0" bIns="0" rIns="0">
            <a:spAutoFit/>
          </a:bodyPr>
          <a:lstStyle/>
          <a:p>
            <a:pPr algn="l">
              <a:lnSpc>
                <a:spcPts val="9600"/>
              </a:lnSpc>
            </a:pPr>
            <a:r>
              <a:rPr lang="en-US" sz="8000" spc="-400" b="true">
                <a:solidFill>
                  <a:srgbClr val="18100A"/>
                </a:solidFill>
                <a:latin typeface="Open Sauce Bold"/>
                <a:ea typeface="Open Sauce Bold"/>
                <a:cs typeface="Open Sauce Bold"/>
                <a:sym typeface="Open Sauce Bold"/>
              </a:rPr>
              <a:t>Reclaiming our</a:t>
            </a:r>
          </a:p>
          <a:p>
            <a:pPr algn="l" marL="0" indent="0" lvl="0">
              <a:lnSpc>
                <a:spcPts val="9600"/>
              </a:lnSpc>
            </a:pPr>
            <a:r>
              <a:rPr lang="en-US" b="true" sz="8000" spc="-400">
                <a:solidFill>
                  <a:srgbClr val="18100A"/>
                </a:solidFill>
                <a:latin typeface="Open Sauce Bold"/>
                <a:ea typeface="Open Sauce Bold"/>
                <a:cs typeface="Open Sauce Bold"/>
                <a:sym typeface="Open Sauce Bold"/>
              </a:rPr>
              <a:t>Moral Compass</a:t>
            </a:r>
          </a:p>
        </p:txBody>
      </p:sp>
      <p:sp>
        <p:nvSpPr>
          <p:cNvPr name="TextBox 7" id="7"/>
          <p:cNvSpPr txBox="true"/>
          <p:nvPr/>
        </p:nvSpPr>
        <p:spPr>
          <a:xfrm rot="0">
            <a:off x="1028700" y="7261149"/>
            <a:ext cx="16230600" cy="523875"/>
          </a:xfrm>
          <a:prstGeom prst="rect">
            <a:avLst/>
          </a:prstGeom>
        </p:spPr>
        <p:txBody>
          <a:bodyPr anchor="t" rtlCol="false" tIns="0" lIns="0" bIns="0" rIns="0">
            <a:spAutoFit/>
          </a:bodyPr>
          <a:lstStyle/>
          <a:p>
            <a:pPr algn="l" marL="0" indent="0" lvl="0">
              <a:lnSpc>
                <a:spcPts val="4200"/>
              </a:lnSpc>
            </a:pPr>
            <a:r>
              <a:rPr lang="en-US" sz="3000">
                <a:solidFill>
                  <a:srgbClr val="18100A"/>
                </a:solidFill>
                <a:latin typeface="Open Sauce"/>
                <a:ea typeface="Open Sauce"/>
                <a:cs typeface="Open Sauce"/>
                <a:sym typeface="Open Sauce"/>
              </a:rPr>
              <a:t>Critical thought is essential for navigating through uncertainty and finding clarity.</a:t>
            </a:r>
          </a:p>
        </p:txBody>
      </p:sp>
      <p:sp>
        <p:nvSpPr>
          <p:cNvPr name="TextBox 8" id="8"/>
          <p:cNvSpPr txBox="true"/>
          <p:nvPr/>
        </p:nvSpPr>
        <p:spPr>
          <a:xfrm rot="0">
            <a:off x="0" y="9764565"/>
            <a:ext cx="8987199" cy="184785"/>
          </a:xfrm>
          <a:prstGeom prst="rect">
            <a:avLst/>
          </a:prstGeom>
        </p:spPr>
        <p:txBody>
          <a:bodyPr anchor="t" rtlCol="false" tIns="0" lIns="0" bIns="0" rIns="0">
            <a:spAutoFit/>
          </a:bodyPr>
          <a:lstStyle/>
          <a:p>
            <a:pPr algn="ctr" marL="0" indent="0" lvl="0">
              <a:lnSpc>
                <a:spcPts val="1560"/>
              </a:lnSpc>
              <a:spcBef>
                <a:spcPct val="0"/>
              </a:spcBef>
            </a:pPr>
            <a:r>
              <a:rPr lang="en-US" b="true" sz="1200">
                <a:solidFill>
                  <a:srgbClr val="A59E99"/>
                </a:solidFill>
                <a:latin typeface="Open Sauce Medium"/>
                <a:ea typeface="Open Sauce Medium"/>
                <a:cs typeface="Open Sauce Medium"/>
                <a:sym typeface="Open Sauce Medium"/>
              </a:rPr>
              <a:t>Copyright © 2025  iambernie.com   All Rights Reserved.</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3299747"/>
            <a:chOff x="0" y="0"/>
            <a:chExt cx="4816593" cy="869069"/>
          </a:xfrm>
        </p:grpSpPr>
        <p:sp>
          <p:nvSpPr>
            <p:cNvPr name="Freeform 3" id="3"/>
            <p:cNvSpPr/>
            <p:nvPr/>
          </p:nvSpPr>
          <p:spPr>
            <a:xfrm flipH="false" flipV="false" rot="0">
              <a:off x="0" y="0"/>
              <a:ext cx="4816592" cy="869069"/>
            </a:xfrm>
            <a:custGeom>
              <a:avLst/>
              <a:gdLst/>
              <a:ahLst/>
              <a:cxnLst/>
              <a:rect r="r" b="b" t="t" l="l"/>
              <a:pathLst>
                <a:path h="869069" w="4816592">
                  <a:moveTo>
                    <a:pt x="0" y="0"/>
                  </a:moveTo>
                  <a:lnTo>
                    <a:pt x="4816592" y="0"/>
                  </a:lnTo>
                  <a:lnTo>
                    <a:pt x="4816592" y="869069"/>
                  </a:lnTo>
                  <a:lnTo>
                    <a:pt x="0" y="869069"/>
                  </a:lnTo>
                  <a:close/>
                </a:path>
              </a:pathLst>
            </a:custGeom>
            <a:solidFill>
              <a:srgbClr val="FFFFFF"/>
            </a:solidFill>
          </p:spPr>
        </p:sp>
        <p:sp>
          <p:nvSpPr>
            <p:cNvPr name="TextBox 4" id="4"/>
            <p:cNvSpPr txBox="true"/>
            <p:nvPr/>
          </p:nvSpPr>
          <p:spPr>
            <a:xfrm>
              <a:off x="0" y="-28575"/>
              <a:ext cx="4816593" cy="897644"/>
            </a:xfrm>
            <a:prstGeom prst="rect">
              <a:avLst/>
            </a:prstGeom>
          </p:spPr>
          <p:txBody>
            <a:bodyPr anchor="ctr" rtlCol="false" tIns="50800" lIns="50800" bIns="50800" rIns="50800"/>
            <a:lstStyle/>
            <a:p>
              <a:pPr algn="ctr">
                <a:lnSpc>
                  <a:spcPts val="2100"/>
                </a:lnSpc>
              </a:pPr>
            </a:p>
          </p:txBody>
        </p:sp>
      </p:grpSp>
      <p:sp>
        <p:nvSpPr>
          <p:cNvPr name="Freeform 5" id="5"/>
          <p:cNvSpPr/>
          <p:nvPr/>
        </p:nvSpPr>
        <p:spPr>
          <a:xfrm flipH="false" flipV="false" rot="0">
            <a:off x="13152154" y="179819"/>
            <a:ext cx="3448895" cy="3448895"/>
          </a:xfrm>
          <a:custGeom>
            <a:avLst/>
            <a:gdLst/>
            <a:ahLst/>
            <a:cxnLst/>
            <a:rect r="r" b="b" t="t" l="l"/>
            <a:pathLst>
              <a:path h="3448895" w="3448895">
                <a:moveTo>
                  <a:pt x="0" y="0"/>
                </a:moveTo>
                <a:lnTo>
                  <a:pt x="3448895" y="0"/>
                </a:lnTo>
                <a:lnTo>
                  <a:pt x="3448895" y="3448894"/>
                </a:lnTo>
                <a:lnTo>
                  <a:pt x="0" y="344889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028700" y="767794"/>
            <a:ext cx="13701897" cy="1228725"/>
          </a:xfrm>
          <a:prstGeom prst="rect">
            <a:avLst/>
          </a:prstGeom>
        </p:spPr>
        <p:txBody>
          <a:bodyPr anchor="t" rtlCol="false" tIns="0" lIns="0" bIns="0" rIns="0">
            <a:spAutoFit/>
          </a:bodyPr>
          <a:lstStyle/>
          <a:p>
            <a:pPr algn="l" marL="0" indent="0" lvl="0">
              <a:lnSpc>
                <a:spcPts val="9600"/>
              </a:lnSpc>
            </a:pPr>
            <a:r>
              <a:rPr lang="en-US" b="true" sz="8000" spc="-400">
                <a:solidFill>
                  <a:srgbClr val="18100A"/>
                </a:solidFill>
                <a:latin typeface="Open Sauce Bold"/>
                <a:ea typeface="Open Sauce Bold"/>
                <a:cs typeface="Open Sauce Bold"/>
                <a:sym typeface="Open Sauce Bold"/>
              </a:rPr>
              <a:t> Pillars of Moral Fortitude</a:t>
            </a:r>
          </a:p>
        </p:txBody>
      </p:sp>
      <p:sp>
        <p:nvSpPr>
          <p:cNvPr name="TextBox 7" id="7"/>
          <p:cNvSpPr txBox="true"/>
          <p:nvPr/>
        </p:nvSpPr>
        <p:spPr>
          <a:xfrm rot="0">
            <a:off x="1028700" y="2515616"/>
            <a:ext cx="16230600" cy="523875"/>
          </a:xfrm>
          <a:prstGeom prst="rect">
            <a:avLst/>
          </a:prstGeom>
        </p:spPr>
        <p:txBody>
          <a:bodyPr anchor="t" rtlCol="false" tIns="0" lIns="0" bIns="0" rIns="0">
            <a:spAutoFit/>
          </a:bodyPr>
          <a:lstStyle/>
          <a:p>
            <a:pPr algn="l" marL="0" indent="0" lvl="0">
              <a:lnSpc>
                <a:spcPts val="4200"/>
              </a:lnSpc>
            </a:pPr>
            <a:r>
              <a:rPr lang="en-US" sz="3000">
                <a:solidFill>
                  <a:srgbClr val="18100A"/>
                </a:solidFill>
                <a:latin typeface="Open Sauce"/>
                <a:ea typeface="Open Sauce"/>
                <a:cs typeface="Open Sauce"/>
                <a:sym typeface="Open Sauce"/>
              </a:rPr>
              <a:t>T</a:t>
            </a:r>
            <a:r>
              <a:rPr lang="en-US" sz="3000">
                <a:solidFill>
                  <a:srgbClr val="18100A"/>
                </a:solidFill>
                <a:latin typeface="Open Sauce"/>
                <a:ea typeface="Open Sauce"/>
                <a:cs typeface="Open Sauce"/>
                <a:sym typeface="Open Sauce"/>
              </a:rPr>
              <a:t>he five habits that you’ll use in every discussion and activity: </a:t>
            </a:r>
          </a:p>
        </p:txBody>
      </p:sp>
      <p:sp>
        <p:nvSpPr>
          <p:cNvPr name="TextBox 8" id="8"/>
          <p:cNvSpPr txBox="true"/>
          <p:nvPr/>
        </p:nvSpPr>
        <p:spPr>
          <a:xfrm rot="0">
            <a:off x="0" y="9764565"/>
            <a:ext cx="8987199" cy="184785"/>
          </a:xfrm>
          <a:prstGeom prst="rect">
            <a:avLst/>
          </a:prstGeom>
        </p:spPr>
        <p:txBody>
          <a:bodyPr anchor="t" rtlCol="false" tIns="0" lIns="0" bIns="0" rIns="0">
            <a:spAutoFit/>
          </a:bodyPr>
          <a:lstStyle/>
          <a:p>
            <a:pPr algn="ctr" marL="0" indent="0" lvl="0">
              <a:lnSpc>
                <a:spcPts val="1560"/>
              </a:lnSpc>
              <a:spcBef>
                <a:spcPct val="0"/>
              </a:spcBef>
            </a:pPr>
            <a:r>
              <a:rPr lang="en-US" b="true" sz="1200">
                <a:solidFill>
                  <a:srgbClr val="A59E99"/>
                </a:solidFill>
                <a:latin typeface="Open Sauce Medium"/>
                <a:ea typeface="Open Sauce Medium"/>
                <a:cs typeface="Open Sauce Medium"/>
                <a:sym typeface="Open Sauce Medium"/>
              </a:rPr>
              <a:t>Copyright © 2025  iambernie.com   All Rights Reserved.</a:t>
            </a:r>
          </a:p>
        </p:txBody>
      </p:sp>
      <p:sp>
        <p:nvSpPr>
          <p:cNvPr name="TextBox 9" id="9"/>
          <p:cNvSpPr txBox="true"/>
          <p:nvPr/>
        </p:nvSpPr>
        <p:spPr>
          <a:xfrm rot="0">
            <a:off x="811333" y="3804560"/>
            <a:ext cx="16129548" cy="5785487"/>
          </a:xfrm>
          <a:prstGeom prst="rect">
            <a:avLst/>
          </a:prstGeom>
        </p:spPr>
        <p:txBody>
          <a:bodyPr anchor="t" rtlCol="false" tIns="0" lIns="0" bIns="0" rIns="0">
            <a:spAutoFit/>
          </a:bodyPr>
          <a:lstStyle/>
          <a:p>
            <a:pPr algn="l" marL="647690" indent="-323845" lvl="1">
              <a:lnSpc>
                <a:spcPts val="4619"/>
              </a:lnSpc>
              <a:buFont typeface="Arial"/>
              <a:buChar char="•"/>
            </a:pPr>
            <a:r>
              <a:rPr lang="en-US" b="true" sz="2999" spc="-149">
                <a:solidFill>
                  <a:srgbClr val="000000"/>
                </a:solidFill>
                <a:latin typeface="Open Sauce Bold"/>
                <a:ea typeface="Open Sauce Bold"/>
                <a:cs typeface="Open Sauce Bold"/>
                <a:sym typeface="Open Sauce Bold"/>
              </a:rPr>
              <a:t>Emotional Composure: </a:t>
            </a:r>
            <a:r>
              <a:rPr lang="en-US" sz="2999" spc="-149">
                <a:solidFill>
                  <a:srgbClr val="000000"/>
                </a:solidFill>
                <a:latin typeface="Open Sauce"/>
                <a:ea typeface="Open Sauce"/>
                <a:cs typeface="Open Sauce"/>
                <a:sym typeface="Open Sauce"/>
              </a:rPr>
              <a:t>Practice pausing and settling your emotions when you feel attacked, so you can choose a calm, constructive response. </a:t>
            </a:r>
          </a:p>
          <a:p>
            <a:pPr algn="l" marL="647690" indent="-323845" lvl="1">
              <a:lnSpc>
                <a:spcPts val="4619"/>
              </a:lnSpc>
              <a:buFont typeface="Arial"/>
              <a:buChar char="•"/>
            </a:pPr>
            <a:r>
              <a:rPr lang="en-US" b="true" sz="2999" spc="-149">
                <a:solidFill>
                  <a:srgbClr val="000000"/>
                </a:solidFill>
                <a:latin typeface="Open Sauce Bold"/>
                <a:ea typeface="Open Sauce Bold"/>
                <a:cs typeface="Open Sauce Bold"/>
                <a:sym typeface="Open Sauce Bold"/>
              </a:rPr>
              <a:t>Empathy Inquiry:</a:t>
            </a:r>
            <a:r>
              <a:rPr lang="en-US" sz="2999" spc="-149">
                <a:solidFill>
                  <a:srgbClr val="000000"/>
                </a:solidFill>
                <a:latin typeface="Open Sauce"/>
                <a:ea typeface="Open Sauce"/>
                <a:cs typeface="Open Sauce"/>
                <a:sym typeface="Open Sauce"/>
              </a:rPr>
              <a:t> Replace confrontation with genuine listening: invite, “tell me more,” to disarm hostility and open dialogue. </a:t>
            </a:r>
          </a:p>
          <a:p>
            <a:pPr algn="l" marL="647690" indent="-323845" lvl="1">
              <a:lnSpc>
                <a:spcPts val="4619"/>
              </a:lnSpc>
              <a:buFont typeface="Arial"/>
              <a:buChar char="•"/>
            </a:pPr>
            <a:r>
              <a:rPr lang="en-US" b="true" sz="2999" spc="-149">
                <a:solidFill>
                  <a:srgbClr val="000000"/>
                </a:solidFill>
                <a:latin typeface="Open Sauce Bold"/>
                <a:ea typeface="Open Sauce Bold"/>
                <a:cs typeface="Open Sauce Bold"/>
                <a:sym typeface="Open Sauce Bold"/>
              </a:rPr>
              <a:t>Empathic Perspective:</a:t>
            </a:r>
            <a:r>
              <a:rPr lang="en-US" sz="2999" spc="-149">
                <a:solidFill>
                  <a:srgbClr val="000000"/>
                </a:solidFill>
                <a:latin typeface="Open Sauce"/>
                <a:ea typeface="Open Sauce"/>
                <a:cs typeface="Open Sauce"/>
                <a:sym typeface="Open Sauce"/>
              </a:rPr>
              <a:t> Acknowledge your blind spots and be ready to admit when you might be wrong. Humility fosters mutual understanding. </a:t>
            </a:r>
          </a:p>
          <a:p>
            <a:pPr algn="l" marL="647690" indent="-323845" lvl="1">
              <a:lnSpc>
                <a:spcPts val="4619"/>
              </a:lnSpc>
              <a:buFont typeface="Arial"/>
              <a:buChar char="•"/>
            </a:pPr>
            <a:r>
              <a:rPr lang="en-US" b="true" sz="2999" spc="-149">
                <a:solidFill>
                  <a:srgbClr val="000000"/>
                </a:solidFill>
                <a:latin typeface="Open Sauce Bold"/>
                <a:ea typeface="Open Sauce Bold"/>
                <a:cs typeface="Open Sauce Bold"/>
                <a:sym typeface="Open Sauce Bold"/>
              </a:rPr>
              <a:t>Courageous Consistency: </a:t>
            </a:r>
            <a:r>
              <a:rPr lang="en-US" sz="2999" spc="-149">
                <a:solidFill>
                  <a:srgbClr val="000000"/>
                </a:solidFill>
                <a:latin typeface="Open Sauce"/>
                <a:ea typeface="Open Sauce"/>
                <a:cs typeface="Open Sauce"/>
                <a:sym typeface="Open Sauce"/>
              </a:rPr>
              <a:t>Moral courage isn’t a one-off. Deliberately rehearse these skills so they become your default way of engaging. </a:t>
            </a:r>
          </a:p>
          <a:p>
            <a:pPr algn="l" marL="647690" indent="-323845" lvl="1">
              <a:lnSpc>
                <a:spcPts val="4619"/>
              </a:lnSpc>
              <a:buFont typeface="Arial"/>
              <a:buChar char="•"/>
            </a:pPr>
            <a:r>
              <a:rPr lang="en-US" b="true" sz="2999" spc="-149">
                <a:solidFill>
                  <a:srgbClr val="000000"/>
                </a:solidFill>
                <a:latin typeface="Open Sauce Bold"/>
                <a:ea typeface="Open Sauce Bold"/>
                <a:cs typeface="Open Sauce Bold"/>
                <a:sym typeface="Open Sauce Bold"/>
              </a:rPr>
              <a:t>Purpose Alignment:</a:t>
            </a:r>
            <a:r>
              <a:rPr lang="en-US" sz="2999" spc="-149">
                <a:solidFill>
                  <a:srgbClr val="000000"/>
                </a:solidFill>
                <a:latin typeface="Open Sauce"/>
                <a:ea typeface="Open Sauce"/>
                <a:cs typeface="Open Sauce"/>
                <a:sym typeface="Open Sauce"/>
              </a:rPr>
              <a:t> Constantly check your motive: are you solving the problem or seeking moral superiority? Align with the former for healthier outcomes. </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grpSp>
        <p:nvGrpSpPr>
          <p:cNvPr name="Group 2" id="2"/>
          <p:cNvGrpSpPr/>
          <p:nvPr/>
        </p:nvGrpSpPr>
        <p:grpSpPr>
          <a:xfrm rot="0">
            <a:off x="0" y="0"/>
            <a:ext cx="10540192" cy="10287000"/>
            <a:chOff x="0" y="0"/>
            <a:chExt cx="832805" cy="812800"/>
          </a:xfrm>
        </p:grpSpPr>
        <p:sp>
          <p:nvSpPr>
            <p:cNvPr name="Freeform 3" id="3"/>
            <p:cNvSpPr/>
            <p:nvPr/>
          </p:nvSpPr>
          <p:spPr>
            <a:xfrm flipH="false" flipV="false" rot="0">
              <a:off x="0" y="0"/>
              <a:ext cx="832805" cy="812800"/>
            </a:xfrm>
            <a:custGeom>
              <a:avLst/>
              <a:gdLst/>
              <a:ahLst/>
              <a:cxnLst/>
              <a:rect r="r" b="b" t="t" l="l"/>
              <a:pathLst>
                <a:path h="812800" w="832805">
                  <a:moveTo>
                    <a:pt x="0" y="0"/>
                  </a:moveTo>
                  <a:lnTo>
                    <a:pt x="832805" y="0"/>
                  </a:lnTo>
                  <a:lnTo>
                    <a:pt x="832805" y="812800"/>
                  </a:lnTo>
                  <a:lnTo>
                    <a:pt x="0" y="812800"/>
                  </a:lnTo>
                  <a:close/>
                </a:path>
              </a:pathLst>
            </a:custGeom>
            <a:blipFill>
              <a:blip r:embed="rId2"/>
              <a:stretch>
                <a:fillRect l="-2639" t="0" r="-2639" b="0"/>
              </a:stretch>
            </a:blipFill>
          </p:spPr>
        </p:sp>
      </p:grpSp>
      <p:grpSp>
        <p:nvGrpSpPr>
          <p:cNvPr name="Group 4" id="4"/>
          <p:cNvGrpSpPr/>
          <p:nvPr/>
        </p:nvGrpSpPr>
        <p:grpSpPr>
          <a:xfrm rot="0">
            <a:off x="11592287" y="1863048"/>
            <a:ext cx="5748067" cy="6406250"/>
            <a:chOff x="0" y="0"/>
            <a:chExt cx="7664089" cy="8541667"/>
          </a:xfrm>
        </p:grpSpPr>
        <p:sp>
          <p:nvSpPr>
            <p:cNvPr name="TextBox 5" id="5"/>
            <p:cNvSpPr txBox="true"/>
            <p:nvPr/>
          </p:nvSpPr>
          <p:spPr>
            <a:xfrm rot="0">
              <a:off x="0" y="3905108"/>
              <a:ext cx="7664089" cy="4636558"/>
            </a:xfrm>
            <a:prstGeom prst="rect">
              <a:avLst/>
            </a:prstGeom>
          </p:spPr>
          <p:txBody>
            <a:bodyPr anchor="t" rtlCol="false" tIns="0" lIns="0" bIns="0" rIns="0">
              <a:spAutoFit/>
            </a:bodyPr>
            <a:lstStyle/>
            <a:p>
              <a:pPr algn="l" marL="0" indent="0" lvl="0">
                <a:lnSpc>
                  <a:spcPts val="3499"/>
                </a:lnSpc>
              </a:pPr>
              <a:r>
                <a:rPr lang="en-US" sz="2499">
                  <a:solidFill>
                    <a:srgbClr val="18100A"/>
                  </a:solidFill>
                  <a:latin typeface="Open Sauce"/>
                  <a:ea typeface="Open Sauce"/>
                  <a:cs typeface="Open Sauce"/>
                  <a:sym typeface="Open Sauce"/>
                </a:rPr>
                <a:t>W</a:t>
              </a:r>
              <a:r>
                <a:rPr lang="en-US" sz="2499">
                  <a:solidFill>
                    <a:srgbClr val="18100A"/>
                  </a:solidFill>
                  <a:latin typeface="Open Sauce"/>
                  <a:ea typeface="Open Sauce"/>
                  <a:cs typeface="Open Sauce"/>
                  <a:sym typeface="Open Sauce"/>
                </a:rPr>
                <a:t>e can reboot humanity.</a:t>
              </a:r>
            </a:p>
            <a:p>
              <a:pPr algn="l" marL="0" indent="0" lvl="0">
                <a:lnSpc>
                  <a:spcPts val="3499"/>
                </a:lnSpc>
              </a:pPr>
            </a:p>
            <a:p>
              <a:pPr algn="l" marL="0" indent="0" lvl="0">
                <a:lnSpc>
                  <a:spcPts val="3499"/>
                </a:lnSpc>
              </a:pPr>
              <a:r>
                <a:rPr lang="en-US" b="true" sz="2499" strike="noStrike" u="none">
                  <a:solidFill>
                    <a:srgbClr val="18100A"/>
                  </a:solidFill>
                  <a:latin typeface="Open Sauce Bold"/>
                  <a:ea typeface="Open Sauce Bold"/>
                  <a:cs typeface="Open Sauce Bold"/>
                  <a:sym typeface="Open Sauce Bold"/>
                </a:rPr>
                <a:t>Introducing: Sanity in Humanity</a:t>
              </a:r>
            </a:p>
            <a:p>
              <a:pPr algn="l" marL="0" indent="0" lvl="0">
                <a:lnSpc>
                  <a:spcPts val="3499"/>
                </a:lnSpc>
              </a:pPr>
            </a:p>
            <a:p>
              <a:pPr algn="l" marL="0" indent="0" lvl="0">
                <a:lnSpc>
                  <a:spcPts val="3499"/>
                </a:lnSpc>
              </a:pPr>
              <a:r>
                <a:rPr lang="en-US" sz="2499" strike="noStrike" u="none">
                  <a:solidFill>
                    <a:srgbClr val="18100A"/>
                  </a:solidFill>
                  <a:latin typeface="Open Sauce"/>
                  <a:ea typeface="Open Sauce"/>
                  <a:cs typeface="Open Sauce"/>
                  <a:sym typeface="Open Sauce"/>
                </a:rPr>
                <a:t>A global movement to reawaken our sense of connection, empathy, and shared purpose.</a:t>
              </a:r>
            </a:p>
            <a:p>
              <a:pPr algn="l" marL="0" indent="0" lvl="0">
                <a:lnSpc>
                  <a:spcPts val="3499"/>
                </a:lnSpc>
              </a:pPr>
            </a:p>
          </p:txBody>
        </p:sp>
        <p:sp>
          <p:nvSpPr>
            <p:cNvPr name="TextBox 6" id="6"/>
            <p:cNvSpPr txBox="true"/>
            <p:nvPr/>
          </p:nvSpPr>
          <p:spPr>
            <a:xfrm rot="0">
              <a:off x="31992" y="133350"/>
              <a:ext cx="7632097" cy="2935999"/>
            </a:xfrm>
            <a:prstGeom prst="rect">
              <a:avLst/>
            </a:prstGeom>
          </p:spPr>
          <p:txBody>
            <a:bodyPr anchor="t" rtlCol="false" tIns="0" lIns="0" bIns="0" rIns="0">
              <a:spAutoFit/>
            </a:bodyPr>
            <a:lstStyle/>
            <a:p>
              <a:pPr algn="l" marL="0" indent="0" lvl="0">
                <a:lnSpc>
                  <a:spcPts val="8364"/>
                </a:lnSpc>
              </a:pPr>
              <a:r>
                <a:rPr lang="en-US" sz="8200">
                  <a:solidFill>
                    <a:srgbClr val="18100A"/>
                  </a:solidFill>
                  <a:latin typeface="Sedgwick Ave"/>
                  <a:ea typeface="Sedgwick Ave"/>
                  <a:cs typeface="Sedgwick Ave"/>
                  <a:sym typeface="Sedgwick Ave"/>
                </a:rPr>
                <a:t>But all is not lost</a:t>
              </a:r>
            </a:p>
          </p:txBody>
        </p:sp>
      </p:grpSp>
      <p:sp>
        <p:nvSpPr>
          <p:cNvPr name="TextBox 7" id="7"/>
          <p:cNvSpPr txBox="true"/>
          <p:nvPr/>
        </p:nvSpPr>
        <p:spPr>
          <a:xfrm rot="0">
            <a:off x="790575" y="9755040"/>
            <a:ext cx="8201096" cy="178980"/>
          </a:xfrm>
          <a:prstGeom prst="rect">
            <a:avLst/>
          </a:prstGeom>
        </p:spPr>
        <p:txBody>
          <a:bodyPr anchor="t" rtlCol="false" tIns="0" lIns="0" bIns="0" rIns="0">
            <a:spAutoFit/>
          </a:bodyPr>
          <a:lstStyle/>
          <a:p>
            <a:pPr algn="ctr" marL="0" indent="0" lvl="0">
              <a:lnSpc>
                <a:spcPts val="1423"/>
              </a:lnSpc>
              <a:spcBef>
                <a:spcPct val="0"/>
              </a:spcBef>
            </a:pPr>
            <a:r>
              <a:rPr lang="en-US" b="true" sz="1095">
                <a:solidFill>
                  <a:srgbClr val="A59E99"/>
                </a:solidFill>
                <a:latin typeface="Open Sauce Medium"/>
                <a:ea typeface="Open Sauce Medium"/>
                <a:cs typeface="Open Sauce Medium"/>
                <a:sym typeface="Open Sauce Medium"/>
              </a:rPr>
              <a:t>Copyright © 2025  iambernie.com   All Rights Reserved.</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grpSp>
        <p:nvGrpSpPr>
          <p:cNvPr name="Group 2" id="2"/>
          <p:cNvGrpSpPr/>
          <p:nvPr/>
        </p:nvGrpSpPr>
        <p:grpSpPr>
          <a:xfrm rot="0">
            <a:off x="0" y="-77327"/>
            <a:ext cx="10540192" cy="10287000"/>
            <a:chOff x="0" y="0"/>
            <a:chExt cx="832805" cy="812800"/>
          </a:xfrm>
        </p:grpSpPr>
        <p:sp>
          <p:nvSpPr>
            <p:cNvPr name="Freeform 3" id="3"/>
            <p:cNvSpPr/>
            <p:nvPr/>
          </p:nvSpPr>
          <p:spPr>
            <a:xfrm flipH="false" flipV="false" rot="0">
              <a:off x="0" y="0"/>
              <a:ext cx="832805" cy="812800"/>
            </a:xfrm>
            <a:custGeom>
              <a:avLst/>
              <a:gdLst/>
              <a:ahLst/>
              <a:cxnLst/>
              <a:rect r="r" b="b" t="t" l="l"/>
              <a:pathLst>
                <a:path h="812800" w="832805">
                  <a:moveTo>
                    <a:pt x="0" y="0"/>
                  </a:moveTo>
                  <a:lnTo>
                    <a:pt x="832805" y="0"/>
                  </a:lnTo>
                  <a:lnTo>
                    <a:pt x="832805" y="812800"/>
                  </a:lnTo>
                  <a:lnTo>
                    <a:pt x="0" y="812800"/>
                  </a:lnTo>
                  <a:close/>
                </a:path>
              </a:pathLst>
            </a:custGeom>
            <a:blipFill>
              <a:blip r:embed="rId2"/>
              <a:stretch>
                <a:fillRect l="-20732" t="0" r="-74463" b="0"/>
              </a:stretch>
            </a:blipFill>
          </p:spPr>
        </p:sp>
      </p:grpSp>
      <p:grpSp>
        <p:nvGrpSpPr>
          <p:cNvPr name="Group 4" id="4"/>
          <p:cNvGrpSpPr/>
          <p:nvPr/>
        </p:nvGrpSpPr>
        <p:grpSpPr>
          <a:xfrm rot="0">
            <a:off x="11592287" y="1732941"/>
            <a:ext cx="5748067" cy="6666463"/>
            <a:chOff x="0" y="0"/>
            <a:chExt cx="7664089" cy="8888618"/>
          </a:xfrm>
        </p:grpSpPr>
        <p:sp>
          <p:nvSpPr>
            <p:cNvPr name="TextBox 5" id="5"/>
            <p:cNvSpPr txBox="true"/>
            <p:nvPr/>
          </p:nvSpPr>
          <p:spPr>
            <a:xfrm rot="0">
              <a:off x="0" y="2499459"/>
              <a:ext cx="7664089" cy="6389158"/>
            </a:xfrm>
            <a:prstGeom prst="rect">
              <a:avLst/>
            </a:prstGeom>
          </p:spPr>
          <p:txBody>
            <a:bodyPr anchor="t" rtlCol="false" tIns="0" lIns="0" bIns="0" rIns="0">
              <a:spAutoFit/>
            </a:bodyPr>
            <a:lstStyle/>
            <a:p>
              <a:pPr algn="l" marL="0" indent="0" lvl="0">
                <a:lnSpc>
                  <a:spcPts val="3499"/>
                </a:lnSpc>
              </a:pPr>
              <a:r>
                <a:rPr lang="en-US" sz="2499">
                  <a:solidFill>
                    <a:srgbClr val="18100A"/>
                  </a:solidFill>
                  <a:latin typeface="Open Sauce"/>
                  <a:ea typeface="Open Sauce"/>
                  <a:cs typeface="Open Sauce"/>
                  <a:sym typeface="Open Sauce"/>
                </a:rPr>
                <a:t>At</a:t>
              </a:r>
              <a:r>
                <a:rPr lang="en-US" sz="2499" strike="noStrike" u="none">
                  <a:solidFill>
                    <a:srgbClr val="18100A"/>
                  </a:solidFill>
                  <a:latin typeface="Open Sauce"/>
                  <a:ea typeface="Open Sauce"/>
                  <a:cs typeface="Open Sauce"/>
                  <a:sym typeface="Open Sauce"/>
                </a:rPr>
                <a:t> our core, we all want the same t</a:t>
              </a:r>
              <a:r>
                <a:rPr lang="en-US" sz="2499" strike="noStrike" u="none">
                  <a:solidFill>
                    <a:srgbClr val="18100A"/>
                  </a:solidFill>
                  <a:latin typeface="Open Sauce"/>
                  <a:ea typeface="Open Sauce"/>
                  <a:cs typeface="Open Sauce"/>
                  <a:sym typeface="Open Sauce"/>
                </a:rPr>
                <a:t>hings:</a:t>
              </a:r>
            </a:p>
            <a:p>
              <a:pPr algn="l" marL="0" indent="0" lvl="0">
                <a:lnSpc>
                  <a:spcPts val="3499"/>
                </a:lnSpc>
              </a:pPr>
            </a:p>
            <a:p>
              <a:pPr algn="l" marL="539749" indent="-269875" lvl="1">
                <a:lnSpc>
                  <a:spcPts val="3499"/>
                </a:lnSpc>
                <a:buFont typeface="Arial"/>
                <a:buChar char="•"/>
              </a:pPr>
              <a:r>
                <a:rPr lang="en-US" sz="2499" strike="noStrike" u="none">
                  <a:solidFill>
                    <a:srgbClr val="18100A"/>
                  </a:solidFill>
                  <a:latin typeface="Open Sauce"/>
                  <a:ea typeface="Open Sauce"/>
                  <a:cs typeface="Open Sauce"/>
                  <a:sym typeface="Open Sauce"/>
                </a:rPr>
                <a:t>To feel safe</a:t>
              </a:r>
              <a:r>
                <a:rPr lang="en-US" sz="2499" strike="noStrike" u="none">
                  <a:solidFill>
                    <a:srgbClr val="18100A"/>
                  </a:solidFill>
                  <a:latin typeface="Open Sauce"/>
                  <a:ea typeface="Open Sauce"/>
                  <a:cs typeface="Open Sauce"/>
                  <a:sym typeface="Open Sauce"/>
                </a:rPr>
                <a:t>. </a:t>
              </a:r>
            </a:p>
            <a:p>
              <a:pPr algn="l" marL="539749" indent="-269875" lvl="1">
                <a:lnSpc>
                  <a:spcPts val="3499"/>
                </a:lnSpc>
                <a:buFont typeface="Arial"/>
                <a:buChar char="•"/>
              </a:pPr>
              <a:r>
                <a:rPr lang="en-US" sz="2499" strike="noStrike" u="none">
                  <a:solidFill>
                    <a:srgbClr val="18100A"/>
                  </a:solidFill>
                  <a:latin typeface="Open Sauce"/>
                  <a:ea typeface="Open Sauce"/>
                  <a:cs typeface="Open Sauce"/>
                  <a:sym typeface="Open Sauce"/>
                </a:rPr>
                <a:t>To feel valued. </a:t>
              </a:r>
            </a:p>
            <a:p>
              <a:pPr algn="l" marL="539749" indent="-269875" lvl="1">
                <a:lnSpc>
                  <a:spcPts val="3499"/>
                </a:lnSpc>
                <a:buFont typeface="Arial"/>
                <a:buChar char="•"/>
              </a:pPr>
              <a:r>
                <a:rPr lang="en-US" sz="2499" strike="noStrike" u="none">
                  <a:solidFill>
                    <a:srgbClr val="18100A"/>
                  </a:solidFill>
                  <a:latin typeface="Open Sauce"/>
                  <a:ea typeface="Open Sauce"/>
                  <a:cs typeface="Open Sauce"/>
                  <a:sym typeface="Open Sauce"/>
                </a:rPr>
                <a:t>To feel that we matter.</a:t>
              </a:r>
            </a:p>
            <a:p>
              <a:pPr algn="l" marL="0" indent="0" lvl="0">
                <a:lnSpc>
                  <a:spcPts val="3499"/>
                </a:lnSpc>
              </a:pPr>
            </a:p>
            <a:p>
              <a:pPr algn="l" marL="0" indent="0" lvl="0">
                <a:lnSpc>
                  <a:spcPts val="3499"/>
                </a:lnSpc>
              </a:pPr>
              <a:r>
                <a:rPr lang="en-US" sz="2499" strike="noStrike" u="none">
                  <a:solidFill>
                    <a:srgbClr val="18100A"/>
                  </a:solidFill>
                  <a:latin typeface="Open Sauce"/>
                  <a:ea typeface="Open Sauce"/>
                  <a:cs typeface="Open Sauce"/>
                  <a:sym typeface="Open Sauce"/>
                </a:rPr>
                <a:t>And the truth is, we are happiest as individuals and as societies when we are acknowledged and respected.</a:t>
              </a:r>
            </a:p>
            <a:p>
              <a:pPr algn="l" marL="0" indent="0" lvl="0">
                <a:lnSpc>
                  <a:spcPts val="3499"/>
                </a:lnSpc>
              </a:pPr>
            </a:p>
          </p:txBody>
        </p:sp>
        <p:sp>
          <p:nvSpPr>
            <p:cNvPr name="TextBox 6" id="6"/>
            <p:cNvSpPr txBox="true"/>
            <p:nvPr/>
          </p:nvSpPr>
          <p:spPr>
            <a:xfrm rot="0">
              <a:off x="31992" y="-9525"/>
              <a:ext cx="7632097" cy="1673225"/>
            </a:xfrm>
            <a:prstGeom prst="rect">
              <a:avLst/>
            </a:prstGeom>
          </p:spPr>
          <p:txBody>
            <a:bodyPr anchor="t" rtlCol="false" tIns="0" lIns="0" bIns="0" rIns="0">
              <a:spAutoFit/>
            </a:bodyPr>
            <a:lstStyle/>
            <a:p>
              <a:pPr algn="l" marL="0" indent="0" lvl="0">
                <a:lnSpc>
                  <a:spcPts val="9840"/>
                </a:lnSpc>
              </a:pPr>
              <a:r>
                <a:rPr lang="en-US" sz="8200">
                  <a:solidFill>
                    <a:srgbClr val="18100A"/>
                  </a:solidFill>
                  <a:latin typeface="Sedgwick Ave"/>
                  <a:ea typeface="Sedgwick Ave"/>
                  <a:cs typeface="Sedgwick Ave"/>
                  <a:sym typeface="Sedgwick Ave"/>
                </a:rPr>
                <a:t>Security</a:t>
              </a:r>
            </a:p>
          </p:txBody>
        </p:sp>
      </p:grpSp>
      <p:sp>
        <p:nvSpPr>
          <p:cNvPr name="TextBox 7" id="7"/>
          <p:cNvSpPr txBox="true"/>
          <p:nvPr/>
        </p:nvSpPr>
        <p:spPr>
          <a:xfrm rot="0">
            <a:off x="0" y="9764565"/>
            <a:ext cx="8987199" cy="184785"/>
          </a:xfrm>
          <a:prstGeom prst="rect">
            <a:avLst/>
          </a:prstGeom>
        </p:spPr>
        <p:txBody>
          <a:bodyPr anchor="t" rtlCol="false" tIns="0" lIns="0" bIns="0" rIns="0">
            <a:spAutoFit/>
          </a:bodyPr>
          <a:lstStyle/>
          <a:p>
            <a:pPr algn="ctr" marL="0" indent="0" lvl="0">
              <a:lnSpc>
                <a:spcPts val="1560"/>
              </a:lnSpc>
              <a:spcBef>
                <a:spcPct val="0"/>
              </a:spcBef>
            </a:pPr>
            <a:r>
              <a:rPr lang="en-US" b="true" sz="1200">
                <a:solidFill>
                  <a:srgbClr val="FFFFFF"/>
                </a:solidFill>
                <a:latin typeface="Open Sauce Medium"/>
                <a:ea typeface="Open Sauce Medium"/>
                <a:cs typeface="Open Sauce Medium"/>
                <a:sym typeface="Open Sauce Medium"/>
              </a:rPr>
              <a:t>Copyright © 2025  iambernie.com   All Rights Reserved.</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grpSp>
        <p:nvGrpSpPr>
          <p:cNvPr name="Group 2" id="2"/>
          <p:cNvGrpSpPr/>
          <p:nvPr/>
        </p:nvGrpSpPr>
        <p:grpSpPr>
          <a:xfrm rot="0">
            <a:off x="0" y="0"/>
            <a:ext cx="10540192" cy="10287000"/>
            <a:chOff x="0" y="0"/>
            <a:chExt cx="832805" cy="812800"/>
          </a:xfrm>
        </p:grpSpPr>
        <p:sp>
          <p:nvSpPr>
            <p:cNvPr name="Freeform 3" id="3"/>
            <p:cNvSpPr/>
            <p:nvPr/>
          </p:nvSpPr>
          <p:spPr>
            <a:xfrm flipH="false" flipV="false" rot="0">
              <a:off x="0" y="0"/>
              <a:ext cx="832805" cy="812800"/>
            </a:xfrm>
            <a:custGeom>
              <a:avLst/>
              <a:gdLst/>
              <a:ahLst/>
              <a:cxnLst/>
              <a:rect r="r" b="b" t="t" l="l"/>
              <a:pathLst>
                <a:path h="812800" w="832805">
                  <a:moveTo>
                    <a:pt x="0" y="0"/>
                  </a:moveTo>
                  <a:lnTo>
                    <a:pt x="832805" y="0"/>
                  </a:lnTo>
                  <a:lnTo>
                    <a:pt x="832805" y="812800"/>
                  </a:lnTo>
                  <a:lnTo>
                    <a:pt x="0" y="812800"/>
                  </a:lnTo>
                  <a:close/>
                </a:path>
              </a:pathLst>
            </a:custGeom>
            <a:blipFill>
              <a:blip r:embed="rId2"/>
              <a:stretch>
                <a:fillRect l="-9265" t="0" r="-36131" b="0"/>
              </a:stretch>
            </a:blipFill>
          </p:spPr>
        </p:sp>
      </p:grpSp>
      <p:sp>
        <p:nvSpPr>
          <p:cNvPr name="TextBox 4" id="4"/>
          <p:cNvSpPr txBox="true"/>
          <p:nvPr/>
        </p:nvSpPr>
        <p:spPr>
          <a:xfrm rot="0">
            <a:off x="11854950" y="3815795"/>
            <a:ext cx="5748067" cy="6118225"/>
          </a:xfrm>
          <a:prstGeom prst="rect">
            <a:avLst/>
          </a:prstGeom>
        </p:spPr>
        <p:txBody>
          <a:bodyPr anchor="t" rtlCol="false" tIns="0" lIns="0" bIns="0" rIns="0">
            <a:spAutoFit/>
          </a:bodyPr>
          <a:lstStyle/>
          <a:p>
            <a:pPr algn="l" marL="0" indent="0" lvl="0">
              <a:lnSpc>
                <a:spcPts val="3499"/>
              </a:lnSpc>
            </a:pPr>
            <a:r>
              <a:rPr lang="en-US" sz="2499" strike="noStrike" u="none">
                <a:solidFill>
                  <a:srgbClr val="18100A"/>
                </a:solidFill>
                <a:latin typeface="Open Sauce"/>
                <a:ea typeface="Open Sauce"/>
                <a:cs typeface="Open Sauce"/>
                <a:sym typeface="Open Sauce"/>
              </a:rPr>
              <a:t>We need a new kind of leadership. Not the loudest voice in the room, but the wisest.</a:t>
            </a:r>
          </a:p>
          <a:p>
            <a:pPr algn="l" marL="0" indent="0" lvl="0">
              <a:lnSpc>
                <a:spcPts val="3499"/>
              </a:lnSpc>
            </a:pPr>
          </a:p>
          <a:p>
            <a:pPr algn="l" marL="539749" indent="-269875" lvl="1">
              <a:lnSpc>
                <a:spcPts val="3499"/>
              </a:lnSpc>
              <a:buFont typeface="Arial"/>
              <a:buChar char="•"/>
            </a:pPr>
            <a:r>
              <a:rPr lang="en-US" sz="2499" strike="noStrike" u="none">
                <a:solidFill>
                  <a:srgbClr val="18100A"/>
                </a:solidFill>
                <a:latin typeface="Open Sauce"/>
                <a:ea typeface="Open Sauce"/>
                <a:cs typeface="Open Sauce"/>
                <a:sym typeface="Open Sauce"/>
              </a:rPr>
              <a:t>True leadership doesn’t control, </a:t>
            </a:r>
          </a:p>
          <a:p>
            <a:pPr algn="l">
              <a:lnSpc>
                <a:spcPts val="3499"/>
              </a:lnSpc>
            </a:pPr>
            <a:r>
              <a:rPr lang="en-US" sz="2499" strike="noStrike" u="none">
                <a:solidFill>
                  <a:srgbClr val="18100A"/>
                </a:solidFill>
                <a:latin typeface="Open Sauce"/>
                <a:ea typeface="Open Sauce"/>
                <a:cs typeface="Open Sauce"/>
                <a:sym typeface="Open Sauce"/>
              </a:rPr>
              <a:t>      </a:t>
            </a:r>
            <a:r>
              <a:rPr lang="en-US" sz="2499" strike="noStrike" u="none">
                <a:solidFill>
                  <a:srgbClr val="18100A"/>
                </a:solidFill>
                <a:latin typeface="Open Sauce"/>
                <a:ea typeface="Open Sauce"/>
                <a:cs typeface="Open Sauce"/>
                <a:sym typeface="Open Sauce"/>
              </a:rPr>
              <a:t>it validates.</a:t>
            </a:r>
          </a:p>
          <a:p>
            <a:pPr algn="l" marL="539749" indent="-269875" lvl="1">
              <a:lnSpc>
                <a:spcPts val="3499"/>
              </a:lnSpc>
              <a:buFont typeface="Arial"/>
              <a:buChar char="•"/>
            </a:pPr>
            <a:r>
              <a:rPr lang="en-US" sz="2499" strike="noStrike" u="none">
                <a:solidFill>
                  <a:srgbClr val="18100A"/>
                </a:solidFill>
                <a:latin typeface="Open Sauce"/>
                <a:ea typeface="Open Sauce"/>
                <a:cs typeface="Open Sauce"/>
                <a:sym typeface="Open Sauce"/>
              </a:rPr>
              <a:t>It respects every person’s identity, heritage, and struggle.</a:t>
            </a:r>
          </a:p>
          <a:p>
            <a:pPr algn="l" marL="539749" indent="-269875" lvl="1">
              <a:lnSpc>
                <a:spcPts val="3499"/>
              </a:lnSpc>
              <a:buFont typeface="Arial"/>
              <a:buChar char="•"/>
            </a:pPr>
            <a:r>
              <a:rPr lang="en-US" sz="2499" strike="noStrike" u="none">
                <a:solidFill>
                  <a:srgbClr val="18100A"/>
                </a:solidFill>
                <a:latin typeface="Open Sauce"/>
                <a:ea typeface="Open Sauce"/>
                <a:cs typeface="Open Sauce"/>
                <a:sym typeface="Open Sauce"/>
              </a:rPr>
              <a:t>It stands up for those who are belittled, even when it’s hard.</a:t>
            </a:r>
          </a:p>
          <a:p>
            <a:pPr algn="l" marL="539749" indent="-269875" lvl="1">
              <a:lnSpc>
                <a:spcPts val="3499"/>
              </a:lnSpc>
              <a:buFont typeface="Arial"/>
              <a:buChar char="•"/>
            </a:pPr>
            <a:r>
              <a:rPr lang="en-US" sz="2499" strike="noStrike" u="none">
                <a:solidFill>
                  <a:srgbClr val="18100A"/>
                </a:solidFill>
                <a:latin typeface="Open Sauce"/>
                <a:ea typeface="Open Sauce"/>
                <a:cs typeface="Open Sauce"/>
                <a:sym typeface="Open Sauce"/>
              </a:rPr>
              <a:t>It shows gratitude, takes accountability, and uplifts others with courage and compassion.</a:t>
            </a:r>
          </a:p>
          <a:p>
            <a:pPr algn="l" marL="0" indent="0" lvl="0">
              <a:lnSpc>
                <a:spcPts val="3499"/>
              </a:lnSpc>
            </a:pPr>
          </a:p>
        </p:txBody>
      </p:sp>
      <p:sp>
        <p:nvSpPr>
          <p:cNvPr name="TextBox 5" id="5"/>
          <p:cNvSpPr txBox="true"/>
          <p:nvPr/>
        </p:nvSpPr>
        <p:spPr>
          <a:xfrm rot="0">
            <a:off x="11866947" y="876300"/>
            <a:ext cx="5724072" cy="2939557"/>
          </a:xfrm>
          <a:prstGeom prst="rect">
            <a:avLst/>
          </a:prstGeom>
        </p:spPr>
        <p:txBody>
          <a:bodyPr anchor="t" rtlCol="false" tIns="0" lIns="0" bIns="0" rIns="0">
            <a:spAutoFit/>
          </a:bodyPr>
          <a:lstStyle/>
          <a:p>
            <a:pPr algn="l" marL="0" indent="0" lvl="0">
              <a:lnSpc>
                <a:spcPts val="7544"/>
              </a:lnSpc>
            </a:pPr>
            <a:r>
              <a:rPr lang="en-US" sz="8200">
                <a:solidFill>
                  <a:srgbClr val="18100A"/>
                </a:solidFill>
                <a:latin typeface="Sedgwick Ave"/>
                <a:ea typeface="Sedgwick Ave"/>
                <a:cs typeface="Sedgwick Ave"/>
                <a:sym typeface="Sedgwick Ave"/>
              </a:rPr>
              <a:t>Wise &amp; Honest Leadership</a:t>
            </a:r>
          </a:p>
        </p:txBody>
      </p:sp>
      <p:sp>
        <p:nvSpPr>
          <p:cNvPr name="TextBox 6" id="6"/>
          <p:cNvSpPr txBox="true"/>
          <p:nvPr/>
        </p:nvSpPr>
        <p:spPr>
          <a:xfrm rot="0">
            <a:off x="0" y="9755040"/>
            <a:ext cx="8201096" cy="178980"/>
          </a:xfrm>
          <a:prstGeom prst="rect">
            <a:avLst/>
          </a:prstGeom>
        </p:spPr>
        <p:txBody>
          <a:bodyPr anchor="t" rtlCol="false" tIns="0" lIns="0" bIns="0" rIns="0">
            <a:spAutoFit/>
          </a:bodyPr>
          <a:lstStyle/>
          <a:p>
            <a:pPr algn="ctr" marL="0" indent="0" lvl="0">
              <a:lnSpc>
                <a:spcPts val="1423"/>
              </a:lnSpc>
              <a:spcBef>
                <a:spcPct val="0"/>
              </a:spcBef>
            </a:pPr>
            <a:r>
              <a:rPr lang="en-US" b="true" sz="1095">
                <a:solidFill>
                  <a:srgbClr val="FFFFFF"/>
                </a:solidFill>
                <a:latin typeface="Open Sauce Medium"/>
                <a:ea typeface="Open Sauce Medium"/>
                <a:cs typeface="Open Sauce Medium"/>
                <a:sym typeface="Open Sauce Medium"/>
              </a:rPr>
              <a:t>Copyright © 2025  iambernie.com   All Rights Reserved.</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grpSp>
        <p:nvGrpSpPr>
          <p:cNvPr name="Group 2" id="2"/>
          <p:cNvGrpSpPr/>
          <p:nvPr/>
        </p:nvGrpSpPr>
        <p:grpSpPr>
          <a:xfrm rot="0">
            <a:off x="0" y="0"/>
            <a:ext cx="11195284" cy="10287000"/>
            <a:chOff x="0" y="0"/>
            <a:chExt cx="884566" cy="812800"/>
          </a:xfrm>
        </p:grpSpPr>
        <p:sp>
          <p:nvSpPr>
            <p:cNvPr name="Freeform 3" id="3"/>
            <p:cNvSpPr/>
            <p:nvPr/>
          </p:nvSpPr>
          <p:spPr>
            <a:xfrm flipH="false" flipV="false" rot="0">
              <a:off x="0" y="0"/>
              <a:ext cx="884566" cy="812800"/>
            </a:xfrm>
            <a:custGeom>
              <a:avLst/>
              <a:gdLst/>
              <a:ahLst/>
              <a:cxnLst/>
              <a:rect r="r" b="b" t="t" l="l"/>
              <a:pathLst>
                <a:path h="812800" w="884566">
                  <a:moveTo>
                    <a:pt x="0" y="0"/>
                  </a:moveTo>
                  <a:lnTo>
                    <a:pt x="884566" y="0"/>
                  </a:lnTo>
                  <a:lnTo>
                    <a:pt x="884566" y="812800"/>
                  </a:lnTo>
                  <a:lnTo>
                    <a:pt x="0" y="812800"/>
                  </a:lnTo>
                  <a:close/>
                </a:path>
              </a:pathLst>
            </a:custGeom>
            <a:blipFill>
              <a:blip r:embed="rId2"/>
              <a:stretch>
                <a:fillRect l="-48450" t="0" r="-48450" b="0"/>
              </a:stretch>
            </a:blipFill>
          </p:spPr>
        </p:sp>
      </p:grpSp>
      <p:grpSp>
        <p:nvGrpSpPr>
          <p:cNvPr name="Group 4" id="4"/>
          <p:cNvGrpSpPr/>
          <p:nvPr/>
        </p:nvGrpSpPr>
        <p:grpSpPr>
          <a:xfrm rot="0">
            <a:off x="11592287" y="1924386"/>
            <a:ext cx="5919898" cy="6283575"/>
            <a:chOff x="0" y="0"/>
            <a:chExt cx="7893197" cy="8378099"/>
          </a:xfrm>
        </p:grpSpPr>
        <p:sp>
          <p:nvSpPr>
            <p:cNvPr name="TextBox 5" id="5"/>
            <p:cNvSpPr txBox="true"/>
            <p:nvPr/>
          </p:nvSpPr>
          <p:spPr>
            <a:xfrm rot="0">
              <a:off x="0" y="3741541"/>
              <a:ext cx="7893197" cy="4636558"/>
            </a:xfrm>
            <a:prstGeom prst="rect">
              <a:avLst/>
            </a:prstGeom>
          </p:spPr>
          <p:txBody>
            <a:bodyPr anchor="t" rtlCol="false" tIns="0" lIns="0" bIns="0" rIns="0">
              <a:spAutoFit/>
            </a:bodyPr>
            <a:lstStyle/>
            <a:p>
              <a:pPr algn="l" marL="0" indent="0" lvl="0">
                <a:lnSpc>
                  <a:spcPts val="3499"/>
                </a:lnSpc>
              </a:pPr>
              <a:r>
                <a:rPr lang="en-US" b="true" sz="2499" strike="noStrike" u="none">
                  <a:solidFill>
                    <a:srgbClr val="18100A"/>
                  </a:solidFill>
                  <a:latin typeface="Open Sauce Bold"/>
                  <a:ea typeface="Open Sauce Bold"/>
                  <a:cs typeface="Open Sauce Bold"/>
                  <a:sym typeface="Open Sauce Bold"/>
                </a:rPr>
                <a:t>We must remember: we are cousins.</a:t>
              </a:r>
            </a:p>
            <a:p>
              <a:pPr algn="l" marL="0" indent="0" lvl="0">
                <a:lnSpc>
                  <a:spcPts val="3499"/>
                </a:lnSpc>
              </a:pPr>
            </a:p>
            <a:p>
              <a:pPr algn="l" marL="0" indent="0" lvl="0">
                <a:lnSpc>
                  <a:spcPts val="3499"/>
                </a:lnSpc>
              </a:pPr>
              <a:r>
                <a:rPr lang="en-US" sz="2499" strike="noStrike" u="none">
                  <a:solidFill>
                    <a:srgbClr val="18100A"/>
                  </a:solidFill>
                  <a:latin typeface="Open Sauce"/>
                  <a:ea typeface="Open Sauce"/>
                  <a:cs typeface="Open Sauce"/>
                  <a:sym typeface="Open Sauce"/>
                </a:rPr>
                <a:t>We don’t have to like every cousin, but we should see them as family.</a:t>
              </a:r>
            </a:p>
            <a:p>
              <a:pPr algn="l" marL="0" indent="0" lvl="0">
                <a:lnSpc>
                  <a:spcPts val="3499"/>
                </a:lnSpc>
              </a:pPr>
            </a:p>
            <a:p>
              <a:pPr algn="l" marL="0" indent="0" lvl="0">
                <a:lnSpc>
                  <a:spcPts val="3499"/>
                </a:lnSpc>
              </a:pPr>
              <a:r>
                <a:rPr lang="en-US" sz="2499" strike="noStrike" u="none">
                  <a:solidFill>
                    <a:srgbClr val="18100A"/>
                  </a:solidFill>
                  <a:latin typeface="Open Sauce"/>
                  <a:ea typeface="Open Sauce"/>
                  <a:cs typeface="Open Sauce"/>
                  <a:sym typeface="Open Sauce"/>
                </a:rPr>
                <a:t>From that truth and point of view, our worldview changes.</a:t>
              </a:r>
            </a:p>
            <a:p>
              <a:pPr algn="l" marL="0" indent="0" lvl="0">
                <a:lnSpc>
                  <a:spcPts val="3499"/>
                </a:lnSpc>
              </a:pPr>
            </a:p>
          </p:txBody>
        </p:sp>
        <p:sp>
          <p:nvSpPr>
            <p:cNvPr name="TextBox 6" id="6"/>
            <p:cNvSpPr txBox="true"/>
            <p:nvPr/>
          </p:nvSpPr>
          <p:spPr>
            <a:xfrm rot="0">
              <a:off x="32949" y="228600"/>
              <a:ext cx="7860249" cy="2677182"/>
            </a:xfrm>
            <a:prstGeom prst="rect">
              <a:avLst/>
            </a:prstGeom>
          </p:spPr>
          <p:txBody>
            <a:bodyPr anchor="t" rtlCol="false" tIns="0" lIns="0" bIns="0" rIns="0">
              <a:spAutoFit/>
            </a:bodyPr>
            <a:lstStyle/>
            <a:p>
              <a:pPr algn="l" marL="0" indent="0" lvl="0">
                <a:lnSpc>
                  <a:spcPts val="7380"/>
                </a:lnSpc>
              </a:pPr>
              <a:r>
                <a:rPr lang="en-US" sz="8200">
                  <a:solidFill>
                    <a:srgbClr val="18100A"/>
                  </a:solidFill>
                  <a:latin typeface="Sedgwick Ave"/>
                  <a:ea typeface="Sedgwick Ave"/>
                  <a:cs typeface="Sedgwick Ave"/>
                  <a:sym typeface="Sedgwick Ave"/>
                </a:rPr>
                <a:t>A New Perspective</a:t>
              </a:r>
            </a:p>
          </p:txBody>
        </p:sp>
      </p:grpSp>
      <p:sp>
        <p:nvSpPr>
          <p:cNvPr name="TextBox 7" id="7"/>
          <p:cNvSpPr txBox="true"/>
          <p:nvPr/>
        </p:nvSpPr>
        <p:spPr>
          <a:xfrm rot="0">
            <a:off x="0" y="9755040"/>
            <a:ext cx="8201096" cy="178980"/>
          </a:xfrm>
          <a:prstGeom prst="rect">
            <a:avLst/>
          </a:prstGeom>
        </p:spPr>
        <p:txBody>
          <a:bodyPr anchor="t" rtlCol="false" tIns="0" lIns="0" bIns="0" rIns="0">
            <a:spAutoFit/>
          </a:bodyPr>
          <a:lstStyle/>
          <a:p>
            <a:pPr algn="ctr" marL="0" indent="0" lvl="0">
              <a:lnSpc>
                <a:spcPts val="1423"/>
              </a:lnSpc>
              <a:spcBef>
                <a:spcPct val="0"/>
              </a:spcBef>
            </a:pPr>
            <a:r>
              <a:rPr lang="en-US" b="true" sz="1095">
                <a:solidFill>
                  <a:srgbClr val="FFFFFF"/>
                </a:solidFill>
                <a:latin typeface="Open Sauce Medium"/>
                <a:ea typeface="Open Sauce Medium"/>
                <a:cs typeface="Open Sauce Medium"/>
                <a:sym typeface="Open Sauce Medium"/>
              </a:rPr>
              <a:t>Copyright © 2025  iambernie.com   All Rights Reserved.</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grpSp>
        <p:nvGrpSpPr>
          <p:cNvPr name="Group 2" id="2"/>
          <p:cNvGrpSpPr/>
          <p:nvPr/>
        </p:nvGrpSpPr>
        <p:grpSpPr>
          <a:xfrm rot="0">
            <a:off x="0" y="0"/>
            <a:ext cx="8987199" cy="10287000"/>
            <a:chOff x="0" y="0"/>
            <a:chExt cx="2366999" cy="2709333"/>
          </a:xfrm>
        </p:grpSpPr>
        <p:sp>
          <p:nvSpPr>
            <p:cNvPr name="Freeform 3" id="3"/>
            <p:cNvSpPr/>
            <p:nvPr/>
          </p:nvSpPr>
          <p:spPr>
            <a:xfrm flipH="false" flipV="false" rot="0">
              <a:off x="0" y="0"/>
              <a:ext cx="2366999" cy="2709333"/>
            </a:xfrm>
            <a:custGeom>
              <a:avLst/>
              <a:gdLst/>
              <a:ahLst/>
              <a:cxnLst/>
              <a:rect r="r" b="b" t="t" l="l"/>
              <a:pathLst>
                <a:path h="2709333" w="2366999">
                  <a:moveTo>
                    <a:pt x="0" y="0"/>
                  </a:moveTo>
                  <a:lnTo>
                    <a:pt x="2366999" y="0"/>
                  </a:lnTo>
                  <a:lnTo>
                    <a:pt x="2366999" y="2709333"/>
                  </a:lnTo>
                  <a:lnTo>
                    <a:pt x="0" y="2709333"/>
                  </a:lnTo>
                  <a:close/>
                </a:path>
              </a:pathLst>
            </a:custGeom>
            <a:solidFill>
              <a:srgbClr val="FFFFFF"/>
            </a:solidFill>
          </p:spPr>
        </p:sp>
        <p:sp>
          <p:nvSpPr>
            <p:cNvPr name="TextBox 4" id="4"/>
            <p:cNvSpPr txBox="true"/>
            <p:nvPr/>
          </p:nvSpPr>
          <p:spPr>
            <a:xfrm>
              <a:off x="0" y="-28575"/>
              <a:ext cx="2366999" cy="2737908"/>
            </a:xfrm>
            <a:prstGeom prst="rect">
              <a:avLst/>
            </a:prstGeom>
          </p:spPr>
          <p:txBody>
            <a:bodyPr anchor="ctr" rtlCol="false" tIns="50800" lIns="50800" bIns="50800" rIns="50800"/>
            <a:lstStyle/>
            <a:p>
              <a:pPr algn="ctr">
                <a:lnSpc>
                  <a:spcPts val="2100"/>
                </a:lnSpc>
              </a:pPr>
            </a:p>
          </p:txBody>
        </p:sp>
      </p:grpSp>
      <p:sp>
        <p:nvSpPr>
          <p:cNvPr name="Freeform 5" id="5"/>
          <p:cNvSpPr/>
          <p:nvPr/>
        </p:nvSpPr>
        <p:spPr>
          <a:xfrm flipH="false" flipV="false" rot="3116505">
            <a:off x="14019743" y="-1553059"/>
            <a:ext cx="4819049" cy="4898653"/>
          </a:xfrm>
          <a:custGeom>
            <a:avLst/>
            <a:gdLst/>
            <a:ahLst/>
            <a:cxnLst/>
            <a:rect r="r" b="b" t="t" l="l"/>
            <a:pathLst>
              <a:path h="4898653" w="4819049">
                <a:moveTo>
                  <a:pt x="0" y="0"/>
                </a:moveTo>
                <a:lnTo>
                  <a:pt x="4819049" y="0"/>
                </a:lnTo>
                <a:lnTo>
                  <a:pt x="4819049" y="4898652"/>
                </a:lnTo>
                <a:lnTo>
                  <a:pt x="0" y="489865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878035" y="1791274"/>
            <a:ext cx="674113" cy="783853"/>
          </a:xfrm>
          <a:custGeom>
            <a:avLst/>
            <a:gdLst/>
            <a:ahLst/>
            <a:cxnLst/>
            <a:rect r="r" b="b" t="t" l="l"/>
            <a:pathLst>
              <a:path h="783853" w="674113">
                <a:moveTo>
                  <a:pt x="0" y="0"/>
                </a:moveTo>
                <a:lnTo>
                  <a:pt x="674113" y="0"/>
                </a:lnTo>
                <a:lnTo>
                  <a:pt x="674113" y="783853"/>
                </a:lnTo>
                <a:lnTo>
                  <a:pt x="0" y="7838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10981333" y="1738168"/>
            <a:ext cx="6561446" cy="981303"/>
            <a:chOff x="0" y="0"/>
            <a:chExt cx="8748595" cy="1308404"/>
          </a:xfrm>
        </p:grpSpPr>
        <p:sp>
          <p:nvSpPr>
            <p:cNvPr name="TextBox 8" id="8"/>
            <p:cNvSpPr txBox="true"/>
            <p:nvPr/>
          </p:nvSpPr>
          <p:spPr>
            <a:xfrm rot="0">
              <a:off x="0" y="-38100"/>
              <a:ext cx="8748595" cy="647700"/>
            </a:xfrm>
            <a:prstGeom prst="rect">
              <a:avLst/>
            </a:prstGeom>
          </p:spPr>
          <p:txBody>
            <a:bodyPr anchor="t" rtlCol="false" tIns="0" lIns="0" bIns="0" rIns="0">
              <a:spAutoFit/>
            </a:bodyPr>
            <a:lstStyle/>
            <a:p>
              <a:pPr algn="l" marL="0" indent="0" lvl="0">
                <a:lnSpc>
                  <a:spcPts val="3900"/>
                </a:lnSpc>
              </a:pPr>
              <a:r>
                <a:rPr lang="en-US" b="true" sz="3000">
                  <a:solidFill>
                    <a:srgbClr val="18100A"/>
                  </a:solidFill>
                  <a:latin typeface="Open Sauce Semi-Bold"/>
                  <a:ea typeface="Open Sauce Semi-Bold"/>
                  <a:cs typeface="Open Sauce Semi-Bold"/>
                  <a:sym typeface="Open Sauce Semi-Bold"/>
                </a:rPr>
                <a:t>Shared Goals</a:t>
              </a:r>
            </a:p>
          </p:txBody>
        </p:sp>
        <p:sp>
          <p:nvSpPr>
            <p:cNvPr name="TextBox 9" id="9"/>
            <p:cNvSpPr txBox="true"/>
            <p:nvPr/>
          </p:nvSpPr>
          <p:spPr>
            <a:xfrm rot="0">
              <a:off x="0" y="827496"/>
              <a:ext cx="8748595" cy="480907"/>
            </a:xfrm>
            <a:prstGeom prst="rect">
              <a:avLst/>
            </a:prstGeom>
          </p:spPr>
          <p:txBody>
            <a:bodyPr anchor="t" rtlCol="false" tIns="0" lIns="0" bIns="0" rIns="0">
              <a:spAutoFit/>
            </a:bodyPr>
            <a:lstStyle/>
            <a:p>
              <a:pPr algn="l" marL="0" indent="0" lvl="0">
                <a:lnSpc>
                  <a:spcPts val="3159"/>
                </a:lnSpc>
                <a:spcBef>
                  <a:spcPct val="0"/>
                </a:spcBef>
              </a:pPr>
              <a:r>
                <a:rPr lang="en-US" sz="1999" strike="noStrike" u="none">
                  <a:solidFill>
                    <a:srgbClr val="18100A"/>
                  </a:solidFill>
                  <a:latin typeface="Open Sauce"/>
                  <a:ea typeface="Open Sauce"/>
                  <a:cs typeface="Open Sauce"/>
                  <a:sym typeface="Open Sauce"/>
                </a:rPr>
                <a:t>Working together for common vision</a:t>
              </a:r>
            </a:p>
          </p:txBody>
        </p:sp>
      </p:grpSp>
      <p:sp>
        <p:nvSpPr>
          <p:cNvPr name="Freeform 10" id="10"/>
          <p:cNvSpPr/>
          <p:nvPr/>
        </p:nvSpPr>
        <p:spPr>
          <a:xfrm flipH="false" flipV="false" rot="0">
            <a:off x="9878035" y="3734016"/>
            <a:ext cx="674113" cy="783853"/>
          </a:xfrm>
          <a:custGeom>
            <a:avLst/>
            <a:gdLst/>
            <a:ahLst/>
            <a:cxnLst/>
            <a:rect r="r" b="b" t="t" l="l"/>
            <a:pathLst>
              <a:path h="783853" w="674113">
                <a:moveTo>
                  <a:pt x="0" y="0"/>
                </a:moveTo>
                <a:lnTo>
                  <a:pt x="674113" y="0"/>
                </a:lnTo>
                <a:lnTo>
                  <a:pt x="674113" y="783853"/>
                </a:lnTo>
                <a:lnTo>
                  <a:pt x="0" y="7838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1" id="11"/>
          <p:cNvGrpSpPr/>
          <p:nvPr/>
        </p:nvGrpSpPr>
        <p:grpSpPr>
          <a:xfrm rot="0">
            <a:off x="10981333" y="3680874"/>
            <a:ext cx="6561446" cy="981303"/>
            <a:chOff x="0" y="0"/>
            <a:chExt cx="8748595" cy="1308404"/>
          </a:xfrm>
        </p:grpSpPr>
        <p:sp>
          <p:nvSpPr>
            <p:cNvPr name="TextBox 12" id="12"/>
            <p:cNvSpPr txBox="true"/>
            <p:nvPr/>
          </p:nvSpPr>
          <p:spPr>
            <a:xfrm rot="0">
              <a:off x="0" y="-38100"/>
              <a:ext cx="8748595" cy="647700"/>
            </a:xfrm>
            <a:prstGeom prst="rect">
              <a:avLst/>
            </a:prstGeom>
          </p:spPr>
          <p:txBody>
            <a:bodyPr anchor="t" rtlCol="false" tIns="0" lIns="0" bIns="0" rIns="0">
              <a:spAutoFit/>
            </a:bodyPr>
            <a:lstStyle/>
            <a:p>
              <a:pPr algn="l" marL="0" indent="0" lvl="0">
                <a:lnSpc>
                  <a:spcPts val="3900"/>
                </a:lnSpc>
              </a:pPr>
              <a:r>
                <a:rPr lang="en-US" b="true" sz="3000">
                  <a:solidFill>
                    <a:srgbClr val="18100A"/>
                  </a:solidFill>
                  <a:latin typeface="Open Sauce Semi-Bold"/>
                  <a:ea typeface="Open Sauce Semi-Bold"/>
                  <a:cs typeface="Open Sauce Semi-Bold"/>
                  <a:sym typeface="Open Sauce Semi-Bold"/>
                </a:rPr>
                <a:t>Respectful Dialogue</a:t>
              </a:r>
            </a:p>
          </p:txBody>
        </p:sp>
        <p:sp>
          <p:nvSpPr>
            <p:cNvPr name="TextBox 13" id="13"/>
            <p:cNvSpPr txBox="true"/>
            <p:nvPr/>
          </p:nvSpPr>
          <p:spPr>
            <a:xfrm rot="0">
              <a:off x="0" y="827496"/>
              <a:ext cx="8748595" cy="480907"/>
            </a:xfrm>
            <a:prstGeom prst="rect">
              <a:avLst/>
            </a:prstGeom>
          </p:spPr>
          <p:txBody>
            <a:bodyPr anchor="t" rtlCol="false" tIns="0" lIns="0" bIns="0" rIns="0">
              <a:spAutoFit/>
            </a:bodyPr>
            <a:lstStyle/>
            <a:p>
              <a:pPr algn="l" marL="0" indent="0" lvl="0">
                <a:lnSpc>
                  <a:spcPts val="3159"/>
                </a:lnSpc>
                <a:spcBef>
                  <a:spcPct val="0"/>
                </a:spcBef>
              </a:pPr>
              <a:r>
                <a:rPr lang="en-US" sz="1999" strike="noStrike" u="none">
                  <a:solidFill>
                    <a:srgbClr val="18100A"/>
                  </a:solidFill>
                  <a:latin typeface="Open Sauce"/>
                  <a:ea typeface="Open Sauce"/>
                  <a:cs typeface="Open Sauce"/>
                  <a:sym typeface="Open Sauce"/>
                </a:rPr>
                <a:t>Listening to understand different perspectives</a:t>
              </a:r>
            </a:p>
          </p:txBody>
        </p:sp>
      </p:grpSp>
      <p:sp>
        <p:nvSpPr>
          <p:cNvPr name="Freeform 14" id="14"/>
          <p:cNvSpPr/>
          <p:nvPr/>
        </p:nvSpPr>
        <p:spPr>
          <a:xfrm flipH="false" flipV="false" rot="0">
            <a:off x="9878035" y="5677344"/>
            <a:ext cx="674113" cy="783853"/>
          </a:xfrm>
          <a:custGeom>
            <a:avLst/>
            <a:gdLst/>
            <a:ahLst/>
            <a:cxnLst/>
            <a:rect r="r" b="b" t="t" l="l"/>
            <a:pathLst>
              <a:path h="783853" w="674113">
                <a:moveTo>
                  <a:pt x="0" y="0"/>
                </a:moveTo>
                <a:lnTo>
                  <a:pt x="674113" y="0"/>
                </a:lnTo>
                <a:lnTo>
                  <a:pt x="674113" y="783853"/>
                </a:lnTo>
                <a:lnTo>
                  <a:pt x="0" y="7838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5" id="15"/>
          <p:cNvGrpSpPr/>
          <p:nvPr/>
        </p:nvGrpSpPr>
        <p:grpSpPr>
          <a:xfrm rot="0">
            <a:off x="10981333" y="5624201"/>
            <a:ext cx="6561446" cy="981303"/>
            <a:chOff x="0" y="0"/>
            <a:chExt cx="8748595" cy="1308404"/>
          </a:xfrm>
        </p:grpSpPr>
        <p:sp>
          <p:nvSpPr>
            <p:cNvPr name="TextBox 16" id="16"/>
            <p:cNvSpPr txBox="true"/>
            <p:nvPr/>
          </p:nvSpPr>
          <p:spPr>
            <a:xfrm rot="0">
              <a:off x="0" y="-38100"/>
              <a:ext cx="8748595" cy="647700"/>
            </a:xfrm>
            <a:prstGeom prst="rect">
              <a:avLst/>
            </a:prstGeom>
          </p:spPr>
          <p:txBody>
            <a:bodyPr anchor="t" rtlCol="false" tIns="0" lIns="0" bIns="0" rIns="0">
              <a:spAutoFit/>
            </a:bodyPr>
            <a:lstStyle/>
            <a:p>
              <a:pPr algn="l" marL="0" indent="0" lvl="0">
                <a:lnSpc>
                  <a:spcPts val="3900"/>
                </a:lnSpc>
              </a:pPr>
              <a:r>
                <a:rPr lang="en-US" b="true" sz="3000">
                  <a:solidFill>
                    <a:srgbClr val="18100A"/>
                  </a:solidFill>
                  <a:latin typeface="Open Sauce Semi-Bold"/>
                  <a:ea typeface="Open Sauce Semi-Bold"/>
                  <a:cs typeface="Open Sauce Semi-Bold"/>
                  <a:sym typeface="Open Sauce Semi-Bold"/>
                </a:rPr>
                <a:t>Collective Action</a:t>
              </a:r>
            </a:p>
          </p:txBody>
        </p:sp>
        <p:sp>
          <p:nvSpPr>
            <p:cNvPr name="TextBox 17" id="17"/>
            <p:cNvSpPr txBox="true"/>
            <p:nvPr/>
          </p:nvSpPr>
          <p:spPr>
            <a:xfrm rot="0">
              <a:off x="0" y="827496"/>
              <a:ext cx="8748595" cy="480907"/>
            </a:xfrm>
            <a:prstGeom prst="rect">
              <a:avLst/>
            </a:prstGeom>
          </p:spPr>
          <p:txBody>
            <a:bodyPr anchor="t" rtlCol="false" tIns="0" lIns="0" bIns="0" rIns="0">
              <a:spAutoFit/>
            </a:bodyPr>
            <a:lstStyle/>
            <a:p>
              <a:pPr algn="l" marL="0" indent="0" lvl="0">
                <a:lnSpc>
                  <a:spcPts val="3159"/>
                </a:lnSpc>
                <a:spcBef>
                  <a:spcPct val="0"/>
                </a:spcBef>
              </a:pPr>
              <a:r>
                <a:rPr lang="en-US" sz="1999" strike="noStrike" u="none">
                  <a:solidFill>
                    <a:srgbClr val="18100A"/>
                  </a:solidFill>
                  <a:latin typeface="Open Sauce"/>
                  <a:ea typeface="Open Sauce"/>
                  <a:cs typeface="Open Sauce"/>
                  <a:sym typeface="Open Sauce"/>
                </a:rPr>
                <a:t>Joining forces for impactful change</a:t>
              </a:r>
            </a:p>
          </p:txBody>
        </p:sp>
      </p:grpSp>
      <p:sp>
        <p:nvSpPr>
          <p:cNvPr name="Freeform 18" id="18"/>
          <p:cNvSpPr/>
          <p:nvPr/>
        </p:nvSpPr>
        <p:spPr>
          <a:xfrm flipH="false" flipV="false" rot="0">
            <a:off x="9878035" y="7620597"/>
            <a:ext cx="674113" cy="783853"/>
          </a:xfrm>
          <a:custGeom>
            <a:avLst/>
            <a:gdLst/>
            <a:ahLst/>
            <a:cxnLst/>
            <a:rect r="r" b="b" t="t" l="l"/>
            <a:pathLst>
              <a:path h="783853" w="674113">
                <a:moveTo>
                  <a:pt x="0" y="0"/>
                </a:moveTo>
                <a:lnTo>
                  <a:pt x="674113" y="0"/>
                </a:lnTo>
                <a:lnTo>
                  <a:pt x="674113" y="783853"/>
                </a:lnTo>
                <a:lnTo>
                  <a:pt x="0" y="7838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9" id="19"/>
          <p:cNvGrpSpPr/>
          <p:nvPr/>
        </p:nvGrpSpPr>
        <p:grpSpPr>
          <a:xfrm rot="0">
            <a:off x="10981333" y="7567529"/>
            <a:ext cx="6561446" cy="981303"/>
            <a:chOff x="0" y="0"/>
            <a:chExt cx="8748595" cy="1308404"/>
          </a:xfrm>
        </p:grpSpPr>
        <p:sp>
          <p:nvSpPr>
            <p:cNvPr name="TextBox 20" id="20"/>
            <p:cNvSpPr txBox="true"/>
            <p:nvPr/>
          </p:nvSpPr>
          <p:spPr>
            <a:xfrm rot="0">
              <a:off x="0" y="-38100"/>
              <a:ext cx="8748595" cy="647700"/>
            </a:xfrm>
            <a:prstGeom prst="rect">
              <a:avLst/>
            </a:prstGeom>
          </p:spPr>
          <p:txBody>
            <a:bodyPr anchor="t" rtlCol="false" tIns="0" lIns="0" bIns="0" rIns="0">
              <a:spAutoFit/>
            </a:bodyPr>
            <a:lstStyle/>
            <a:p>
              <a:pPr algn="l" marL="0" indent="0" lvl="0">
                <a:lnSpc>
                  <a:spcPts val="3900"/>
                </a:lnSpc>
              </a:pPr>
              <a:r>
                <a:rPr lang="en-US" b="true" sz="3000">
                  <a:solidFill>
                    <a:srgbClr val="18100A"/>
                  </a:solidFill>
                  <a:latin typeface="Open Sauce Semi-Bold"/>
                  <a:ea typeface="Open Sauce Semi-Bold"/>
                  <a:cs typeface="Open Sauce Semi-Bold"/>
                  <a:sym typeface="Open Sauce Semi-Bold"/>
                </a:rPr>
                <a:t>Empathy First</a:t>
              </a:r>
            </a:p>
          </p:txBody>
        </p:sp>
        <p:sp>
          <p:nvSpPr>
            <p:cNvPr name="TextBox 21" id="21"/>
            <p:cNvSpPr txBox="true"/>
            <p:nvPr/>
          </p:nvSpPr>
          <p:spPr>
            <a:xfrm rot="0">
              <a:off x="0" y="827496"/>
              <a:ext cx="8748595" cy="480907"/>
            </a:xfrm>
            <a:prstGeom prst="rect">
              <a:avLst/>
            </a:prstGeom>
          </p:spPr>
          <p:txBody>
            <a:bodyPr anchor="t" rtlCol="false" tIns="0" lIns="0" bIns="0" rIns="0">
              <a:spAutoFit/>
            </a:bodyPr>
            <a:lstStyle/>
            <a:p>
              <a:pPr algn="l" marL="0" indent="0" lvl="0">
                <a:lnSpc>
                  <a:spcPts val="3159"/>
                </a:lnSpc>
                <a:spcBef>
                  <a:spcPct val="0"/>
                </a:spcBef>
              </a:pPr>
              <a:r>
                <a:rPr lang="en-US" sz="1999" strike="noStrike" u="none">
                  <a:solidFill>
                    <a:srgbClr val="18100A"/>
                  </a:solidFill>
                  <a:latin typeface="Open Sauce"/>
                  <a:ea typeface="Open Sauce"/>
                  <a:cs typeface="Open Sauce"/>
                  <a:sym typeface="Open Sauce"/>
                </a:rPr>
                <a:t>Fostering compassion to bridge divides</a:t>
              </a:r>
            </a:p>
          </p:txBody>
        </p:sp>
      </p:grpSp>
      <p:grpSp>
        <p:nvGrpSpPr>
          <p:cNvPr name="Group 22" id="22"/>
          <p:cNvGrpSpPr/>
          <p:nvPr/>
        </p:nvGrpSpPr>
        <p:grpSpPr>
          <a:xfrm rot="0">
            <a:off x="805516" y="1028700"/>
            <a:ext cx="7376167" cy="7833715"/>
            <a:chOff x="0" y="0"/>
            <a:chExt cx="9834890" cy="10444953"/>
          </a:xfrm>
        </p:grpSpPr>
        <p:sp>
          <p:nvSpPr>
            <p:cNvPr name="TextBox 23" id="23"/>
            <p:cNvSpPr txBox="true"/>
            <p:nvPr/>
          </p:nvSpPr>
          <p:spPr>
            <a:xfrm rot="0">
              <a:off x="136731" y="8729395"/>
              <a:ext cx="9508037" cy="1715558"/>
            </a:xfrm>
            <a:prstGeom prst="rect">
              <a:avLst/>
            </a:prstGeom>
          </p:spPr>
          <p:txBody>
            <a:bodyPr anchor="t" rtlCol="false" tIns="0" lIns="0" bIns="0" rIns="0">
              <a:spAutoFit/>
            </a:bodyPr>
            <a:lstStyle/>
            <a:p>
              <a:pPr algn="l" marL="0" indent="0" lvl="0">
                <a:lnSpc>
                  <a:spcPts val="3499"/>
                </a:lnSpc>
              </a:pPr>
              <a:r>
                <a:rPr lang="en-US" sz="2499">
                  <a:solidFill>
                    <a:srgbClr val="18100A"/>
                  </a:solidFill>
                  <a:latin typeface="Open Sauce"/>
                  <a:ea typeface="Open Sauce"/>
                  <a:cs typeface="Open Sauce"/>
                  <a:sym typeface="Open Sauce"/>
                </a:rPr>
                <a:t>As</a:t>
              </a:r>
              <a:r>
                <a:rPr lang="en-US" sz="2499" strike="noStrike" u="none">
                  <a:solidFill>
                    <a:srgbClr val="18100A"/>
                  </a:solidFill>
                  <a:latin typeface="Open Sauce"/>
                  <a:ea typeface="Open Sauce"/>
                  <a:cs typeface="Open Sauce"/>
                  <a:sym typeface="Open Sauce"/>
                </a:rPr>
                <a:t> we embrace our shared origins, we can foster understanding and create a brighter future together.</a:t>
              </a:r>
            </a:p>
          </p:txBody>
        </p:sp>
        <p:sp>
          <p:nvSpPr>
            <p:cNvPr name="TextBox 24" id="24"/>
            <p:cNvSpPr txBox="true"/>
            <p:nvPr/>
          </p:nvSpPr>
          <p:spPr>
            <a:xfrm rot="-67637">
              <a:off x="78611" y="103942"/>
              <a:ext cx="9677855" cy="8067675"/>
            </a:xfrm>
            <a:prstGeom prst="rect">
              <a:avLst/>
            </a:prstGeom>
          </p:spPr>
          <p:txBody>
            <a:bodyPr anchor="t" rtlCol="false" tIns="0" lIns="0" bIns="0" rIns="0">
              <a:spAutoFit/>
            </a:bodyPr>
            <a:lstStyle/>
            <a:p>
              <a:pPr algn="l">
                <a:lnSpc>
                  <a:spcPts val="11999"/>
                </a:lnSpc>
              </a:pPr>
              <a:r>
                <a:rPr lang="en-US" sz="9999">
                  <a:solidFill>
                    <a:srgbClr val="18100A"/>
                  </a:solidFill>
                  <a:latin typeface="Sedgwick Ave"/>
                  <a:ea typeface="Sedgwick Ave"/>
                  <a:cs typeface="Sedgwick Ave"/>
                  <a:sym typeface="Sedgwick Ave"/>
                </a:rPr>
                <a:t>Humanity Needs Remembering,</a:t>
              </a:r>
            </a:p>
            <a:p>
              <a:pPr algn="l" marL="0" indent="0" lvl="0">
                <a:lnSpc>
                  <a:spcPts val="11999"/>
                </a:lnSpc>
              </a:pPr>
              <a:r>
                <a:rPr lang="en-US" sz="9999">
                  <a:solidFill>
                    <a:srgbClr val="18100A"/>
                  </a:solidFill>
                  <a:latin typeface="Sedgwick Ave"/>
                  <a:ea typeface="Sedgwick Ave"/>
                  <a:cs typeface="Sedgwick Ave"/>
                  <a:sym typeface="Sedgwick Ave"/>
                </a:rPr>
                <a:t>Not Fixing</a:t>
              </a:r>
            </a:p>
          </p:txBody>
        </p:sp>
      </p:grpSp>
      <p:sp>
        <p:nvSpPr>
          <p:cNvPr name="TextBox 25" id="25"/>
          <p:cNvSpPr txBox="true"/>
          <p:nvPr/>
        </p:nvSpPr>
        <p:spPr>
          <a:xfrm rot="0">
            <a:off x="0" y="9764565"/>
            <a:ext cx="8987199" cy="184785"/>
          </a:xfrm>
          <a:prstGeom prst="rect">
            <a:avLst/>
          </a:prstGeom>
        </p:spPr>
        <p:txBody>
          <a:bodyPr anchor="t" rtlCol="false" tIns="0" lIns="0" bIns="0" rIns="0">
            <a:spAutoFit/>
          </a:bodyPr>
          <a:lstStyle/>
          <a:p>
            <a:pPr algn="ctr" marL="0" indent="0" lvl="0">
              <a:lnSpc>
                <a:spcPts val="1560"/>
              </a:lnSpc>
              <a:spcBef>
                <a:spcPct val="0"/>
              </a:spcBef>
            </a:pPr>
            <a:r>
              <a:rPr lang="en-US" b="true" sz="1200">
                <a:solidFill>
                  <a:srgbClr val="E0DFDB"/>
                </a:solidFill>
                <a:latin typeface="Open Sauce Medium"/>
                <a:ea typeface="Open Sauce Medium"/>
                <a:cs typeface="Open Sauce Medium"/>
                <a:sym typeface="Open Sauce Medium"/>
              </a:rPr>
              <a:t>Copyright © 2025  iambernie.com   All Rights Reserved.</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sp>
        <p:nvSpPr>
          <p:cNvPr name="Freeform 2" id="2"/>
          <p:cNvSpPr/>
          <p:nvPr/>
        </p:nvSpPr>
        <p:spPr>
          <a:xfrm flipH="false" flipV="false" rot="0">
            <a:off x="7555604" y="2235776"/>
            <a:ext cx="6353585" cy="6353585"/>
          </a:xfrm>
          <a:custGeom>
            <a:avLst/>
            <a:gdLst/>
            <a:ahLst/>
            <a:cxnLst/>
            <a:rect r="r" b="b" t="t" l="l"/>
            <a:pathLst>
              <a:path h="6353585" w="6353585">
                <a:moveTo>
                  <a:pt x="0" y="0"/>
                </a:moveTo>
                <a:lnTo>
                  <a:pt x="6353585" y="0"/>
                </a:lnTo>
                <a:lnTo>
                  <a:pt x="6353585" y="6353585"/>
                </a:lnTo>
                <a:lnTo>
                  <a:pt x="0" y="6353585"/>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378811" y="2235776"/>
            <a:ext cx="6353585" cy="6353585"/>
          </a:xfrm>
          <a:custGeom>
            <a:avLst/>
            <a:gdLst/>
            <a:ahLst/>
            <a:cxnLst/>
            <a:rect r="r" b="b" t="t" l="l"/>
            <a:pathLst>
              <a:path h="6353585" w="6353585">
                <a:moveTo>
                  <a:pt x="0" y="0"/>
                </a:moveTo>
                <a:lnTo>
                  <a:pt x="6353585" y="0"/>
                </a:lnTo>
                <a:lnTo>
                  <a:pt x="6353585" y="6353585"/>
                </a:lnTo>
                <a:lnTo>
                  <a:pt x="0" y="6353585"/>
                </a:lnTo>
                <a:lnTo>
                  <a:pt x="0" y="0"/>
                </a:lnTo>
                <a:close/>
              </a:path>
            </a:pathLst>
          </a:custGeom>
          <a:blipFill>
            <a:blip r:embed="rId4">
              <a:alphaModFix amt="19999"/>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8016962" y="4766456"/>
            <a:ext cx="2259072" cy="1244600"/>
          </a:xfrm>
          <a:prstGeom prst="rect">
            <a:avLst/>
          </a:prstGeom>
        </p:spPr>
        <p:txBody>
          <a:bodyPr anchor="t" rtlCol="false" tIns="0" lIns="0" bIns="0" rIns="0">
            <a:spAutoFit/>
          </a:bodyPr>
          <a:lstStyle/>
          <a:p>
            <a:pPr algn="ctr" marL="0" indent="0" lvl="0">
              <a:lnSpc>
                <a:spcPts val="3324"/>
              </a:lnSpc>
              <a:spcBef>
                <a:spcPct val="0"/>
              </a:spcBef>
            </a:pPr>
            <a:r>
              <a:rPr lang="en-US" b="true" sz="2374" u="none">
                <a:solidFill>
                  <a:srgbClr val="18100A"/>
                </a:solidFill>
                <a:latin typeface="Open Sauce Bold"/>
                <a:ea typeface="Open Sauce Bold"/>
                <a:cs typeface="Open Sauce Bold"/>
                <a:sym typeface="Open Sauce Bold"/>
              </a:rPr>
              <a:t>Unity through empathy and understanding</a:t>
            </a:r>
          </a:p>
        </p:txBody>
      </p:sp>
      <p:sp>
        <p:nvSpPr>
          <p:cNvPr name="TextBox 5" id="5"/>
          <p:cNvSpPr txBox="true"/>
          <p:nvPr/>
        </p:nvSpPr>
        <p:spPr>
          <a:xfrm rot="0">
            <a:off x="11122695" y="4556906"/>
            <a:ext cx="2259072" cy="1663700"/>
          </a:xfrm>
          <a:prstGeom prst="rect">
            <a:avLst/>
          </a:prstGeom>
        </p:spPr>
        <p:txBody>
          <a:bodyPr anchor="t" rtlCol="false" tIns="0" lIns="0" bIns="0" rIns="0">
            <a:spAutoFit/>
          </a:bodyPr>
          <a:lstStyle/>
          <a:p>
            <a:pPr algn="ctr" marL="0" indent="0" lvl="0">
              <a:lnSpc>
                <a:spcPts val="3324"/>
              </a:lnSpc>
              <a:spcBef>
                <a:spcPct val="0"/>
              </a:spcBef>
            </a:pPr>
            <a:r>
              <a:rPr lang="en-US" sz="2374" u="none">
                <a:solidFill>
                  <a:srgbClr val="18100A"/>
                </a:solidFill>
                <a:latin typeface="Open Sauce"/>
                <a:ea typeface="Open Sauce"/>
                <a:cs typeface="Open Sauce"/>
                <a:sym typeface="Open Sauce"/>
              </a:rPr>
              <a:t>Embracing our </a:t>
            </a:r>
            <a:r>
              <a:rPr lang="en-US" b="true" sz="2374" u="none">
                <a:solidFill>
                  <a:srgbClr val="18100A"/>
                </a:solidFill>
                <a:latin typeface="Open Sauce Bold"/>
                <a:ea typeface="Open Sauce Bold"/>
                <a:cs typeface="Open Sauce Bold"/>
                <a:sym typeface="Open Sauce Bold"/>
              </a:rPr>
              <a:t>diverse</a:t>
            </a:r>
            <a:r>
              <a:rPr lang="en-US" sz="2374" u="none">
                <a:solidFill>
                  <a:srgbClr val="18100A"/>
                </a:solidFill>
                <a:latin typeface="Open Sauce"/>
                <a:ea typeface="Open Sauce"/>
                <a:cs typeface="Open Sauce"/>
                <a:sym typeface="Open Sauce"/>
              </a:rPr>
              <a:t> backgrounds and stories</a:t>
            </a:r>
          </a:p>
        </p:txBody>
      </p:sp>
      <p:sp>
        <p:nvSpPr>
          <p:cNvPr name="TextBox 6" id="6"/>
          <p:cNvSpPr txBox="true"/>
          <p:nvPr/>
        </p:nvSpPr>
        <p:spPr>
          <a:xfrm rot="0">
            <a:off x="4911230" y="4556906"/>
            <a:ext cx="2259072" cy="1663700"/>
          </a:xfrm>
          <a:prstGeom prst="rect">
            <a:avLst/>
          </a:prstGeom>
        </p:spPr>
        <p:txBody>
          <a:bodyPr anchor="t" rtlCol="false" tIns="0" lIns="0" bIns="0" rIns="0">
            <a:spAutoFit/>
          </a:bodyPr>
          <a:lstStyle/>
          <a:p>
            <a:pPr algn="ctr" marL="0" indent="0" lvl="0">
              <a:lnSpc>
                <a:spcPts val="3324"/>
              </a:lnSpc>
              <a:spcBef>
                <a:spcPct val="0"/>
              </a:spcBef>
            </a:pPr>
            <a:r>
              <a:rPr lang="en-US" sz="2374">
                <a:solidFill>
                  <a:srgbClr val="18100A"/>
                </a:solidFill>
                <a:latin typeface="Open Sauce"/>
                <a:ea typeface="Open Sauce"/>
                <a:cs typeface="Open Sauce"/>
                <a:sym typeface="Open Sauce"/>
              </a:rPr>
              <a:t>Shared experiences and </a:t>
            </a:r>
            <a:r>
              <a:rPr lang="en-US" b="true" sz="2374">
                <a:solidFill>
                  <a:srgbClr val="18100A"/>
                </a:solidFill>
                <a:latin typeface="Open Sauce Bold"/>
                <a:ea typeface="Open Sauce Bold"/>
                <a:cs typeface="Open Sauce Bold"/>
                <a:sym typeface="Open Sauce Bold"/>
              </a:rPr>
              <a:t>common</a:t>
            </a:r>
            <a:r>
              <a:rPr lang="en-US" sz="2374">
                <a:solidFill>
                  <a:srgbClr val="18100A"/>
                </a:solidFill>
                <a:latin typeface="Open Sauce"/>
                <a:ea typeface="Open Sauce"/>
                <a:cs typeface="Open Sauce"/>
                <a:sym typeface="Open Sauce"/>
              </a:rPr>
              <a:t> values</a:t>
            </a:r>
          </a:p>
        </p:txBody>
      </p:sp>
      <p:sp>
        <p:nvSpPr>
          <p:cNvPr name="TextBox 7" id="7"/>
          <p:cNvSpPr txBox="true"/>
          <p:nvPr/>
        </p:nvSpPr>
        <p:spPr>
          <a:xfrm rot="0">
            <a:off x="2427569" y="459620"/>
            <a:ext cx="13432862" cy="1371600"/>
          </a:xfrm>
          <a:prstGeom prst="rect">
            <a:avLst/>
          </a:prstGeom>
        </p:spPr>
        <p:txBody>
          <a:bodyPr anchor="t" rtlCol="false" tIns="0" lIns="0" bIns="0" rIns="0">
            <a:spAutoFit/>
          </a:bodyPr>
          <a:lstStyle/>
          <a:p>
            <a:pPr algn="ctr" marL="0" indent="0" lvl="0">
              <a:lnSpc>
                <a:spcPts val="10830"/>
              </a:lnSpc>
            </a:pPr>
            <a:r>
              <a:rPr lang="en-US" sz="9025">
                <a:solidFill>
                  <a:srgbClr val="18100A"/>
                </a:solidFill>
                <a:latin typeface="Sedgwick Ave"/>
                <a:ea typeface="Sedgwick Ave"/>
                <a:cs typeface="Sedgwick Ave"/>
                <a:sym typeface="Sedgwick Ave"/>
              </a:rPr>
              <a:t>Seeing Each Other as Family</a:t>
            </a:r>
          </a:p>
        </p:txBody>
      </p:sp>
      <p:sp>
        <p:nvSpPr>
          <p:cNvPr name="TextBox 8" id="8"/>
          <p:cNvSpPr txBox="true"/>
          <p:nvPr/>
        </p:nvSpPr>
        <p:spPr>
          <a:xfrm rot="0">
            <a:off x="2427569" y="9020183"/>
            <a:ext cx="13432862" cy="423863"/>
          </a:xfrm>
          <a:prstGeom prst="rect">
            <a:avLst/>
          </a:prstGeom>
        </p:spPr>
        <p:txBody>
          <a:bodyPr anchor="t" rtlCol="false" tIns="0" lIns="0" bIns="0" rIns="0">
            <a:spAutoFit/>
          </a:bodyPr>
          <a:lstStyle/>
          <a:p>
            <a:pPr algn="ctr" marL="0" indent="0" lvl="0">
              <a:lnSpc>
                <a:spcPts val="3562"/>
              </a:lnSpc>
              <a:spcBef>
                <a:spcPct val="0"/>
              </a:spcBef>
            </a:pPr>
            <a:r>
              <a:rPr lang="en-US" sz="2374" spc="-47">
                <a:solidFill>
                  <a:srgbClr val="18100A"/>
                </a:solidFill>
                <a:latin typeface="Open Sauce"/>
                <a:ea typeface="Open Sauce"/>
                <a:cs typeface="Open Sauce"/>
                <a:sym typeface="Open Sauce"/>
              </a:rPr>
              <a:t>Illustrating our interconnectedness as one human family</a:t>
            </a:r>
          </a:p>
        </p:txBody>
      </p:sp>
      <p:sp>
        <p:nvSpPr>
          <p:cNvPr name="Freeform 9" id="9"/>
          <p:cNvSpPr/>
          <p:nvPr/>
        </p:nvSpPr>
        <p:spPr>
          <a:xfrm flipH="false" flipV="false" rot="0">
            <a:off x="2107900" y="3804596"/>
            <a:ext cx="1431970" cy="2892868"/>
          </a:xfrm>
          <a:custGeom>
            <a:avLst/>
            <a:gdLst/>
            <a:ahLst/>
            <a:cxnLst/>
            <a:rect r="r" b="b" t="t" l="l"/>
            <a:pathLst>
              <a:path h="2892868" w="1431970">
                <a:moveTo>
                  <a:pt x="0" y="0"/>
                </a:moveTo>
                <a:lnTo>
                  <a:pt x="1431970" y="0"/>
                </a:lnTo>
                <a:lnTo>
                  <a:pt x="1431970" y="2892869"/>
                </a:lnTo>
                <a:lnTo>
                  <a:pt x="0" y="289286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10740807">
            <a:off x="14789371" y="3601099"/>
            <a:ext cx="1367054" cy="2761726"/>
          </a:xfrm>
          <a:custGeom>
            <a:avLst/>
            <a:gdLst/>
            <a:ahLst/>
            <a:cxnLst/>
            <a:rect r="r" b="b" t="t" l="l"/>
            <a:pathLst>
              <a:path h="2761726" w="1367054">
                <a:moveTo>
                  <a:pt x="0" y="0"/>
                </a:moveTo>
                <a:lnTo>
                  <a:pt x="1367055" y="0"/>
                </a:lnTo>
                <a:lnTo>
                  <a:pt x="1367055" y="2761726"/>
                </a:lnTo>
                <a:lnTo>
                  <a:pt x="0" y="276172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1" id="11"/>
          <p:cNvSpPr txBox="true"/>
          <p:nvPr/>
        </p:nvSpPr>
        <p:spPr>
          <a:xfrm rot="0">
            <a:off x="0" y="9764565"/>
            <a:ext cx="8987199" cy="184785"/>
          </a:xfrm>
          <a:prstGeom prst="rect">
            <a:avLst/>
          </a:prstGeom>
        </p:spPr>
        <p:txBody>
          <a:bodyPr anchor="t" rtlCol="false" tIns="0" lIns="0" bIns="0" rIns="0">
            <a:spAutoFit/>
          </a:bodyPr>
          <a:lstStyle/>
          <a:p>
            <a:pPr algn="ctr" marL="0" indent="0" lvl="0">
              <a:lnSpc>
                <a:spcPts val="1560"/>
              </a:lnSpc>
              <a:spcBef>
                <a:spcPct val="0"/>
              </a:spcBef>
            </a:pPr>
            <a:r>
              <a:rPr lang="en-US" b="true" sz="1200">
                <a:solidFill>
                  <a:srgbClr val="A59E99"/>
                </a:solidFill>
                <a:latin typeface="Open Sauce Medium"/>
                <a:ea typeface="Open Sauce Medium"/>
                <a:cs typeface="Open Sauce Medium"/>
                <a:sym typeface="Open Sauce Medium"/>
              </a:rPr>
              <a:t>Copyright © 2025  iambernie.com   All Rights Reserved.</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grpSp>
        <p:nvGrpSpPr>
          <p:cNvPr name="Group 2" id="2"/>
          <p:cNvGrpSpPr/>
          <p:nvPr/>
        </p:nvGrpSpPr>
        <p:grpSpPr>
          <a:xfrm rot="0">
            <a:off x="0" y="0"/>
            <a:ext cx="10540192" cy="10287000"/>
            <a:chOff x="0" y="0"/>
            <a:chExt cx="832805" cy="812800"/>
          </a:xfrm>
        </p:grpSpPr>
        <p:sp>
          <p:nvSpPr>
            <p:cNvPr name="Freeform 3" id="3"/>
            <p:cNvSpPr/>
            <p:nvPr/>
          </p:nvSpPr>
          <p:spPr>
            <a:xfrm flipH="false" flipV="false" rot="0">
              <a:off x="0" y="0"/>
              <a:ext cx="832805" cy="812800"/>
            </a:xfrm>
            <a:custGeom>
              <a:avLst/>
              <a:gdLst/>
              <a:ahLst/>
              <a:cxnLst/>
              <a:rect r="r" b="b" t="t" l="l"/>
              <a:pathLst>
                <a:path h="812800" w="832805">
                  <a:moveTo>
                    <a:pt x="0" y="0"/>
                  </a:moveTo>
                  <a:lnTo>
                    <a:pt x="832805" y="0"/>
                  </a:lnTo>
                  <a:lnTo>
                    <a:pt x="832805" y="812800"/>
                  </a:lnTo>
                  <a:lnTo>
                    <a:pt x="0" y="812800"/>
                  </a:lnTo>
                  <a:close/>
                </a:path>
              </a:pathLst>
            </a:custGeom>
            <a:blipFill>
              <a:blip r:embed="rId2"/>
              <a:stretch>
                <a:fillRect l="0" t="-1230" r="0" b="-1230"/>
              </a:stretch>
            </a:blipFill>
          </p:spPr>
        </p:sp>
      </p:grpSp>
      <p:sp>
        <p:nvSpPr>
          <p:cNvPr name="TextBox 4" id="4"/>
          <p:cNvSpPr txBox="true"/>
          <p:nvPr/>
        </p:nvSpPr>
        <p:spPr>
          <a:xfrm rot="0">
            <a:off x="11592287" y="4000442"/>
            <a:ext cx="5748067" cy="5241925"/>
          </a:xfrm>
          <a:prstGeom prst="rect">
            <a:avLst/>
          </a:prstGeom>
        </p:spPr>
        <p:txBody>
          <a:bodyPr anchor="t" rtlCol="false" tIns="0" lIns="0" bIns="0" rIns="0">
            <a:spAutoFit/>
          </a:bodyPr>
          <a:lstStyle/>
          <a:p>
            <a:pPr algn="l" marL="0" indent="0" lvl="0">
              <a:lnSpc>
                <a:spcPts val="3499"/>
              </a:lnSpc>
            </a:pPr>
            <a:r>
              <a:rPr lang="en-US" sz="2499" strike="noStrike" u="none">
                <a:solidFill>
                  <a:srgbClr val="18100A"/>
                </a:solidFill>
                <a:latin typeface="Open Sauce"/>
                <a:ea typeface="Open Sauce"/>
                <a:cs typeface="Open Sauce"/>
                <a:sym typeface="Open Sauce"/>
              </a:rPr>
              <a:t>We’re all clinging to the same cooled cr</a:t>
            </a:r>
            <a:r>
              <a:rPr lang="en-US" sz="2499" strike="noStrike" u="none">
                <a:solidFill>
                  <a:srgbClr val="18100A"/>
                </a:solidFill>
                <a:latin typeface="Open Sauce"/>
                <a:ea typeface="Open Sauce"/>
                <a:cs typeface="Open Sauce"/>
                <a:sym typeface="Open Sauce"/>
              </a:rPr>
              <a:t>ust of a</a:t>
            </a:r>
            <a:r>
              <a:rPr lang="en-US" sz="2499" strike="noStrike" u="none">
                <a:solidFill>
                  <a:srgbClr val="18100A"/>
                </a:solidFill>
                <a:latin typeface="Open Sauce"/>
                <a:ea typeface="Open Sauce"/>
                <a:cs typeface="Open Sauce"/>
                <a:sym typeface="Open Sauce"/>
              </a:rPr>
              <a:t> fiery planet hurtling through space.</a:t>
            </a:r>
          </a:p>
          <a:p>
            <a:pPr algn="l" marL="0" indent="0" lvl="0">
              <a:lnSpc>
                <a:spcPts val="3499"/>
              </a:lnSpc>
            </a:pPr>
          </a:p>
          <a:p>
            <a:pPr algn="l" marL="0" indent="0" lvl="0">
              <a:lnSpc>
                <a:spcPts val="3499"/>
              </a:lnSpc>
            </a:pPr>
            <a:r>
              <a:rPr lang="en-US" sz="2499" strike="noStrike" u="none">
                <a:solidFill>
                  <a:srgbClr val="18100A"/>
                </a:solidFill>
                <a:latin typeface="Open Sauce"/>
                <a:ea typeface="Open Sauce"/>
                <a:cs typeface="Open Sauce"/>
                <a:sym typeface="Open Sauce"/>
              </a:rPr>
              <a:t>We’ve spent too long fighting over imaginary lines and manufactured differences.</a:t>
            </a:r>
          </a:p>
          <a:p>
            <a:pPr algn="l" marL="0" indent="0" lvl="0">
              <a:lnSpc>
                <a:spcPts val="3499"/>
              </a:lnSpc>
            </a:pPr>
          </a:p>
          <a:p>
            <a:pPr algn="l" marL="0" indent="0" lvl="0">
              <a:lnSpc>
                <a:spcPts val="3499"/>
              </a:lnSpc>
            </a:pPr>
            <a:r>
              <a:rPr lang="en-US" sz="2499" strike="noStrike" u="none">
                <a:solidFill>
                  <a:srgbClr val="18100A"/>
                </a:solidFill>
                <a:latin typeface="Open Sauce"/>
                <a:ea typeface="Open Sauce"/>
                <a:cs typeface="Open Sauce"/>
                <a:sym typeface="Open Sauce"/>
              </a:rPr>
              <a:t>It's time to stop playing in the mud and start building something better, together.</a:t>
            </a:r>
          </a:p>
          <a:p>
            <a:pPr algn="l" marL="0" indent="0" lvl="0">
              <a:lnSpc>
                <a:spcPts val="3499"/>
              </a:lnSpc>
            </a:pPr>
          </a:p>
        </p:txBody>
      </p:sp>
      <p:sp>
        <p:nvSpPr>
          <p:cNvPr name="TextBox 5" id="5"/>
          <p:cNvSpPr txBox="true"/>
          <p:nvPr/>
        </p:nvSpPr>
        <p:spPr>
          <a:xfrm rot="0">
            <a:off x="11616281" y="1057275"/>
            <a:ext cx="5724072" cy="2505075"/>
          </a:xfrm>
          <a:prstGeom prst="rect">
            <a:avLst/>
          </a:prstGeom>
        </p:spPr>
        <p:txBody>
          <a:bodyPr anchor="t" rtlCol="false" tIns="0" lIns="0" bIns="0" rIns="0">
            <a:spAutoFit/>
          </a:bodyPr>
          <a:lstStyle/>
          <a:p>
            <a:pPr algn="l" marL="0" indent="0" lvl="0">
              <a:lnSpc>
                <a:spcPts val="9840"/>
              </a:lnSpc>
            </a:pPr>
            <a:r>
              <a:rPr lang="en-US" sz="8200">
                <a:solidFill>
                  <a:srgbClr val="18100A"/>
                </a:solidFill>
                <a:latin typeface="Sedgwick Ave"/>
                <a:ea typeface="Sedgwick Ave"/>
                <a:cs typeface="Sedgwick Ave"/>
                <a:sym typeface="Sedgwick Ave"/>
              </a:rPr>
              <a:t>The Bigger Picture</a:t>
            </a:r>
          </a:p>
        </p:txBody>
      </p:sp>
      <p:sp>
        <p:nvSpPr>
          <p:cNvPr name="TextBox 6" id="6"/>
          <p:cNvSpPr txBox="true"/>
          <p:nvPr/>
        </p:nvSpPr>
        <p:spPr>
          <a:xfrm rot="0">
            <a:off x="0" y="9755040"/>
            <a:ext cx="8201096" cy="178980"/>
          </a:xfrm>
          <a:prstGeom prst="rect">
            <a:avLst/>
          </a:prstGeom>
        </p:spPr>
        <p:txBody>
          <a:bodyPr anchor="t" rtlCol="false" tIns="0" lIns="0" bIns="0" rIns="0">
            <a:spAutoFit/>
          </a:bodyPr>
          <a:lstStyle/>
          <a:p>
            <a:pPr algn="ctr" marL="0" indent="0" lvl="0">
              <a:lnSpc>
                <a:spcPts val="1423"/>
              </a:lnSpc>
              <a:spcBef>
                <a:spcPct val="0"/>
              </a:spcBef>
            </a:pPr>
            <a:r>
              <a:rPr lang="en-US" b="true" sz="1095">
                <a:solidFill>
                  <a:srgbClr val="FFFFFF"/>
                </a:solidFill>
                <a:latin typeface="Open Sauce Medium"/>
                <a:ea typeface="Open Sauce Medium"/>
                <a:cs typeface="Open Sauce Medium"/>
                <a:sym typeface="Open Sauce Medium"/>
              </a:rPr>
              <a:t>Copyright © 2025  iambernie.com   All Rights Reserved.</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grpSp>
        <p:nvGrpSpPr>
          <p:cNvPr name="Group 2" id="2"/>
          <p:cNvGrpSpPr/>
          <p:nvPr/>
        </p:nvGrpSpPr>
        <p:grpSpPr>
          <a:xfrm rot="0">
            <a:off x="0" y="0"/>
            <a:ext cx="8987199" cy="10287000"/>
            <a:chOff x="0" y="0"/>
            <a:chExt cx="2366999" cy="2709333"/>
          </a:xfrm>
        </p:grpSpPr>
        <p:sp>
          <p:nvSpPr>
            <p:cNvPr name="Freeform 3" id="3"/>
            <p:cNvSpPr/>
            <p:nvPr/>
          </p:nvSpPr>
          <p:spPr>
            <a:xfrm flipH="false" flipV="false" rot="0">
              <a:off x="0" y="0"/>
              <a:ext cx="2366999" cy="2709333"/>
            </a:xfrm>
            <a:custGeom>
              <a:avLst/>
              <a:gdLst/>
              <a:ahLst/>
              <a:cxnLst/>
              <a:rect r="r" b="b" t="t" l="l"/>
              <a:pathLst>
                <a:path h="2709333" w="2366999">
                  <a:moveTo>
                    <a:pt x="0" y="0"/>
                  </a:moveTo>
                  <a:lnTo>
                    <a:pt x="2366999" y="0"/>
                  </a:lnTo>
                  <a:lnTo>
                    <a:pt x="2366999" y="2709333"/>
                  </a:lnTo>
                  <a:lnTo>
                    <a:pt x="0" y="2709333"/>
                  </a:lnTo>
                  <a:close/>
                </a:path>
              </a:pathLst>
            </a:custGeom>
            <a:solidFill>
              <a:srgbClr val="FFFFFF"/>
            </a:solidFill>
          </p:spPr>
        </p:sp>
        <p:sp>
          <p:nvSpPr>
            <p:cNvPr name="TextBox 4" id="4"/>
            <p:cNvSpPr txBox="true"/>
            <p:nvPr/>
          </p:nvSpPr>
          <p:spPr>
            <a:xfrm>
              <a:off x="0" y="-28575"/>
              <a:ext cx="2366999" cy="2737908"/>
            </a:xfrm>
            <a:prstGeom prst="rect">
              <a:avLst/>
            </a:prstGeom>
          </p:spPr>
          <p:txBody>
            <a:bodyPr anchor="ctr" rtlCol="false" tIns="50800" lIns="50800" bIns="50800" rIns="50800"/>
            <a:lstStyle/>
            <a:p>
              <a:pPr algn="ctr">
                <a:lnSpc>
                  <a:spcPts val="2100"/>
                </a:lnSpc>
              </a:pPr>
            </a:p>
          </p:txBody>
        </p:sp>
      </p:grpSp>
      <p:sp>
        <p:nvSpPr>
          <p:cNvPr name="Freeform 5" id="5"/>
          <p:cNvSpPr/>
          <p:nvPr/>
        </p:nvSpPr>
        <p:spPr>
          <a:xfrm flipH="false" flipV="false" rot="3116505">
            <a:off x="14569603" y="-1948271"/>
            <a:ext cx="4819049" cy="4898653"/>
          </a:xfrm>
          <a:custGeom>
            <a:avLst/>
            <a:gdLst/>
            <a:ahLst/>
            <a:cxnLst/>
            <a:rect r="r" b="b" t="t" l="l"/>
            <a:pathLst>
              <a:path h="4898653" w="4819049">
                <a:moveTo>
                  <a:pt x="0" y="0"/>
                </a:moveTo>
                <a:lnTo>
                  <a:pt x="4819049" y="0"/>
                </a:lnTo>
                <a:lnTo>
                  <a:pt x="4819049" y="4898652"/>
                </a:lnTo>
                <a:lnTo>
                  <a:pt x="0" y="489865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878035" y="1791274"/>
            <a:ext cx="674113" cy="783853"/>
          </a:xfrm>
          <a:custGeom>
            <a:avLst/>
            <a:gdLst/>
            <a:ahLst/>
            <a:cxnLst/>
            <a:rect r="r" b="b" t="t" l="l"/>
            <a:pathLst>
              <a:path h="783853" w="674113">
                <a:moveTo>
                  <a:pt x="0" y="0"/>
                </a:moveTo>
                <a:lnTo>
                  <a:pt x="674113" y="0"/>
                </a:lnTo>
                <a:lnTo>
                  <a:pt x="674113" y="783853"/>
                </a:lnTo>
                <a:lnTo>
                  <a:pt x="0" y="7838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10981333" y="1738168"/>
            <a:ext cx="6561446" cy="981303"/>
            <a:chOff x="0" y="0"/>
            <a:chExt cx="8748595" cy="1308404"/>
          </a:xfrm>
        </p:grpSpPr>
        <p:sp>
          <p:nvSpPr>
            <p:cNvPr name="TextBox 8" id="8"/>
            <p:cNvSpPr txBox="true"/>
            <p:nvPr/>
          </p:nvSpPr>
          <p:spPr>
            <a:xfrm rot="0">
              <a:off x="0" y="-38100"/>
              <a:ext cx="8748595" cy="647700"/>
            </a:xfrm>
            <a:prstGeom prst="rect">
              <a:avLst/>
            </a:prstGeom>
          </p:spPr>
          <p:txBody>
            <a:bodyPr anchor="t" rtlCol="false" tIns="0" lIns="0" bIns="0" rIns="0">
              <a:spAutoFit/>
            </a:bodyPr>
            <a:lstStyle/>
            <a:p>
              <a:pPr algn="l" marL="0" indent="0" lvl="0">
                <a:lnSpc>
                  <a:spcPts val="3900"/>
                </a:lnSpc>
              </a:pPr>
              <a:r>
                <a:rPr lang="en-US" b="true" sz="3000">
                  <a:solidFill>
                    <a:srgbClr val="18100A"/>
                  </a:solidFill>
                  <a:latin typeface="Open Sauce Semi-Bold"/>
                  <a:ea typeface="Open Sauce Semi-Bold"/>
                  <a:cs typeface="Open Sauce Semi-Bold"/>
                  <a:sym typeface="Open Sauce Semi-Bold"/>
                </a:rPr>
                <a:t>Shared Goals</a:t>
              </a:r>
            </a:p>
          </p:txBody>
        </p:sp>
        <p:sp>
          <p:nvSpPr>
            <p:cNvPr name="TextBox 9" id="9"/>
            <p:cNvSpPr txBox="true"/>
            <p:nvPr/>
          </p:nvSpPr>
          <p:spPr>
            <a:xfrm rot="0">
              <a:off x="0" y="827496"/>
              <a:ext cx="8748595" cy="480907"/>
            </a:xfrm>
            <a:prstGeom prst="rect">
              <a:avLst/>
            </a:prstGeom>
          </p:spPr>
          <p:txBody>
            <a:bodyPr anchor="t" rtlCol="false" tIns="0" lIns="0" bIns="0" rIns="0">
              <a:spAutoFit/>
            </a:bodyPr>
            <a:lstStyle/>
            <a:p>
              <a:pPr algn="l" marL="0" indent="0" lvl="0">
                <a:lnSpc>
                  <a:spcPts val="3159"/>
                </a:lnSpc>
                <a:spcBef>
                  <a:spcPct val="0"/>
                </a:spcBef>
              </a:pPr>
              <a:r>
                <a:rPr lang="en-US" sz="1999" strike="noStrike" u="none">
                  <a:solidFill>
                    <a:srgbClr val="18100A"/>
                  </a:solidFill>
                  <a:latin typeface="Open Sauce"/>
                  <a:ea typeface="Open Sauce"/>
                  <a:cs typeface="Open Sauce"/>
                  <a:sym typeface="Open Sauce"/>
                </a:rPr>
                <a:t>Working together for common vision</a:t>
              </a:r>
            </a:p>
          </p:txBody>
        </p:sp>
      </p:grpSp>
      <p:sp>
        <p:nvSpPr>
          <p:cNvPr name="Freeform 10" id="10"/>
          <p:cNvSpPr/>
          <p:nvPr/>
        </p:nvSpPr>
        <p:spPr>
          <a:xfrm flipH="false" flipV="false" rot="0">
            <a:off x="9878035" y="3734016"/>
            <a:ext cx="674113" cy="783853"/>
          </a:xfrm>
          <a:custGeom>
            <a:avLst/>
            <a:gdLst/>
            <a:ahLst/>
            <a:cxnLst/>
            <a:rect r="r" b="b" t="t" l="l"/>
            <a:pathLst>
              <a:path h="783853" w="674113">
                <a:moveTo>
                  <a:pt x="0" y="0"/>
                </a:moveTo>
                <a:lnTo>
                  <a:pt x="674113" y="0"/>
                </a:lnTo>
                <a:lnTo>
                  <a:pt x="674113" y="783853"/>
                </a:lnTo>
                <a:lnTo>
                  <a:pt x="0" y="7838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1" id="11"/>
          <p:cNvGrpSpPr/>
          <p:nvPr/>
        </p:nvGrpSpPr>
        <p:grpSpPr>
          <a:xfrm rot="0">
            <a:off x="10981333" y="3680874"/>
            <a:ext cx="6561446" cy="981303"/>
            <a:chOff x="0" y="0"/>
            <a:chExt cx="8748595" cy="1308404"/>
          </a:xfrm>
        </p:grpSpPr>
        <p:sp>
          <p:nvSpPr>
            <p:cNvPr name="TextBox 12" id="12"/>
            <p:cNvSpPr txBox="true"/>
            <p:nvPr/>
          </p:nvSpPr>
          <p:spPr>
            <a:xfrm rot="0">
              <a:off x="0" y="-38100"/>
              <a:ext cx="8748595" cy="647700"/>
            </a:xfrm>
            <a:prstGeom prst="rect">
              <a:avLst/>
            </a:prstGeom>
          </p:spPr>
          <p:txBody>
            <a:bodyPr anchor="t" rtlCol="false" tIns="0" lIns="0" bIns="0" rIns="0">
              <a:spAutoFit/>
            </a:bodyPr>
            <a:lstStyle/>
            <a:p>
              <a:pPr algn="l" marL="0" indent="0" lvl="0">
                <a:lnSpc>
                  <a:spcPts val="3900"/>
                </a:lnSpc>
              </a:pPr>
              <a:r>
                <a:rPr lang="en-US" b="true" sz="3000">
                  <a:solidFill>
                    <a:srgbClr val="18100A"/>
                  </a:solidFill>
                  <a:latin typeface="Open Sauce Semi-Bold"/>
                  <a:ea typeface="Open Sauce Semi-Bold"/>
                  <a:cs typeface="Open Sauce Semi-Bold"/>
                  <a:sym typeface="Open Sauce Semi-Bold"/>
                </a:rPr>
                <a:t>Respectful Dialogue</a:t>
              </a:r>
            </a:p>
          </p:txBody>
        </p:sp>
        <p:sp>
          <p:nvSpPr>
            <p:cNvPr name="TextBox 13" id="13"/>
            <p:cNvSpPr txBox="true"/>
            <p:nvPr/>
          </p:nvSpPr>
          <p:spPr>
            <a:xfrm rot="0">
              <a:off x="0" y="827496"/>
              <a:ext cx="8748595" cy="480907"/>
            </a:xfrm>
            <a:prstGeom prst="rect">
              <a:avLst/>
            </a:prstGeom>
          </p:spPr>
          <p:txBody>
            <a:bodyPr anchor="t" rtlCol="false" tIns="0" lIns="0" bIns="0" rIns="0">
              <a:spAutoFit/>
            </a:bodyPr>
            <a:lstStyle/>
            <a:p>
              <a:pPr algn="l" marL="0" indent="0" lvl="0">
                <a:lnSpc>
                  <a:spcPts val="3159"/>
                </a:lnSpc>
                <a:spcBef>
                  <a:spcPct val="0"/>
                </a:spcBef>
              </a:pPr>
              <a:r>
                <a:rPr lang="en-US" sz="1999" strike="noStrike" u="none">
                  <a:solidFill>
                    <a:srgbClr val="18100A"/>
                  </a:solidFill>
                  <a:latin typeface="Open Sauce"/>
                  <a:ea typeface="Open Sauce"/>
                  <a:cs typeface="Open Sauce"/>
                  <a:sym typeface="Open Sauce"/>
                </a:rPr>
                <a:t>Listening to understand different perspectives</a:t>
              </a:r>
            </a:p>
          </p:txBody>
        </p:sp>
      </p:grpSp>
      <p:sp>
        <p:nvSpPr>
          <p:cNvPr name="Freeform 14" id="14"/>
          <p:cNvSpPr/>
          <p:nvPr/>
        </p:nvSpPr>
        <p:spPr>
          <a:xfrm flipH="false" flipV="false" rot="0">
            <a:off x="9878035" y="5677344"/>
            <a:ext cx="674113" cy="783853"/>
          </a:xfrm>
          <a:custGeom>
            <a:avLst/>
            <a:gdLst/>
            <a:ahLst/>
            <a:cxnLst/>
            <a:rect r="r" b="b" t="t" l="l"/>
            <a:pathLst>
              <a:path h="783853" w="674113">
                <a:moveTo>
                  <a:pt x="0" y="0"/>
                </a:moveTo>
                <a:lnTo>
                  <a:pt x="674113" y="0"/>
                </a:lnTo>
                <a:lnTo>
                  <a:pt x="674113" y="783853"/>
                </a:lnTo>
                <a:lnTo>
                  <a:pt x="0" y="7838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5" id="15"/>
          <p:cNvGrpSpPr/>
          <p:nvPr/>
        </p:nvGrpSpPr>
        <p:grpSpPr>
          <a:xfrm rot="0">
            <a:off x="10981333" y="5624201"/>
            <a:ext cx="6561446" cy="981303"/>
            <a:chOff x="0" y="0"/>
            <a:chExt cx="8748595" cy="1308404"/>
          </a:xfrm>
        </p:grpSpPr>
        <p:sp>
          <p:nvSpPr>
            <p:cNvPr name="TextBox 16" id="16"/>
            <p:cNvSpPr txBox="true"/>
            <p:nvPr/>
          </p:nvSpPr>
          <p:spPr>
            <a:xfrm rot="0">
              <a:off x="0" y="-38100"/>
              <a:ext cx="8748595" cy="647700"/>
            </a:xfrm>
            <a:prstGeom prst="rect">
              <a:avLst/>
            </a:prstGeom>
          </p:spPr>
          <p:txBody>
            <a:bodyPr anchor="t" rtlCol="false" tIns="0" lIns="0" bIns="0" rIns="0">
              <a:spAutoFit/>
            </a:bodyPr>
            <a:lstStyle/>
            <a:p>
              <a:pPr algn="l" marL="0" indent="0" lvl="0">
                <a:lnSpc>
                  <a:spcPts val="3900"/>
                </a:lnSpc>
              </a:pPr>
              <a:r>
                <a:rPr lang="en-US" b="true" sz="3000">
                  <a:solidFill>
                    <a:srgbClr val="18100A"/>
                  </a:solidFill>
                  <a:latin typeface="Open Sauce Semi-Bold"/>
                  <a:ea typeface="Open Sauce Semi-Bold"/>
                  <a:cs typeface="Open Sauce Semi-Bold"/>
                  <a:sym typeface="Open Sauce Semi-Bold"/>
                </a:rPr>
                <a:t>Collective Action</a:t>
              </a:r>
            </a:p>
          </p:txBody>
        </p:sp>
        <p:sp>
          <p:nvSpPr>
            <p:cNvPr name="TextBox 17" id="17"/>
            <p:cNvSpPr txBox="true"/>
            <p:nvPr/>
          </p:nvSpPr>
          <p:spPr>
            <a:xfrm rot="0">
              <a:off x="0" y="827496"/>
              <a:ext cx="8748595" cy="480907"/>
            </a:xfrm>
            <a:prstGeom prst="rect">
              <a:avLst/>
            </a:prstGeom>
          </p:spPr>
          <p:txBody>
            <a:bodyPr anchor="t" rtlCol="false" tIns="0" lIns="0" bIns="0" rIns="0">
              <a:spAutoFit/>
            </a:bodyPr>
            <a:lstStyle/>
            <a:p>
              <a:pPr algn="l" marL="0" indent="0" lvl="0">
                <a:lnSpc>
                  <a:spcPts val="3159"/>
                </a:lnSpc>
                <a:spcBef>
                  <a:spcPct val="0"/>
                </a:spcBef>
              </a:pPr>
              <a:r>
                <a:rPr lang="en-US" sz="1999" strike="noStrike" u="none">
                  <a:solidFill>
                    <a:srgbClr val="18100A"/>
                  </a:solidFill>
                  <a:latin typeface="Open Sauce"/>
                  <a:ea typeface="Open Sauce"/>
                  <a:cs typeface="Open Sauce"/>
                  <a:sym typeface="Open Sauce"/>
                </a:rPr>
                <a:t>Joining forces for impactful change</a:t>
              </a:r>
            </a:p>
          </p:txBody>
        </p:sp>
      </p:grpSp>
      <p:sp>
        <p:nvSpPr>
          <p:cNvPr name="Freeform 18" id="18"/>
          <p:cNvSpPr/>
          <p:nvPr/>
        </p:nvSpPr>
        <p:spPr>
          <a:xfrm flipH="false" flipV="false" rot="0">
            <a:off x="9878035" y="7620597"/>
            <a:ext cx="674113" cy="783853"/>
          </a:xfrm>
          <a:custGeom>
            <a:avLst/>
            <a:gdLst/>
            <a:ahLst/>
            <a:cxnLst/>
            <a:rect r="r" b="b" t="t" l="l"/>
            <a:pathLst>
              <a:path h="783853" w="674113">
                <a:moveTo>
                  <a:pt x="0" y="0"/>
                </a:moveTo>
                <a:lnTo>
                  <a:pt x="674113" y="0"/>
                </a:lnTo>
                <a:lnTo>
                  <a:pt x="674113" y="783853"/>
                </a:lnTo>
                <a:lnTo>
                  <a:pt x="0" y="7838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9" id="19"/>
          <p:cNvGrpSpPr/>
          <p:nvPr/>
        </p:nvGrpSpPr>
        <p:grpSpPr>
          <a:xfrm rot="0">
            <a:off x="10981333" y="7567529"/>
            <a:ext cx="6561446" cy="981303"/>
            <a:chOff x="0" y="0"/>
            <a:chExt cx="8748595" cy="1308404"/>
          </a:xfrm>
        </p:grpSpPr>
        <p:sp>
          <p:nvSpPr>
            <p:cNvPr name="TextBox 20" id="20"/>
            <p:cNvSpPr txBox="true"/>
            <p:nvPr/>
          </p:nvSpPr>
          <p:spPr>
            <a:xfrm rot="0">
              <a:off x="0" y="-38100"/>
              <a:ext cx="8748595" cy="647700"/>
            </a:xfrm>
            <a:prstGeom prst="rect">
              <a:avLst/>
            </a:prstGeom>
          </p:spPr>
          <p:txBody>
            <a:bodyPr anchor="t" rtlCol="false" tIns="0" lIns="0" bIns="0" rIns="0">
              <a:spAutoFit/>
            </a:bodyPr>
            <a:lstStyle/>
            <a:p>
              <a:pPr algn="l" marL="0" indent="0" lvl="0">
                <a:lnSpc>
                  <a:spcPts val="3900"/>
                </a:lnSpc>
              </a:pPr>
              <a:r>
                <a:rPr lang="en-US" b="true" sz="3000">
                  <a:solidFill>
                    <a:srgbClr val="18100A"/>
                  </a:solidFill>
                  <a:latin typeface="Open Sauce Semi-Bold"/>
                  <a:ea typeface="Open Sauce Semi-Bold"/>
                  <a:cs typeface="Open Sauce Semi-Bold"/>
                  <a:sym typeface="Open Sauce Semi-Bold"/>
                </a:rPr>
                <a:t>Empathy First</a:t>
              </a:r>
            </a:p>
          </p:txBody>
        </p:sp>
        <p:sp>
          <p:nvSpPr>
            <p:cNvPr name="TextBox 21" id="21"/>
            <p:cNvSpPr txBox="true"/>
            <p:nvPr/>
          </p:nvSpPr>
          <p:spPr>
            <a:xfrm rot="0">
              <a:off x="0" y="827496"/>
              <a:ext cx="8748595" cy="480907"/>
            </a:xfrm>
            <a:prstGeom prst="rect">
              <a:avLst/>
            </a:prstGeom>
          </p:spPr>
          <p:txBody>
            <a:bodyPr anchor="t" rtlCol="false" tIns="0" lIns="0" bIns="0" rIns="0">
              <a:spAutoFit/>
            </a:bodyPr>
            <a:lstStyle/>
            <a:p>
              <a:pPr algn="l" marL="0" indent="0" lvl="0">
                <a:lnSpc>
                  <a:spcPts val="3159"/>
                </a:lnSpc>
                <a:spcBef>
                  <a:spcPct val="0"/>
                </a:spcBef>
              </a:pPr>
              <a:r>
                <a:rPr lang="en-US" sz="1999" strike="noStrike" u="none">
                  <a:solidFill>
                    <a:srgbClr val="18100A"/>
                  </a:solidFill>
                  <a:latin typeface="Open Sauce"/>
                  <a:ea typeface="Open Sauce"/>
                  <a:cs typeface="Open Sauce"/>
                  <a:sym typeface="Open Sauce"/>
                </a:rPr>
                <a:t>Fostering compassion to bridge divides</a:t>
              </a:r>
            </a:p>
          </p:txBody>
        </p:sp>
      </p:grpSp>
      <p:sp>
        <p:nvSpPr>
          <p:cNvPr name="TextBox 22" id="22"/>
          <p:cNvSpPr txBox="true"/>
          <p:nvPr/>
        </p:nvSpPr>
        <p:spPr>
          <a:xfrm rot="0">
            <a:off x="724547" y="998030"/>
            <a:ext cx="8724863" cy="7768971"/>
          </a:xfrm>
          <a:prstGeom prst="rect">
            <a:avLst/>
          </a:prstGeom>
        </p:spPr>
        <p:txBody>
          <a:bodyPr anchor="t" rtlCol="false" tIns="0" lIns="0" bIns="0" rIns="0">
            <a:spAutoFit/>
          </a:bodyPr>
          <a:lstStyle/>
          <a:p>
            <a:pPr algn="l" marL="0" indent="0" lvl="0">
              <a:lnSpc>
                <a:spcPts val="12099"/>
              </a:lnSpc>
            </a:pPr>
            <a:r>
              <a:rPr lang="en-US" sz="9999" strike="noStrike" u="none">
                <a:solidFill>
                  <a:srgbClr val="18100A"/>
                </a:solidFill>
                <a:latin typeface="Sedgwick Ave"/>
                <a:ea typeface="Sedgwick Ave"/>
                <a:cs typeface="Sedgwick Ave"/>
                <a:sym typeface="Sedgwick Ave"/>
              </a:rPr>
              <a:t>Building a better future through unity </a:t>
            </a:r>
          </a:p>
          <a:p>
            <a:pPr algn="l" marL="0" indent="0" lvl="0">
              <a:lnSpc>
                <a:spcPts val="12584"/>
              </a:lnSpc>
            </a:pPr>
            <a:r>
              <a:rPr lang="en-US" sz="10400" strike="noStrike" u="none">
                <a:solidFill>
                  <a:srgbClr val="18100A"/>
                </a:solidFill>
                <a:latin typeface="Sedgwick Ave"/>
                <a:ea typeface="Sedgwick Ave"/>
                <a:cs typeface="Sedgwick Ave"/>
                <a:sym typeface="Sedgwick Ave"/>
              </a:rPr>
              <a:t>and collaboration</a:t>
            </a:r>
          </a:p>
        </p:txBody>
      </p:sp>
      <p:sp>
        <p:nvSpPr>
          <p:cNvPr name="TextBox 23" id="23"/>
          <p:cNvSpPr txBox="true"/>
          <p:nvPr/>
        </p:nvSpPr>
        <p:spPr>
          <a:xfrm rot="0">
            <a:off x="0" y="9764565"/>
            <a:ext cx="8987199" cy="184785"/>
          </a:xfrm>
          <a:prstGeom prst="rect">
            <a:avLst/>
          </a:prstGeom>
        </p:spPr>
        <p:txBody>
          <a:bodyPr anchor="t" rtlCol="false" tIns="0" lIns="0" bIns="0" rIns="0">
            <a:spAutoFit/>
          </a:bodyPr>
          <a:lstStyle/>
          <a:p>
            <a:pPr algn="ctr" marL="0" indent="0" lvl="0">
              <a:lnSpc>
                <a:spcPts val="1560"/>
              </a:lnSpc>
              <a:spcBef>
                <a:spcPct val="0"/>
              </a:spcBef>
            </a:pPr>
            <a:r>
              <a:rPr lang="en-US" b="true" sz="1200">
                <a:solidFill>
                  <a:srgbClr val="E0DFDB"/>
                </a:solidFill>
                <a:latin typeface="Open Sauce Medium"/>
                <a:ea typeface="Open Sauce Medium"/>
                <a:cs typeface="Open Sauce Medium"/>
                <a:sym typeface="Open Sauce Medium"/>
              </a:rPr>
              <a:t>Copyright © 2025  iambernie.com   All Rights Reserved.</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grpSp>
        <p:nvGrpSpPr>
          <p:cNvPr name="Group 2" id="2"/>
          <p:cNvGrpSpPr/>
          <p:nvPr/>
        </p:nvGrpSpPr>
        <p:grpSpPr>
          <a:xfrm rot="0">
            <a:off x="0" y="0"/>
            <a:ext cx="11071362" cy="10287000"/>
            <a:chOff x="0" y="0"/>
            <a:chExt cx="697044" cy="647661"/>
          </a:xfrm>
        </p:grpSpPr>
        <p:sp>
          <p:nvSpPr>
            <p:cNvPr name="Freeform 3" id="3"/>
            <p:cNvSpPr/>
            <p:nvPr/>
          </p:nvSpPr>
          <p:spPr>
            <a:xfrm flipH="false" flipV="false" rot="0">
              <a:off x="0" y="0"/>
              <a:ext cx="697044" cy="647661"/>
            </a:xfrm>
            <a:custGeom>
              <a:avLst/>
              <a:gdLst/>
              <a:ahLst/>
              <a:cxnLst/>
              <a:rect r="r" b="b" t="t" l="l"/>
              <a:pathLst>
                <a:path h="647661" w="697044">
                  <a:moveTo>
                    <a:pt x="0" y="0"/>
                  </a:moveTo>
                  <a:lnTo>
                    <a:pt x="697044" y="0"/>
                  </a:lnTo>
                  <a:lnTo>
                    <a:pt x="697044" y="647661"/>
                  </a:lnTo>
                  <a:lnTo>
                    <a:pt x="0" y="647661"/>
                  </a:lnTo>
                  <a:close/>
                </a:path>
              </a:pathLst>
            </a:custGeom>
            <a:blipFill>
              <a:blip r:embed="rId2"/>
              <a:stretch>
                <a:fillRect l="-84967" t="-10322" r="-72478" b="-45532"/>
              </a:stretch>
            </a:blipFill>
          </p:spPr>
        </p:sp>
      </p:grpSp>
      <p:grpSp>
        <p:nvGrpSpPr>
          <p:cNvPr name="Group 4" id="4"/>
          <p:cNvGrpSpPr/>
          <p:nvPr/>
        </p:nvGrpSpPr>
        <p:grpSpPr>
          <a:xfrm rot="0">
            <a:off x="11712569" y="2074704"/>
            <a:ext cx="5748067" cy="6738995"/>
            <a:chOff x="0" y="0"/>
            <a:chExt cx="7664089" cy="8985327"/>
          </a:xfrm>
        </p:grpSpPr>
        <p:sp>
          <p:nvSpPr>
            <p:cNvPr name="TextBox 5" id="5"/>
            <p:cNvSpPr txBox="true"/>
            <p:nvPr/>
          </p:nvSpPr>
          <p:spPr>
            <a:xfrm rot="0">
              <a:off x="0" y="3764569"/>
              <a:ext cx="7664089" cy="5220758"/>
            </a:xfrm>
            <a:prstGeom prst="rect">
              <a:avLst/>
            </a:prstGeom>
          </p:spPr>
          <p:txBody>
            <a:bodyPr anchor="t" rtlCol="false" tIns="0" lIns="0" bIns="0" rIns="0">
              <a:spAutoFit/>
            </a:bodyPr>
            <a:lstStyle/>
            <a:p>
              <a:pPr algn="l" marL="0" indent="0" lvl="0">
                <a:lnSpc>
                  <a:spcPts val="3499"/>
                </a:lnSpc>
              </a:pPr>
              <a:r>
                <a:rPr lang="en-US" sz="2499" strike="noStrike" u="none">
                  <a:solidFill>
                    <a:srgbClr val="18100A"/>
                  </a:solidFill>
                  <a:latin typeface="Open Sauce"/>
                  <a:ea typeface="Open Sauce"/>
                  <a:cs typeface="Open Sauce"/>
                  <a:sym typeface="Open Sauce"/>
                </a:rPr>
                <a:t>We are all part of the same </a:t>
              </a:r>
              <a:r>
                <a:rPr lang="en-US" sz="2499" strike="noStrike" u="none">
                  <a:solidFill>
                    <a:srgbClr val="18100A"/>
                  </a:solidFill>
                  <a:latin typeface="Open Sauce"/>
                  <a:ea typeface="Open Sauce"/>
                  <a:cs typeface="Open Sauce"/>
                  <a:sym typeface="Open Sauce"/>
                </a:rPr>
                <a:t>human family</a:t>
              </a:r>
              <a:r>
                <a:rPr lang="en-US" sz="2499" strike="noStrike" u="none">
                  <a:solidFill>
                    <a:srgbClr val="18100A"/>
                  </a:solidFill>
                  <a:latin typeface="Open Sauce"/>
                  <a:ea typeface="Open Sauce"/>
                  <a:cs typeface="Open Sauce"/>
                  <a:sym typeface="Open Sauce"/>
                </a:rPr>
                <a:t>. Every single person on Earth today is, at minimum, your 15th to 50th cousin. That’s not opinion, it’s genetics. Science tells us we all descend from the same original mother. As we spread across continents, nature did what nature does best, it diversified us.</a:t>
              </a:r>
            </a:p>
          </p:txBody>
        </p:sp>
        <p:sp>
          <p:nvSpPr>
            <p:cNvPr name="TextBox 6" id="6"/>
            <p:cNvSpPr txBox="true"/>
            <p:nvPr/>
          </p:nvSpPr>
          <p:spPr>
            <a:xfrm rot="0">
              <a:off x="31992" y="209550"/>
              <a:ext cx="7632097" cy="2719259"/>
            </a:xfrm>
            <a:prstGeom prst="rect">
              <a:avLst/>
            </a:prstGeom>
          </p:spPr>
          <p:txBody>
            <a:bodyPr anchor="t" rtlCol="false" tIns="0" lIns="0" bIns="0" rIns="0">
              <a:spAutoFit/>
            </a:bodyPr>
            <a:lstStyle/>
            <a:p>
              <a:pPr algn="l" marL="0" indent="0" lvl="0">
                <a:lnSpc>
                  <a:spcPts val="7544"/>
                </a:lnSpc>
              </a:pPr>
              <a:r>
                <a:rPr lang="en-US" sz="8200">
                  <a:solidFill>
                    <a:srgbClr val="18100A"/>
                  </a:solidFill>
                  <a:latin typeface="Sedgwick Ave"/>
                  <a:ea typeface="Sedgwick Ave"/>
                  <a:cs typeface="Sedgwick Ave"/>
                  <a:sym typeface="Sedgwick Ave"/>
                </a:rPr>
                <a:t>We Are </a:t>
              </a:r>
            </a:p>
            <a:p>
              <a:pPr algn="l" marL="0" indent="0" lvl="0">
                <a:lnSpc>
                  <a:spcPts val="7544"/>
                </a:lnSpc>
              </a:pPr>
              <a:r>
                <a:rPr lang="en-US" sz="8200">
                  <a:solidFill>
                    <a:srgbClr val="18100A"/>
                  </a:solidFill>
                  <a:latin typeface="Sedgwick Ave"/>
                  <a:ea typeface="Sedgwick Ave"/>
                  <a:cs typeface="Sedgwick Ave"/>
                  <a:sym typeface="Sedgwick Ave"/>
                </a:rPr>
                <a:t>One Family</a:t>
              </a:r>
            </a:p>
          </p:txBody>
        </p:sp>
      </p:grpSp>
      <p:sp>
        <p:nvSpPr>
          <p:cNvPr name="TextBox 7" id="7"/>
          <p:cNvSpPr txBox="true"/>
          <p:nvPr/>
        </p:nvSpPr>
        <p:spPr>
          <a:xfrm rot="0">
            <a:off x="0" y="9764565"/>
            <a:ext cx="8987199" cy="184785"/>
          </a:xfrm>
          <a:prstGeom prst="rect">
            <a:avLst/>
          </a:prstGeom>
        </p:spPr>
        <p:txBody>
          <a:bodyPr anchor="t" rtlCol="false" tIns="0" lIns="0" bIns="0" rIns="0">
            <a:spAutoFit/>
          </a:bodyPr>
          <a:lstStyle/>
          <a:p>
            <a:pPr algn="ctr" marL="0" indent="0" lvl="0">
              <a:lnSpc>
                <a:spcPts val="1560"/>
              </a:lnSpc>
              <a:spcBef>
                <a:spcPct val="0"/>
              </a:spcBef>
            </a:pPr>
            <a:r>
              <a:rPr lang="en-US" b="true" sz="1200">
                <a:solidFill>
                  <a:srgbClr val="A59E99"/>
                </a:solidFill>
                <a:latin typeface="Open Sauce Medium"/>
                <a:ea typeface="Open Sauce Medium"/>
                <a:cs typeface="Open Sauce Medium"/>
                <a:sym typeface="Open Sauce Medium"/>
              </a:rPr>
              <a:t>Copyright © 2025  iambernie.com   All Rights Reserved.</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grpSp>
        <p:nvGrpSpPr>
          <p:cNvPr name="Group 2" id="2"/>
          <p:cNvGrpSpPr/>
          <p:nvPr/>
        </p:nvGrpSpPr>
        <p:grpSpPr>
          <a:xfrm rot="0">
            <a:off x="0" y="0"/>
            <a:ext cx="8987199" cy="10287000"/>
            <a:chOff x="0" y="0"/>
            <a:chExt cx="2366999" cy="2709333"/>
          </a:xfrm>
        </p:grpSpPr>
        <p:sp>
          <p:nvSpPr>
            <p:cNvPr name="Freeform 3" id="3"/>
            <p:cNvSpPr/>
            <p:nvPr/>
          </p:nvSpPr>
          <p:spPr>
            <a:xfrm flipH="false" flipV="false" rot="0">
              <a:off x="0" y="0"/>
              <a:ext cx="2366999" cy="2709333"/>
            </a:xfrm>
            <a:custGeom>
              <a:avLst/>
              <a:gdLst/>
              <a:ahLst/>
              <a:cxnLst/>
              <a:rect r="r" b="b" t="t" l="l"/>
              <a:pathLst>
                <a:path h="2709333" w="2366999">
                  <a:moveTo>
                    <a:pt x="0" y="0"/>
                  </a:moveTo>
                  <a:lnTo>
                    <a:pt x="2366999" y="0"/>
                  </a:lnTo>
                  <a:lnTo>
                    <a:pt x="2366999" y="2709333"/>
                  </a:lnTo>
                  <a:lnTo>
                    <a:pt x="0" y="2709333"/>
                  </a:lnTo>
                  <a:close/>
                </a:path>
              </a:pathLst>
            </a:custGeom>
            <a:solidFill>
              <a:srgbClr val="FFFFFF"/>
            </a:solidFill>
          </p:spPr>
        </p:sp>
        <p:sp>
          <p:nvSpPr>
            <p:cNvPr name="TextBox 4" id="4"/>
            <p:cNvSpPr txBox="true"/>
            <p:nvPr/>
          </p:nvSpPr>
          <p:spPr>
            <a:xfrm>
              <a:off x="0" y="-28575"/>
              <a:ext cx="2366999" cy="2737908"/>
            </a:xfrm>
            <a:prstGeom prst="rect">
              <a:avLst/>
            </a:prstGeom>
          </p:spPr>
          <p:txBody>
            <a:bodyPr anchor="ctr" rtlCol="false" tIns="50800" lIns="50800" bIns="50800" rIns="50800"/>
            <a:lstStyle/>
            <a:p>
              <a:pPr algn="ctr">
                <a:lnSpc>
                  <a:spcPts val="2100"/>
                </a:lnSpc>
              </a:pPr>
            </a:p>
          </p:txBody>
        </p:sp>
      </p:grpSp>
      <p:sp>
        <p:nvSpPr>
          <p:cNvPr name="Freeform 5" id="5"/>
          <p:cNvSpPr/>
          <p:nvPr/>
        </p:nvSpPr>
        <p:spPr>
          <a:xfrm flipH="false" flipV="false" rot="3116505">
            <a:off x="14569603" y="-1948271"/>
            <a:ext cx="4819049" cy="4898653"/>
          </a:xfrm>
          <a:custGeom>
            <a:avLst/>
            <a:gdLst/>
            <a:ahLst/>
            <a:cxnLst/>
            <a:rect r="r" b="b" t="t" l="l"/>
            <a:pathLst>
              <a:path h="4898653" w="4819049">
                <a:moveTo>
                  <a:pt x="0" y="0"/>
                </a:moveTo>
                <a:lnTo>
                  <a:pt x="4819049" y="0"/>
                </a:lnTo>
                <a:lnTo>
                  <a:pt x="4819049" y="4898652"/>
                </a:lnTo>
                <a:lnTo>
                  <a:pt x="0" y="489865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878035" y="1791274"/>
            <a:ext cx="674113" cy="783853"/>
          </a:xfrm>
          <a:custGeom>
            <a:avLst/>
            <a:gdLst/>
            <a:ahLst/>
            <a:cxnLst/>
            <a:rect r="r" b="b" t="t" l="l"/>
            <a:pathLst>
              <a:path h="783853" w="674113">
                <a:moveTo>
                  <a:pt x="0" y="0"/>
                </a:moveTo>
                <a:lnTo>
                  <a:pt x="674113" y="0"/>
                </a:lnTo>
                <a:lnTo>
                  <a:pt x="674113" y="783853"/>
                </a:lnTo>
                <a:lnTo>
                  <a:pt x="0" y="7838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7" id="7"/>
          <p:cNvGrpSpPr/>
          <p:nvPr/>
        </p:nvGrpSpPr>
        <p:grpSpPr>
          <a:xfrm rot="0">
            <a:off x="10981333" y="1738168"/>
            <a:ext cx="6561446" cy="981303"/>
            <a:chOff x="0" y="0"/>
            <a:chExt cx="8748595" cy="1308404"/>
          </a:xfrm>
        </p:grpSpPr>
        <p:sp>
          <p:nvSpPr>
            <p:cNvPr name="TextBox 8" id="8"/>
            <p:cNvSpPr txBox="true"/>
            <p:nvPr/>
          </p:nvSpPr>
          <p:spPr>
            <a:xfrm rot="0">
              <a:off x="0" y="-38100"/>
              <a:ext cx="8748595" cy="647700"/>
            </a:xfrm>
            <a:prstGeom prst="rect">
              <a:avLst/>
            </a:prstGeom>
          </p:spPr>
          <p:txBody>
            <a:bodyPr anchor="t" rtlCol="false" tIns="0" lIns="0" bIns="0" rIns="0">
              <a:spAutoFit/>
            </a:bodyPr>
            <a:lstStyle/>
            <a:p>
              <a:pPr algn="l" marL="0" indent="0" lvl="0">
                <a:lnSpc>
                  <a:spcPts val="3900"/>
                </a:lnSpc>
              </a:pPr>
              <a:r>
                <a:rPr lang="en-US" b="true" sz="3000">
                  <a:solidFill>
                    <a:srgbClr val="18100A"/>
                  </a:solidFill>
                  <a:latin typeface="Open Sauce Semi-Bold"/>
                  <a:ea typeface="Open Sauce Semi-Bold"/>
                  <a:cs typeface="Open Sauce Semi-Bold"/>
                  <a:sym typeface="Open Sauce Semi-Bold"/>
                </a:rPr>
                <a:t>Inclusivity</a:t>
              </a:r>
            </a:p>
          </p:txBody>
        </p:sp>
        <p:sp>
          <p:nvSpPr>
            <p:cNvPr name="TextBox 9" id="9"/>
            <p:cNvSpPr txBox="true"/>
            <p:nvPr/>
          </p:nvSpPr>
          <p:spPr>
            <a:xfrm rot="0">
              <a:off x="0" y="827496"/>
              <a:ext cx="8748595" cy="480907"/>
            </a:xfrm>
            <a:prstGeom prst="rect">
              <a:avLst/>
            </a:prstGeom>
          </p:spPr>
          <p:txBody>
            <a:bodyPr anchor="t" rtlCol="false" tIns="0" lIns="0" bIns="0" rIns="0">
              <a:spAutoFit/>
            </a:bodyPr>
            <a:lstStyle/>
            <a:p>
              <a:pPr algn="l" marL="0" indent="0" lvl="0">
                <a:lnSpc>
                  <a:spcPts val="3159"/>
                </a:lnSpc>
                <a:spcBef>
                  <a:spcPct val="0"/>
                </a:spcBef>
              </a:pPr>
              <a:r>
                <a:rPr lang="en-US" sz="1999" strike="noStrike" u="none">
                  <a:solidFill>
                    <a:srgbClr val="18100A"/>
                  </a:solidFill>
                  <a:latin typeface="Open Sauce"/>
                  <a:ea typeface="Open Sauce"/>
                  <a:cs typeface="Open Sauce"/>
                  <a:sym typeface="Open Sauce"/>
                </a:rPr>
                <a:t>Embrace diverse perspectives for unity.</a:t>
              </a:r>
            </a:p>
          </p:txBody>
        </p:sp>
      </p:grpSp>
      <p:sp>
        <p:nvSpPr>
          <p:cNvPr name="Freeform 10" id="10"/>
          <p:cNvSpPr/>
          <p:nvPr/>
        </p:nvSpPr>
        <p:spPr>
          <a:xfrm flipH="false" flipV="false" rot="0">
            <a:off x="9878035" y="3734016"/>
            <a:ext cx="674113" cy="783853"/>
          </a:xfrm>
          <a:custGeom>
            <a:avLst/>
            <a:gdLst/>
            <a:ahLst/>
            <a:cxnLst/>
            <a:rect r="r" b="b" t="t" l="l"/>
            <a:pathLst>
              <a:path h="783853" w="674113">
                <a:moveTo>
                  <a:pt x="0" y="0"/>
                </a:moveTo>
                <a:lnTo>
                  <a:pt x="674113" y="0"/>
                </a:lnTo>
                <a:lnTo>
                  <a:pt x="674113" y="783853"/>
                </a:lnTo>
                <a:lnTo>
                  <a:pt x="0" y="7838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1" id="11"/>
          <p:cNvGrpSpPr/>
          <p:nvPr/>
        </p:nvGrpSpPr>
        <p:grpSpPr>
          <a:xfrm rot="0">
            <a:off x="10981333" y="3680874"/>
            <a:ext cx="6561446" cy="981303"/>
            <a:chOff x="0" y="0"/>
            <a:chExt cx="8748595" cy="1308404"/>
          </a:xfrm>
        </p:grpSpPr>
        <p:sp>
          <p:nvSpPr>
            <p:cNvPr name="TextBox 12" id="12"/>
            <p:cNvSpPr txBox="true"/>
            <p:nvPr/>
          </p:nvSpPr>
          <p:spPr>
            <a:xfrm rot="0">
              <a:off x="0" y="-38100"/>
              <a:ext cx="8748595" cy="647700"/>
            </a:xfrm>
            <a:prstGeom prst="rect">
              <a:avLst/>
            </a:prstGeom>
          </p:spPr>
          <p:txBody>
            <a:bodyPr anchor="t" rtlCol="false" tIns="0" lIns="0" bIns="0" rIns="0">
              <a:spAutoFit/>
            </a:bodyPr>
            <a:lstStyle/>
            <a:p>
              <a:pPr algn="l" marL="0" indent="0" lvl="0">
                <a:lnSpc>
                  <a:spcPts val="3900"/>
                </a:lnSpc>
              </a:pPr>
              <a:r>
                <a:rPr lang="en-US" b="true" sz="3000">
                  <a:solidFill>
                    <a:srgbClr val="18100A"/>
                  </a:solidFill>
                  <a:latin typeface="Open Sauce Semi-Bold"/>
                  <a:ea typeface="Open Sauce Semi-Bold"/>
                  <a:cs typeface="Open Sauce Semi-Bold"/>
                  <a:sym typeface="Open Sauce Semi-Bold"/>
                </a:rPr>
                <a:t>Empathy</a:t>
              </a:r>
            </a:p>
          </p:txBody>
        </p:sp>
        <p:sp>
          <p:nvSpPr>
            <p:cNvPr name="TextBox 13" id="13"/>
            <p:cNvSpPr txBox="true"/>
            <p:nvPr/>
          </p:nvSpPr>
          <p:spPr>
            <a:xfrm rot="0">
              <a:off x="0" y="827496"/>
              <a:ext cx="8748595" cy="480907"/>
            </a:xfrm>
            <a:prstGeom prst="rect">
              <a:avLst/>
            </a:prstGeom>
          </p:spPr>
          <p:txBody>
            <a:bodyPr anchor="t" rtlCol="false" tIns="0" lIns="0" bIns="0" rIns="0">
              <a:spAutoFit/>
            </a:bodyPr>
            <a:lstStyle/>
            <a:p>
              <a:pPr algn="l" marL="0" indent="0" lvl="0">
                <a:lnSpc>
                  <a:spcPts val="3159"/>
                </a:lnSpc>
                <a:spcBef>
                  <a:spcPct val="0"/>
                </a:spcBef>
              </a:pPr>
              <a:r>
                <a:rPr lang="en-US" sz="1999" strike="noStrike" u="none">
                  <a:solidFill>
                    <a:srgbClr val="18100A"/>
                  </a:solidFill>
                  <a:latin typeface="Open Sauce"/>
                  <a:ea typeface="Open Sauce"/>
                  <a:cs typeface="Open Sauce"/>
                  <a:sym typeface="Open Sauce"/>
                </a:rPr>
                <a:t>Understand others' feelings to foster connection.</a:t>
              </a:r>
            </a:p>
          </p:txBody>
        </p:sp>
      </p:grpSp>
      <p:sp>
        <p:nvSpPr>
          <p:cNvPr name="Freeform 14" id="14"/>
          <p:cNvSpPr/>
          <p:nvPr/>
        </p:nvSpPr>
        <p:spPr>
          <a:xfrm flipH="false" flipV="false" rot="0">
            <a:off x="9878035" y="5677344"/>
            <a:ext cx="674113" cy="783853"/>
          </a:xfrm>
          <a:custGeom>
            <a:avLst/>
            <a:gdLst/>
            <a:ahLst/>
            <a:cxnLst/>
            <a:rect r="r" b="b" t="t" l="l"/>
            <a:pathLst>
              <a:path h="783853" w="674113">
                <a:moveTo>
                  <a:pt x="0" y="0"/>
                </a:moveTo>
                <a:lnTo>
                  <a:pt x="674113" y="0"/>
                </a:lnTo>
                <a:lnTo>
                  <a:pt x="674113" y="783853"/>
                </a:lnTo>
                <a:lnTo>
                  <a:pt x="0" y="7838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5" id="15"/>
          <p:cNvGrpSpPr/>
          <p:nvPr/>
        </p:nvGrpSpPr>
        <p:grpSpPr>
          <a:xfrm rot="0">
            <a:off x="10981333" y="5624201"/>
            <a:ext cx="6561446" cy="981303"/>
            <a:chOff x="0" y="0"/>
            <a:chExt cx="8748595" cy="1308404"/>
          </a:xfrm>
        </p:grpSpPr>
        <p:sp>
          <p:nvSpPr>
            <p:cNvPr name="TextBox 16" id="16"/>
            <p:cNvSpPr txBox="true"/>
            <p:nvPr/>
          </p:nvSpPr>
          <p:spPr>
            <a:xfrm rot="0">
              <a:off x="0" y="-38100"/>
              <a:ext cx="8748595" cy="647700"/>
            </a:xfrm>
            <a:prstGeom prst="rect">
              <a:avLst/>
            </a:prstGeom>
          </p:spPr>
          <p:txBody>
            <a:bodyPr anchor="t" rtlCol="false" tIns="0" lIns="0" bIns="0" rIns="0">
              <a:spAutoFit/>
            </a:bodyPr>
            <a:lstStyle/>
            <a:p>
              <a:pPr algn="l" marL="0" indent="0" lvl="0">
                <a:lnSpc>
                  <a:spcPts val="3900"/>
                </a:lnSpc>
              </a:pPr>
              <a:r>
                <a:rPr lang="en-US" b="true" sz="3000">
                  <a:solidFill>
                    <a:srgbClr val="18100A"/>
                  </a:solidFill>
                  <a:latin typeface="Open Sauce Semi-Bold"/>
                  <a:ea typeface="Open Sauce Semi-Bold"/>
                  <a:cs typeface="Open Sauce Semi-Bold"/>
                  <a:sym typeface="Open Sauce Semi-Bold"/>
                </a:rPr>
                <a:t>Integrity</a:t>
              </a:r>
            </a:p>
          </p:txBody>
        </p:sp>
        <p:sp>
          <p:nvSpPr>
            <p:cNvPr name="TextBox 17" id="17"/>
            <p:cNvSpPr txBox="true"/>
            <p:nvPr/>
          </p:nvSpPr>
          <p:spPr>
            <a:xfrm rot="0">
              <a:off x="0" y="827496"/>
              <a:ext cx="8748595" cy="480907"/>
            </a:xfrm>
            <a:prstGeom prst="rect">
              <a:avLst/>
            </a:prstGeom>
          </p:spPr>
          <p:txBody>
            <a:bodyPr anchor="t" rtlCol="false" tIns="0" lIns="0" bIns="0" rIns="0">
              <a:spAutoFit/>
            </a:bodyPr>
            <a:lstStyle/>
            <a:p>
              <a:pPr algn="l" marL="0" indent="0" lvl="0">
                <a:lnSpc>
                  <a:spcPts val="3159"/>
                </a:lnSpc>
                <a:spcBef>
                  <a:spcPct val="0"/>
                </a:spcBef>
              </a:pPr>
              <a:r>
                <a:rPr lang="en-US" sz="1999" strike="noStrike" u="none">
                  <a:solidFill>
                    <a:srgbClr val="18100A"/>
                  </a:solidFill>
                  <a:latin typeface="Open Sauce"/>
                  <a:ea typeface="Open Sauce"/>
                  <a:cs typeface="Open Sauce"/>
                  <a:sym typeface="Open Sauce"/>
                </a:rPr>
                <a:t>Lead with honesty and moral principles.</a:t>
              </a:r>
            </a:p>
          </p:txBody>
        </p:sp>
      </p:grpSp>
      <p:sp>
        <p:nvSpPr>
          <p:cNvPr name="Freeform 18" id="18"/>
          <p:cNvSpPr/>
          <p:nvPr/>
        </p:nvSpPr>
        <p:spPr>
          <a:xfrm flipH="false" flipV="false" rot="0">
            <a:off x="9878035" y="7620597"/>
            <a:ext cx="674113" cy="783853"/>
          </a:xfrm>
          <a:custGeom>
            <a:avLst/>
            <a:gdLst/>
            <a:ahLst/>
            <a:cxnLst/>
            <a:rect r="r" b="b" t="t" l="l"/>
            <a:pathLst>
              <a:path h="783853" w="674113">
                <a:moveTo>
                  <a:pt x="0" y="0"/>
                </a:moveTo>
                <a:lnTo>
                  <a:pt x="674113" y="0"/>
                </a:lnTo>
                <a:lnTo>
                  <a:pt x="674113" y="783853"/>
                </a:lnTo>
                <a:lnTo>
                  <a:pt x="0" y="7838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9" id="19"/>
          <p:cNvGrpSpPr/>
          <p:nvPr/>
        </p:nvGrpSpPr>
        <p:grpSpPr>
          <a:xfrm rot="0">
            <a:off x="10981333" y="7567529"/>
            <a:ext cx="6561446" cy="981303"/>
            <a:chOff x="0" y="0"/>
            <a:chExt cx="8748595" cy="1308404"/>
          </a:xfrm>
        </p:grpSpPr>
        <p:sp>
          <p:nvSpPr>
            <p:cNvPr name="TextBox 20" id="20"/>
            <p:cNvSpPr txBox="true"/>
            <p:nvPr/>
          </p:nvSpPr>
          <p:spPr>
            <a:xfrm rot="0">
              <a:off x="0" y="-38100"/>
              <a:ext cx="8748595" cy="647700"/>
            </a:xfrm>
            <a:prstGeom prst="rect">
              <a:avLst/>
            </a:prstGeom>
          </p:spPr>
          <p:txBody>
            <a:bodyPr anchor="t" rtlCol="false" tIns="0" lIns="0" bIns="0" rIns="0">
              <a:spAutoFit/>
            </a:bodyPr>
            <a:lstStyle/>
            <a:p>
              <a:pPr algn="l" marL="0" indent="0" lvl="0">
                <a:lnSpc>
                  <a:spcPts val="3900"/>
                </a:lnSpc>
              </a:pPr>
              <a:r>
                <a:rPr lang="en-US" b="true" sz="3000">
                  <a:solidFill>
                    <a:srgbClr val="18100A"/>
                  </a:solidFill>
                  <a:latin typeface="Open Sauce Semi-Bold"/>
                  <a:ea typeface="Open Sauce Semi-Bold"/>
                  <a:cs typeface="Open Sauce Semi-Bold"/>
                  <a:sym typeface="Open Sauce Semi-Bold"/>
                </a:rPr>
                <a:t>Vision</a:t>
              </a:r>
            </a:p>
          </p:txBody>
        </p:sp>
        <p:sp>
          <p:nvSpPr>
            <p:cNvPr name="TextBox 21" id="21"/>
            <p:cNvSpPr txBox="true"/>
            <p:nvPr/>
          </p:nvSpPr>
          <p:spPr>
            <a:xfrm rot="0">
              <a:off x="0" y="827496"/>
              <a:ext cx="8748595" cy="480907"/>
            </a:xfrm>
            <a:prstGeom prst="rect">
              <a:avLst/>
            </a:prstGeom>
          </p:spPr>
          <p:txBody>
            <a:bodyPr anchor="t" rtlCol="false" tIns="0" lIns="0" bIns="0" rIns="0">
              <a:spAutoFit/>
            </a:bodyPr>
            <a:lstStyle/>
            <a:p>
              <a:pPr algn="l" marL="0" indent="0" lvl="0">
                <a:lnSpc>
                  <a:spcPts val="3159"/>
                </a:lnSpc>
                <a:spcBef>
                  <a:spcPct val="0"/>
                </a:spcBef>
              </a:pPr>
              <a:r>
                <a:rPr lang="en-US" sz="1999" strike="noStrike" u="none">
                  <a:solidFill>
                    <a:srgbClr val="18100A"/>
                  </a:solidFill>
                  <a:latin typeface="Open Sauce"/>
                  <a:ea typeface="Open Sauce"/>
                  <a:cs typeface="Open Sauce"/>
                  <a:sym typeface="Open Sauce"/>
                </a:rPr>
                <a:t>Inspire a shared future for all.</a:t>
              </a:r>
            </a:p>
          </p:txBody>
        </p:sp>
      </p:grpSp>
      <p:grpSp>
        <p:nvGrpSpPr>
          <p:cNvPr name="Group 22" id="22"/>
          <p:cNvGrpSpPr/>
          <p:nvPr/>
        </p:nvGrpSpPr>
        <p:grpSpPr>
          <a:xfrm rot="0">
            <a:off x="926151" y="1956209"/>
            <a:ext cx="7316577" cy="4860255"/>
            <a:chOff x="0" y="0"/>
            <a:chExt cx="9755436" cy="6480339"/>
          </a:xfrm>
        </p:grpSpPr>
        <p:sp>
          <p:nvSpPr>
            <p:cNvPr name="TextBox 23" id="23"/>
            <p:cNvSpPr txBox="true"/>
            <p:nvPr/>
          </p:nvSpPr>
          <p:spPr>
            <a:xfrm rot="0">
              <a:off x="136731" y="4691968"/>
              <a:ext cx="9508037" cy="1788372"/>
            </a:xfrm>
            <a:prstGeom prst="rect">
              <a:avLst/>
            </a:prstGeom>
          </p:spPr>
          <p:txBody>
            <a:bodyPr anchor="t" rtlCol="false" tIns="0" lIns="0" bIns="0" rIns="0">
              <a:spAutoFit/>
            </a:bodyPr>
            <a:lstStyle/>
            <a:p>
              <a:pPr algn="l" marL="0" indent="0" lvl="0">
                <a:lnSpc>
                  <a:spcPts val="3639"/>
                </a:lnSpc>
              </a:pPr>
              <a:r>
                <a:rPr lang="en-US" sz="2599" strike="noStrike" u="none">
                  <a:solidFill>
                    <a:srgbClr val="18100A"/>
                  </a:solidFill>
                  <a:latin typeface="Open Sauce"/>
                  <a:ea typeface="Open Sauce"/>
                  <a:cs typeface="Open Sauce"/>
                  <a:sym typeface="Open Sauce"/>
                </a:rPr>
                <a:t>The importance of guidance that respects and validates everyone through Wise and Honest Leadership.</a:t>
              </a:r>
            </a:p>
          </p:txBody>
        </p:sp>
        <p:sp>
          <p:nvSpPr>
            <p:cNvPr name="TextBox 24" id="24"/>
            <p:cNvSpPr txBox="true"/>
            <p:nvPr/>
          </p:nvSpPr>
          <p:spPr>
            <a:xfrm rot="-67637">
              <a:off x="38884" y="104332"/>
              <a:ext cx="9677855" cy="4029075"/>
            </a:xfrm>
            <a:prstGeom prst="rect">
              <a:avLst/>
            </a:prstGeom>
          </p:spPr>
          <p:txBody>
            <a:bodyPr anchor="t" rtlCol="false" tIns="0" lIns="0" bIns="0" rIns="0">
              <a:spAutoFit/>
            </a:bodyPr>
            <a:lstStyle/>
            <a:p>
              <a:pPr algn="l">
                <a:lnSpc>
                  <a:spcPts val="11999"/>
                </a:lnSpc>
              </a:pPr>
              <a:r>
                <a:rPr lang="en-US" sz="9999">
                  <a:solidFill>
                    <a:srgbClr val="18100A"/>
                  </a:solidFill>
                  <a:latin typeface="Sedgwick Ave"/>
                  <a:ea typeface="Sedgwick Ave"/>
                  <a:cs typeface="Sedgwick Ave"/>
                  <a:sym typeface="Sedgwick Ave"/>
                </a:rPr>
                <a:t>Sanity in</a:t>
              </a:r>
            </a:p>
            <a:p>
              <a:pPr algn="l" marL="0" indent="0" lvl="0">
                <a:lnSpc>
                  <a:spcPts val="11999"/>
                </a:lnSpc>
              </a:pPr>
              <a:r>
                <a:rPr lang="en-US" sz="9999">
                  <a:solidFill>
                    <a:srgbClr val="18100A"/>
                  </a:solidFill>
                  <a:latin typeface="Sedgwick Ave"/>
                  <a:ea typeface="Sedgwick Ave"/>
                  <a:cs typeface="Sedgwick Ave"/>
                  <a:sym typeface="Sedgwick Ave"/>
                </a:rPr>
                <a:t>Humanity</a:t>
              </a:r>
            </a:p>
          </p:txBody>
        </p:sp>
      </p:grpSp>
      <p:sp>
        <p:nvSpPr>
          <p:cNvPr name="TextBox 25" id="25"/>
          <p:cNvSpPr txBox="true"/>
          <p:nvPr/>
        </p:nvSpPr>
        <p:spPr>
          <a:xfrm rot="0">
            <a:off x="0" y="9764565"/>
            <a:ext cx="8987199" cy="184785"/>
          </a:xfrm>
          <a:prstGeom prst="rect">
            <a:avLst/>
          </a:prstGeom>
        </p:spPr>
        <p:txBody>
          <a:bodyPr anchor="t" rtlCol="false" tIns="0" lIns="0" bIns="0" rIns="0">
            <a:spAutoFit/>
          </a:bodyPr>
          <a:lstStyle/>
          <a:p>
            <a:pPr algn="ctr" marL="0" indent="0" lvl="0">
              <a:lnSpc>
                <a:spcPts val="1560"/>
              </a:lnSpc>
              <a:spcBef>
                <a:spcPct val="0"/>
              </a:spcBef>
            </a:pPr>
            <a:r>
              <a:rPr lang="en-US" b="true" sz="1200">
                <a:solidFill>
                  <a:srgbClr val="E0DFDB"/>
                </a:solidFill>
                <a:latin typeface="Open Sauce Medium"/>
                <a:ea typeface="Open Sauce Medium"/>
                <a:cs typeface="Open Sauce Medium"/>
                <a:sym typeface="Open Sauce Medium"/>
              </a:rPr>
              <a:t>Copyright © 2025  iambernie.com   All Rights Reserved.</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sp>
        <p:nvSpPr>
          <p:cNvPr name="Freeform 2" id="2"/>
          <p:cNvSpPr/>
          <p:nvPr/>
        </p:nvSpPr>
        <p:spPr>
          <a:xfrm flipH="false" flipV="false" rot="0">
            <a:off x="-1039250" y="7346612"/>
            <a:ext cx="6443090" cy="3430945"/>
          </a:xfrm>
          <a:custGeom>
            <a:avLst/>
            <a:gdLst/>
            <a:ahLst/>
            <a:cxnLst/>
            <a:rect r="r" b="b" t="t" l="l"/>
            <a:pathLst>
              <a:path h="3430945" w="6443090">
                <a:moveTo>
                  <a:pt x="0" y="0"/>
                </a:moveTo>
                <a:lnTo>
                  <a:pt x="6443089" y="0"/>
                </a:lnTo>
                <a:lnTo>
                  <a:pt x="6443089" y="3430945"/>
                </a:lnTo>
                <a:lnTo>
                  <a:pt x="0" y="343094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8288000" cy="5655435"/>
            <a:chOff x="0" y="0"/>
            <a:chExt cx="4816593" cy="1489497"/>
          </a:xfrm>
        </p:grpSpPr>
        <p:sp>
          <p:nvSpPr>
            <p:cNvPr name="Freeform 4" id="4"/>
            <p:cNvSpPr/>
            <p:nvPr/>
          </p:nvSpPr>
          <p:spPr>
            <a:xfrm flipH="false" flipV="false" rot="0">
              <a:off x="0" y="0"/>
              <a:ext cx="4816592" cy="1489497"/>
            </a:xfrm>
            <a:custGeom>
              <a:avLst/>
              <a:gdLst/>
              <a:ahLst/>
              <a:cxnLst/>
              <a:rect r="r" b="b" t="t" l="l"/>
              <a:pathLst>
                <a:path h="1489497" w="4816592">
                  <a:moveTo>
                    <a:pt x="0" y="0"/>
                  </a:moveTo>
                  <a:lnTo>
                    <a:pt x="4816592" y="0"/>
                  </a:lnTo>
                  <a:lnTo>
                    <a:pt x="4816592" y="1489497"/>
                  </a:lnTo>
                  <a:lnTo>
                    <a:pt x="0" y="1489497"/>
                  </a:lnTo>
                  <a:close/>
                </a:path>
              </a:pathLst>
            </a:custGeom>
            <a:solidFill>
              <a:srgbClr val="E0DFDB"/>
            </a:solidFill>
          </p:spPr>
        </p:sp>
        <p:sp>
          <p:nvSpPr>
            <p:cNvPr name="TextBox 5" id="5"/>
            <p:cNvSpPr txBox="true"/>
            <p:nvPr/>
          </p:nvSpPr>
          <p:spPr>
            <a:xfrm>
              <a:off x="0" y="-28575"/>
              <a:ext cx="4816593" cy="1518072"/>
            </a:xfrm>
            <a:prstGeom prst="rect">
              <a:avLst/>
            </a:prstGeom>
          </p:spPr>
          <p:txBody>
            <a:bodyPr anchor="ctr" rtlCol="false" tIns="50800" lIns="50800" bIns="50800" rIns="50800"/>
            <a:lstStyle/>
            <a:p>
              <a:pPr algn="ctr">
                <a:lnSpc>
                  <a:spcPts val="2100"/>
                </a:lnSpc>
              </a:pPr>
            </a:p>
          </p:txBody>
        </p:sp>
      </p:grpSp>
      <p:grpSp>
        <p:nvGrpSpPr>
          <p:cNvPr name="Group 6" id="6"/>
          <p:cNvGrpSpPr/>
          <p:nvPr/>
        </p:nvGrpSpPr>
        <p:grpSpPr>
          <a:xfrm rot="0">
            <a:off x="1040550" y="3633528"/>
            <a:ext cx="5141821" cy="5016016"/>
            <a:chOff x="0" y="0"/>
            <a:chExt cx="1354225" cy="1321091"/>
          </a:xfrm>
        </p:grpSpPr>
        <p:sp>
          <p:nvSpPr>
            <p:cNvPr name="Freeform 7" id="7"/>
            <p:cNvSpPr/>
            <p:nvPr/>
          </p:nvSpPr>
          <p:spPr>
            <a:xfrm flipH="false" flipV="false" rot="0">
              <a:off x="0" y="0"/>
              <a:ext cx="1354225" cy="1321091"/>
            </a:xfrm>
            <a:custGeom>
              <a:avLst/>
              <a:gdLst/>
              <a:ahLst/>
              <a:cxnLst/>
              <a:rect r="r" b="b" t="t" l="l"/>
              <a:pathLst>
                <a:path h="1321091" w="1354225">
                  <a:moveTo>
                    <a:pt x="60227" y="0"/>
                  </a:moveTo>
                  <a:lnTo>
                    <a:pt x="1293998" y="0"/>
                  </a:lnTo>
                  <a:cubicBezTo>
                    <a:pt x="1309971" y="0"/>
                    <a:pt x="1325290" y="6345"/>
                    <a:pt x="1336585" y="17640"/>
                  </a:cubicBezTo>
                  <a:cubicBezTo>
                    <a:pt x="1347879" y="28935"/>
                    <a:pt x="1354225" y="44254"/>
                    <a:pt x="1354225" y="60227"/>
                  </a:cubicBezTo>
                  <a:lnTo>
                    <a:pt x="1354225" y="1260864"/>
                  </a:lnTo>
                  <a:cubicBezTo>
                    <a:pt x="1354225" y="1294126"/>
                    <a:pt x="1327260" y="1321091"/>
                    <a:pt x="1293998" y="1321091"/>
                  </a:cubicBezTo>
                  <a:lnTo>
                    <a:pt x="60227" y="1321091"/>
                  </a:lnTo>
                  <a:cubicBezTo>
                    <a:pt x="44254" y="1321091"/>
                    <a:pt x="28935" y="1314745"/>
                    <a:pt x="17640" y="1303451"/>
                  </a:cubicBezTo>
                  <a:cubicBezTo>
                    <a:pt x="6345" y="1292156"/>
                    <a:pt x="0" y="1276837"/>
                    <a:pt x="0" y="1260864"/>
                  </a:cubicBezTo>
                  <a:lnTo>
                    <a:pt x="0" y="60227"/>
                  </a:lnTo>
                  <a:cubicBezTo>
                    <a:pt x="0" y="26965"/>
                    <a:pt x="26965" y="0"/>
                    <a:pt x="60227" y="0"/>
                  </a:cubicBezTo>
                  <a:close/>
                </a:path>
              </a:pathLst>
            </a:custGeom>
            <a:solidFill>
              <a:srgbClr val="FFFFFF"/>
            </a:solidFill>
          </p:spPr>
        </p:sp>
        <p:sp>
          <p:nvSpPr>
            <p:cNvPr name="TextBox 8" id="8"/>
            <p:cNvSpPr txBox="true"/>
            <p:nvPr/>
          </p:nvSpPr>
          <p:spPr>
            <a:xfrm>
              <a:off x="0" y="-28575"/>
              <a:ext cx="1354225" cy="1349666"/>
            </a:xfrm>
            <a:prstGeom prst="rect">
              <a:avLst/>
            </a:prstGeom>
          </p:spPr>
          <p:txBody>
            <a:bodyPr anchor="ctr" rtlCol="false" tIns="50800" lIns="50800" bIns="50800" rIns="50800"/>
            <a:lstStyle/>
            <a:p>
              <a:pPr algn="ctr">
                <a:lnSpc>
                  <a:spcPts val="2100"/>
                </a:lnSpc>
              </a:pPr>
            </a:p>
          </p:txBody>
        </p:sp>
      </p:grpSp>
      <p:grpSp>
        <p:nvGrpSpPr>
          <p:cNvPr name="Group 9" id="9"/>
          <p:cNvGrpSpPr/>
          <p:nvPr/>
        </p:nvGrpSpPr>
        <p:grpSpPr>
          <a:xfrm rot="0">
            <a:off x="12129329" y="3633528"/>
            <a:ext cx="5141821" cy="5016016"/>
            <a:chOff x="0" y="0"/>
            <a:chExt cx="1354225" cy="1321091"/>
          </a:xfrm>
        </p:grpSpPr>
        <p:sp>
          <p:nvSpPr>
            <p:cNvPr name="Freeform 10" id="10"/>
            <p:cNvSpPr/>
            <p:nvPr/>
          </p:nvSpPr>
          <p:spPr>
            <a:xfrm flipH="false" flipV="false" rot="0">
              <a:off x="0" y="0"/>
              <a:ext cx="1354225" cy="1321091"/>
            </a:xfrm>
            <a:custGeom>
              <a:avLst/>
              <a:gdLst/>
              <a:ahLst/>
              <a:cxnLst/>
              <a:rect r="r" b="b" t="t" l="l"/>
              <a:pathLst>
                <a:path h="1321091" w="1354225">
                  <a:moveTo>
                    <a:pt x="60227" y="0"/>
                  </a:moveTo>
                  <a:lnTo>
                    <a:pt x="1293998" y="0"/>
                  </a:lnTo>
                  <a:cubicBezTo>
                    <a:pt x="1309971" y="0"/>
                    <a:pt x="1325290" y="6345"/>
                    <a:pt x="1336585" y="17640"/>
                  </a:cubicBezTo>
                  <a:cubicBezTo>
                    <a:pt x="1347879" y="28935"/>
                    <a:pt x="1354225" y="44254"/>
                    <a:pt x="1354225" y="60227"/>
                  </a:cubicBezTo>
                  <a:lnTo>
                    <a:pt x="1354225" y="1260864"/>
                  </a:lnTo>
                  <a:cubicBezTo>
                    <a:pt x="1354225" y="1294126"/>
                    <a:pt x="1327260" y="1321091"/>
                    <a:pt x="1293998" y="1321091"/>
                  </a:cubicBezTo>
                  <a:lnTo>
                    <a:pt x="60227" y="1321091"/>
                  </a:lnTo>
                  <a:cubicBezTo>
                    <a:pt x="44254" y="1321091"/>
                    <a:pt x="28935" y="1314745"/>
                    <a:pt x="17640" y="1303451"/>
                  </a:cubicBezTo>
                  <a:cubicBezTo>
                    <a:pt x="6345" y="1292156"/>
                    <a:pt x="0" y="1276837"/>
                    <a:pt x="0" y="1260864"/>
                  </a:cubicBezTo>
                  <a:lnTo>
                    <a:pt x="0" y="60227"/>
                  </a:lnTo>
                  <a:cubicBezTo>
                    <a:pt x="0" y="26965"/>
                    <a:pt x="26965" y="0"/>
                    <a:pt x="60227" y="0"/>
                  </a:cubicBezTo>
                  <a:close/>
                </a:path>
              </a:pathLst>
            </a:custGeom>
            <a:solidFill>
              <a:srgbClr val="FFFFFF"/>
            </a:solidFill>
          </p:spPr>
        </p:sp>
        <p:sp>
          <p:nvSpPr>
            <p:cNvPr name="TextBox 11" id="11"/>
            <p:cNvSpPr txBox="true"/>
            <p:nvPr/>
          </p:nvSpPr>
          <p:spPr>
            <a:xfrm>
              <a:off x="0" y="-28575"/>
              <a:ext cx="1354225" cy="1349666"/>
            </a:xfrm>
            <a:prstGeom prst="rect">
              <a:avLst/>
            </a:prstGeom>
          </p:spPr>
          <p:txBody>
            <a:bodyPr anchor="ctr" rtlCol="false" tIns="50800" lIns="50800" bIns="50800" rIns="50800"/>
            <a:lstStyle/>
            <a:p>
              <a:pPr algn="ctr">
                <a:lnSpc>
                  <a:spcPts val="2100"/>
                </a:lnSpc>
              </a:pPr>
            </a:p>
          </p:txBody>
        </p:sp>
      </p:grpSp>
      <p:grpSp>
        <p:nvGrpSpPr>
          <p:cNvPr name="Group 12" id="12"/>
          <p:cNvGrpSpPr/>
          <p:nvPr/>
        </p:nvGrpSpPr>
        <p:grpSpPr>
          <a:xfrm rot="0">
            <a:off x="6584939" y="3633528"/>
            <a:ext cx="5141821" cy="5016016"/>
            <a:chOff x="0" y="0"/>
            <a:chExt cx="1354225" cy="1321091"/>
          </a:xfrm>
        </p:grpSpPr>
        <p:sp>
          <p:nvSpPr>
            <p:cNvPr name="Freeform 13" id="13"/>
            <p:cNvSpPr/>
            <p:nvPr/>
          </p:nvSpPr>
          <p:spPr>
            <a:xfrm flipH="false" flipV="false" rot="0">
              <a:off x="0" y="0"/>
              <a:ext cx="1354225" cy="1321091"/>
            </a:xfrm>
            <a:custGeom>
              <a:avLst/>
              <a:gdLst/>
              <a:ahLst/>
              <a:cxnLst/>
              <a:rect r="r" b="b" t="t" l="l"/>
              <a:pathLst>
                <a:path h="1321091" w="1354225">
                  <a:moveTo>
                    <a:pt x="60227" y="0"/>
                  </a:moveTo>
                  <a:lnTo>
                    <a:pt x="1293998" y="0"/>
                  </a:lnTo>
                  <a:cubicBezTo>
                    <a:pt x="1309971" y="0"/>
                    <a:pt x="1325290" y="6345"/>
                    <a:pt x="1336585" y="17640"/>
                  </a:cubicBezTo>
                  <a:cubicBezTo>
                    <a:pt x="1347879" y="28935"/>
                    <a:pt x="1354225" y="44254"/>
                    <a:pt x="1354225" y="60227"/>
                  </a:cubicBezTo>
                  <a:lnTo>
                    <a:pt x="1354225" y="1260864"/>
                  </a:lnTo>
                  <a:cubicBezTo>
                    <a:pt x="1354225" y="1294126"/>
                    <a:pt x="1327260" y="1321091"/>
                    <a:pt x="1293998" y="1321091"/>
                  </a:cubicBezTo>
                  <a:lnTo>
                    <a:pt x="60227" y="1321091"/>
                  </a:lnTo>
                  <a:cubicBezTo>
                    <a:pt x="44254" y="1321091"/>
                    <a:pt x="28935" y="1314745"/>
                    <a:pt x="17640" y="1303451"/>
                  </a:cubicBezTo>
                  <a:cubicBezTo>
                    <a:pt x="6345" y="1292156"/>
                    <a:pt x="0" y="1276837"/>
                    <a:pt x="0" y="1260864"/>
                  </a:cubicBezTo>
                  <a:lnTo>
                    <a:pt x="0" y="60227"/>
                  </a:lnTo>
                  <a:cubicBezTo>
                    <a:pt x="0" y="26965"/>
                    <a:pt x="26965" y="0"/>
                    <a:pt x="60227" y="0"/>
                  </a:cubicBezTo>
                  <a:close/>
                </a:path>
              </a:pathLst>
            </a:custGeom>
            <a:solidFill>
              <a:srgbClr val="FFFFFF"/>
            </a:solidFill>
          </p:spPr>
        </p:sp>
        <p:sp>
          <p:nvSpPr>
            <p:cNvPr name="TextBox 14" id="14"/>
            <p:cNvSpPr txBox="true"/>
            <p:nvPr/>
          </p:nvSpPr>
          <p:spPr>
            <a:xfrm>
              <a:off x="0" y="-28575"/>
              <a:ext cx="1354225" cy="1349666"/>
            </a:xfrm>
            <a:prstGeom prst="rect">
              <a:avLst/>
            </a:prstGeom>
          </p:spPr>
          <p:txBody>
            <a:bodyPr anchor="ctr" rtlCol="false" tIns="50800" lIns="50800" bIns="50800" rIns="50800"/>
            <a:lstStyle/>
            <a:p>
              <a:pPr algn="ctr">
                <a:lnSpc>
                  <a:spcPts val="2100"/>
                </a:lnSpc>
              </a:pPr>
            </a:p>
          </p:txBody>
        </p:sp>
      </p:grpSp>
      <p:sp>
        <p:nvSpPr>
          <p:cNvPr name="Freeform 15" id="15"/>
          <p:cNvSpPr/>
          <p:nvPr/>
        </p:nvSpPr>
        <p:spPr>
          <a:xfrm flipH="false" flipV="false" rot="0">
            <a:off x="16558824" y="3216647"/>
            <a:ext cx="1424652" cy="1567705"/>
          </a:xfrm>
          <a:custGeom>
            <a:avLst/>
            <a:gdLst/>
            <a:ahLst/>
            <a:cxnLst/>
            <a:rect r="r" b="b" t="t" l="l"/>
            <a:pathLst>
              <a:path h="1567705" w="1424652">
                <a:moveTo>
                  <a:pt x="0" y="0"/>
                </a:moveTo>
                <a:lnTo>
                  <a:pt x="1424652" y="0"/>
                </a:lnTo>
                <a:lnTo>
                  <a:pt x="1424652" y="1567706"/>
                </a:lnTo>
                <a:lnTo>
                  <a:pt x="0" y="156770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6" id="16"/>
          <p:cNvSpPr txBox="true"/>
          <p:nvPr/>
        </p:nvSpPr>
        <p:spPr>
          <a:xfrm rot="0">
            <a:off x="1028700" y="1137786"/>
            <a:ext cx="16004717" cy="1143000"/>
          </a:xfrm>
          <a:prstGeom prst="rect">
            <a:avLst/>
          </a:prstGeom>
        </p:spPr>
        <p:txBody>
          <a:bodyPr anchor="t" rtlCol="false" tIns="0" lIns="0" bIns="0" rIns="0">
            <a:spAutoFit/>
          </a:bodyPr>
          <a:lstStyle/>
          <a:p>
            <a:pPr algn="ctr" marL="0" indent="0" lvl="0">
              <a:lnSpc>
                <a:spcPts val="9000"/>
              </a:lnSpc>
            </a:pPr>
            <a:r>
              <a:rPr lang="en-US" b="true" sz="7500" spc="-375" strike="noStrike" u="none">
                <a:solidFill>
                  <a:srgbClr val="18100A"/>
                </a:solidFill>
                <a:latin typeface="Open Sauce Semi-Bold"/>
                <a:ea typeface="Open Sauce Semi-Bold"/>
                <a:cs typeface="Open Sauce Semi-Bold"/>
                <a:sym typeface="Open Sauce Semi-Bold"/>
              </a:rPr>
              <a:t>Call to Action: Embrace Our Humanity</a:t>
            </a:r>
          </a:p>
        </p:txBody>
      </p:sp>
      <p:grpSp>
        <p:nvGrpSpPr>
          <p:cNvPr name="Group 17" id="17"/>
          <p:cNvGrpSpPr/>
          <p:nvPr/>
        </p:nvGrpSpPr>
        <p:grpSpPr>
          <a:xfrm rot="0">
            <a:off x="1648628" y="4180286"/>
            <a:ext cx="3925666" cy="1842337"/>
            <a:chOff x="0" y="0"/>
            <a:chExt cx="5234221" cy="2456450"/>
          </a:xfrm>
        </p:grpSpPr>
        <p:sp>
          <p:nvSpPr>
            <p:cNvPr name="TextBox 18" id="18"/>
            <p:cNvSpPr txBox="true"/>
            <p:nvPr/>
          </p:nvSpPr>
          <p:spPr>
            <a:xfrm rot="0">
              <a:off x="0" y="0"/>
              <a:ext cx="5234221" cy="1778000"/>
            </a:xfrm>
            <a:prstGeom prst="rect">
              <a:avLst/>
            </a:prstGeom>
          </p:spPr>
          <p:txBody>
            <a:bodyPr anchor="t" rtlCol="false" tIns="0" lIns="0" bIns="0" rIns="0">
              <a:spAutoFit/>
            </a:bodyPr>
            <a:lstStyle/>
            <a:p>
              <a:pPr algn="l" marL="0" indent="0" lvl="0">
                <a:lnSpc>
                  <a:spcPts val="10560"/>
                </a:lnSpc>
                <a:spcBef>
                  <a:spcPct val="0"/>
                </a:spcBef>
              </a:pPr>
              <a:r>
                <a:rPr lang="en-US" sz="8800" u="none">
                  <a:solidFill>
                    <a:srgbClr val="18100A"/>
                  </a:solidFill>
                  <a:latin typeface="Sedgwick Ave"/>
                  <a:ea typeface="Sedgwick Ave"/>
                  <a:cs typeface="Sedgwick Ave"/>
                  <a:sym typeface="Sedgwick Ave"/>
                </a:rPr>
                <a:t>01</a:t>
              </a:r>
            </a:p>
          </p:txBody>
        </p:sp>
        <p:sp>
          <p:nvSpPr>
            <p:cNvPr name="TextBox 19" id="19"/>
            <p:cNvSpPr txBox="true"/>
            <p:nvPr/>
          </p:nvSpPr>
          <p:spPr>
            <a:xfrm rot="0">
              <a:off x="0" y="1865900"/>
              <a:ext cx="5234221" cy="590550"/>
            </a:xfrm>
            <a:prstGeom prst="rect">
              <a:avLst/>
            </a:prstGeom>
          </p:spPr>
          <p:txBody>
            <a:bodyPr anchor="t" rtlCol="false" tIns="0" lIns="0" bIns="0" rIns="0">
              <a:spAutoFit/>
            </a:bodyPr>
            <a:lstStyle/>
            <a:p>
              <a:pPr algn="l" marL="0" indent="0" lvl="0">
                <a:lnSpc>
                  <a:spcPts val="3656"/>
                </a:lnSpc>
              </a:pPr>
              <a:r>
                <a:rPr lang="en-US" b="true" sz="2812">
                  <a:solidFill>
                    <a:srgbClr val="18100A"/>
                  </a:solidFill>
                  <a:latin typeface="Open Sauce Semi-Bold"/>
                  <a:ea typeface="Open Sauce Semi-Bold"/>
                  <a:cs typeface="Open Sauce Semi-Bold"/>
                  <a:sym typeface="Open Sauce Semi-Bold"/>
                </a:rPr>
                <a:t>Reframe Perspectives</a:t>
              </a:r>
            </a:p>
          </p:txBody>
        </p:sp>
      </p:grpSp>
      <p:sp>
        <p:nvSpPr>
          <p:cNvPr name="TextBox 20" id="20"/>
          <p:cNvSpPr txBox="true"/>
          <p:nvPr/>
        </p:nvSpPr>
        <p:spPr>
          <a:xfrm rot="0">
            <a:off x="1648628" y="7422115"/>
            <a:ext cx="3925666" cy="638175"/>
          </a:xfrm>
          <a:prstGeom prst="rect">
            <a:avLst/>
          </a:prstGeom>
        </p:spPr>
        <p:txBody>
          <a:bodyPr anchor="t" rtlCol="false" tIns="0" lIns="0" bIns="0" rIns="0">
            <a:spAutoFit/>
          </a:bodyPr>
          <a:lstStyle/>
          <a:p>
            <a:pPr algn="l" marL="0" indent="0" lvl="0">
              <a:lnSpc>
                <a:spcPts val="2624"/>
              </a:lnSpc>
            </a:pPr>
            <a:r>
              <a:rPr lang="en-US" sz="1874" strike="noStrike" u="none">
                <a:solidFill>
                  <a:srgbClr val="18100A"/>
                </a:solidFill>
                <a:latin typeface="Open Sauce"/>
                <a:ea typeface="Open Sauce"/>
                <a:cs typeface="Open Sauce"/>
                <a:sym typeface="Open Sauce"/>
              </a:rPr>
              <a:t>Shift your viewpoint to foster understanding.</a:t>
            </a:r>
          </a:p>
        </p:txBody>
      </p:sp>
      <p:grpSp>
        <p:nvGrpSpPr>
          <p:cNvPr name="Group 21" id="21"/>
          <p:cNvGrpSpPr/>
          <p:nvPr/>
        </p:nvGrpSpPr>
        <p:grpSpPr>
          <a:xfrm rot="0">
            <a:off x="7181374" y="4180286"/>
            <a:ext cx="3925253" cy="1842337"/>
            <a:chOff x="0" y="0"/>
            <a:chExt cx="5233670" cy="2456450"/>
          </a:xfrm>
        </p:grpSpPr>
        <p:sp>
          <p:nvSpPr>
            <p:cNvPr name="TextBox 22" id="22"/>
            <p:cNvSpPr txBox="true"/>
            <p:nvPr/>
          </p:nvSpPr>
          <p:spPr>
            <a:xfrm rot="0">
              <a:off x="0" y="0"/>
              <a:ext cx="5233670" cy="1778000"/>
            </a:xfrm>
            <a:prstGeom prst="rect">
              <a:avLst/>
            </a:prstGeom>
          </p:spPr>
          <p:txBody>
            <a:bodyPr anchor="t" rtlCol="false" tIns="0" lIns="0" bIns="0" rIns="0">
              <a:spAutoFit/>
            </a:bodyPr>
            <a:lstStyle/>
            <a:p>
              <a:pPr algn="l" marL="0" indent="0" lvl="0">
                <a:lnSpc>
                  <a:spcPts val="10560"/>
                </a:lnSpc>
                <a:spcBef>
                  <a:spcPct val="0"/>
                </a:spcBef>
              </a:pPr>
              <a:r>
                <a:rPr lang="en-US" sz="8800" u="none">
                  <a:solidFill>
                    <a:srgbClr val="18100A"/>
                  </a:solidFill>
                  <a:latin typeface="Sedgwick Ave"/>
                  <a:ea typeface="Sedgwick Ave"/>
                  <a:cs typeface="Sedgwick Ave"/>
                  <a:sym typeface="Sedgwick Ave"/>
                </a:rPr>
                <a:t>02</a:t>
              </a:r>
            </a:p>
          </p:txBody>
        </p:sp>
        <p:sp>
          <p:nvSpPr>
            <p:cNvPr name="TextBox 23" id="23"/>
            <p:cNvSpPr txBox="true"/>
            <p:nvPr/>
          </p:nvSpPr>
          <p:spPr>
            <a:xfrm rot="0">
              <a:off x="0" y="1865900"/>
              <a:ext cx="5233670" cy="590550"/>
            </a:xfrm>
            <a:prstGeom prst="rect">
              <a:avLst/>
            </a:prstGeom>
          </p:spPr>
          <p:txBody>
            <a:bodyPr anchor="t" rtlCol="false" tIns="0" lIns="0" bIns="0" rIns="0">
              <a:spAutoFit/>
            </a:bodyPr>
            <a:lstStyle/>
            <a:p>
              <a:pPr algn="l" marL="0" indent="0" lvl="0">
                <a:lnSpc>
                  <a:spcPts val="3656"/>
                </a:lnSpc>
              </a:pPr>
              <a:r>
                <a:rPr lang="en-US" b="true" sz="2812">
                  <a:solidFill>
                    <a:srgbClr val="18100A"/>
                  </a:solidFill>
                  <a:latin typeface="Open Sauce Semi-Bold"/>
                  <a:ea typeface="Open Sauce Semi-Bold"/>
                  <a:cs typeface="Open Sauce Semi-Bold"/>
                  <a:sym typeface="Open Sauce Semi-Bold"/>
                </a:rPr>
                <a:t>Build a Future</a:t>
              </a:r>
            </a:p>
          </p:txBody>
        </p:sp>
      </p:grpSp>
      <p:sp>
        <p:nvSpPr>
          <p:cNvPr name="TextBox 24" id="24"/>
          <p:cNvSpPr txBox="true"/>
          <p:nvPr/>
        </p:nvSpPr>
        <p:spPr>
          <a:xfrm rot="0">
            <a:off x="7181374" y="7422115"/>
            <a:ext cx="3925253" cy="638175"/>
          </a:xfrm>
          <a:prstGeom prst="rect">
            <a:avLst/>
          </a:prstGeom>
        </p:spPr>
        <p:txBody>
          <a:bodyPr anchor="t" rtlCol="false" tIns="0" lIns="0" bIns="0" rIns="0">
            <a:spAutoFit/>
          </a:bodyPr>
          <a:lstStyle/>
          <a:p>
            <a:pPr algn="l" marL="0" indent="0" lvl="0">
              <a:lnSpc>
                <a:spcPts val="2624"/>
              </a:lnSpc>
            </a:pPr>
            <a:r>
              <a:rPr lang="en-US" sz="1874" strike="noStrike" u="none">
                <a:solidFill>
                  <a:srgbClr val="18100A"/>
                </a:solidFill>
                <a:latin typeface="Open Sauce"/>
                <a:ea typeface="Open Sauce"/>
                <a:cs typeface="Open Sauce"/>
                <a:sym typeface="Open Sauce"/>
              </a:rPr>
              <a:t>Collaborate to nurture a more inclusive world.</a:t>
            </a:r>
          </a:p>
        </p:txBody>
      </p:sp>
      <p:grpSp>
        <p:nvGrpSpPr>
          <p:cNvPr name="Group 25" id="25"/>
          <p:cNvGrpSpPr/>
          <p:nvPr/>
        </p:nvGrpSpPr>
        <p:grpSpPr>
          <a:xfrm rot="0">
            <a:off x="12737613" y="4180286"/>
            <a:ext cx="3925253" cy="2277630"/>
            <a:chOff x="0" y="0"/>
            <a:chExt cx="5233670" cy="3036840"/>
          </a:xfrm>
        </p:grpSpPr>
        <p:sp>
          <p:nvSpPr>
            <p:cNvPr name="TextBox 26" id="26"/>
            <p:cNvSpPr txBox="true"/>
            <p:nvPr/>
          </p:nvSpPr>
          <p:spPr>
            <a:xfrm rot="0">
              <a:off x="0" y="0"/>
              <a:ext cx="5233670" cy="1778000"/>
            </a:xfrm>
            <a:prstGeom prst="rect">
              <a:avLst/>
            </a:prstGeom>
          </p:spPr>
          <p:txBody>
            <a:bodyPr anchor="t" rtlCol="false" tIns="0" lIns="0" bIns="0" rIns="0">
              <a:spAutoFit/>
            </a:bodyPr>
            <a:lstStyle/>
            <a:p>
              <a:pPr algn="l" marL="0" indent="0" lvl="0">
                <a:lnSpc>
                  <a:spcPts val="10560"/>
                </a:lnSpc>
                <a:spcBef>
                  <a:spcPct val="0"/>
                </a:spcBef>
              </a:pPr>
              <a:r>
                <a:rPr lang="en-US" sz="8800" u="none">
                  <a:solidFill>
                    <a:srgbClr val="18100A"/>
                  </a:solidFill>
                  <a:latin typeface="Sedgwick Ave"/>
                  <a:ea typeface="Sedgwick Ave"/>
                  <a:cs typeface="Sedgwick Ave"/>
                  <a:sym typeface="Sedgwick Ave"/>
                </a:rPr>
                <a:t>03</a:t>
              </a:r>
            </a:p>
          </p:txBody>
        </p:sp>
        <p:sp>
          <p:nvSpPr>
            <p:cNvPr name="TextBox 27" id="27"/>
            <p:cNvSpPr txBox="true"/>
            <p:nvPr/>
          </p:nvSpPr>
          <p:spPr>
            <a:xfrm rot="0">
              <a:off x="0" y="1836690"/>
              <a:ext cx="5233670" cy="1200150"/>
            </a:xfrm>
            <a:prstGeom prst="rect">
              <a:avLst/>
            </a:prstGeom>
          </p:spPr>
          <p:txBody>
            <a:bodyPr anchor="t" rtlCol="false" tIns="0" lIns="0" bIns="0" rIns="0">
              <a:spAutoFit/>
            </a:bodyPr>
            <a:lstStyle/>
            <a:p>
              <a:pPr algn="l" marL="0" indent="0" lvl="0">
                <a:lnSpc>
                  <a:spcPts val="3656"/>
                </a:lnSpc>
              </a:pPr>
              <a:r>
                <a:rPr lang="en-US" b="true" sz="2812">
                  <a:solidFill>
                    <a:srgbClr val="18100A"/>
                  </a:solidFill>
                  <a:latin typeface="Open Sauce Semi-Bold"/>
                  <a:ea typeface="Open Sauce Semi-Bold"/>
                  <a:cs typeface="Open Sauce Semi-Bold"/>
                  <a:sym typeface="Open Sauce Semi-Bold"/>
                </a:rPr>
                <a:t>Stand Against Disrespect</a:t>
              </a:r>
            </a:p>
          </p:txBody>
        </p:sp>
      </p:grpSp>
      <p:sp>
        <p:nvSpPr>
          <p:cNvPr name="TextBox 28" id="28"/>
          <p:cNvSpPr txBox="true"/>
          <p:nvPr/>
        </p:nvSpPr>
        <p:spPr>
          <a:xfrm rot="0">
            <a:off x="12737613" y="7422115"/>
            <a:ext cx="3925253" cy="638175"/>
          </a:xfrm>
          <a:prstGeom prst="rect">
            <a:avLst/>
          </a:prstGeom>
        </p:spPr>
        <p:txBody>
          <a:bodyPr anchor="t" rtlCol="false" tIns="0" lIns="0" bIns="0" rIns="0">
            <a:spAutoFit/>
          </a:bodyPr>
          <a:lstStyle/>
          <a:p>
            <a:pPr algn="l" marL="0" indent="0" lvl="0">
              <a:lnSpc>
                <a:spcPts val="2624"/>
              </a:lnSpc>
            </a:pPr>
            <a:r>
              <a:rPr lang="en-US" sz="1874" strike="noStrike" u="none">
                <a:solidFill>
                  <a:srgbClr val="18100A"/>
                </a:solidFill>
                <a:latin typeface="Open Sauce"/>
                <a:ea typeface="Open Sauce"/>
                <a:cs typeface="Open Sauce"/>
                <a:sym typeface="Open Sauce"/>
              </a:rPr>
              <a:t>Challenge negativity and uphold our shared values.</a:t>
            </a:r>
          </a:p>
        </p:txBody>
      </p:sp>
      <p:sp>
        <p:nvSpPr>
          <p:cNvPr name="TextBox 29" id="29"/>
          <p:cNvSpPr txBox="true"/>
          <p:nvPr/>
        </p:nvSpPr>
        <p:spPr>
          <a:xfrm rot="0">
            <a:off x="0" y="9764565"/>
            <a:ext cx="8987199" cy="184785"/>
          </a:xfrm>
          <a:prstGeom prst="rect">
            <a:avLst/>
          </a:prstGeom>
        </p:spPr>
        <p:txBody>
          <a:bodyPr anchor="t" rtlCol="false" tIns="0" lIns="0" bIns="0" rIns="0">
            <a:spAutoFit/>
          </a:bodyPr>
          <a:lstStyle/>
          <a:p>
            <a:pPr algn="ctr" marL="0" indent="0" lvl="0">
              <a:lnSpc>
                <a:spcPts val="1560"/>
              </a:lnSpc>
              <a:spcBef>
                <a:spcPct val="0"/>
              </a:spcBef>
            </a:pPr>
            <a:r>
              <a:rPr lang="en-US" b="true" sz="1200">
                <a:solidFill>
                  <a:srgbClr val="A59E99"/>
                </a:solidFill>
                <a:latin typeface="Open Sauce Medium"/>
                <a:ea typeface="Open Sauce Medium"/>
                <a:cs typeface="Open Sauce Medium"/>
                <a:sym typeface="Open Sauce Medium"/>
              </a:rPr>
              <a:t>Copyright © 2025  iambernie.com   All Rights Reserved.</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grpSp>
        <p:nvGrpSpPr>
          <p:cNvPr name="Group 2" id="2"/>
          <p:cNvGrpSpPr/>
          <p:nvPr/>
        </p:nvGrpSpPr>
        <p:grpSpPr>
          <a:xfrm rot="0">
            <a:off x="0" y="0"/>
            <a:ext cx="10540192" cy="10287000"/>
            <a:chOff x="0" y="0"/>
            <a:chExt cx="832805" cy="812800"/>
          </a:xfrm>
        </p:grpSpPr>
        <p:sp>
          <p:nvSpPr>
            <p:cNvPr name="Freeform 3" id="3"/>
            <p:cNvSpPr/>
            <p:nvPr/>
          </p:nvSpPr>
          <p:spPr>
            <a:xfrm flipH="false" flipV="false" rot="0">
              <a:off x="0" y="0"/>
              <a:ext cx="832805" cy="812800"/>
            </a:xfrm>
            <a:custGeom>
              <a:avLst/>
              <a:gdLst/>
              <a:ahLst/>
              <a:cxnLst/>
              <a:rect r="r" b="b" t="t" l="l"/>
              <a:pathLst>
                <a:path h="812800" w="832805">
                  <a:moveTo>
                    <a:pt x="0" y="0"/>
                  </a:moveTo>
                  <a:lnTo>
                    <a:pt x="832805" y="0"/>
                  </a:lnTo>
                  <a:lnTo>
                    <a:pt x="832805" y="812800"/>
                  </a:lnTo>
                  <a:lnTo>
                    <a:pt x="0" y="812800"/>
                  </a:lnTo>
                  <a:close/>
                </a:path>
              </a:pathLst>
            </a:custGeom>
            <a:blipFill>
              <a:blip r:embed="rId2"/>
              <a:stretch>
                <a:fillRect l="0" t="-25373" r="0" b="-25373"/>
              </a:stretch>
            </a:blipFill>
          </p:spPr>
        </p:sp>
      </p:grpSp>
      <p:sp>
        <p:nvSpPr>
          <p:cNvPr name="TextBox 4" id="4"/>
          <p:cNvSpPr txBox="true"/>
          <p:nvPr/>
        </p:nvSpPr>
        <p:spPr>
          <a:xfrm rot="0">
            <a:off x="10937194" y="3463370"/>
            <a:ext cx="7003661" cy="6556375"/>
          </a:xfrm>
          <a:prstGeom prst="rect">
            <a:avLst/>
          </a:prstGeom>
        </p:spPr>
        <p:txBody>
          <a:bodyPr anchor="t" rtlCol="false" tIns="0" lIns="0" bIns="0" rIns="0">
            <a:spAutoFit/>
          </a:bodyPr>
          <a:lstStyle/>
          <a:p>
            <a:pPr algn="l" marL="539749" indent="-269875" lvl="1">
              <a:lnSpc>
                <a:spcPts val="3499"/>
              </a:lnSpc>
              <a:buFont typeface="Arial"/>
              <a:buChar char="•"/>
            </a:pPr>
            <a:r>
              <a:rPr lang="en-US" sz="2499" strike="noStrike" u="none">
                <a:solidFill>
                  <a:srgbClr val="18100A"/>
                </a:solidFill>
                <a:latin typeface="Open Sauce"/>
                <a:ea typeface="Open Sauce"/>
                <a:cs typeface="Open Sauce"/>
                <a:sym typeface="Open Sauce"/>
              </a:rPr>
              <a:t>Reframe how we see e</a:t>
            </a:r>
            <a:r>
              <a:rPr lang="en-US" sz="2499" strike="noStrike" u="none">
                <a:solidFill>
                  <a:srgbClr val="18100A"/>
                </a:solidFill>
                <a:latin typeface="Open Sauce"/>
                <a:ea typeface="Open Sauce"/>
                <a:cs typeface="Open Sauce"/>
                <a:sym typeface="Open Sauce"/>
              </a:rPr>
              <a:t>ach other, not as enemi</a:t>
            </a:r>
            <a:r>
              <a:rPr lang="en-US" sz="2499" strike="noStrike" u="none">
                <a:solidFill>
                  <a:srgbClr val="18100A"/>
                </a:solidFill>
                <a:latin typeface="Open Sauce"/>
                <a:ea typeface="Open Sauce"/>
                <a:cs typeface="Open Sauce"/>
                <a:sym typeface="Open Sauce"/>
              </a:rPr>
              <a:t>es, but as kin. </a:t>
            </a:r>
          </a:p>
          <a:p>
            <a:pPr algn="l" marL="539749" indent="-269875" lvl="1">
              <a:lnSpc>
                <a:spcPts val="3499"/>
              </a:lnSpc>
              <a:buFont typeface="Arial"/>
              <a:buChar char="•"/>
            </a:pPr>
            <a:r>
              <a:rPr lang="en-US" sz="2499" strike="noStrike" u="none">
                <a:solidFill>
                  <a:srgbClr val="18100A"/>
                </a:solidFill>
                <a:latin typeface="Open Sauce"/>
                <a:ea typeface="Open Sauce"/>
                <a:cs typeface="Open Sauce"/>
                <a:sym typeface="Open Sauce"/>
              </a:rPr>
              <a:t>Stand up when others are disrespected. </a:t>
            </a:r>
          </a:p>
          <a:p>
            <a:pPr algn="l" marL="539749" indent="-269875" lvl="1">
              <a:lnSpc>
                <a:spcPts val="3499"/>
              </a:lnSpc>
              <a:buFont typeface="Arial"/>
              <a:buChar char="•"/>
            </a:pPr>
            <a:r>
              <a:rPr lang="en-US" sz="2499" strike="noStrike" u="none">
                <a:solidFill>
                  <a:srgbClr val="18100A"/>
                </a:solidFill>
                <a:latin typeface="Open Sauce"/>
                <a:ea typeface="Open Sauce"/>
                <a:cs typeface="Open Sauce"/>
                <a:sym typeface="Open Sauce"/>
              </a:rPr>
              <a:t>Question ideologies that divide, dominate, or dehumanize. </a:t>
            </a:r>
          </a:p>
          <a:p>
            <a:pPr algn="l" marL="539749" indent="-269875" lvl="1">
              <a:lnSpc>
                <a:spcPts val="3499"/>
              </a:lnSpc>
              <a:buFont typeface="Arial"/>
              <a:buChar char="•"/>
            </a:pPr>
            <a:r>
              <a:rPr lang="en-US" sz="2499" strike="noStrike" u="none">
                <a:solidFill>
                  <a:srgbClr val="18100A"/>
                </a:solidFill>
                <a:latin typeface="Open Sauce"/>
                <a:ea typeface="Open Sauce"/>
                <a:cs typeface="Open Sauce"/>
                <a:sym typeface="Open Sauce"/>
              </a:rPr>
              <a:t>Be thoughtful about what enters our hearts and minds. </a:t>
            </a:r>
          </a:p>
          <a:p>
            <a:pPr algn="l" marL="539749" indent="-269875" lvl="1">
              <a:lnSpc>
                <a:spcPts val="3499"/>
              </a:lnSpc>
              <a:buFont typeface="Arial"/>
              <a:buChar char="•"/>
            </a:pPr>
            <a:r>
              <a:rPr lang="en-US" sz="2499" strike="noStrike" u="none">
                <a:solidFill>
                  <a:srgbClr val="18100A"/>
                </a:solidFill>
                <a:latin typeface="Open Sauce"/>
                <a:ea typeface="Open Sauce"/>
                <a:cs typeface="Open Sauce"/>
                <a:sym typeface="Open Sauce"/>
              </a:rPr>
              <a:t>Be upstanders who reject silence in the face of cruelty. </a:t>
            </a:r>
          </a:p>
          <a:p>
            <a:pPr algn="l" marL="539749" indent="-269875" lvl="1">
              <a:lnSpc>
                <a:spcPts val="3499"/>
              </a:lnSpc>
              <a:buFont typeface="Arial"/>
              <a:buChar char="•"/>
            </a:pPr>
            <a:r>
              <a:rPr lang="en-US" sz="2499" strike="noStrike" u="none">
                <a:solidFill>
                  <a:srgbClr val="18100A"/>
                </a:solidFill>
                <a:latin typeface="Open Sauce"/>
                <a:ea typeface="Open Sauce"/>
                <a:cs typeface="Open Sauce"/>
                <a:sym typeface="Open Sauce"/>
              </a:rPr>
              <a:t>Be problem solvers who know that patience, compassion, and persistence can outlast hate. </a:t>
            </a:r>
          </a:p>
          <a:p>
            <a:pPr algn="l" marL="539749" indent="-269875" lvl="1">
              <a:lnSpc>
                <a:spcPts val="3499"/>
              </a:lnSpc>
              <a:buFont typeface="Arial"/>
              <a:buChar char="•"/>
            </a:pPr>
            <a:r>
              <a:rPr lang="en-US" sz="2499" strike="noStrike" u="none">
                <a:solidFill>
                  <a:srgbClr val="18100A"/>
                </a:solidFill>
                <a:latin typeface="Open Sauce"/>
                <a:ea typeface="Open Sauce"/>
                <a:cs typeface="Open Sauce"/>
                <a:sym typeface="Open Sauce"/>
              </a:rPr>
              <a:t>Be builders of a future that honors every person’s place in this shared home.</a:t>
            </a:r>
          </a:p>
          <a:p>
            <a:pPr algn="l" marL="0" indent="0" lvl="0">
              <a:lnSpc>
                <a:spcPts val="3499"/>
              </a:lnSpc>
            </a:pPr>
          </a:p>
        </p:txBody>
      </p:sp>
      <p:sp>
        <p:nvSpPr>
          <p:cNvPr name="TextBox 5" id="5"/>
          <p:cNvSpPr txBox="true"/>
          <p:nvPr/>
        </p:nvSpPr>
        <p:spPr>
          <a:xfrm rot="0">
            <a:off x="11475500" y="1581931"/>
            <a:ext cx="6974425" cy="1025922"/>
          </a:xfrm>
          <a:prstGeom prst="rect">
            <a:avLst/>
          </a:prstGeom>
        </p:spPr>
        <p:txBody>
          <a:bodyPr anchor="t" rtlCol="false" tIns="0" lIns="0" bIns="0" rIns="0">
            <a:spAutoFit/>
          </a:bodyPr>
          <a:lstStyle/>
          <a:p>
            <a:pPr algn="l" marL="0" indent="0" lvl="0">
              <a:lnSpc>
                <a:spcPts val="7462"/>
              </a:lnSpc>
            </a:pPr>
            <a:r>
              <a:rPr lang="en-US" sz="8200">
                <a:solidFill>
                  <a:srgbClr val="18100A"/>
                </a:solidFill>
                <a:latin typeface="Sedgwick Ave"/>
                <a:ea typeface="Sedgwick Ave"/>
                <a:cs typeface="Sedgwick Ave"/>
                <a:sym typeface="Sedgwick Ave"/>
              </a:rPr>
              <a:t>In Review:</a:t>
            </a:r>
          </a:p>
        </p:txBody>
      </p:sp>
      <p:sp>
        <p:nvSpPr>
          <p:cNvPr name="TextBox 6" id="6"/>
          <p:cNvSpPr txBox="true"/>
          <p:nvPr/>
        </p:nvSpPr>
        <p:spPr>
          <a:xfrm rot="0">
            <a:off x="0" y="9755040"/>
            <a:ext cx="8201096" cy="178980"/>
          </a:xfrm>
          <a:prstGeom prst="rect">
            <a:avLst/>
          </a:prstGeom>
        </p:spPr>
        <p:txBody>
          <a:bodyPr anchor="t" rtlCol="false" tIns="0" lIns="0" bIns="0" rIns="0">
            <a:spAutoFit/>
          </a:bodyPr>
          <a:lstStyle/>
          <a:p>
            <a:pPr algn="ctr" marL="0" indent="0" lvl="0">
              <a:lnSpc>
                <a:spcPts val="1423"/>
              </a:lnSpc>
              <a:spcBef>
                <a:spcPct val="0"/>
              </a:spcBef>
            </a:pPr>
            <a:r>
              <a:rPr lang="en-US" b="true" sz="1095">
                <a:solidFill>
                  <a:srgbClr val="FFFFFF"/>
                </a:solidFill>
                <a:latin typeface="Open Sauce Medium"/>
                <a:ea typeface="Open Sauce Medium"/>
                <a:cs typeface="Open Sauce Medium"/>
                <a:sym typeface="Open Sauce Medium"/>
              </a:rPr>
              <a:t>Copyright © 2025  iambernie.com   All Rights Reserved.</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grpSp>
        <p:nvGrpSpPr>
          <p:cNvPr name="Group 2" id="2"/>
          <p:cNvGrpSpPr/>
          <p:nvPr/>
        </p:nvGrpSpPr>
        <p:grpSpPr>
          <a:xfrm rot="0">
            <a:off x="0" y="0"/>
            <a:ext cx="10540192" cy="10287000"/>
            <a:chOff x="0" y="0"/>
            <a:chExt cx="832805" cy="812800"/>
          </a:xfrm>
        </p:grpSpPr>
        <p:sp>
          <p:nvSpPr>
            <p:cNvPr name="Freeform 3" id="3"/>
            <p:cNvSpPr/>
            <p:nvPr/>
          </p:nvSpPr>
          <p:spPr>
            <a:xfrm flipH="false" flipV="false" rot="0">
              <a:off x="0" y="0"/>
              <a:ext cx="832805" cy="812800"/>
            </a:xfrm>
            <a:custGeom>
              <a:avLst/>
              <a:gdLst/>
              <a:ahLst/>
              <a:cxnLst/>
              <a:rect r="r" b="b" t="t" l="l"/>
              <a:pathLst>
                <a:path h="812800" w="832805">
                  <a:moveTo>
                    <a:pt x="0" y="0"/>
                  </a:moveTo>
                  <a:lnTo>
                    <a:pt x="832805" y="0"/>
                  </a:lnTo>
                  <a:lnTo>
                    <a:pt x="832805" y="812800"/>
                  </a:lnTo>
                  <a:lnTo>
                    <a:pt x="0" y="812800"/>
                  </a:lnTo>
                  <a:close/>
                </a:path>
              </a:pathLst>
            </a:custGeom>
            <a:blipFill>
              <a:blip r:embed="rId2"/>
              <a:stretch>
                <a:fillRect l="-5377" t="0" r="-31123" b="0"/>
              </a:stretch>
            </a:blipFill>
          </p:spPr>
        </p:sp>
      </p:grpSp>
      <p:grpSp>
        <p:nvGrpSpPr>
          <p:cNvPr name="Group 4" id="4"/>
          <p:cNvGrpSpPr/>
          <p:nvPr/>
        </p:nvGrpSpPr>
        <p:grpSpPr>
          <a:xfrm rot="0">
            <a:off x="11511233" y="1621925"/>
            <a:ext cx="5748067" cy="7850752"/>
            <a:chOff x="0" y="0"/>
            <a:chExt cx="7664089" cy="10467669"/>
          </a:xfrm>
        </p:grpSpPr>
        <p:sp>
          <p:nvSpPr>
            <p:cNvPr name="TextBox 5" id="5"/>
            <p:cNvSpPr txBox="true"/>
            <p:nvPr/>
          </p:nvSpPr>
          <p:spPr>
            <a:xfrm rot="0">
              <a:off x="0" y="6415311"/>
              <a:ext cx="7664089" cy="4052358"/>
            </a:xfrm>
            <a:prstGeom prst="rect">
              <a:avLst/>
            </a:prstGeom>
          </p:spPr>
          <p:txBody>
            <a:bodyPr anchor="t" rtlCol="false" tIns="0" lIns="0" bIns="0" rIns="0">
              <a:spAutoFit/>
            </a:bodyPr>
            <a:lstStyle/>
            <a:p>
              <a:pPr algn="l" marL="0" indent="0" lvl="0">
                <a:lnSpc>
                  <a:spcPts val="3499"/>
                </a:lnSpc>
              </a:pPr>
              <a:r>
                <a:rPr lang="en-US" sz="2499" strike="noStrike" u="none">
                  <a:solidFill>
                    <a:srgbClr val="18100A"/>
                  </a:solidFill>
                  <a:latin typeface="Open Sauce"/>
                  <a:ea typeface="Open Sauce"/>
                  <a:cs typeface="Open Sauce"/>
                  <a:sym typeface="Open Sauce"/>
                </a:rPr>
                <a:t>We are not broken.</a:t>
              </a:r>
            </a:p>
            <a:p>
              <a:pPr algn="l" marL="0" indent="0" lvl="0">
                <a:lnSpc>
                  <a:spcPts val="3499"/>
                </a:lnSpc>
              </a:pPr>
            </a:p>
            <a:p>
              <a:pPr algn="l" marL="0" indent="0" lvl="0">
                <a:lnSpc>
                  <a:spcPts val="3499"/>
                </a:lnSpc>
              </a:pPr>
              <a:r>
                <a:rPr lang="en-US" sz="2499" strike="noStrike" u="none">
                  <a:solidFill>
                    <a:srgbClr val="18100A"/>
                  </a:solidFill>
                  <a:latin typeface="Open Sauce"/>
                  <a:ea typeface="Open Sauce"/>
                  <a:cs typeface="Open Sauce"/>
                  <a:sym typeface="Open Sauce"/>
                </a:rPr>
                <a:t>We are distracted.</a:t>
              </a:r>
            </a:p>
            <a:p>
              <a:pPr algn="l" marL="0" indent="0" lvl="0">
                <a:lnSpc>
                  <a:spcPts val="3499"/>
                </a:lnSpc>
              </a:pPr>
            </a:p>
            <a:p>
              <a:pPr algn="l" marL="0" indent="0" lvl="0">
                <a:lnSpc>
                  <a:spcPts val="3499"/>
                </a:lnSpc>
              </a:pPr>
              <a:r>
                <a:rPr lang="en-US" sz="2499" strike="noStrike" u="none">
                  <a:solidFill>
                    <a:srgbClr val="18100A"/>
                  </a:solidFill>
                  <a:latin typeface="Open Sauce"/>
                  <a:ea typeface="Open Sauce"/>
                  <a:cs typeface="Open Sauce"/>
                  <a:sym typeface="Open Sauce"/>
                </a:rPr>
                <a:t>And we are overdue for a perspective shift.</a:t>
              </a:r>
            </a:p>
            <a:p>
              <a:pPr algn="l" marL="0" indent="0" lvl="0">
                <a:lnSpc>
                  <a:spcPts val="3499"/>
                </a:lnSpc>
              </a:pPr>
            </a:p>
          </p:txBody>
        </p:sp>
        <p:sp>
          <p:nvSpPr>
            <p:cNvPr name="TextBox 6" id="6"/>
            <p:cNvSpPr txBox="true"/>
            <p:nvPr/>
          </p:nvSpPr>
          <p:spPr>
            <a:xfrm rot="0">
              <a:off x="31992" y="190500"/>
              <a:ext cx="7632097" cy="5389051"/>
            </a:xfrm>
            <a:prstGeom prst="rect">
              <a:avLst/>
            </a:prstGeom>
          </p:spPr>
          <p:txBody>
            <a:bodyPr anchor="t" rtlCol="false" tIns="0" lIns="0" bIns="0" rIns="0">
              <a:spAutoFit/>
            </a:bodyPr>
            <a:lstStyle/>
            <a:p>
              <a:pPr algn="l" marL="0" indent="0" lvl="0">
                <a:lnSpc>
                  <a:spcPts val="7790"/>
                </a:lnSpc>
              </a:pPr>
              <a:r>
                <a:rPr lang="en-US" sz="8200">
                  <a:solidFill>
                    <a:srgbClr val="18100A"/>
                  </a:solidFill>
                  <a:latin typeface="Sedgwick Ave"/>
                  <a:ea typeface="Sedgwick Ave"/>
                  <a:cs typeface="Sedgwick Ave"/>
                  <a:sym typeface="Sedgwick Ave"/>
                </a:rPr>
                <a:t>Distractions from Our Common Origin</a:t>
              </a:r>
            </a:p>
          </p:txBody>
        </p:sp>
      </p:grpSp>
      <p:sp>
        <p:nvSpPr>
          <p:cNvPr name="TextBox 7" id="7"/>
          <p:cNvSpPr txBox="true"/>
          <p:nvPr/>
        </p:nvSpPr>
        <p:spPr>
          <a:xfrm rot="0">
            <a:off x="0" y="9755040"/>
            <a:ext cx="8201096" cy="178980"/>
          </a:xfrm>
          <a:prstGeom prst="rect">
            <a:avLst/>
          </a:prstGeom>
        </p:spPr>
        <p:txBody>
          <a:bodyPr anchor="t" rtlCol="false" tIns="0" lIns="0" bIns="0" rIns="0">
            <a:spAutoFit/>
          </a:bodyPr>
          <a:lstStyle/>
          <a:p>
            <a:pPr algn="ctr" marL="0" indent="0" lvl="0">
              <a:lnSpc>
                <a:spcPts val="1423"/>
              </a:lnSpc>
              <a:spcBef>
                <a:spcPct val="0"/>
              </a:spcBef>
            </a:pPr>
            <a:r>
              <a:rPr lang="en-US" b="true" sz="1095">
                <a:solidFill>
                  <a:srgbClr val="FFFFFF"/>
                </a:solidFill>
                <a:latin typeface="Open Sauce Medium"/>
                <a:ea typeface="Open Sauce Medium"/>
                <a:cs typeface="Open Sauce Medium"/>
                <a:sym typeface="Open Sauce Medium"/>
              </a:rPr>
              <a:t>Copyright © 2025  iambernie.com   All Rights Reserved.</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grpSp>
        <p:nvGrpSpPr>
          <p:cNvPr name="Group 2" id="2"/>
          <p:cNvGrpSpPr/>
          <p:nvPr/>
        </p:nvGrpSpPr>
        <p:grpSpPr>
          <a:xfrm rot="0">
            <a:off x="0" y="0"/>
            <a:ext cx="9339189" cy="10287000"/>
            <a:chOff x="0" y="0"/>
            <a:chExt cx="737911" cy="812800"/>
          </a:xfrm>
        </p:grpSpPr>
        <p:sp>
          <p:nvSpPr>
            <p:cNvPr name="Freeform 3" id="3"/>
            <p:cNvSpPr/>
            <p:nvPr/>
          </p:nvSpPr>
          <p:spPr>
            <a:xfrm flipH="false" flipV="false" rot="0">
              <a:off x="0" y="0"/>
              <a:ext cx="737911" cy="812800"/>
            </a:xfrm>
            <a:custGeom>
              <a:avLst/>
              <a:gdLst/>
              <a:ahLst/>
              <a:cxnLst/>
              <a:rect r="r" b="b" t="t" l="l"/>
              <a:pathLst>
                <a:path h="812800" w="737911">
                  <a:moveTo>
                    <a:pt x="0" y="0"/>
                  </a:moveTo>
                  <a:lnTo>
                    <a:pt x="737911" y="0"/>
                  </a:lnTo>
                  <a:lnTo>
                    <a:pt x="737911" y="812800"/>
                  </a:lnTo>
                  <a:lnTo>
                    <a:pt x="0" y="812800"/>
                  </a:lnTo>
                  <a:close/>
                </a:path>
              </a:pathLst>
            </a:custGeom>
            <a:blipFill>
              <a:blip r:embed="rId2"/>
              <a:stretch>
                <a:fillRect l="0" t="-14847" r="0" b="-14847"/>
              </a:stretch>
            </a:blipFill>
          </p:spPr>
        </p:sp>
      </p:grpSp>
      <p:grpSp>
        <p:nvGrpSpPr>
          <p:cNvPr name="Group 4" id="4"/>
          <p:cNvGrpSpPr/>
          <p:nvPr/>
        </p:nvGrpSpPr>
        <p:grpSpPr>
          <a:xfrm rot="0">
            <a:off x="11592287" y="2171091"/>
            <a:ext cx="5748067" cy="5790163"/>
            <a:chOff x="0" y="0"/>
            <a:chExt cx="7664089" cy="7720218"/>
          </a:xfrm>
        </p:grpSpPr>
        <p:sp>
          <p:nvSpPr>
            <p:cNvPr name="TextBox 5" id="5"/>
            <p:cNvSpPr txBox="true"/>
            <p:nvPr/>
          </p:nvSpPr>
          <p:spPr>
            <a:xfrm rot="0">
              <a:off x="0" y="2499459"/>
              <a:ext cx="7664089" cy="5220758"/>
            </a:xfrm>
            <a:prstGeom prst="rect">
              <a:avLst/>
            </a:prstGeom>
          </p:spPr>
          <p:txBody>
            <a:bodyPr anchor="t" rtlCol="false" tIns="0" lIns="0" bIns="0" rIns="0">
              <a:spAutoFit/>
            </a:bodyPr>
            <a:lstStyle/>
            <a:p>
              <a:pPr algn="l" marL="0" indent="0" lvl="0">
                <a:lnSpc>
                  <a:spcPts val="3499"/>
                </a:lnSpc>
              </a:pPr>
              <a:r>
                <a:rPr lang="en-US" sz="2499">
                  <a:solidFill>
                    <a:srgbClr val="18100A"/>
                  </a:solidFill>
                  <a:latin typeface="Open Sauce"/>
                  <a:ea typeface="Open Sauce"/>
                  <a:cs typeface="Open Sauce"/>
                  <a:sym typeface="Open Sauce"/>
                </a:rPr>
                <a:t>Th</a:t>
              </a:r>
              <a:r>
                <a:rPr lang="en-US" sz="2499" strike="noStrike" u="none">
                  <a:solidFill>
                    <a:srgbClr val="18100A"/>
                  </a:solidFill>
                  <a:latin typeface="Open Sauce"/>
                  <a:ea typeface="Open Sauce"/>
                  <a:cs typeface="Open Sauce"/>
                  <a:sym typeface="Open Sauce"/>
                </a:rPr>
                <a:t>e reboot st</a:t>
              </a:r>
              <a:r>
                <a:rPr lang="en-US" sz="2499" strike="noStrike" u="none">
                  <a:solidFill>
                    <a:srgbClr val="18100A"/>
                  </a:solidFill>
                  <a:latin typeface="Open Sauce"/>
                  <a:ea typeface="Open Sauce"/>
                  <a:cs typeface="Open Sauce"/>
                  <a:sym typeface="Open Sauce"/>
                </a:rPr>
                <a:t>a</a:t>
              </a:r>
              <a:r>
                <a:rPr lang="en-US" sz="2499" strike="noStrike" u="none">
                  <a:solidFill>
                    <a:srgbClr val="18100A"/>
                  </a:solidFill>
                  <a:latin typeface="Open Sauce"/>
                  <a:ea typeface="Open Sauce"/>
                  <a:cs typeface="Open Sauce"/>
                  <a:sym typeface="Open Sauce"/>
                </a:rPr>
                <a:t>rts now.</a:t>
              </a:r>
            </a:p>
            <a:p>
              <a:pPr algn="l" marL="0" indent="0" lvl="0">
                <a:lnSpc>
                  <a:spcPts val="3499"/>
                </a:lnSpc>
              </a:pPr>
            </a:p>
            <a:p>
              <a:pPr algn="l" marL="0" indent="0" lvl="0">
                <a:lnSpc>
                  <a:spcPts val="3499"/>
                </a:lnSpc>
              </a:pPr>
              <a:r>
                <a:rPr lang="en-US" sz="2499" strike="noStrike" u="none">
                  <a:solidFill>
                    <a:srgbClr val="18100A"/>
                  </a:solidFill>
                  <a:latin typeface="Open Sauce"/>
                  <a:ea typeface="Open Sauce"/>
                  <a:cs typeface="Open Sauce"/>
                  <a:sym typeface="Open Sauce"/>
                </a:rPr>
                <a:t>Sanity in Humanity.</a:t>
              </a:r>
            </a:p>
            <a:p>
              <a:pPr algn="l" marL="0" indent="0" lvl="0">
                <a:lnSpc>
                  <a:spcPts val="3499"/>
                </a:lnSpc>
              </a:pPr>
            </a:p>
            <a:p>
              <a:pPr algn="l" marL="0" indent="0" lvl="0">
                <a:lnSpc>
                  <a:spcPts val="3499"/>
                </a:lnSpc>
              </a:pPr>
              <a:r>
                <a:rPr lang="en-US" sz="2499" strike="noStrike" u="none">
                  <a:solidFill>
                    <a:srgbClr val="18100A"/>
                  </a:solidFill>
                  <a:latin typeface="Open Sauce"/>
                  <a:ea typeface="Open Sauce"/>
                  <a:cs typeface="Open Sauce"/>
                  <a:sym typeface="Open Sauce"/>
                </a:rPr>
                <a:t>Because we can do better.</a:t>
              </a:r>
            </a:p>
            <a:p>
              <a:pPr algn="l" marL="0" indent="0" lvl="0">
                <a:lnSpc>
                  <a:spcPts val="3499"/>
                </a:lnSpc>
              </a:pPr>
            </a:p>
            <a:p>
              <a:pPr algn="l" marL="0" indent="0" lvl="0">
                <a:lnSpc>
                  <a:spcPts val="3499"/>
                </a:lnSpc>
              </a:pPr>
              <a:r>
                <a:rPr lang="en-US" sz="2499" strike="noStrike" u="none">
                  <a:solidFill>
                    <a:srgbClr val="18100A"/>
                  </a:solidFill>
                  <a:latin typeface="Open Sauce"/>
                  <a:ea typeface="Open Sauce"/>
                  <a:cs typeface="Open Sauce"/>
                  <a:sym typeface="Open Sauce"/>
                </a:rPr>
                <a:t>And we must — for ourselves, and for the generations to come.</a:t>
              </a:r>
            </a:p>
            <a:p>
              <a:pPr algn="l" marL="0" indent="0" lvl="0">
                <a:lnSpc>
                  <a:spcPts val="3499"/>
                </a:lnSpc>
              </a:pPr>
            </a:p>
          </p:txBody>
        </p:sp>
        <p:sp>
          <p:nvSpPr>
            <p:cNvPr name="TextBox 6" id="6"/>
            <p:cNvSpPr txBox="true"/>
            <p:nvPr/>
          </p:nvSpPr>
          <p:spPr>
            <a:xfrm rot="0">
              <a:off x="31992" y="-9525"/>
              <a:ext cx="7632097" cy="1673225"/>
            </a:xfrm>
            <a:prstGeom prst="rect">
              <a:avLst/>
            </a:prstGeom>
          </p:spPr>
          <p:txBody>
            <a:bodyPr anchor="t" rtlCol="false" tIns="0" lIns="0" bIns="0" rIns="0">
              <a:spAutoFit/>
            </a:bodyPr>
            <a:lstStyle/>
            <a:p>
              <a:pPr algn="l" marL="0" indent="0" lvl="0">
                <a:lnSpc>
                  <a:spcPts val="9840"/>
                </a:lnSpc>
              </a:pPr>
              <a:r>
                <a:rPr lang="en-US" sz="8200">
                  <a:solidFill>
                    <a:srgbClr val="18100A"/>
                  </a:solidFill>
                  <a:latin typeface="Sedgwick Ave"/>
                  <a:ea typeface="Sedgwick Ave"/>
                  <a:cs typeface="Sedgwick Ave"/>
                  <a:sym typeface="Sedgwick Ave"/>
                </a:rPr>
                <a:t>Urgency!</a:t>
              </a:r>
            </a:p>
          </p:txBody>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4089408"/>
            <a:chOff x="0" y="0"/>
            <a:chExt cx="4816593" cy="1077046"/>
          </a:xfrm>
        </p:grpSpPr>
        <p:sp>
          <p:nvSpPr>
            <p:cNvPr name="Freeform 3" id="3"/>
            <p:cNvSpPr/>
            <p:nvPr/>
          </p:nvSpPr>
          <p:spPr>
            <a:xfrm flipH="false" flipV="false" rot="0">
              <a:off x="0" y="0"/>
              <a:ext cx="4816592" cy="1077046"/>
            </a:xfrm>
            <a:custGeom>
              <a:avLst/>
              <a:gdLst/>
              <a:ahLst/>
              <a:cxnLst/>
              <a:rect r="r" b="b" t="t" l="l"/>
              <a:pathLst>
                <a:path h="1077046" w="4816592">
                  <a:moveTo>
                    <a:pt x="0" y="0"/>
                  </a:moveTo>
                  <a:lnTo>
                    <a:pt x="4816592" y="0"/>
                  </a:lnTo>
                  <a:lnTo>
                    <a:pt x="4816592" y="1077046"/>
                  </a:lnTo>
                  <a:lnTo>
                    <a:pt x="0" y="1077046"/>
                  </a:lnTo>
                  <a:close/>
                </a:path>
              </a:pathLst>
            </a:custGeom>
            <a:solidFill>
              <a:srgbClr val="FFFFFF"/>
            </a:solidFill>
          </p:spPr>
        </p:sp>
        <p:sp>
          <p:nvSpPr>
            <p:cNvPr name="TextBox 4" id="4"/>
            <p:cNvSpPr txBox="true"/>
            <p:nvPr/>
          </p:nvSpPr>
          <p:spPr>
            <a:xfrm>
              <a:off x="0" y="-28575"/>
              <a:ext cx="4816593" cy="1105621"/>
            </a:xfrm>
            <a:prstGeom prst="rect">
              <a:avLst/>
            </a:prstGeom>
          </p:spPr>
          <p:txBody>
            <a:bodyPr anchor="ctr" rtlCol="false" tIns="50800" lIns="50800" bIns="50800" rIns="50800"/>
            <a:lstStyle/>
            <a:p>
              <a:pPr algn="ctr">
                <a:lnSpc>
                  <a:spcPts val="2100"/>
                </a:lnSpc>
              </a:pPr>
            </a:p>
          </p:txBody>
        </p:sp>
      </p:grpSp>
      <p:sp>
        <p:nvSpPr>
          <p:cNvPr name="TextBox 5" id="5"/>
          <p:cNvSpPr txBox="true"/>
          <p:nvPr/>
        </p:nvSpPr>
        <p:spPr>
          <a:xfrm rot="0">
            <a:off x="1028700" y="1523968"/>
            <a:ext cx="10276908" cy="1228725"/>
          </a:xfrm>
          <a:prstGeom prst="rect">
            <a:avLst/>
          </a:prstGeom>
        </p:spPr>
        <p:txBody>
          <a:bodyPr anchor="t" rtlCol="false" tIns="0" lIns="0" bIns="0" rIns="0">
            <a:spAutoFit/>
          </a:bodyPr>
          <a:lstStyle/>
          <a:p>
            <a:pPr algn="l" marL="0" indent="0" lvl="0">
              <a:lnSpc>
                <a:spcPts val="9600"/>
              </a:lnSpc>
            </a:pPr>
            <a:r>
              <a:rPr lang="en-US" sz="8000" spc="-400">
                <a:solidFill>
                  <a:srgbClr val="18100A"/>
                </a:solidFill>
                <a:latin typeface="Sedgwick Ave"/>
                <a:ea typeface="Sedgwick Ave"/>
                <a:cs typeface="Sedgwick Ave"/>
                <a:sym typeface="Sedgwick Ave"/>
              </a:rPr>
              <a:t>Learn more...</a:t>
            </a:r>
          </a:p>
        </p:txBody>
      </p:sp>
      <p:grpSp>
        <p:nvGrpSpPr>
          <p:cNvPr name="Group 6" id="6"/>
          <p:cNvGrpSpPr/>
          <p:nvPr/>
        </p:nvGrpSpPr>
        <p:grpSpPr>
          <a:xfrm rot="0">
            <a:off x="1028700" y="5143471"/>
            <a:ext cx="8115300" cy="927083"/>
            <a:chOff x="0" y="0"/>
            <a:chExt cx="10820400" cy="1236111"/>
          </a:xfrm>
        </p:grpSpPr>
        <p:sp>
          <p:nvSpPr>
            <p:cNvPr name="TextBox 7" id="7"/>
            <p:cNvSpPr txBox="true"/>
            <p:nvPr/>
          </p:nvSpPr>
          <p:spPr>
            <a:xfrm rot="0">
              <a:off x="0" y="-47625"/>
              <a:ext cx="10820400" cy="547136"/>
            </a:xfrm>
            <a:prstGeom prst="rect">
              <a:avLst/>
            </a:prstGeom>
          </p:spPr>
          <p:txBody>
            <a:bodyPr anchor="t" rtlCol="false" tIns="0" lIns="0" bIns="0" rIns="0">
              <a:spAutoFit/>
            </a:bodyPr>
            <a:lstStyle/>
            <a:p>
              <a:pPr algn="l" marL="0" indent="0" lvl="0">
                <a:lnSpc>
                  <a:spcPts val="3499"/>
                </a:lnSpc>
              </a:pPr>
              <a:r>
                <a:rPr lang="en-US" sz="2499" strike="noStrike" u="none">
                  <a:solidFill>
                    <a:srgbClr val="18100A"/>
                  </a:solidFill>
                  <a:latin typeface="Open Sauce"/>
                  <a:ea typeface="Open Sauce"/>
                  <a:cs typeface="Open Sauce"/>
                  <a:sym typeface="Open Sauce"/>
                </a:rPr>
                <a:t>Email </a:t>
              </a:r>
            </a:p>
          </p:txBody>
        </p:sp>
        <p:sp>
          <p:nvSpPr>
            <p:cNvPr name="TextBox 8" id="8"/>
            <p:cNvSpPr txBox="true"/>
            <p:nvPr/>
          </p:nvSpPr>
          <p:spPr>
            <a:xfrm rot="0">
              <a:off x="0" y="559836"/>
              <a:ext cx="10820400" cy="676274"/>
            </a:xfrm>
            <a:prstGeom prst="rect">
              <a:avLst/>
            </a:prstGeom>
          </p:spPr>
          <p:txBody>
            <a:bodyPr anchor="t" rtlCol="false" tIns="0" lIns="0" bIns="0" rIns="0">
              <a:spAutoFit/>
            </a:bodyPr>
            <a:lstStyle/>
            <a:p>
              <a:pPr algn="l" marL="0" indent="0" lvl="0">
                <a:lnSpc>
                  <a:spcPts val="4200"/>
                </a:lnSpc>
              </a:pPr>
              <a:r>
                <a:rPr lang="en-US" b="true" sz="3000">
                  <a:solidFill>
                    <a:srgbClr val="18100A"/>
                  </a:solidFill>
                  <a:latin typeface="Open Sauce Bold"/>
                  <a:ea typeface="Open Sauce Bold"/>
                  <a:cs typeface="Open Sauce Bold"/>
                  <a:sym typeface="Open Sauce Bold"/>
                </a:rPr>
                <a:t>iambernie2025</a:t>
              </a:r>
              <a:r>
                <a:rPr lang="en-US" b="true" sz="3000">
                  <a:solidFill>
                    <a:srgbClr val="18100A"/>
                  </a:solidFill>
                  <a:latin typeface="Open Sauce Bold"/>
                  <a:ea typeface="Open Sauce Bold"/>
                  <a:cs typeface="Open Sauce Bold"/>
                  <a:sym typeface="Open Sauce Bold"/>
                </a:rPr>
                <a:t>@gmailcom</a:t>
              </a:r>
            </a:p>
          </p:txBody>
        </p:sp>
      </p:grpSp>
      <p:grpSp>
        <p:nvGrpSpPr>
          <p:cNvPr name="Group 9" id="9"/>
          <p:cNvGrpSpPr>
            <a:grpSpLocks noChangeAspect="true"/>
          </p:cNvGrpSpPr>
          <p:nvPr/>
        </p:nvGrpSpPr>
        <p:grpSpPr>
          <a:xfrm rot="0">
            <a:off x="8987199" y="355308"/>
            <a:ext cx="8007318" cy="9506412"/>
            <a:chOff x="-36830" y="-1270"/>
            <a:chExt cx="6417310" cy="7618730"/>
          </a:xfrm>
        </p:grpSpPr>
        <p:sp>
          <p:nvSpPr>
            <p:cNvPr name="Freeform 10" id="10"/>
            <p:cNvSpPr/>
            <p:nvPr/>
          </p:nvSpPr>
          <p:spPr>
            <a:xfrm flipH="false" flipV="false" rot="0">
              <a:off x="-36830" y="-1270"/>
              <a:ext cx="6417310" cy="7618730"/>
            </a:xfrm>
            <a:custGeom>
              <a:avLst/>
              <a:gdLst/>
              <a:ahLst/>
              <a:cxnLst/>
              <a:rect r="r" b="b" t="t" l="l"/>
              <a:pathLst>
                <a:path h="7618730" w="6417310">
                  <a:moveTo>
                    <a:pt x="80010" y="2303780"/>
                  </a:moveTo>
                  <a:cubicBezTo>
                    <a:pt x="0" y="2415540"/>
                    <a:pt x="52070" y="5335270"/>
                    <a:pt x="73660" y="5438140"/>
                  </a:cubicBezTo>
                  <a:cubicBezTo>
                    <a:pt x="95250" y="5541010"/>
                    <a:pt x="3042920" y="7618730"/>
                    <a:pt x="3211830" y="7606030"/>
                  </a:cubicBezTo>
                  <a:cubicBezTo>
                    <a:pt x="3380740" y="7593330"/>
                    <a:pt x="6206490" y="5601970"/>
                    <a:pt x="6226810" y="5436870"/>
                  </a:cubicBezTo>
                  <a:cubicBezTo>
                    <a:pt x="6247130" y="5271770"/>
                    <a:pt x="6356350" y="2599690"/>
                    <a:pt x="6386830" y="2334260"/>
                  </a:cubicBezTo>
                  <a:cubicBezTo>
                    <a:pt x="6417310" y="2068830"/>
                    <a:pt x="3336290" y="0"/>
                    <a:pt x="3067050" y="1270"/>
                  </a:cubicBezTo>
                  <a:cubicBezTo>
                    <a:pt x="2797810" y="2540"/>
                    <a:pt x="280670" y="2024380"/>
                    <a:pt x="80010" y="2303780"/>
                  </a:cubicBezTo>
                  <a:close/>
                </a:path>
              </a:pathLst>
            </a:custGeom>
            <a:blipFill>
              <a:blip r:embed="rId2"/>
              <a:stretch>
                <a:fillRect l="-39875" t="0" r="-39875" b="0"/>
              </a:stretch>
            </a:blipFill>
          </p:spPr>
        </p:sp>
      </p:grpSp>
      <p:sp>
        <p:nvSpPr>
          <p:cNvPr name="Freeform 11" id="11"/>
          <p:cNvSpPr/>
          <p:nvPr/>
        </p:nvSpPr>
        <p:spPr>
          <a:xfrm flipH="false" flipV="false" rot="317161">
            <a:off x="11161466" y="6379476"/>
            <a:ext cx="6998115" cy="6315798"/>
          </a:xfrm>
          <a:custGeom>
            <a:avLst/>
            <a:gdLst/>
            <a:ahLst/>
            <a:cxnLst/>
            <a:rect r="r" b="b" t="t" l="l"/>
            <a:pathLst>
              <a:path h="6315798" w="6998115">
                <a:moveTo>
                  <a:pt x="0" y="0"/>
                </a:moveTo>
                <a:lnTo>
                  <a:pt x="6998114" y="0"/>
                </a:lnTo>
                <a:lnTo>
                  <a:pt x="6998114" y="6315798"/>
                </a:lnTo>
                <a:lnTo>
                  <a:pt x="0" y="63157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2" id="12"/>
          <p:cNvGrpSpPr/>
          <p:nvPr/>
        </p:nvGrpSpPr>
        <p:grpSpPr>
          <a:xfrm rot="0">
            <a:off x="1028700" y="6668975"/>
            <a:ext cx="8115300" cy="927100"/>
            <a:chOff x="0" y="0"/>
            <a:chExt cx="10820400" cy="1236133"/>
          </a:xfrm>
        </p:grpSpPr>
        <p:sp>
          <p:nvSpPr>
            <p:cNvPr name="TextBox 13" id="13"/>
            <p:cNvSpPr txBox="true"/>
            <p:nvPr/>
          </p:nvSpPr>
          <p:spPr>
            <a:xfrm rot="0">
              <a:off x="0" y="-47625"/>
              <a:ext cx="10820400" cy="547158"/>
            </a:xfrm>
            <a:prstGeom prst="rect">
              <a:avLst/>
            </a:prstGeom>
          </p:spPr>
          <p:txBody>
            <a:bodyPr anchor="t" rtlCol="false" tIns="0" lIns="0" bIns="0" rIns="0">
              <a:spAutoFit/>
            </a:bodyPr>
            <a:lstStyle/>
            <a:p>
              <a:pPr algn="l" marL="0" indent="0" lvl="0">
                <a:lnSpc>
                  <a:spcPts val="3499"/>
                </a:lnSpc>
              </a:pPr>
              <a:r>
                <a:rPr lang="en-US" sz="2499">
                  <a:solidFill>
                    <a:srgbClr val="18100A"/>
                  </a:solidFill>
                  <a:latin typeface="Open Sauce"/>
                  <a:ea typeface="Open Sauce"/>
                  <a:cs typeface="Open Sauce"/>
                  <a:sym typeface="Open Sauce"/>
                </a:rPr>
                <a:t>Website</a:t>
              </a:r>
            </a:p>
          </p:txBody>
        </p:sp>
        <p:sp>
          <p:nvSpPr>
            <p:cNvPr name="TextBox 14" id="14"/>
            <p:cNvSpPr txBox="true"/>
            <p:nvPr/>
          </p:nvSpPr>
          <p:spPr>
            <a:xfrm rot="0">
              <a:off x="0" y="559858"/>
              <a:ext cx="10820400" cy="676274"/>
            </a:xfrm>
            <a:prstGeom prst="rect">
              <a:avLst/>
            </a:prstGeom>
          </p:spPr>
          <p:txBody>
            <a:bodyPr anchor="t" rtlCol="false" tIns="0" lIns="0" bIns="0" rIns="0">
              <a:spAutoFit/>
            </a:bodyPr>
            <a:lstStyle/>
            <a:p>
              <a:pPr algn="l" marL="0" indent="0" lvl="0">
                <a:lnSpc>
                  <a:spcPts val="4200"/>
                </a:lnSpc>
              </a:pPr>
              <a:r>
                <a:rPr lang="en-US" b="true" sz="3000">
                  <a:solidFill>
                    <a:srgbClr val="18100A"/>
                  </a:solidFill>
                  <a:latin typeface="Open Sauce Bold"/>
                  <a:ea typeface="Open Sauce Bold"/>
                  <a:cs typeface="Open Sauce Bold"/>
                  <a:sym typeface="Open Sauce Bold"/>
                </a:rPr>
                <a:t>iambernie.com</a:t>
              </a:r>
            </a:p>
          </p:txBody>
        </p:sp>
      </p:grpSp>
      <p:sp>
        <p:nvSpPr>
          <p:cNvPr name="TextBox 15" id="15"/>
          <p:cNvSpPr txBox="true"/>
          <p:nvPr/>
        </p:nvSpPr>
        <p:spPr>
          <a:xfrm rot="0">
            <a:off x="0" y="9764565"/>
            <a:ext cx="8987199" cy="184785"/>
          </a:xfrm>
          <a:prstGeom prst="rect">
            <a:avLst/>
          </a:prstGeom>
        </p:spPr>
        <p:txBody>
          <a:bodyPr anchor="t" rtlCol="false" tIns="0" lIns="0" bIns="0" rIns="0">
            <a:spAutoFit/>
          </a:bodyPr>
          <a:lstStyle/>
          <a:p>
            <a:pPr algn="ctr" marL="0" indent="0" lvl="0">
              <a:lnSpc>
                <a:spcPts val="1560"/>
              </a:lnSpc>
              <a:spcBef>
                <a:spcPct val="0"/>
              </a:spcBef>
            </a:pPr>
            <a:r>
              <a:rPr lang="en-US" b="true" sz="1200">
                <a:solidFill>
                  <a:srgbClr val="A59E99"/>
                </a:solidFill>
                <a:latin typeface="Open Sauce Medium"/>
                <a:ea typeface="Open Sauce Medium"/>
                <a:cs typeface="Open Sauce Medium"/>
                <a:sym typeface="Open Sauce Medium"/>
              </a:rPr>
              <a:t>Copyright © 2025  iambernie.com   All Rights Reserved.</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2453124" y="4513699"/>
            <a:ext cx="6597505" cy="6875958"/>
            <a:chOff x="-29210" y="-59690"/>
            <a:chExt cx="6379210" cy="6648450"/>
          </a:xfrm>
        </p:grpSpPr>
        <p:sp>
          <p:nvSpPr>
            <p:cNvPr name="Freeform 3" id="3"/>
            <p:cNvSpPr/>
            <p:nvPr/>
          </p:nvSpPr>
          <p:spPr>
            <a:xfrm flipH="false" flipV="false" rot="0">
              <a:off x="-29210" y="-59690"/>
              <a:ext cx="6379210" cy="6648450"/>
            </a:xfrm>
            <a:custGeom>
              <a:avLst/>
              <a:gdLst/>
              <a:ahLst/>
              <a:cxnLst/>
              <a:rect r="r" b="b" t="t" l="l"/>
              <a:pathLst>
                <a:path h="6648450" w="6379210">
                  <a:moveTo>
                    <a:pt x="2320290" y="62230"/>
                  </a:moveTo>
                  <a:cubicBezTo>
                    <a:pt x="2166620" y="95250"/>
                    <a:pt x="58420" y="3027680"/>
                    <a:pt x="29210" y="3183890"/>
                  </a:cubicBezTo>
                  <a:cubicBezTo>
                    <a:pt x="0" y="3340100"/>
                    <a:pt x="2232660" y="6399530"/>
                    <a:pt x="2320290" y="6523990"/>
                  </a:cubicBezTo>
                  <a:cubicBezTo>
                    <a:pt x="2407920" y="6648450"/>
                    <a:pt x="6031230" y="5805170"/>
                    <a:pt x="6176010" y="5789930"/>
                  </a:cubicBezTo>
                  <a:cubicBezTo>
                    <a:pt x="6320790" y="5774690"/>
                    <a:pt x="6379210" y="1374140"/>
                    <a:pt x="6379210" y="1154430"/>
                  </a:cubicBezTo>
                  <a:cubicBezTo>
                    <a:pt x="6379210" y="934720"/>
                    <a:pt x="2609850" y="0"/>
                    <a:pt x="2320290" y="62230"/>
                  </a:cubicBezTo>
                  <a:close/>
                </a:path>
              </a:pathLst>
            </a:custGeom>
            <a:blipFill>
              <a:blip r:embed="rId2"/>
              <a:stretch>
                <a:fillRect l="-25415" t="0" r="-25415" b="0"/>
              </a:stretch>
            </a:blipFill>
          </p:spPr>
        </p:sp>
      </p:grpSp>
      <p:grpSp>
        <p:nvGrpSpPr>
          <p:cNvPr name="Group 4" id="4"/>
          <p:cNvGrpSpPr>
            <a:grpSpLocks noChangeAspect="true"/>
          </p:cNvGrpSpPr>
          <p:nvPr/>
        </p:nvGrpSpPr>
        <p:grpSpPr>
          <a:xfrm rot="0">
            <a:off x="13554406" y="-694516"/>
            <a:ext cx="6259742" cy="6523940"/>
            <a:chOff x="-29210" y="-59690"/>
            <a:chExt cx="6379210" cy="6648450"/>
          </a:xfrm>
        </p:grpSpPr>
        <p:sp>
          <p:nvSpPr>
            <p:cNvPr name="Freeform 5" id="5"/>
            <p:cNvSpPr/>
            <p:nvPr/>
          </p:nvSpPr>
          <p:spPr>
            <a:xfrm flipH="false" flipV="false" rot="0">
              <a:off x="-29210" y="-59690"/>
              <a:ext cx="6379210" cy="6648450"/>
            </a:xfrm>
            <a:custGeom>
              <a:avLst/>
              <a:gdLst/>
              <a:ahLst/>
              <a:cxnLst/>
              <a:rect r="r" b="b" t="t" l="l"/>
              <a:pathLst>
                <a:path h="6648450" w="6379210">
                  <a:moveTo>
                    <a:pt x="2320290" y="62230"/>
                  </a:moveTo>
                  <a:cubicBezTo>
                    <a:pt x="2166620" y="95250"/>
                    <a:pt x="58420" y="3027680"/>
                    <a:pt x="29210" y="3183890"/>
                  </a:cubicBezTo>
                  <a:cubicBezTo>
                    <a:pt x="0" y="3340100"/>
                    <a:pt x="2232660" y="6399530"/>
                    <a:pt x="2320290" y="6523990"/>
                  </a:cubicBezTo>
                  <a:cubicBezTo>
                    <a:pt x="2407920" y="6648450"/>
                    <a:pt x="6031230" y="5805170"/>
                    <a:pt x="6176010" y="5789930"/>
                  </a:cubicBezTo>
                  <a:cubicBezTo>
                    <a:pt x="6320790" y="5774690"/>
                    <a:pt x="6379210" y="1374140"/>
                    <a:pt x="6379210" y="1154430"/>
                  </a:cubicBezTo>
                  <a:cubicBezTo>
                    <a:pt x="6379210" y="934720"/>
                    <a:pt x="2609850" y="0"/>
                    <a:pt x="2320290" y="62230"/>
                  </a:cubicBezTo>
                  <a:close/>
                </a:path>
              </a:pathLst>
            </a:custGeom>
            <a:blipFill>
              <a:blip r:embed="rId3"/>
              <a:stretch>
                <a:fillRect l="-26547" t="0" r="-26547" b="0"/>
              </a:stretch>
            </a:blipFill>
          </p:spPr>
        </p:sp>
      </p:grpSp>
      <p:grpSp>
        <p:nvGrpSpPr>
          <p:cNvPr name="Group 6" id="6"/>
          <p:cNvGrpSpPr>
            <a:grpSpLocks noChangeAspect="true"/>
          </p:cNvGrpSpPr>
          <p:nvPr/>
        </p:nvGrpSpPr>
        <p:grpSpPr>
          <a:xfrm rot="0">
            <a:off x="9422224" y="755016"/>
            <a:ext cx="6061799" cy="7196662"/>
            <a:chOff x="-36830" y="-1270"/>
            <a:chExt cx="6417310" cy="7618730"/>
          </a:xfrm>
        </p:grpSpPr>
        <p:sp>
          <p:nvSpPr>
            <p:cNvPr name="Freeform 7" id="7"/>
            <p:cNvSpPr/>
            <p:nvPr/>
          </p:nvSpPr>
          <p:spPr>
            <a:xfrm flipH="false" flipV="false" rot="0">
              <a:off x="-36830" y="-1270"/>
              <a:ext cx="6417310" cy="7618730"/>
            </a:xfrm>
            <a:custGeom>
              <a:avLst/>
              <a:gdLst/>
              <a:ahLst/>
              <a:cxnLst/>
              <a:rect r="r" b="b" t="t" l="l"/>
              <a:pathLst>
                <a:path h="7618730" w="6417310">
                  <a:moveTo>
                    <a:pt x="80010" y="2303780"/>
                  </a:moveTo>
                  <a:cubicBezTo>
                    <a:pt x="0" y="2415540"/>
                    <a:pt x="52070" y="5335270"/>
                    <a:pt x="73660" y="5438140"/>
                  </a:cubicBezTo>
                  <a:cubicBezTo>
                    <a:pt x="95250" y="5541010"/>
                    <a:pt x="3042920" y="7618730"/>
                    <a:pt x="3211830" y="7606030"/>
                  </a:cubicBezTo>
                  <a:cubicBezTo>
                    <a:pt x="3380740" y="7593330"/>
                    <a:pt x="6206490" y="5601970"/>
                    <a:pt x="6226810" y="5436870"/>
                  </a:cubicBezTo>
                  <a:cubicBezTo>
                    <a:pt x="6247130" y="5271770"/>
                    <a:pt x="6356350" y="2599690"/>
                    <a:pt x="6386830" y="2334260"/>
                  </a:cubicBezTo>
                  <a:cubicBezTo>
                    <a:pt x="6417310" y="2068830"/>
                    <a:pt x="3336290" y="0"/>
                    <a:pt x="3067050" y="1270"/>
                  </a:cubicBezTo>
                  <a:cubicBezTo>
                    <a:pt x="2797810" y="2540"/>
                    <a:pt x="280670" y="2024380"/>
                    <a:pt x="80010" y="2303780"/>
                  </a:cubicBezTo>
                  <a:close/>
                </a:path>
              </a:pathLst>
            </a:custGeom>
            <a:blipFill>
              <a:blip r:embed="rId4"/>
              <a:stretch>
                <a:fillRect l="-29839" t="0" r="-29839" b="0"/>
              </a:stretch>
            </a:blipFill>
          </p:spPr>
        </p:sp>
      </p:grpSp>
      <p:sp>
        <p:nvSpPr>
          <p:cNvPr name="Freeform 8" id="8"/>
          <p:cNvSpPr/>
          <p:nvPr/>
        </p:nvSpPr>
        <p:spPr>
          <a:xfrm flipH="false" flipV="false" rot="-575886">
            <a:off x="11668420" y="6208518"/>
            <a:ext cx="2974820" cy="3023959"/>
          </a:xfrm>
          <a:custGeom>
            <a:avLst/>
            <a:gdLst/>
            <a:ahLst/>
            <a:cxnLst/>
            <a:rect r="r" b="b" t="t" l="l"/>
            <a:pathLst>
              <a:path h="3023959" w="2974820">
                <a:moveTo>
                  <a:pt x="0" y="0"/>
                </a:moveTo>
                <a:lnTo>
                  <a:pt x="2974820" y="0"/>
                </a:lnTo>
                <a:lnTo>
                  <a:pt x="2974820" y="3023959"/>
                </a:lnTo>
                <a:lnTo>
                  <a:pt x="0" y="302395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9" id="9"/>
          <p:cNvSpPr txBox="true"/>
          <p:nvPr/>
        </p:nvSpPr>
        <p:spPr>
          <a:xfrm rot="-67637">
            <a:off x="1073024" y="1370385"/>
            <a:ext cx="7679493" cy="3475991"/>
          </a:xfrm>
          <a:prstGeom prst="rect">
            <a:avLst/>
          </a:prstGeom>
        </p:spPr>
        <p:txBody>
          <a:bodyPr anchor="t" rtlCol="false" tIns="0" lIns="0" bIns="0" rIns="0">
            <a:spAutoFit/>
          </a:bodyPr>
          <a:lstStyle/>
          <a:p>
            <a:pPr algn="l" marL="0" indent="0" lvl="0">
              <a:lnSpc>
                <a:spcPts val="8930"/>
              </a:lnSpc>
            </a:pPr>
            <a:r>
              <a:rPr lang="en-US" sz="9500">
                <a:solidFill>
                  <a:srgbClr val="18100A"/>
                </a:solidFill>
                <a:latin typeface="Sedgwick Ave"/>
                <a:ea typeface="Sedgwick Ave"/>
                <a:cs typeface="Sedgwick Ave"/>
                <a:sym typeface="Sedgwick Ave"/>
              </a:rPr>
              <a:t>Celebrating Nature's Diversity</a:t>
            </a:r>
          </a:p>
        </p:txBody>
      </p:sp>
      <p:sp>
        <p:nvSpPr>
          <p:cNvPr name="TextBox 10" id="10"/>
          <p:cNvSpPr txBox="true"/>
          <p:nvPr/>
        </p:nvSpPr>
        <p:spPr>
          <a:xfrm rot="0">
            <a:off x="1028700" y="6000874"/>
            <a:ext cx="8115300" cy="2613025"/>
          </a:xfrm>
          <a:prstGeom prst="rect">
            <a:avLst/>
          </a:prstGeom>
        </p:spPr>
        <p:txBody>
          <a:bodyPr anchor="t" rtlCol="false" tIns="0" lIns="0" bIns="0" rIns="0">
            <a:spAutoFit/>
          </a:bodyPr>
          <a:lstStyle/>
          <a:p>
            <a:pPr algn="l" marL="0" indent="0" lvl="0">
              <a:lnSpc>
                <a:spcPts val="3499"/>
              </a:lnSpc>
            </a:pPr>
            <a:r>
              <a:rPr lang="en-US" sz="2499" strike="noStrike" u="none">
                <a:solidFill>
                  <a:srgbClr val="18100A"/>
                </a:solidFill>
                <a:latin typeface="Open Sauce"/>
                <a:ea typeface="Open Sauce"/>
                <a:cs typeface="Open Sauce"/>
                <a:sym typeface="Open Sauce"/>
              </a:rPr>
              <a:t>Diversity enriches our world, reminding us of the </a:t>
            </a:r>
            <a:r>
              <a:rPr lang="en-US" b="true" sz="2499" strike="noStrike" u="none">
                <a:solidFill>
                  <a:srgbClr val="18100A"/>
                </a:solidFill>
                <a:latin typeface="Open Sauce Bold"/>
                <a:ea typeface="Open Sauce Bold"/>
                <a:cs typeface="Open Sauce Bold"/>
                <a:sym typeface="Open Sauce Bold"/>
              </a:rPr>
              <a:t>beauty in variety</a:t>
            </a:r>
            <a:r>
              <a:rPr lang="en-US" sz="2499" strike="noStrike" u="none">
                <a:solidFill>
                  <a:srgbClr val="18100A"/>
                </a:solidFill>
                <a:latin typeface="Open Sauce"/>
                <a:ea typeface="Open Sauce"/>
                <a:cs typeface="Open Sauce"/>
                <a:sym typeface="Open Sauce"/>
              </a:rPr>
              <a:t> across ecosystems and humanity.</a:t>
            </a:r>
          </a:p>
          <a:p>
            <a:pPr algn="l" marL="0" indent="0" lvl="0">
              <a:lnSpc>
                <a:spcPts val="3499"/>
              </a:lnSpc>
            </a:pPr>
          </a:p>
          <a:p>
            <a:pPr algn="l" marL="0" indent="0" lvl="0">
              <a:lnSpc>
                <a:spcPts val="3499"/>
              </a:lnSpc>
            </a:pPr>
            <a:r>
              <a:rPr lang="en-US" sz="2499" strike="noStrike" u="none">
                <a:solidFill>
                  <a:srgbClr val="18100A"/>
                </a:solidFill>
                <a:latin typeface="Open Sauce"/>
                <a:ea typeface="Open Sauce"/>
                <a:cs typeface="Open Sauce"/>
                <a:sym typeface="Open Sauce"/>
              </a:rPr>
              <a:t>Nature thrives on </a:t>
            </a:r>
            <a:r>
              <a:rPr lang="en-US" b="true" sz="2499" strike="noStrike" u="none">
                <a:solidFill>
                  <a:srgbClr val="18100A"/>
                </a:solidFill>
                <a:latin typeface="Open Sauce Bold"/>
                <a:ea typeface="Open Sauce Bold"/>
                <a:cs typeface="Open Sauce Bold"/>
                <a:sym typeface="Open Sauce Bold"/>
              </a:rPr>
              <a:t>diversity</a:t>
            </a:r>
            <a:r>
              <a:rPr lang="en-US" sz="2499" strike="noStrike" u="none">
                <a:solidFill>
                  <a:srgbClr val="18100A"/>
                </a:solidFill>
                <a:latin typeface="Open Sauce"/>
                <a:ea typeface="Open Sauce"/>
                <a:cs typeface="Open Sauce"/>
                <a:sym typeface="Open Sauce"/>
              </a:rPr>
              <a:t>, showcasing the beauty of various species and their unique roles in the ecosystem.</a:t>
            </a:r>
          </a:p>
        </p:txBody>
      </p:sp>
      <p:sp>
        <p:nvSpPr>
          <p:cNvPr name="TextBox 11" id="11"/>
          <p:cNvSpPr txBox="true"/>
          <p:nvPr/>
        </p:nvSpPr>
        <p:spPr>
          <a:xfrm rot="0">
            <a:off x="0" y="9764565"/>
            <a:ext cx="8987199" cy="184785"/>
          </a:xfrm>
          <a:prstGeom prst="rect">
            <a:avLst/>
          </a:prstGeom>
        </p:spPr>
        <p:txBody>
          <a:bodyPr anchor="t" rtlCol="false" tIns="0" lIns="0" bIns="0" rIns="0">
            <a:spAutoFit/>
          </a:bodyPr>
          <a:lstStyle/>
          <a:p>
            <a:pPr algn="ctr" marL="0" indent="0" lvl="0">
              <a:lnSpc>
                <a:spcPts val="1560"/>
              </a:lnSpc>
              <a:spcBef>
                <a:spcPct val="0"/>
              </a:spcBef>
            </a:pPr>
            <a:r>
              <a:rPr lang="en-US" b="true" sz="1200">
                <a:solidFill>
                  <a:srgbClr val="A59E99"/>
                </a:solidFill>
                <a:latin typeface="Open Sauce Medium"/>
                <a:ea typeface="Open Sauce Medium"/>
                <a:cs typeface="Open Sauce Medium"/>
                <a:sym typeface="Open Sauce Medium"/>
              </a:rPr>
              <a:t>Copyright © 2025  iambernie.com   All Rights Reserved.</a:t>
            </a:r>
          </a:p>
        </p:txBody>
      </p:sp>
      <p:sp>
        <p:nvSpPr>
          <p:cNvPr name="Freeform 12" id="12"/>
          <p:cNvSpPr/>
          <p:nvPr/>
        </p:nvSpPr>
        <p:spPr>
          <a:xfrm flipH="false" flipV="false" rot="8738513">
            <a:off x="7853114" y="1303347"/>
            <a:ext cx="5075851" cy="1478341"/>
          </a:xfrm>
          <a:custGeom>
            <a:avLst/>
            <a:gdLst/>
            <a:ahLst/>
            <a:cxnLst/>
            <a:rect r="r" b="b" t="t" l="l"/>
            <a:pathLst>
              <a:path h="1478341" w="5075851">
                <a:moveTo>
                  <a:pt x="0" y="0"/>
                </a:moveTo>
                <a:lnTo>
                  <a:pt x="5075851" y="0"/>
                </a:lnTo>
                <a:lnTo>
                  <a:pt x="5075851" y="1478341"/>
                </a:lnTo>
                <a:lnTo>
                  <a:pt x="0" y="147834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0">
            <a:off x="13554406" y="775478"/>
            <a:ext cx="887028" cy="1791976"/>
          </a:xfrm>
          <a:custGeom>
            <a:avLst/>
            <a:gdLst/>
            <a:ahLst/>
            <a:cxnLst/>
            <a:rect r="r" b="b" t="t" l="l"/>
            <a:pathLst>
              <a:path h="1791976" w="887028">
                <a:moveTo>
                  <a:pt x="0" y="0"/>
                </a:moveTo>
                <a:lnTo>
                  <a:pt x="887028" y="0"/>
                </a:lnTo>
                <a:lnTo>
                  <a:pt x="887028" y="1791976"/>
                </a:lnTo>
                <a:lnTo>
                  <a:pt x="0" y="179197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sp>
        <p:nvSpPr>
          <p:cNvPr name="AutoShape 2" id="2"/>
          <p:cNvSpPr/>
          <p:nvPr/>
        </p:nvSpPr>
        <p:spPr>
          <a:xfrm rot="0">
            <a:off x="0" y="0"/>
            <a:ext cx="9449551" cy="10287000"/>
          </a:xfrm>
          <a:prstGeom prst="rect">
            <a:avLst/>
          </a:prstGeom>
          <a:solidFill>
            <a:srgbClr val="8FB0C9"/>
          </a:solidFill>
        </p:spPr>
      </p:sp>
      <p:sp>
        <p:nvSpPr>
          <p:cNvPr name="Freeform 3" id="3"/>
          <p:cNvSpPr/>
          <p:nvPr/>
        </p:nvSpPr>
        <p:spPr>
          <a:xfrm flipH="false" flipV="false" rot="0">
            <a:off x="319742" y="2740158"/>
            <a:ext cx="9885126" cy="5436771"/>
          </a:xfrm>
          <a:custGeom>
            <a:avLst/>
            <a:gdLst/>
            <a:ahLst/>
            <a:cxnLst/>
            <a:rect r="r" b="b" t="t" l="l"/>
            <a:pathLst>
              <a:path h="5436771" w="9885126">
                <a:moveTo>
                  <a:pt x="0" y="0"/>
                </a:moveTo>
                <a:lnTo>
                  <a:pt x="9885126" y="0"/>
                </a:lnTo>
                <a:lnTo>
                  <a:pt x="9885126" y="5436771"/>
                </a:lnTo>
                <a:lnTo>
                  <a:pt x="0" y="5436771"/>
                </a:lnTo>
                <a:lnTo>
                  <a:pt x="0" y="0"/>
                </a:lnTo>
                <a:close/>
              </a:path>
            </a:pathLst>
          </a:custGeom>
          <a:blipFill>
            <a:blip r:embed="rId2"/>
            <a:stretch>
              <a:fillRect l="0" t="0" r="0" b="-27545"/>
            </a:stretch>
          </a:blipFill>
          <a:ln w="76200" cap="sq">
            <a:solidFill>
              <a:srgbClr val="8FB0C9"/>
            </a:solidFill>
            <a:prstDash val="solid"/>
            <a:miter/>
          </a:ln>
        </p:spPr>
      </p:sp>
      <p:sp>
        <p:nvSpPr>
          <p:cNvPr name="TextBox 4" id="4"/>
          <p:cNvSpPr txBox="true"/>
          <p:nvPr/>
        </p:nvSpPr>
        <p:spPr>
          <a:xfrm rot="0">
            <a:off x="10664370" y="3813236"/>
            <a:ext cx="7179972" cy="6188075"/>
          </a:xfrm>
          <a:prstGeom prst="rect">
            <a:avLst/>
          </a:prstGeom>
        </p:spPr>
        <p:txBody>
          <a:bodyPr anchor="t" rtlCol="false" tIns="0" lIns="0" bIns="0" rIns="0">
            <a:spAutoFit/>
          </a:bodyPr>
          <a:lstStyle/>
          <a:p>
            <a:pPr algn="l" marL="0" indent="0" lvl="0">
              <a:lnSpc>
                <a:spcPts val="4199"/>
              </a:lnSpc>
            </a:pPr>
            <a:r>
              <a:rPr lang="en-US" sz="2999" strike="noStrike" u="none">
                <a:solidFill>
                  <a:srgbClr val="18100A"/>
                </a:solidFill>
                <a:latin typeface="Open Sauce"/>
                <a:ea typeface="Open Sauce"/>
                <a:cs typeface="Open Sauce"/>
                <a:sym typeface="Open Sauce"/>
              </a:rPr>
              <a:t>T</a:t>
            </a:r>
            <a:r>
              <a:rPr lang="en-US" sz="2999" strike="noStrike" u="none">
                <a:solidFill>
                  <a:srgbClr val="18100A"/>
                </a:solidFill>
                <a:latin typeface="Open Sauce"/>
                <a:ea typeface="Open Sauce"/>
                <a:cs typeface="Open Sauce"/>
                <a:sym typeface="Open Sauce"/>
              </a:rPr>
              <a:t>en mil</a:t>
            </a:r>
            <a:r>
              <a:rPr lang="en-US" sz="2999" strike="noStrike" u="none">
                <a:solidFill>
                  <a:srgbClr val="18100A"/>
                </a:solidFill>
                <a:latin typeface="Open Sauce"/>
                <a:ea typeface="Open Sauce"/>
                <a:cs typeface="Open Sauce"/>
                <a:sym typeface="Open Sauce"/>
              </a:rPr>
              <a:t>lion</a:t>
            </a:r>
            <a:r>
              <a:rPr lang="en-US" sz="2999" strike="noStrike" u="none">
                <a:solidFill>
                  <a:srgbClr val="18100A"/>
                </a:solidFill>
                <a:latin typeface="Open Sauce"/>
                <a:ea typeface="Open Sauce"/>
                <a:cs typeface="Open Sauce"/>
                <a:sym typeface="Open Sauce"/>
              </a:rPr>
              <a:t> species roam this Earth in every color, shape, and size im</a:t>
            </a:r>
            <a:r>
              <a:rPr lang="en-US" sz="2999" strike="noStrike" u="none">
                <a:solidFill>
                  <a:srgbClr val="18100A"/>
                </a:solidFill>
                <a:latin typeface="Open Sauce"/>
                <a:ea typeface="Open Sauce"/>
                <a:cs typeface="Open Sauce"/>
                <a:sym typeface="Open Sauce"/>
              </a:rPr>
              <a:t>a</a:t>
            </a:r>
            <a:r>
              <a:rPr lang="en-US" sz="2999" strike="noStrike" u="none">
                <a:solidFill>
                  <a:srgbClr val="18100A"/>
                </a:solidFill>
                <a:latin typeface="Open Sauce"/>
                <a:ea typeface="Open Sauce"/>
                <a:cs typeface="Open Sauce"/>
                <a:sym typeface="Open Sauce"/>
              </a:rPr>
              <a:t>ginable,</a:t>
            </a:r>
            <a:r>
              <a:rPr lang="en-US" sz="2999" strike="noStrike" u="none">
                <a:solidFill>
                  <a:srgbClr val="18100A"/>
                </a:solidFill>
                <a:latin typeface="Open Sauce"/>
                <a:ea typeface="Open Sauce"/>
                <a:cs typeface="Open Sauce"/>
                <a:sym typeface="Open Sauce"/>
              </a:rPr>
              <a:t> a</a:t>
            </a:r>
            <a:r>
              <a:rPr lang="en-US" sz="2999" strike="noStrike" u="none">
                <a:solidFill>
                  <a:srgbClr val="18100A"/>
                </a:solidFill>
                <a:latin typeface="Open Sauce"/>
                <a:ea typeface="Open Sauce"/>
                <a:cs typeface="Open Sauce"/>
                <a:sym typeface="Open Sauce"/>
              </a:rPr>
              <a:t>nd humanity is no except</a:t>
            </a:r>
            <a:r>
              <a:rPr lang="en-US" sz="2999" strike="noStrike" u="none">
                <a:solidFill>
                  <a:srgbClr val="18100A"/>
                </a:solidFill>
                <a:latin typeface="Open Sauce"/>
                <a:ea typeface="Open Sauce"/>
                <a:cs typeface="Open Sauce"/>
                <a:sym typeface="Open Sauce"/>
              </a:rPr>
              <a:t>i</a:t>
            </a:r>
            <a:r>
              <a:rPr lang="en-US" sz="2999" strike="noStrike" u="none">
                <a:solidFill>
                  <a:srgbClr val="18100A"/>
                </a:solidFill>
                <a:latin typeface="Open Sauce"/>
                <a:ea typeface="Open Sauce"/>
                <a:cs typeface="Open Sauce"/>
                <a:sym typeface="Open Sauce"/>
              </a:rPr>
              <a:t>o</a:t>
            </a:r>
            <a:r>
              <a:rPr lang="en-US" sz="2999" strike="noStrike" u="none">
                <a:solidFill>
                  <a:srgbClr val="18100A"/>
                </a:solidFill>
                <a:latin typeface="Open Sauce"/>
                <a:ea typeface="Open Sauce"/>
                <a:cs typeface="Open Sauce"/>
                <a:sym typeface="Open Sauce"/>
              </a:rPr>
              <a:t>n</a:t>
            </a:r>
            <a:r>
              <a:rPr lang="en-US" sz="2999" strike="noStrike" u="none">
                <a:solidFill>
                  <a:srgbClr val="18100A"/>
                </a:solidFill>
                <a:latin typeface="Open Sauce"/>
                <a:ea typeface="Open Sauce"/>
                <a:cs typeface="Open Sauce"/>
                <a:sym typeface="Open Sauce"/>
              </a:rPr>
              <a:t>.</a:t>
            </a:r>
            <a:r>
              <a:rPr lang="en-US" sz="2999" strike="noStrike" u="none">
                <a:solidFill>
                  <a:srgbClr val="18100A"/>
                </a:solidFill>
                <a:latin typeface="Open Sauce"/>
                <a:ea typeface="Open Sauce"/>
                <a:cs typeface="Open Sauce"/>
                <a:sym typeface="Open Sauce"/>
              </a:rPr>
              <a:t> </a:t>
            </a:r>
            <a:r>
              <a:rPr lang="en-US" b="true" sz="2999" strike="noStrike" u="none">
                <a:solidFill>
                  <a:srgbClr val="18100A"/>
                </a:solidFill>
                <a:latin typeface="Open Sauce Bold"/>
                <a:ea typeface="Open Sauce Bold"/>
                <a:cs typeface="Open Sauce Bold"/>
                <a:sym typeface="Open Sauce Bold"/>
              </a:rPr>
              <a:t>Our skin tones, languages, and customs are beautiful</a:t>
            </a:r>
            <a:r>
              <a:rPr lang="en-US" b="true" sz="2999" strike="noStrike" u="none">
                <a:solidFill>
                  <a:srgbClr val="18100A"/>
                </a:solidFill>
                <a:latin typeface="Open Sauce Bold"/>
                <a:ea typeface="Open Sauce Bold"/>
                <a:cs typeface="Open Sauce Bold"/>
                <a:sym typeface="Open Sauce Bold"/>
              </a:rPr>
              <a:t> branches from the same ancestral root. </a:t>
            </a:r>
            <a:r>
              <a:rPr lang="en-US" sz="2999" strike="noStrike" u="none">
                <a:solidFill>
                  <a:srgbClr val="18100A"/>
                </a:solidFill>
                <a:latin typeface="Open Sauce"/>
                <a:ea typeface="Open Sauce"/>
                <a:cs typeface="Open Sauce"/>
                <a:sym typeface="Open Sauce"/>
              </a:rPr>
              <a:t>We are not separate races. We are one species, one family.  When we all meet, it’s a family reunion.</a:t>
            </a:r>
          </a:p>
          <a:p>
            <a:pPr algn="l" marL="0" indent="0" lvl="0">
              <a:lnSpc>
                <a:spcPts val="4199"/>
              </a:lnSpc>
            </a:pPr>
          </a:p>
          <a:p>
            <a:pPr algn="l" marL="0" indent="0" lvl="0">
              <a:lnSpc>
                <a:spcPts val="4199"/>
              </a:lnSpc>
            </a:pPr>
            <a:r>
              <a:rPr lang="en-US" sz="2999" strike="noStrike" u="none">
                <a:solidFill>
                  <a:srgbClr val="18100A"/>
                </a:solidFill>
                <a:latin typeface="Open Sauce"/>
                <a:ea typeface="Open Sauce"/>
                <a:cs typeface="Open Sauce"/>
                <a:sym typeface="Open Sauce"/>
              </a:rPr>
              <a:t>And yet, we forget.</a:t>
            </a:r>
          </a:p>
          <a:p>
            <a:pPr algn="l" marL="0" indent="0" lvl="0">
              <a:lnSpc>
                <a:spcPts val="3499"/>
              </a:lnSpc>
            </a:pPr>
          </a:p>
        </p:txBody>
      </p:sp>
      <p:sp>
        <p:nvSpPr>
          <p:cNvPr name="TextBox 5" id="5"/>
          <p:cNvSpPr txBox="true"/>
          <p:nvPr/>
        </p:nvSpPr>
        <p:spPr>
          <a:xfrm rot="0">
            <a:off x="10664370" y="515547"/>
            <a:ext cx="6858159" cy="3354839"/>
          </a:xfrm>
          <a:prstGeom prst="rect">
            <a:avLst/>
          </a:prstGeom>
        </p:spPr>
        <p:txBody>
          <a:bodyPr anchor="t" rtlCol="false" tIns="0" lIns="0" bIns="0" rIns="0">
            <a:spAutoFit/>
          </a:bodyPr>
          <a:lstStyle/>
          <a:p>
            <a:pPr algn="l">
              <a:lnSpc>
                <a:spcPts val="8774"/>
              </a:lnSpc>
            </a:pPr>
            <a:r>
              <a:rPr lang="en-US" sz="8200">
                <a:solidFill>
                  <a:srgbClr val="18100A"/>
                </a:solidFill>
                <a:latin typeface="Sedgwick Ave"/>
                <a:ea typeface="Sedgwick Ave"/>
                <a:cs typeface="Sedgwick Ave"/>
                <a:sym typeface="Sedgwick Ave"/>
              </a:rPr>
              <a:t>Variety is the Seasoning </a:t>
            </a:r>
          </a:p>
          <a:p>
            <a:pPr algn="l" marL="0" indent="0" lvl="0">
              <a:lnSpc>
                <a:spcPts val="8774"/>
              </a:lnSpc>
            </a:pPr>
            <a:r>
              <a:rPr lang="en-US" sz="8200">
                <a:solidFill>
                  <a:srgbClr val="18100A"/>
                </a:solidFill>
                <a:latin typeface="Sedgwick Ave"/>
                <a:ea typeface="Sedgwick Ave"/>
                <a:cs typeface="Sedgwick Ave"/>
                <a:sym typeface="Sedgwick Ave"/>
              </a:rPr>
              <a:t>of Life on Earth</a:t>
            </a:r>
          </a:p>
        </p:txBody>
      </p:sp>
      <p:sp>
        <p:nvSpPr>
          <p:cNvPr name="TextBox 6" id="6"/>
          <p:cNvSpPr txBox="true"/>
          <p:nvPr/>
        </p:nvSpPr>
        <p:spPr>
          <a:xfrm rot="0">
            <a:off x="0" y="9764565"/>
            <a:ext cx="8987199" cy="184785"/>
          </a:xfrm>
          <a:prstGeom prst="rect">
            <a:avLst/>
          </a:prstGeom>
        </p:spPr>
        <p:txBody>
          <a:bodyPr anchor="t" rtlCol="false" tIns="0" lIns="0" bIns="0" rIns="0">
            <a:spAutoFit/>
          </a:bodyPr>
          <a:lstStyle/>
          <a:p>
            <a:pPr algn="ctr" marL="0" indent="0" lvl="0">
              <a:lnSpc>
                <a:spcPts val="1560"/>
              </a:lnSpc>
              <a:spcBef>
                <a:spcPct val="0"/>
              </a:spcBef>
            </a:pPr>
            <a:r>
              <a:rPr lang="en-US" b="true" sz="1200">
                <a:solidFill>
                  <a:srgbClr val="E0DFDB"/>
                </a:solidFill>
                <a:latin typeface="Open Sauce Medium"/>
                <a:ea typeface="Open Sauce Medium"/>
                <a:cs typeface="Open Sauce Medium"/>
                <a:sym typeface="Open Sauce Medium"/>
              </a:rPr>
              <a:t>Copyright © 2025  iambernie.com   All Rights Reserved.</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sp>
        <p:nvSpPr>
          <p:cNvPr name="TextBox 2" id="2"/>
          <p:cNvSpPr txBox="true"/>
          <p:nvPr/>
        </p:nvSpPr>
        <p:spPr>
          <a:xfrm rot="0">
            <a:off x="10664370" y="2931792"/>
            <a:ext cx="7025324" cy="7159625"/>
          </a:xfrm>
          <a:prstGeom prst="rect">
            <a:avLst/>
          </a:prstGeom>
        </p:spPr>
        <p:txBody>
          <a:bodyPr anchor="t" rtlCol="false" tIns="0" lIns="0" bIns="0" rIns="0">
            <a:spAutoFit/>
          </a:bodyPr>
          <a:lstStyle/>
          <a:p>
            <a:pPr algn="l" marL="0" indent="0" lvl="0">
              <a:lnSpc>
                <a:spcPts val="4199"/>
              </a:lnSpc>
            </a:pPr>
            <a:r>
              <a:rPr lang="en-US" b="true" sz="2999">
                <a:solidFill>
                  <a:srgbClr val="18100A"/>
                </a:solidFill>
                <a:latin typeface="Open Sauce Bold"/>
                <a:ea typeface="Open Sauce Bold"/>
                <a:cs typeface="Open Sauce Bold"/>
                <a:sym typeface="Open Sauce Bold"/>
              </a:rPr>
              <a:t>Und</a:t>
            </a:r>
            <a:r>
              <a:rPr lang="en-US" b="true" sz="2999" strike="noStrike" u="none">
                <a:solidFill>
                  <a:srgbClr val="18100A"/>
                </a:solidFill>
                <a:latin typeface="Open Sauce Bold"/>
                <a:ea typeface="Open Sauce Bold"/>
                <a:cs typeface="Open Sauce Bold"/>
                <a:sym typeface="Open Sauce Bold"/>
              </a:rPr>
              <a:t>erstanding our genetic connections as one human family</a:t>
            </a:r>
          </a:p>
          <a:p>
            <a:pPr algn="l" marL="0" indent="0" lvl="0">
              <a:lnSpc>
                <a:spcPts val="4199"/>
              </a:lnSpc>
            </a:pPr>
          </a:p>
          <a:p>
            <a:pPr algn="l" marL="0" indent="0" lvl="0">
              <a:lnSpc>
                <a:spcPts val="3499"/>
              </a:lnSpc>
            </a:pPr>
            <a:r>
              <a:rPr lang="en-US" sz="2499" strike="noStrike" u="none">
                <a:solidFill>
                  <a:srgbClr val="18100A"/>
                </a:solidFill>
                <a:latin typeface="Open Sauce"/>
                <a:ea typeface="Open Sauce"/>
                <a:cs typeface="Open Sauce"/>
                <a:sym typeface="Open Sauce"/>
              </a:rPr>
              <a:t>We share over 99% of our DNA, making us more alike than different, highlighting our shared </a:t>
            </a:r>
            <a:r>
              <a:rPr lang="en-US" sz="2499" strike="noStrike" u="none">
                <a:solidFill>
                  <a:srgbClr val="18100A"/>
                </a:solidFill>
                <a:latin typeface="Open Sauce"/>
                <a:ea typeface="Open Sauce"/>
                <a:cs typeface="Open Sauce"/>
                <a:sym typeface="Open Sauce"/>
              </a:rPr>
              <a:t>h</a:t>
            </a:r>
            <a:r>
              <a:rPr lang="en-US" sz="2499" strike="noStrike" u="none">
                <a:solidFill>
                  <a:srgbClr val="18100A"/>
                </a:solidFill>
                <a:latin typeface="Open Sauce"/>
                <a:ea typeface="Open Sauce"/>
                <a:cs typeface="Open Sauce"/>
                <a:sym typeface="Open Sauce"/>
              </a:rPr>
              <a:t>erit</a:t>
            </a:r>
            <a:r>
              <a:rPr lang="en-US" sz="2499" strike="noStrike" u="none">
                <a:solidFill>
                  <a:srgbClr val="18100A"/>
                </a:solidFill>
                <a:latin typeface="Open Sauce"/>
                <a:ea typeface="Open Sauce"/>
                <a:cs typeface="Open Sauce"/>
                <a:sym typeface="Open Sauce"/>
              </a:rPr>
              <a:t>a</a:t>
            </a:r>
            <a:r>
              <a:rPr lang="en-US" sz="2499" strike="noStrike" u="none">
                <a:solidFill>
                  <a:srgbClr val="18100A"/>
                </a:solidFill>
                <a:latin typeface="Open Sauce"/>
                <a:ea typeface="Open Sauce"/>
                <a:cs typeface="Open Sauce"/>
                <a:sym typeface="Open Sauce"/>
              </a:rPr>
              <a:t>ge</a:t>
            </a:r>
            <a:r>
              <a:rPr lang="en-US" sz="2499" strike="noStrike" u="none">
                <a:solidFill>
                  <a:srgbClr val="18100A"/>
                </a:solidFill>
                <a:latin typeface="Open Sauce"/>
                <a:ea typeface="Open Sauce"/>
                <a:cs typeface="Open Sauce"/>
                <a:sym typeface="Open Sauce"/>
              </a:rPr>
              <a:t> a</a:t>
            </a:r>
            <a:r>
              <a:rPr lang="en-US" sz="2499" strike="noStrike" u="none">
                <a:solidFill>
                  <a:srgbClr val="18100A"/>
                </a:solidFill>
                <a:latin typeface="Open Sauce"/>
                <a:ea typeface="Open Sauce"/>
                <a:cs typeface="Open Sauce"/>
                <a:sym typeface="Open Sauce"/>
              </a:rPr>
              <a:t>nd connection to each other.</a:t>
            </a:r>
          </a:p>
          <a:p>
            <a:pPr algn="l" marL="0" indent="0" lvl="0">
              <a:lnSpc>
                <a:spcPts val="4199"/>
              </a:lnSpc>
            </a:pPr>
          </a:p>
          <a:p>
            <a:pPr algn="l" marL="0" indent="0" lvl="0">
              <a:lnSpc>
                <a:spcPts val="4199"/>
              </a:lnSpc>
            </a:pPr>
            <a:r>
              <a:rPr lang="en-US" b="true" sz="2999" strike="noStrike" u="none">
                <a:solidFill>
                  <a:srgbClr val="18100A"/>
                </a:solidFill>
                <a:latin typeface="Open Sauce Bold"/>
                <a:ea typeface="Open Sauce Bold"/>
                <a:cs typeface="Open Sauce Bold"/>
                <a:sym typeface="Open Sauce Bold"/>
              </a:rPr>
              <a:t>Embracing our shared humanity through empathy and understanding</a:t>
            </a:r>
          </a:p>
          <a:p>
            <a:pPr algn="l" marL="0" indent="0" lvl="0">
              <a:lnSpc>
                <a:spcPts val="4199"/>
              </a:lnSpc>
            </a:pPr>
          </a:p>
          <a:p>
            <a:pPr algn="l" marL="0" indent="0" lvl="0">
              <a:lnSpc>
                <a:spcPts val="3499"/>
              </a:lnSpc>
            </a:pPr>
            <a:r>
              <a:rPr lang="en-US" sz="2499" strike="noStrike" u="none">
                <a:solidFill>
                  <a:srgbClr val="18100A"/>
                </a:solidFill>
                <a:latin typeface="Open Sauce"/>
                <a:ea typeface="Open Sauce"/>
                <a:cs typeface="Open Sauce"/>
                <a:sym typeface="Open Sauce"/>
              </a:rPr>
              <a:t>By recognizing our common roots, we can foster a sense of belonging and compassion, paving the way for unity in a divided world.</a:t>
            </a:r>
          </a:p>
          <a:p>
            <a:pPr algn="l" marL="0" indent="0" lvl="0">
              <a:lnSpc>
                <a:spcPts val="3499"/>
              </a:lnSpc>
            </a:pPr>
          </a:p>
        </p:txBody>
      </p:sp>
      <p:sp>
        <p:nvSpPr>
          <p:cNvPr name="TextBox 3" id="3"/>
          <p:cNvSpPr txBox="true"/>
          <p:nvPr/>
        </p:nvSpPr>
        <p:spPr>
          <a:xfrm rot="0">
            <a:off x="10664370" y="520573"/>
            <a:ext cx="5724072" cy="2105545"/>
          </a:xfrm>
          <a:prstGeom prst="rect">
            <a:avLst/>
          </a:prstGeom>
        </p:spPr>
        <p:txBody>
          <a:bodyPr anchor="t" rtlCol="false" tIns="0" lIns="0" bIns="0" rIns="0">
            <a:spAutoFit/>
          </a:bodyPr>
          <a:lstStyle/>
          <a:p>
            <a:pPr algn="l">
              <a:lnSpc>
                <a:spcPts val="8036"/>
              </a:lnSpc>
            </a:pPr>
            <a:r>
              <a:rPr lang="en-US" sz="8200">
                <a:solidFill>
                  <a:srgbClr val="18100A"/>
                </a:solidFill>
                <a:latin typeface="Sedgwick Ave"/>
                <a:ea typeface="Sedgwick Ave"/>
                <a:cs typeface="Sedgwick Ave"/>
                <a:sym typeface="Sedgwick Ave"/>
              </a:rPr>
              <a:t>Our Genetic</a:t>
            </a:r>
          </a:p>
          <a:p>
            <a:pPr algn="l" marL="0" indent="0" lvl="0">
              <a:lnSpc>
                <a:spcPts val="8036"/>
              </a:lnSpc>
            </a:pPr>
            <a:r>
              <a:rPr lang="en-US" sz="8200">
                <a:solidFill>
                  <a:srgbClr val="18100A"/>
                </a:solidFill>
                <a:latin typeface="Sedgwick Ave"/>
                <a:ea typeface="Sedgwick Ave"/>
                <a:cs typeface="Sedgwick Ave"/>
                <a:sym typeface="Sedgwick Ave"/>
              </a:rPr>
              <a:t>Connections</a:t>
            </a:r>
          </a:p>
        </p:txBody>
      </p:sp>
      <p:sp>
        <p:nvSpPr>
          <p:cNvPr name="AutoShape 4" id="4"/>
          <p:cNvSpPr/>
          <p:nvPr/>
        </p:nvSpPr>
        <p:spPr>
          <a:xfrm rot="0">
            <a:off x="0" y="0"/>
            <a:ext cx="9449551" cy="10287000"/>
          </a:xfrm>
          <a:prstGeom prst="rect">
            <a:avLst/>
          </a:prstGeom>
          <a:solidFill>
            <a:srgbClr val="8FB0C9"/>
          </a:solidFill>
        </p:spPr>
      </p:sp>
      <p:grpSp>
        <p:nvGrpSpPr>
          <p:cNvPr name="Group 5" id="5"/>
          <p:cNvGrpSpPr/>
          <p:nvPr/>
        </p:nvGrpSpPr>
        <p:grpSpPr>
          <a:xfrm rot="0">
            <a:off x="1028700" y="1492383"/>
            <a:ext cx="6740376" cy="6556163"/>
            <a:chOff x="0" y="0"/>
            <a:chExt cx="5034241" cy="4896656"/>
          </a:xfrm>
        </p:grpSpPr>
        <p:sp>
          <p:nvSpPr>
            <p:cNvPr name="Freeform 6" id="6"/>
            <p:cNvSpPr/>
            <p:nvPr/>
          </p:nvSpPr>
          <p:spPr>
            <a:xfrm flipH="false" flipV="false" rot="0">
              <a:off x="0" y="0"/>
              <a:ext cx="5032184" cy="4896656"/>
            </a:xfrm>
            <a:custGeom>
              <a:avLst/>
              <a:gdLst/>
              <a:ahLst/>
              <a:cxnLst/>
              <a:rect r="r" b="b" t="t" l="l"/>
              <a:pathLst>
                <a:path h="4896656" w="5032184">
                  <a:moveTo>
                    <a:pt x="4927304" y="1427865"/>
                  </a:moveTo>
                  <a:lnTo>
                    <a:pt x="4927304" y="1326015"/>
                  </a:lnTo>
                  <a:lnTo>
                    <a:pt x="4820368" y="1326015"/>
                  </a:lnTo>
                  <a:lnTo>
                    <a:pt x="4820368" y="1224164"/>
                  </a:lnTo>
                  <a:lnTo>
                    <a:pt x="4713432" y="1224164"/>
                  </a:lnTo>
                  <a:lnTo>
                    <a:pt x="4713432" y="1122313"/>
                  </a:lnTo>
                  <a:lnTo>
                    <a:pt x="4606495" y="1122313"/>
                  </a:lnTo>
                  <a:lnTo>
                    <a:pt x="4606495" y="1020463"/>
                  </a:lnTo>
                  <a:lnTo>
                    <a:pt x="4499558" y="1020463"/>
                  </a:lnTo>
                  <a:lnTo>
                    <a:pt x="4499558" y="917633"/>
                  </a:lnTo>
                  <a:lnTo>
                    <a:pt x="4392622" y="917633"/>
                  </a:lnTo>
                  <a:lnTo>
                    <a:pt x="4392622" y="815783"/>
                  </a:lnTo>
                  <a:lnTo>
                    <a:pt x="4285686" y="815783"/>
                  </a:lnTo>
                  <a:lnTo>
                    <a:pt x="4285686" y="713932"/>
                  </a:lnTo>
                  <a:lnTo>
                    <a:pt x="4178749" y="713932"/>
                  </a:lnTo>
                  <a:lnTo>
                    <a:pt x="4178749" y="612082"/>
                  </a:lnTo>
                  <a:lnTo>
                    <a:pt x="4071813" y="612082"/>
                  </a:lnTo>
                  <a:lnTo>
                    <a:pt x="4071813" y="510232"/>
                  </a:lnTo>
                  <a:lnTo>
                    <a:pt x="3964876" y="510232"/>
                  </a:lnTo>
                  <a:lnTo>
                    <a:pt x="3964876" y="408381"/>
                  </a:lnTo>
                  <a:lnTo>
                    <a:pt x="3855883" y="408381"/>
                  </a:lnTo>
                  <a:lnTo>
                    <a:pt x="3855883" y="306531"/>
                  </a:lnTo>
                  <a:lnTo>
                    <a:pt x="3748946" y="306531"/>
                  </a:lnTo>
                  <a:lnTo>
                    <a:pt x="3748946" y="203701"/>
                  </a:lnTo>
                  <a:lnTo>
                    <a:pt x="3642010" y="203701"/>
                  </a:lnTo>
                  <a:lnTo>
                    <a:pt x="3642010" y="101850"/>
                  </a:lnTo>
                  <a:lnTo>
                    <a:pt x="3535073" y="101850"/>
                  </a:lnTo>
                  <a:lnTo>
                    <a:pt x="3535073" y="0"/>
                  </a:lnTo>
                  <a:cubicBezTo>
                    <a:pt x="2858495" y="0"/>
                    <a:pt x="2176774" y="0"/>
                    <a:pt x="1500196" y="0"/>
                  </a:cubicBezTo>
                  <a:lnTo>
                    <a:pt x="1500196" y="101850"/>
                  </a:lnTo>
                  <a:lnTo>
                    <a:pt x="1393259" y="101850"/>
                  </a:lnTo>
                  <a:lnTo>
                    <a:pt x="1393259" y="203701"/>
                  </a:lnTo>
                  <a:lnTo>
                    <a:pt x="1285294" y="203701"/>
                  </a:lnTo>
                  <a:lnTo>
                    <a:pt x="1285294" y="305551"/>
                  </a:lnTo>
                  <a:lnTo>
                    <a:pt x="1178358" y="305551"/>
                  </a:lnTo>
                  <a:lnTo>
                    <a:pt x="1178358" y="407402"/>
                  </a:lnTo>
                  <a:lnTo>
                    <a:pt x="1071421" y="407402"/>
                  </a:lnTo>
                  <a:lnTo>
                    <a:pt x="1071421" y="509252"/>
                  </a:lnTo>
                  <a:lnTo>
                    <a:pt x="963457" y="509252"/>
                  </a:lnTo>
                  <a:lnTo>
                    <a:pt x="963457" y="611103"/>
                  </a:lnTo>
                  <a:lnTo>
                    <a:pt x="856520" y="611103"/>
                  </a:lnTo>
                  <a:lnTo>
                    <a:pt x="856520" y="712953"/>
                  </a:lnTo>
                  <a:lnTo>
                    <a:pt x="749584" y="712953"/>
                  </a:lnTo>
                  <a:lnTo>
                    <a:pt x="749584" y="814803"/>
                  </a:lnTo>
                  <a:lnTo>
                    <a:pt x="642647" y="814803"/>
                  </a:lnTo>
                  <a:lnTo>
                    <a:pt x="642647" y="916654"/>
                  </a:lnTo>
                  <a:lnTo>
                    <a:pt x="535711" y="916654"/>
                  </a:lnTo>
                  <a:lnTo>
                    <a:pt x="535711" y="1018504"/>
                  </a:lnTo>
                  <a:lnTo>
                    <a:pt x="428774" y="1018504"/>
                  </a:lnTo>
                  <a:lnTo>
                    <a:pt x="428774" y="1120355"/>
                  </a:lnTo>
                  <a:lnTo>
                    <a:pt x="321838" y="1120355"/>
                  </a:lnTo>
                  <a:lnTo>
                    <a:pt x="321838" y="1224164"/>
                  </a:lnTo>
                  <a:lnTo>
                    <a:pt x="213873" y="1224164"/>
                  </a:lnTo>
                  <a:lnTo>
                    <a:pt x="213873" y="1326014"/>
                  </a:lnTo>
                  <a:lnTo>
                    <a:pt x="106936" y="1326014"/>
                  </a:lnTo>
                  <a:lnTo>
                    <a:pt x="106936" y="1427865"/>
                  </a:lnTo>
                  <a:lnTo>
                    <a:pt x="0" y="1427865"/>
                  </a:lnTo>
                  <a:cubicBezTo>
                    <a:pt x="0" y="2106541"/>
                    <a:pt x="0" y="2790114"/>
                    <a:pt x="0" y="3467812"/>
                  </a:cubicBezTo>
                  <a:lnTo>
                    <a:pt x="106936" y="3467812"/>
                  </a:lnTo>
                  <a:lnTo>
                    <a:pt x="106936" y="3569662"/>
                  </a:lnTo>
                  <a:lnTo>
                    <a:pt x="213873" y="3569662"/>
                  </a:lnTo>
                  <a:lnTo>
                    <a:pt x="213873" y="3672492"/>
                  </a:lnTo>
                  <a:lnTo>
                    <a:pt x="320809" y="3672492"/>
                  </a:lnTo>
                  <a:lnTo>
                    <a:pt x="320809" y="3774342"/>
                  </a:lnTo>
                  <a:lnTo>
                    <a:pt x="427746" y="3774342"/>
                  </a:lnTo>
                  <a:lnTo>
                    <a:pt x="427746" y="3876192"/>
                  </a:lnTo>
                  <a:lnTo>
                    <a:pt x="534682" y="3876192"/>
                  </a:lnTo>
                  <a:lnTo>
                    <a:pt x="534682" y="3978043"/>
                  </a:lnTo>
                  <a:lnTo>
                    <a:pt x="641619" y="3978043"/>
                  </a:lnTo>
                  <a:lnTo>
                    <a:pt x="641619" y="4079894"/>
                  </a:lnTo>
                  <a:lnTo>
                    <a:pt x="748555" y="4079894"/>
                  </a:lnTo>
                  <a:lnTo>
                    <a:pt x="748555" y="4181744"/>
                  </a:lnTo>
                  <a:lnTo>
                    <a:pt x="855492" y="4181744"/>
                  </a:lnTo>
                  <a:lnTo>
                    <a:pt x="855492" y="4283594"/>
                  </a:lnTo>
                  <a:lnTo>
                    <a:pt x="962428" y="4283594"/>
                  </a:lnTo>
                  <a:lnTo>
                    <a:pt x="962428" y="4385445"/>
                  </a:lnTo>
                  <a:lnTo>
                    <a:pt x="1069365" y="4385445"/>
                  </a:lnTo>
                  <a:lnTo>
                    <a:pt x="1069365" y="4487295"/>
                  </a:lnTo>
                  <a:lnTo>
                    <a:pt x="1176301" y="4487295"/>
                  </a:lnTo>
                  <a:lnTo>
                    <a:pt x="1176301" y="4589146"/>
                  </a:lnTo>
                  <a:lnTo>
                    <a:pt x="1285294" y="4589146"/>
                  </a:lnTo>
                  <a:lnTo>
                    <a:pt x="1285294" y="4690996"/>
                  </a:lnTo>
                  <a:lnTo>
                    <a:pt x="1392231" y="4690996"/>
                  </a:lnTo>
                  <a:lnTo>
                    <a:pt x="1392231" y="4792847"/>
                  </a:lnTo>
                  <a:lnTo>
                    <a:pt x="1499167" y="4792847"/>
                  </a:lnTo>
                  <a:lnTo>
                    <a:pt x="1499167" y="4896656"/>
                  </a:lnTo>
                  <a:cubicBezTo>
                    <a:pt x="2175746" y="4896656"/>
                    <a:pt x="2857466" y="4896656"/>
                    <a:pt x="3534045" y="4896656"/>
                  </a:cubicBezTo>
                  <a:lnTo>
                    <a:pt x="3534045" y="4794805"/>
                  </a:lnTo>
                  <a:lnTo>
                    <a:pt x="3640982" y="4794805"/>
                  </a:lnTo>
                  <a:lnTo>
                    <a:pt x="3640982" y="4692955"/>
                  </a:lnTo>
                  <a:lnTo>
                    <a:pt x="3747918" y="4692955"/>
                  </a:lnTo>
                  <a:lnTo>
                    <a:pt x="3747918" y="4591104"/>
                  </a:lnTo>
                  <a:lnTo>
                    <a:pt x="3855883" y="4591104"/>
                  </a:lnTo>
                  <a:lnTo>
                    <a:pt x="3855883" y="4489254"/>
                  </a:lnTo>
                  <a:lnTo>
                    <a:pt x="3962819" y="4489254"/>
                  </a:lnTo>
                  <a:lnTo>
                    <a:pt x="3962819" y="4387404"/>
                  </a:lnTo>
                  <a:lnTo>
                    <a:pt x="4069756" y="4387404"/>
                  </a:lnTo>
                  <a:lnTo>
                    <a:pt x="4069756" y="4285553"/>
                  </a:lnTo>
                  <a:lnTo>
                    <a:pt x="4176693" y="4285553"/>
                  </a:lnTo>
                  <a:lnTo>
                    <a:pt x="4176693" y="4183703"/>
                  </a:lnTo>
                  <a:lnTo>
                    <a:pt x="4283629" y="4183703"/>
                  </a:lnTo>
                  <a:lnTo>
                    <a:pt x="4283629" y="4081852"/>
                  </a:lnTo>
                  <a:lnTo>
                    <a:pt x="4390565" y="4081852"/>
                  </a:lnTo>
                  <a:lnTo>
                    <a:pt x="4390565" y="3980002"/>
                  </a:lnTo>
                  <a:lnTo>
                    <a:pt x="4497502" y="3980002"/>
                  </a:lnTo>
                  <a:lnTo>
                    <a:pt x="4497502" y="3878151"/>
                  </a:lnTo>
                  <a:lnTo>
                    <a:pt x="4604438" y="3878151"/>
                  </a:lnTo>
                  <a:lnTo>
                    <a:pt x="4604438" y="3776301"/>
                  </a:lnTo>
                  <a:lnTo>
                    <a:pt x="4711375" y="3776301"/>
                  </a:lnTo>
                  <a:lnTo>
                    <a:pt x="4711375" y="3672492"/>
                  </a:lnTo>
                  <a:lnTo>
                    <a:pt x="4818311" y="3672492"/>
                  </a:lnTo>
                  <a:lnTo>
                    <a:pt x="4818311" y="3570641"/>
                  </a:lnTo>
                  <a:lnTo>
                    <a:pt x="4925248" y="3570641"/>
                  </a:lnTo>
                  <a:lnTo>
                    <a:pt x="4925248" y="3468791"/>
                  </a:lnTo>
                  <a:lnTo>
                    <a:pt x="5032184" y="3468791"/>
                  </a:lnTo>
                  <a:cubicBezTo>
                    <a:pt x="5032184" y="2790114"/>
                    <a:pt x="5032184" y="2106541"/>
                    <a:pt x="5032184" y="1428844"/>
                  </a:cubicBezTo>
                  <a:lnTo>
                    <a:pt x="4927304" y="1428844"/>
                  </a:lnTo>
                  <a:close/>
                </a:path>
              </a:pathLst>
            </a:custGeom>
            <a:blipFill>
              <a:blip r:embed="rId2"/>
              <a:stretch>
                <a:fillRect l="-23025" t="0" r="-23025" b="0"/>
              </a:stretch>
            </a:blipFill>
          </p:spPr>
        </p:sp>
      </p:grpSp>
      <p:sp>
        <p:nvSpPr>
          <p:cNvPr name="TextBox 7" id="7"/>
          <p:cNvSpPr txBox="true"/>
          <p:nvPr/>
        </p:nvSpPr>
        <p:spPr>
          <a:xfrm rot="0">
            <a:off x="0" y="9764565"/>
            <a:ext cx="8987199" cy="184785"/>
          </a:xfrm>
          <a:prstGeom prst="rect">
            <a:avLst/>
          </a:prstGeom>
        </p:spPr>
        <p:txBody>
          <a:bodyPr anchor="t" rtlCol="false" tIns="0" lIns="0" bIns="0" rIns="0">
            <a:spAutoFit/>
          </a:bodyPr>
          <a:lstStyle/>
          <a:p>
            <a:pPr algn="ctr" marL="0" indent="0" lvl="0">
              <a:lnSpc>
                <a:spcPts val="1560"/>
              </a:lnSpc>
              <a:spcBef>
                <a:spcPct val="0"/>
              </a:spcBef>
            </a:pPr>
            <a:r>
              <a:rPr lang="en-US" b="true" sz="1200">
                <a:solidFill>
                  <a:srgbClr val="E0DFDB"/>
                </a:solidFill>
                <a:latin typeface="Open Sauce Medium"/>
                <a:ea typeface="Open Sauce Medium"/>
                <a:cs typeface="Open Sauce Medium"/>
                <a:sym typeface="Open Sauce Medium"/>
              </a:rPr>
              <a:t>Copyright © 2025  iambernie.com   All Rights Reserved.</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grpSp>
        <p:nvGrpSpPr>
          <p:cNvPr name="Group 2" id="2"/>
          <p:cNvGrpSpPr/>
          <p:nvPr/>
        </p:nvGrpSpPr>
        <p:grpSpPr>
          <a:xfrm rot="0">
            <a:off x="0" y="0"/>
            <a:ext cx="8987199" cy="10287000"/>
            <a:chOff x="0" y="0"/>
            <a:chExt cx="2366999" cy="2709333"/>
          </a:xfrm>
        </p:grpSpPr>
        <p:sp>
          <p:nvSpPr>
            <p:cNvPr name="Freeform 3" id="3"/>
            <p:cNvSpPr/>
            <p:nvPr/>
          </p:nvSpPr>
          <p:spPr>
            <a:xfrm flipH="false" flipV="false" rot="0">
              <a:off x="0" y="0"/>
              <a:ext cx="2366999" cy="2709333"/>
            </a:xfrm>
            <a:custGeom>
              <a:avLst/>
              <a:gdLst/>
              <a:ahLst/>
              <a:cxnLst/>
              <a:rect r="r" b="b" t="t" l="l"/>
              <a:pathLst>
                <a:path h="2709333" w="2366999">
                  <a:moveTo>
                    <a:pt x="0" y="0"/>
                  </a:moveTo>
                  <a:lnTo>
                    <a:pt x="2366999" y="0"/>
                  </a:lnTo>
                  <a:lnTo>
                    <a:pt x="2366999" y="2709333"/>
                  </a:lnTo>
                  <a:lnTo>
                    <a:pt x="0" y="2709333"/>
                  </a:lnTo>
                  <a:close/>
                </a:path>
              </a:pathLst>
            </a:custGeom>
            <a:solidFill>
              <a:srgbClr val="FFFFFF"/>
            </a:solidFill>
          </p:spPr>
        </p:sp>
        <p:sp>
          <p:nvSpPr>
            <p:cNvPr name="TextBox 4" id="4"/>
            <p:cNvSpPr txBox="true"/>
            <p:nvPr/>
          </p:nvSpPr>
          <p:spPr>
            <a:xfrm>
              <a:off x="0" y="-28575"/>
              <a:ext cx="2366999" cy="2737908"/>
            </a:xfrm>
            <a:prstGeom prst="rect">
              <a:avLst/>
            </a:prstGeom>
          </p:spPr>
          <p:txBody>
            <a:bodyPr anchor="ctr" rtlCol="false" tIns="50800" lIns="50800" bIns="50800" rIns="50800"/>
            <a:lstStyle/>
            <a:p>
              <a:pPr algn="ctr">
                <a:lnSpc>
                  <a:spcPts val="2100"/>
                </a:lnSpc>
              </a:pPr>
            </a:p>
          </p:txBody>
        </p:sp>
      </p:grpSp>
      <p:sp>
        <p:nvSpPr>
          <p:cNvPr name="Freeform 5" id="5"/>
          <p:cNvSpPr/>
          <p:nvPr/>
        </p:nvSpPr>
        <p:spPr>
          <a:xfrm flipH="false" flipV="false" rot="3116505">
            <a:off x="13960003" y="-1572508"/>
            <a:ext cx="4819049" cy="4898653"/>
          </a:xfrm>
          <a:custGeom>
            <a:avLst/>
            <a:gdLst/>
            <a:ahLst/>
            <a:cxnLst/>
            <a:rect r="r" b="b" t="t" l="l"/>
            <a:pathLst>
              <a:path h="4898653" w="4819049">
                <a:moveTo>
                  <a:pt x="0" y="0"/>
                </a:moveTo>
                <a:lnTo>
                  <a:pt x="4819049" y="0"/>
                </a:lnTo>
                <a:lnTo>
                  <a:pt x="4819049" y="4898652"/>
                </a:lnTo>
                <a:lnTo>
                  <a:pt x="0" y="489865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878035" y="2860380"/>
            <a:ext cx="674113" cy="783853"/>
          </a:xfrm>
          <a:custGeom>
            <a:avLst/>
            <a:gdLst/>
            <a:ahLst/>
            <a:cxnLst/>
            <a:rect r="r" b="b" t="t" l="l"/>
            <a:pathLst>
              <a:path h="783853" w="674113">
                <a:moveTo>
                  <a:pt x="0" y="0"/>
                </a:moveTo>
                <a:lnTo>
                  <a:pt x="674113" y="0"/>
                </a:lnTo>
                <a:lnTo>
                  <a:pt x="674113" y="783852"/>
                </a:lnTo>
                <a:lnTo>
                  <a:pt x="0" y="7838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9878035" y="4803122"/>
            <a:ext cx="674113" cy="783853"/>
          </a:xfrm>
          <a:custGeom>
            <a:avLst/>
            <a:gdLst/>
            <a:ahLst/>
            <a:cxnLst/>
            <a:rect r="r" b="b" t="t" l="l"/>
            <a:pathLst>
              <a:path h="783853" w="674113">
                <a:moveTo>
                  <a:pt x="0" y="0"/>
                </a:moveTo>
                <a:lnTo>
                  <a:pt x="674113" y="0"/>
                </a:lnTo>
                <a:lnTo>
                  <a:pt x="674113" y="783853"/>
                </a:lnTo>
                <a:lnTo>
                  <a:pt x="0" y="7838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9878035" y="6746450"/>
            <a:ext cx="674113" cy="783853"/>
          </a:xfrm>
          <a:custGeom>
            <a:avLst/>
            <a:gdLst/>
            <a:ahLst/>
            <a:cxnLst/>
            <a:rect r="r" b="b" t="t" l="l"/>
            <a:pathLst>
              <a:path h="783853" w="674113">
                <a:moveTo>
                  <a:pt x="0" y="0"/>
                </a:moveTo>
                <a:lnTo>
                  <a:pt x="674113" y="0"/>
                </a:lnTo>
                <a:lnTo>
                  <a:pt x="674113" y="783852"/>
                </a:lnTo>
                <a:lnTo>
                  <a:pt x="0" y="7838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878035" y="8689703"/>
            <a:ext cx="674113" cy="783853"/>
          </a:xfrm>
          <a:custGeom>
            <a:avLst/>
            <a:gdLst/>
            <a:ahLst/>
            <a:cxnLst/>
            <a:rect r="r" b="b" t="t" l="l"/>
            <a:pathLst>
              <a:path h="783853" w="674113">
                <a:moveTo>
                  <a:pt x="0" y="0"/>
                </a:moveTo>
                <a:lnTo>
                  <a:pt x="674113" y="0"/>
                </a:lnTo>
                <a:lnTo>
                  <a:pt x="674113" y="783853"/>
                </a:lnTo>
                <a:lnTo>
                  <a:pt x="0" y="78385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438062" y="4169914"/>
            <a:ext cx="7909169" cy="5448024"/>
          </a:xfrm>
          <a:custGeom>
            <a:avLst/>
            <a:gdLst/>
            <a:ahLst/>
            <a:cxnLst/>
            <a:rect r="r" b="b" t="t" l="l"/>
            <a:pathLst>
              <a:path h="5448024" w="7909169">
                <a:moveTo>
                  <a:pt x="0" y="0"/>
                </a:moveTo>
                <a:lnTo>
                  <a:pt x="7909169" y="0"/>
                </a:lnTo>
                <a:lnTo>
                  <a:pt x="7909169" y="5448023"/>
                </a:lnTo>
                <a:lnTo>
                  <a:pt x="0" y="5448023"/>
                </a:lnTo>
                <a:lnTo>
                  <a:pt x="0" y="0"/>
                </a:lnTo>
                <a:close/>
              </a:path>
            </a:pathLst>
          </a:custGeom>
          <a:blipFill>
            <a:blip r:embed="rId6"/>
            <a:stretch>
              <a:fillRect l="0" t="-25480" r="-33399" b="-25575"/>
            </a:stretch>
          </a:blipFill>
        </p:spPr>
      </p:sp>
      <p:grpSp>
        <p:nvGrpSpPr>
          <p:cNvPr name="Group 11" id="11"/>
          <p:cNvGrpSpPr/>
          <p:nvPr/>
        </p:nvGrpSpPr>
        <p:grpSpPr>
          <a:xfrm rot="0">
            <a:off x="10981333" y="2807274"/>
            <a:ext cx="6561446" cy="981303"/>
            <a:chOff x="0" y="0"/>
            <a:chExt cx="8748595" cy="1308404"/>
          </a:xfrm>
        </p:grpSpPr>
        <p:sp>
          <p:nvSpPr>
            <p:cNvPr name="TextBox 12" id="12"/>
            <p:cNvSpPr txBox="true"/>
            <p:nvPr/>
          </p:nvSpPr>
          <p:spPr>
            <a:xfrm rot="0">
              <a:off x="0" y="-38100"/>
              <a:ext cx="8748595" cy="647700"/>
            </a:xfrm>
            <a:prstGeom prst="rect">
              <a:avLst/>
            </a:prstGeom>
          </p:spPr>
          <p:txBody>
            <a:bodyPr anchor="t" rtlCol="false" tIns="0" lIns="0" bIns="0" rIns="0">
              <a:spAutoFit/>
            </a:bodyPr>
            <a:lstStyle/>
            <a:p>
              <a:pPr algn="l" marL="0" indent="0" lvl="0">
                <a:lnSpc>
                  <a:spcPts val="3900"/>
                </a:lnSpc>
              </a:pPr>
              <a:r>
                <a:rPr lang="en-US" b="true" sz="3000">
                  <a:solidFill>
                    <a:srgbClr val="18100A"/>
                  </a:solidFill>
                  <a:latin typeface="Open Sauce Semi-Bold"/>
                  <a:ea typeface="Open Sauce Semi-Bold"/>
                  <a:cs typeface="Open Sauce Semi-Bold"/>
                  <a:sym typeface="Open Sauce Semi-Bold"/>
                </a:rPr>
                <a:t>Fear</a:t>
              </a:r>
            </a:p>
          </p:txBody>
        </p:sp>
        <p:sp>
          <p:nvSpPr>
            <p:cNvPr name="TextBox 13" id="13"/>
            <p:cNvSpPr txBox="true"/>
            <p:nvPr/>
          </p:nvSpPr>
          <p:spPr>
            <a:xfrm rot="0">
              <a:off x="0" y="827496"/>
              <a:ext cx="8748595" cy="480907"/>
            </a:xfrm>
            <a:prstGeom prst="rect">
              <a:avLst/>
            </a:prstGeom>
          </p:spPr>
          <p:txBody>
            <a:bodyPr anchor="t" rtlCol="false" tIns="0" lIns="0" bIns="0" rIns="0">
              <a:spAutoFit/>
            </a:bodyPr>
            <a:lstStyle/>
            <a:p>
              <a:pPr algn="l" marL="0" indent="0" lvl="0">
                <a:lnSpc>
                  <a:spcPts val="3159"/>
                </a:lnSpc>
                <a:spcBef>
                  <a:spcPct val="0"/>
                </a:spcBef>
              </a:pPr>
              <a:r>
                <a:rPr lang="en-US" sz="1999" strike="noStrike" u="none">
                  <a:solidFill>
                    <a:srgbClr val="18100A"/>
                  </a:solidFill>
                  <a:latin typeface="Open Sauce"/>
                  <a:ea typeface="Open Sauce"/>
                  <a:cs typeface="Open Sauce"/>
                  <a:sym typeface="Open Sauce"/>
                </a:rPr>
                <a:t>Drives a wedge between communities</a:t>
              </a:r>
            </a:p>
          </p:txBody>
        </p:sp>
      </p:grpSp>
      <p:grpSp>
        <p:nvGrpSpPr>
          <p:cNvPr name="Group 14" id="14"/>
          <p:cNvGrpSpPr/>
          <p:nvPr/>
        </p:nvGrpSpPr>
        <p:grpSpPr>
          <a:xfrm rot="0">
            <a:off x="10981333" y="4749979"/>
            <a:ext cx="6561446" cy="981303"/>
            <a:chOff x="0" y="0"/>
            <a:chExt cx="8748595" cy="1308404"/>
          </a:xfrm>
        </p:grpSpPr>
        <p:sp>
          <p:nvSpPr>
            <p:cNvPr name="TextBox 15" id="15"/>
            <p:cNvSpPr txBox="true"/>
            <p:nvPr/>
          </p:nvSpPr>
          <p:spPr>
            <a:xfrm rot="0">
              <a:off x="0" y="-38100"/>
              <a:ext cx="8748595" cy="647700"/>
            </a:xfrm>
            <a:prstGeom prst="rect">
              <a:avLst/>
            </a:prstGeom>
          </p:spPr>
          <p:txBody>
            <a:bodyPr anchor="t" rtlCol="false" tIns="0" lIns="0" bIns="0" rIns="0">
              <a:spAutoFit/>
            </a:bodyPr>
            <a:lstStyle/>
            <a:p>
              <a:pPr algn="l" marL="0" indent="0" lvl="0">
                <a:lnSpc>
                  <a:spcPts val="3900"/>
                </a:lnSpc>
              </a:pPr>
              <a:r>
                <a:rPr lang="en-US" b="true" sz="3000">
                  <a:solidFill>
                    <a:srgbClr val="18100A"/>
                  </a:solidFill>
                  <a:latin typeface="Open Sauce Semi-Bold"/>
                  <a:ea typeface="Open Sauce Semi-Bold"/>
                  <a:cs typeface="Open Sauce Semi-Bold"/>
                  <a:sym typeface="Open Sauce Semi-Bold"/>
                </a:rPr>
                <a:t>Insecurity</a:t>
              </a:r>
            </a:p>
          </p:txBody>
        </p:sp>
        <p:sp>
          <p:nvSpPr>
            <p:cNvPr name="TextBox 16" id="16"/>
            <p:cNvSpPr txBox="true"/>
            <p:nvPr/>
          </p:nvSpPr>
          <p:spPr>
            <a:xfrm rot="0">
              <a:off x="0" y="827496"/>
              <a:ext cx="8748595" cy="480907"/>
            </a:xfrm>
            <a:prstGeom prst="rect">
              <a:avLst/>
            </a:prstGeom>
          </p:spPr>
          <p:txBody>
            <a:bodyPr anchor="t" rtlCol="false" tIns="0" lIns="0" bIns="0" rIns="0">
              <a:spAutoFit/>
            </a:bodyPr>
            <a:lstStyle/>
            <a:p>
              <a:pPr algn="l" marL="0" indent="0" lvl="0">
                <a:lnSpc>
                  <a:spcPts val="3159"/>
                </a:lnSpc>
                <a:spcBef>
                  <a:spcPct val="0"/>
                </a:spcBef>
              </a:pPr>
              <a:r>
                <a:rPr lang="en-US" sz="1999" strike="noStrike" u="none">
                  <a:solidFill>
                    <a:srgbClr val="18100A"/>
                  </a:solidFill>
                  <a:latin typeface="Open Sauce"/>
                  <a:ea typeface="Open Sauce"/>
                  <a:cs typeface="Open Sauce"/>
                  <a:sym typeface="Open Sauce"/>
                </a:rPr>
                <a:t>Fuels a sense of </a:t>
              </a:r>
              <a:r>
                <a:rPr lang="en-US" b="true" sz="1999" strike="noStrike" u="none">
                  <a:solidFill>
                    <a:srgbClr val="18100A"/>
                  </a:solidFill>
                  <a:latin typeface="Open Sauce Bold"/>
                  <a:ea typeface="Open Sauce Bold"/>
                  <a:cs typeface="Open Sauce Bold"/>
                  <a:sym typeface="Open Sauce Bold"/>
                </a:rPr>
                <a:t>separation</a:t>
              </a:r>
              <a:r>
                <a:rPr lang="en-US" sz="1999" strike="noStrike" u="none">
                  <a:solidFill>
                    <a:srgbClr val="18100A"/>
                  </a:solidFill>
                  <a:latin typeface="Open Sauce"/>
                  <a:ea typeface="Open Sauce"/>
                  <a:cs typeface="Open Sauce"/>
                  <a:sym typeface="Open Sauce"/>
                </a:rPr>
                <a:t> and distrust</a:t>
              </a:r>
            </a:p>
          </p:txBody>
        </p:sp>
      </p:grpSp>
      <p:grpSp>
        <p:nvGrpSpPr>
          <p:cNvPr name="Group 17" id="17"/>
          <p:cNvGrpSpPr/>
          <p:nvPr/>
        </p:nvGrpSpPr>
        <p:grpSpPr>
          <a:xfrm rot="0">
            <a:off x="10981333" y="6693307"/>
            <a:ext cx="6561446" cy="981303"/>
            <a:chOff x="0" y="0"/>
            <a:chExt cx="8748595" cy="1308404"/>
          </a:xfrm>
        </p:grpSpPr>
        <p:sp>
          <p:nvSpPr>
            <p:cNvPr name="TextBox 18" id="18"/>
            <p:cNvSpPr txBox="true"/>
            <p:nvPr/>
          </p:nvSpPr>
          <p:spPr>
            <a:xfrm rot="0">
              <a:off x="0" y="-38100"/>
              <a:ext cx="8748595" cy="647700"/>
            </a:xfrm>
            <a:prstGeom prst="rect">
              <a:avLst/>
            </a:prstGeom>
          </p:spPr>
          <p:txBody>
            <a:bodyPr anchor="t" rtlCol="false" tIns="0" lIns="0" bIns="0" rIns="0">
              <a:spAutoFit/>
            </a:bodyPr>
            <a:lstStyle/>
            <a:p>
              <a:pPr algn="l" marL="0" indent="0" lvl="0">
                <a:lnSpc>
                  <a:spcPts val="3900"/>
                </a:lnSpc>
              </a:pPr>
              <a:r>
                <a:rPr lang="en-US" b="true" sz="3000">
                  <a:solidFill>
                    <a:srgbClr val="18100A"/>
                  </a:solidFill>
                  <a:latin typeface="Open Sauce Semi-Bold"/>
                  <a:ea typeface="Open Sauce Semi-Bold"/>
                  <a:cs typeface="Open Sauce Semi-Bold"/>
                  <a:sym typeface="Open Sauce Semi-Bold"/>
                </a:rPr>
                <a:t>Hatred</a:t>
              </a:r>
            </a:p>
          </p:txBody>
        </p:sp>
        <p:sp>
          <p:nvSpPr>
            <p:cNvPr name="TextBox 19" id="19"/>
            <p:cNvSpPr txBox="true"/>
            <p:nvPr/>
          </p:nvSpPr>
          <p:spPr>
            <a:xfrm rot="0">
              <a:off x="0" y="827496"/>
              <a:ext cx="8748595" cy="480907"/>
            </a:xfrm>
            <a:prstGeom prst="rect">
              <a:avLst/>
            </a:prstGeom>
          </p:spPr>
          <p:txBody>
            <a:bodyPr anchor="t" rtlCol="false" tIns="0" lIns="0" bIns="0" rIns="0">
              <a:spAutoFit/>
            </a:bodyPr>
            <a:lstStyle/>
            <a:p>
              <a:pPr algn="l" marL="0" indent="0" lvl="0">
                <a:lnSpc>
                  <a:spcPts val="3159"/>
                </a:lnSpc>
                <a:spcBef>
                  <a:spcPct val="0"/>
                </a:spcBef>
              </a:pPr>
              <a:r>
                <a:rPr lang="en-US" sz="1999" strike="noStrike" u="none">
                  <a:solidFill>
                    <a:srgbClr val="18100A"/>
                  </a:solidFill>
                  <a:latin typeface="Open Sauce"/>
                  <a:ea typeface="Open Sauce"/>
                  <a:cs typeface="Open Sauce"/>
                  <a:sym typeface="Open Sauce"/>
                </a:rPr>
                <a:t>Emerges from </a:t>
              </a:r>
              <a:r>
                <a:rPr lang="en-US" b="true" sz="1999" strike="noStrike" u="none">
                  <a:solidFill>
                    <a:srgbClr val="18100A"/>
                  </a:solidFill>
                  <a:latin typeface="Open Sauce Bold"/>
                  <a:ea typeface="Open Sauce Bold"/>
                  <a:cs typeface="Open Sauce Bold"/>
                  <a:sym typeface="Open Sauce Bold"/>
                </a:rPr>
                <a:t>misunderstanding</a:t>
              </a:r>
              <a:r>
                <a:rPr lang="en-US" sz="1999" strike="noStrike" u="none">
                  <a:solidFill>
                    <a:srgbClr val="18100A"/>
                  </a:solidFill>
                  <a:latin typeface="Open Sauce"/>
                  <a:ea typeface="Open Sauce"/>
                  <a:cs typeface="Open Sauce"/>
                  <a:sym typeface="Open Sauce"/>
                </a:rPr>
                <a:t> and fearfulness</a:t>
              </a:r>
            </a:p>
          </p:txBody>
        </p:sp>
      </p:grpSp>
      <p:grpSp>
        <p:nvGrpSpPr>
          <p:cNvPr name="Group 20" id="20"/>
          <p:cNvGrpSpPr/>
          <p:nvPr/>
        </p:nvGrpSpPr>
        <p:grpSpPr>
          <a:xfrm rot="0">
            <a:off x="10981333" y="8636635"/>
            <a:ext cx="6561446" cy="981303"/>
            <a:chOff x="0" y="0"/>
            <a:chExt cx="8748595" cy="1308404"/>
          </a:xfrm>
        </p:grpSpPr>
        <p:sp>
          <p:nvSpPr>
            <p:cNvPr name="TextBox 21" id="21"/>
            <p:cNvSpPr txBox="true"/>
            <p:nvPr/>
          </p:nvSpPr>
          <p:spPr>
            <a:xfrm rot="0">
              <a:off x="0" y="-38100"/>
              <a:ext cx="8748595" cy="647700"/>
            </a:xfrm>
            <a:prstGeom prst="rect">
              <a:avLst/>
            </a:prstGeom>
          </p:spPr>
          <p:txBody>
            <a:bodyPr anchor="t" rtlCol="false" tIns="0" lIns="0" bIns="0" rIns="0">
              <a:spAutoFit/>
            </a:bodyPr>
            <a:lstStyle/>
            <a:p>
              <a:pPr algn="l" marL="0" indent="0" lvl="0">
                <a:lnSpc>
                  <a:spcPts val="3900"/>
                </a:lnSpc>
              </a:pPr>
              <a:r>
                <a:rPr lang="en-US" b="true" sz="3000">
                  <a:solidFill>
                    <a:srgbClr val="18100A"/>
                  </a:solidFill>
                  <a:latin typeface="Open Sauce Semi-Bold"/>
                  <a:ea typeface="Open Sauce Semi-Bold"/>
                  <a:cs typeface="Open Sauce Semi-Bold"/>
                  <a:sym typeface="Open Sauce Semi-Bold"/>
                </a:rPr>
                <a:t>Division</a:t>
              </a:r>
            </a:p>
          </p:txBody>
        </p:sp>
        <p:sp>
          <p:nvSpPr>
            <p:cNvPr name="TextBox 22" id="22"/>
            <p:cNvSpPr txBox="true"/>
            <p:nvPr/>
          </p:nvSpPr>
          <p:spPr>
            <a:xfrm rot="0">
              <a:off x="0" y="827496"/>
              <a:ext cx="8748595" cy="480907"/>
            </a:xfrm>
            <a:prstGeom prst="rect">
              <a:avLst/>
            </a:prstGeom>
          </p:spPr>
          <p:txBody>
            <a:bodyPr anchor="t" rtlCol="false" tIns="0" lIns="0" bIns="0" rIns="0">
              <a:spAutoFit/>
            </a:bodyPr>
            <a:lstStyle/>
            <a:p>
              <a:pPr algn="l" marL="0" indent="0" lvl="0">
                <a:lnSpc>
                  <a:spcPts val="3159"/>
                </a:lnSpc>
                <a:spcBef>
                  <a:spcPct val="0"/>
                </a:spcBef>
              </a:pPr>
              <a:r>
                <a:rPr lang="en-US" sz="1999" strike="noStrike" u="none">
                  <a:solidFill>
                    <a:srgbClr val="18100A"/>
                  </a:solidFill>
                  <a:latin typeface="Open Sauce"/>
                  <a:ea typeface="Open Sauce"/>
                  <a:cs typeface="Open Sauce"/>
                  <a:sym typeface="Open Sauce"/>
                </a:rPr>
                <a:t>Creates barriers, hindering our progress together</a:t>
              </a:r>
            </a:p>
          </p:txBody>
        </p:sp>
      </p:grpSp>
      <p:sp>
        <p:nvSpPr>
          <p:cNvPr name="TextBox 23" id="23"/>
          <p:cNvSpPr txBox="true"/>
          <p:nvPr/>
        </p:nvSpPr>
        <p:spPr>
          <a:xfrm rot="-67637">
            <a:off x="1024060" y="1059093"/>
            <a:ext cx="6938439" cy="2634322"/>
          </a:xfrm>
          <a:prstGeom prst="rect">
            <a:avLst/>
          </a:prstGeom>
        </p:spPr>
        <p:txBody>
          <a:bodyPr anchor="t" rtlCol="false" tIns="0" lIns="0" bIns="0" rIns="0">
            <a:spAutoFit/>
          </a:bodyPr>
          <a:lstStyle/>
          <a:p>
            <a:pPr algn="l" marL="0" indent="0" lvl="0">
              <a:lnSpc>
                <a:spcPts val="10228"/>
              </a:lnSpc>
            </a:pPr>
            <a:r>
              <a:rPr lang="en-US" sz="9559">
                <a:solidFill>
                  <a:srgbClr val="18100A"/>
                </a:solidFill>
                <a:latin typeface="Sedgwick Ave"/>
                <a:ea typeface="Sedgwick Ave"/>
                <a:cs typeface="Sedgwick Ave"/>
                <a:sym typeface="Sedgwick Ave"/>
              </a:rPr>
              <a:t>Insecurity and Division</a:t>
            </a:r>
          </a:p>
        </p:txBody>
      </p:sp>
      <p:sp>
        <p:nvSpPr>
          <p:cNvPr name="TextBox 24" id="24"/>
          <p:cNvSpPr txBox="true"/>
          <p:nvPr/>
        </p:nvSpPr>
        <p:spPr>
          <a:xfrm rot="0">
            <a:off x="9674835" y="723727"/>
            <a:ext cx="8409965" cy="1668780"/>
          </a:xfrm>
          <a:prstGeom prst="rect">
            <a:avLst/>
          </a:prstGeom>
        </p:spPr>
        <p:txBody>
          <a:bodyPr anchor="t" rtlCol="false" tIns="0" lIns="0" bIns="0" rIns="0">
            <a:spAutoFit/>
          </a:bodyPr>
          <a:lstStyle/>
          <a:p>
            <a:pPr algn="l" marL="0" indent="0" lvl="0">
              <a:lnSpc>
                <a:spcPts val="3300"/>
              </a:lnSpc>
            </a:pPr>
            <a:r>
              <a:rPr lang="en-US" sz="2200">
                <a:solidFill>
                  <a:srgbClr val="000F22"/>
                </a:solidFill>
                <a:latin typeface="DM Sans"/>
                <a:ea typeface="DM Sans"/>
                <a:cs typeface="DM Sans"/>
                <a:sym typeface="DM Sans"/>
              </a:rPr>
              <a:t>Insecurity often breeds fear, leading to </a:t>
            </a:r>
            <a:r>
              <a:rPr lang="en-US" b="true" sz="2200">
                <a:solidFill>
                  <a:srgbClr val="000F22"/>
                </a:solidFill>
                <a:latin typeface="DM Sans Bold"/>
                <a:ea typeface="DM Sans Bold"/>
                <a:cs typeface="DM Sans Bold"/>
                <a:sym typeface="DM Sans Bold"/>
              </a:rPr>
              <a:t>division</a:t>
            </a:r>
            <a:r>
              <a:rPr lang="en-US" sz="2200">
                <a:solidFill>
                  <a:srgbClr val="000F22"/>
                </a:solidFill>
                <a:latin typeface="DM Sans"/>
                <a:ea typeface="DM Sans"/>
                <a:cs typeface="DM Sans"/>
                <a:sym typeface="DM Sans"/>
              </a:rPr>
              <a:t> and hate among communities. This disconnect undermines our shared humanity and reinforces barriers, making it crucial to foster </a:t>
            </a:r>
            <a:r>
              <a:rPr lang="en-US" b="true" sz="2200">
                <a:solidFill>
                  <a:srgbClr val="000F22"/>
                </a:solidFill>
                <a:latin typeface="DM Sans Bold"/>
                <a:ea typeface="DM Sans Bold"/>
                <a:cs typeface="DM Sans Bold"/>
                <a:sym typeface="DM Sans Bold"/>
              </a:rPr>
              <a:t>empathy</a:t>
            </a:r>
            <a:r>
              <a:rPr lang="en-US" sz="2200">
                <a:solidFill>
                  <a:srgbClr val="000F22"/>
                </a:solidFill>
                <a:latin typeface="DM Sans"/>
                <a:ea typeface="DM Sans"/>
                <a:cs typeface="DM Sans"/>
                <a:sym typeface="DM Sans"/>
              </a:rPr>
              <a:t> and connection to combat these negative emotions.</a:t>
            </a:r>
          </a:p>
        </p:txBody>
      </p:sp>
      <p:sp>
        <p:nvSpPr>
          <p:cNvPr name="TextBox 25" id="25"/>
          <p:cNvSpPr txBox="true"/>
          <p:nvPr/>
        </p:nvSpPr>
        <p:spPr>
          <a:xfrm rot="0">
            <a:off x="0" y="9764565"/>
            <a:ext cx="8987199" cy="184785"/>
          </a:xfrm>
          <a:prstGeom prst="rect">
            <a:avLst/>
          </a:prstGeom>
        </p:spPr>
        <p:txBody>
          <a:bodyPr anchor="t" rtlCol="false" tIns="0" lIns="0" bIns="0" rIns="0">
            <a:spAutoFit/>
          </a:bodyPr>
          <a:lstStyle/>
          <a:p>
            <a:pPr algn="ctr" marL="0" indent="0" lvl="0">
              <a:lnSpc>
                <a:spcPts val="1560"/>
              </a:lnSpc>
              <a:spcBef>
                <a:spcPct val="0"/>
              </a:spcBef>
            </a:pPr>
            <a:r>
              <a:rPr lang="en-US" b="true" sz="1200">
                <a:solidFill>
                  <a:srgbClr val="E0DFDB"/>
                </a:solidFill>
                <a:latin typeface="Open Sauce Medium"/>
                <a:ea typeface="Open Sauce Medium"/>
                <a:cs typeface="Open Sauce Medium"/>
                <a:sym typeface="Open Sauce Medium"/>
              </a:rPr>
              <a:t>Copyright © 2025  iambernie.com   All Rights Reserved.</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grpSp>
        <p:nvGrpSpPr>
          <p:cNvPr name="Group 2" id="2"/>
          <p:cNvGrpSpPr/>
          <p:nvPr/>
        </p:nvGrpSpPr>
        <p:grpSpPr>
          <a:xfrm rot="0">
            <a:off x="0" y="0"/>
            <a:ext cx="10540192" cy="10287000"/>
            <a:chOff x="0" y="0"/>
            <a:chExt cx="832805" cy="812800"/>
          </a:xfrm>
        </p:grpSpPr>
        <p:sp>
          <p:nvSpPr>
            <p:cNvPr name="Freeform 3" id="3"/>
            <p:cNvSpPr/>
            <p:nvPr/>
          </p:nvSpPr>
          <p:spPr>
            <a:xfrm flipH="false" flipV="false" rot="0">
              <a:off x="0" y="0"/>
              <a:ext cx="832805" cy="812800"/>
            </a:xfrm>
            <a:custGeom>
              <a:avLst/>
              <a:gdLst/>
              <a:ahLst/>
              <a:cxnLst/>
              <a:rect r="r" b="b" t="t" l="l"/>
              <a:pathLst>
                <a:path h="812800" w="832805">
                  <a:moveTo>
                    <a:pt x="0" y="0"/>
                  </a:moveTo>
                  <a:lnTo>
                    <a:pt x="832805" y="0"/>
                  </a:lnTo>
                  <a:lnTo>
                    <a:pt x="832805" y="812800"/>
                  </a:lnTo>
                  <a:lnTo>
                    <a:pt x="0" y="812800"/>
                  </a:lnTo>
                  <a:close/>
                </a:path>
              </a:pathLst>
            </a:custGeom>
            <a:blipFill>
              <a:blip r:embed="rId2"/>
              <a:stretch>
                <a:fillRect l="-15065" t="0" r="-15065" b="0"/>
              </a:stretch>
            </a:blipFill>
          </p:spPr>
        </p:sp>
      </p:grpSp>
      <p:sp>
        <p:nvSpPr>
          <p:cNvPr name="TextBox 4" id="4"/>
          <p:cNvSpPr txBox="true"/>
          <p:nvPr/>
        </p:nvSpPr>
        <p:spPr>
          <a:xfrm rot="0">
            <a:off x="11771343" y="3783644"/>
            <a:ext cx="5748067" cy="6556375"/>
          </a:xfrm>
          <a:prstGeom prst="rect">
            <a:avLst/>
          </a:prstGeom>
        </p:spPr>
        <p:txBody>
          <a:bodyPr anchor="t" rtlCol="false" tIns="0" lIns="0" bIns="0" rIns="0">
            <a:spAutoFit/>
          </a:bodyPr>
          <a:lstStyle/>
          <a:p>
            <a:pPr algn="l" marL="0" indent="0" lvl="0">
              <a:lnSpc>
                <a:spcPts val="3499"/>
              </a:lnSpc>
            </a:pPr>
            <a:r>
              <a:rPr lang="en-US" sz="2499">
                <a:solidFill>
                  <a:srgbClr val="18100A"/>
                </a:solidFill>
                <a:latin typeface="Open Sauce"/>
                <a:ea typeface="Open Sauce"/>
                <a:cs typeface="Open Sauce"/>
                <a:sym typeface="Open Sauce"/>
              </a:rPr>
              <a:t>Ins</a:t>
            </a:r>
            <a:r>
              <a:rPr lang="en-US" sz="2499" strike="noStrike" u="none">
                <a:solidFill>
                  <a:srgbClr val="18100A"/>
                </a:solidFill>
                <a:latin typeface="Open Sauce"/>
                <a:ea typeface="Open Sauce"/>
                <a:cs typeface="Open Sauce"/>
                <a:sym typeface="Open Sauce"/>
              </a:rPr>
              <a:t>ecurity, envy, and fear of the unfamiliar f</a:t>
            </a:r>
            <a:r>
              <a:rPr lang="en-US" sz="2499" strike="noStrike" u="none">
                <a:solidFill>
                  <a:srgbClr val="18100A"/>
                </a:solidFill>
                <a:latin typeface="Open Sauce"/>
                <a:ea typeface="Open Sauce"/>
                <a:cs typeface="Open Sauce"/>
                <a:sym typeface="Open Sauce"/>
              </a:rPr>
              <a:t>uel gossip, bigotry, and eventually,</a:t>
            </a:r>
            <a:r>
              <a:rPr lang="en-US" sz="2499" strike="noStrike" u="none">
                <a:solidFill>
                  <a:srgbClr val="18100A"/>
                </a:solidFill>
                <a:latin typeface="Open Sauce"/>
                <a:ea typeface="Open Sauce"/>
                <a:cs typeface="Open Sauce"/>
                <a:sym typeface="Open Sauce"/>
              </a:rPr>
              <a:t> hate. When false leaders seize that fear, they manipulate it. They build mobs, spread disinformation, and turn people against their own cousins. Hatred spreads like cancer, indiscriminately, destructively, and inevitably leading to suffering, guilt, and collapse.</a:t>
            </a:r>
          </a:p>
          <a:p>
            <a:pPr algn="l" marL="0" indent="0" lvl="0">
              <a:lnSpc>
                <a:spcPts val="3499"/>
              </a:lnSpc>
            </a:pPr>
          </a:p>
          <a:p>
            <a:pPr algn="l" marL="0" indent="0" lvl="0">
              <a:lnSpc>
                <a:spcPts val="3499"/>
              </a:lnSpc>
            </a:pPr>
            <a:r>
              <a:rPr lang="en-US" sz="2499" strike="noStrike" u="none">
                <a:solidFill>
                  <a:srgbClr val="18100A"/>
                </a:solidFill>
                <a:latin typeface="Open Sauce"/>
                <a:ea typeface="Open Sauce"/>
                <a:cs typeface="Open Sauce"/>
                <a:sym typeface="Open Sauce"/>
              </a:rPr>
              <a:t>We’ve been too quick to conform. Too eager to follow party lines or ideologies without asking questions.</a:t>
            </a:r>
          </a:p>
          <a:p>
            <a:pPr algn="l" marL="0" indent="0" lvl="0">
              <a:lnSpc>
                <a:spcPts val="3499"/>
              </a:lnSpc>
            </a:pPr>
          </a:p>
        </p:txBody>
      </p:sp>
      <p:sp>
        <p:nvSpPr>
          <p:cNvPr name="TextBox 5" id="5"/>
          <p:cNvSpPr txBox="true"/>
          <p:nvPr/>
        </p:nvSpPr>
        <p:spPr>
          <a:xfrm rot="0">
            <a:off x="11795337" y="676275"/>
            <a:ext cx="5724072" cy="3040774"/>
          </a:xfrm>
          <a:prstGeom prst="rect">
            <a:avLst/>
          </a:prstGeom>
        </p:spPr>
        <p:txBody>
          <a:bodyPr anchor="t" rtlCol="false" tIns="0" lIns="0" bIns="0" rIns="0">
            <a:spAutoFit/>
          </a:bodyPr>
          <a:lstStyle/>
          <a:p>
            <a:pPr algn="l">
              <a:lnSpc>
                <a:spcPts val="7872"/>
              </a:lnSpc>
            </a:pPr>
            <a:r>
              <a:rPr lang="en-US" sz="8200">
                <a:solidFill>
                  <a:srgbClr val="18100A"/>
                </a:solidFill>
                <a:latin typeface="Sedgwick Ave"/>
                <a:ea typeface="Sedgwick Ave"/>
                <a:cs typeface="Sedgwick Ave"/>
                <a:sym typeface="Sedgwick Ave"/>
              </a:rPr>
              <a:t>Insecurity Can Lead </a:t>
            </a:r>
          </a:p>
          <a:p>
            <a:pPr algn="l" marL="0" indent="0" lvl="0">
              <a:lnSpc>
                <a:spcPts val="7872"/>
              </a:lnSpc>
            </a:pPr>
            <a:r>
              <a:rPr lang="en-US" sz="8200">
                <a:solidFill>
                  <a:srgbClr val="18100A"/>
                </a:solidFill>
                <a:latin typeface="Sedgwick Ave"/>
                <a:ea typeface="Sedgwick Ave"/>
                <a:cs typeface="Sedgwick Ave"/>
                <a:sym typeface="Sedgwick Ave"/>
              </a:rPr>
              <a:t>to Hate</a:t>
            </a:r>
          </a:p>
        </p:txBody>
      </p:sp>
      <p:sp>
        <p:nvSpPr>
          <p:cNvPr name="TextBox 6" id="6"/>
          <p:cNvSpPr txBox="true"/>
          <p:nvPr/>
        </p:nvSpPr>
        <p:spPr>
          <a:xfrm rot="0">
            <a:off x="2784143" y="9714808"/>
            <a:ext cx="8987199" cy="184785"/>
          </a:xfrm>
          <a:prstGeom prst="rect">
            <a:avLst/>
          </a:prstGeom>
        </p:spPr>
        <p:txBody>
          <a:bodyPr anchor="t" rtlCol="false" tIns="0" lIns="0" bIns="0" rIns="0">
            <a:spAutoFit/>
          </a:bodyPr>
          <a:lstStyle/>
          <a:p>
            <a:pPr algn="ctr" marL="0" indent="0" lvl="0">
              <a:lnSpc>
                <a:spcPts val="1560"/>
              </a:lnSpc>
              <a:spcBef>
                <a:spcPct val="0"/>
              </a:spcBef>
            </a:pPr>
            <a:r>
              <a:rPr lang="en-US" b="true" sz="1200">
                <a:solidFill>
                  <a:srgbClr val="A59E99"/>
                </a:solidFill>
                <a:latin typeface="Open Sauce Medium"/>
                <a:ea typeface="Open Sauce Medium"/>
                <a:cs typeface="Open Sauce Medium"/>
                <a:sym typeface="Open Sauce Medium"/>
              </a:rPr>
              <a:t>Copyright © 2025  iambernie.com   All Rights Reserved.</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0DFDB"/>
        </a:solidFill>
      </p:bgPr>
    </p:bg>
    <p:spTree>
      <p:nvGrpSpPr>
        <p:cNvPr id="1" name=""/>
        <p:cNvGrpSpPr/>
        <p:nvPr/>
      </p:nvGrpSpPr>
      <p:grpSpPr>
        <a:xfrm>
          <a:off x="0" y="0"/>
          <a:ext cx="0" cy="0"/>
          <a:chOff x="0" y="0"/>
          <a:chExt cx="0" cy="0"/>
        </a:xfrm>
      </p:grpSpPr>
      <p:grpSp>
        <p:nvGrpSpPr>
          <p:cNvPr name="Group 2" id="2"/>
          <p:cNvGrpSpPr/>
          <p:nvPr/>
        </p:nvGrpSpPr>
        <p:grpSpPr>
          <a:xfrm rot="0">
            <a:off x="11592287" y="199416"/>
            <a:ext cx="5748067" cy="9733513"/>
            <a:chOff x="0" y="0"/>
            <a:chExt cx="7664089" cy="12978018"/>
          </a:xfrm>
        </p:grpSpPr>
        <p:sp>
          <p:nvSpPr>
            <p:cNvPr name="TextBox 3" id="3"/>
            <p:cNvSpPr txBox="true"/>
            <p:nvPr/>
          </p:nvSpPr>
          <p:spPr>
            <a:xfrm rot="0">
              <a:off x="0" y="2499459"/>
              <a:ext cx="7664089" cy="10478558"/>
            </a:xfrm>
            <a:prstGeom prst="rect">
              <a:avLst/>
            </a:prstGeom>
          </p:spPr>
          <p:txBody>
            <a:bodyPr anchor="t" rtlCol="false" tIns="0" lIns="0" bIns="0" rIns="0">
              <a:spAutoFit/>
            </a:bodyPr>
            <a:lstStyle/>
            <a:p>
              <a:pPr algn="l" marL="0" indent="0" lvl="0">
                <a:lnSpc>
                  <a:spcPts val="3499"/>
                </a:lnSpc>
              </a:pPr>
              <a:r>
                <a:rPr lang="en-US" sz="2499" strike="noStrike" u="none">
                  <a:solidFill>
                    <a:srgbClr val="18100A"/>
                  </a:solidFill>
                  <a:latin typeface="Open Sauce"/>
                  <a:ea typeface="Open Sauce"/>
                  <a:cs typeface="Open Sauce"/>
                  <a:sym typeface="Open Sauce"/>
                </a:rPr>
                <a:t>We forget: We are the gatekeepers of o</a:t>
              </a:r>
              <a:r>
                <a:rPr lang="en-US" sz="2499" strike="noStrike" u="none">
                  <a:solidFill>
                    <a:srgbClr val="18100A"/>
                  </a:solidFill>
                  <a:latin typeface="Open Sauce"/>
                  <a:ea typeface="Open Sauce"/>
                  <a:cs typeface="Open Sauce"/>
                  <a:sym typeface="Open Sauce"/>
                </a:rPr>
                <a:t>ur own minds</a:t>
              </a:r>
              <a:r>
                <a:rPr lang="en-US" sz="2499" strike="noStrike" u="none">
                  <a:solidFill>
                    <a:srgbClr val="18100A"/>
                  </a:solidFill>
                  <a:latin typeface="Open Sauce"/>
                  <a:ea typeface="Open Sauce"/>
                  <a:cs typeface="Open Sauce"/>
                  <a:sym typeface="Open Sauce"/>
                </a:rPr>
                <a:t>.</a:t>
              </a:r>
            </a:p>
            <a:p>
              <a:pPr algn="l" marL="0" indent="0" lvl="0">
                <a:lnSpc>
                  <a:spcPts val="3499"/>
                </a:lnSpc>
              </a:pPr>
            </a:p>
            <a:p>
              <a:pPr algn="l" marL="0" indent="0" lvl="0">
                <a:lnSpc>
                  <a:spcPts val="3499"/>
                </a:lnSpc>
              </a:pPr>
              <a:r>
                <a:rPr lang="en-US" sz="2499" strike="noStrike" u="none">
                  <a:solidFill>
                    <a:srgbClr val="18100A"/>
                  </a:solidFill>
                  <a:latin typeface="Open Sauce"/>
                  <a:ea typeface="Open Sauce"/>
                  <a:cs typeface="Open Sauce"/>
                  <a:sym typeface="Open Sauce"/>
                </a:rPr>
                <a:t>What we accept, absorb, and repeat becomes the language of our conscience, or the weapon of </a:t>
              </a:r>
            </a:p>
            <a:p>
              <a:pPr algn="l" marL="0" indent="0" lvl="0">
                <a:lnSpc>
                  <a:spcPts val="3499"/>
                </a:lnSpc>
              </a:pPr>
              <a:r>
                <a:rPr lang="en-US" sz="2499" strike="noStrike" u="none">
                  <a:solidFill>
                    <a:srgbClr val="18100A"/>
                  </a:solidFill>
                  <a:latin typeface="Open Sauce"/>
                  <a:ea typeface="Open Sauce"/>
                  <a:cs typeface="Open Sauce"/>
                  <a:sym typeface="Open Sauce"/>
                </a:rPr>
                <a:t>our undoing.</a:t>
              </a:r>
            </a:p>
            <a:p>
              <a:pPr algn="l" marL="0" indent="0" lvl="0">
                <a:lnSpc>
                  <a:spcPts val="3499"/>
                </a:lnSpc>
              </a:pPr>
            </a:p>
            <a:p>
              <a:pPr algn="l" marL="0" indent="0" lvl="0">
                <a:lnSpc>
                  <a:spcPts val="3499"/>
                </a:lnSpc>
              </a:pPr>
              <a:r>
                <a:rPr lang="en-US" sz="2499" strike="noStrike" u="none">
                  <a:solidFill>
                    <a:srgbClr val="18100A"/>
                  </a:solidFill>
                  <a:latin typeface="Open Sauce"/>
                  <a:ea typeface="Open Sauce"/>
                  <a:cs typeface="Open Sauce"/>
                  <a:sym typeface="Open Sauce"/>
                </a:rPr>
                <a:t>We must reclaim our moral compass, resist blaming others for our discomforts, and stop justifying hate and violence as a byproduct of allegiance or ideology.</a:t>
              </a:r>
            </a:p>
            <a:p>
              <a:pPr algn="l" marL="0" indent="0" lvl="0">
                <a:lnSpc>
                  <a:spcPts val="3499"/>
                </a:lnSpc>
              </a:pPr>
            </a:p>
            <a:p>
              <a:pPr algn="l" marL="0" indent="0" lvl="0">
                <a:lnSpc>
                  <a:spcPts val="3499"/>
                </a:lnSpc>
              </a:pPr>
              <a:r>
                <a:rPr lang="en-US" sz="2499" strike="noStrike" u="none">
                  <a:solidFill>
                    <a:srgbClr val="18100A"/>
                  </a:solidFill>
                  <a:latin typeface="Open Sauce"/>
                  <a:ea typeface="Open Sauce"/>
                  <a:cs typeface="Open Sauce"/>
                  <a:sym typeface="Open Sauce"/>
                </a:rPr>
                <a:t>Blind obedience is not a virtue.</a:t>
              </a:r>
            </a:p>
            <a:p>
              <a:pPr algn="l" marL="0" indent="0" lvl="0">
                <a:lnSpc>
                  <a:spcPts val="3499"/>
                </a:lnSpc>
              </a:pPr>
            </a:p>
            <a:p>
              <a:pPr algn="l" marL="0" indent="0" lvl="0">
                <a:lnSpc>
                  <a:spcPts val="3499"/>
                </a:lnSpc>
              </a:pPr>
              <a:r>
                <a:rPr lang="en-US" sz="2499" strike="noStrike" u="none">
                  <a:solidFill>
                    <a:srgbClr val="18100A"/>
                  </a:solidFill>
                  <a:latin typeface="Open Sauce"/>
                  <a:ea typeface="Open Sauce"/>
                  <a:cs typeface="Open Sauce"/>
                  <a:sym typeface="Open Sauce"/>
                </a:rPr>
                <a:t>Critical thought is.</a:t>
              </a:r>
            </a:p>
            <a:p>
              <a:pPr algn="l" marL="0" indent="0" lvl="0">
                <a:lnSpc>
                  <a:spcPts val="3499"/>
                </a:lnSpc>
              </a:pPr>
            </a:p>
          </p:txBody>
        </p:sp>
        <p:sp>
          <p:nvSpPr>
            <p:cNvPr name="TextBox 4" id="4"/>
            <p:cNvSpPr txBox="true"/>
            <p:nvPr/>
          </p:nvSpPr>
          <p:spPr>
            <a:xfrm rot="0">
              <a:off x="31992" y="-9525"/>
              <a:ext cx="7632097" cy="1673225"/>
            </a:xfrm>
            <a:prstGeom prst="rect">
              <a:avLst/>
            </a:prstGeom>
          </p:spPr>
          <p:txBody>
            <a:bodyPr anchor="t" rtlCol="false" tIns="0" lIns="0" bIns="0" rIns="0">
              <a:spAutoFit/>
            </a:bodyPr>
            <a:lstStyle/>
            <a:p>
              <a:pPr algn="l" marL="0" indent="0" lvl="0">
                <a:lnSpc>
                  <a:spcPts val="9840"/>
                </a:lnSpc>
              </a:pPr>
              <a:r>
                <a:rPr lang="en-US" sz="8200">
                  <a:solidFill>
                    <a:srgbClr val="18100A"/>
                  </a:solidFill>
                  <a:latin typeface="Sedgwick Ave"/>
                  <a:ea typeface="Sedgwick Ave"/>
                  <a:cs typeface="Sedgwick Ave"/>
                  <a:sym typeface="Sedgwick Ave"/>
                </a:rPr>
                <a:t>Gatekeeper</a:t>
              </a:r>
            </a:p>
          </p:txBody>
        </p:sp>
      </p:grpSp>
      <p:grpSp>
        <p:nvGrpSpPr>
          <p:cNvPr name="Group 5" id="5"/>
          <p:cNvGrpSpPr/>
          <p:nvPr/>
        </p:nvGrpSpPr>
        <p:grpSpPr>
          <a:xfrm rot="0">
            <a:off x="0" y="0"/>
            <a:ext cx="10540192" cy="10287000"/>
            <a:chOff x="0" y="0"/>
            <a:chExt cx="832805" cy="812800"/>
          </a:xfrm>
        </p:grpSpPr>
        <p:sp>
          <p:nvSpPr>
            <p:cNvPr name="Freeform 6" id="6"/>
            <p:cNvSpPr/>
            <p:nvPr/>
          </p:nvSpPr>
          <p:spPr>
            <a:xfrm flipH="false" flipV="false" rot="0">
              <a:off x="0" y="0"/>
              <a:ext cx="832805" cy="812800"/>
            </a:xfrm>
            <a:custGeom>
              <a:avLst/>
              <a:gdLst/>
              <a:ahLst/>
              <a:cxnLst/>
              <a:rect r="r" b="b" t="t" l="l"/>
              <a:pathLst>
                <a:path h="812800" w="832805">
                  <a:moveTo>
                    <a:pt x="0" y="0"/>
                  </a:moveTo>
                  <a:lnTo>
                    <a:pt x="832805" y="0"/>
                  </a:lnTo>
                  <a:lnTo>
                    <a:pt x="832805" y="812800"/>
                  </a:lnTo>
                  <a:lnTo>
                    <a:pt x="0" y="812800"/>
                  </a:lnTo>
                  <a:close/>
                </a:path>
              </a:pathLst>
            </a:custGeom>
            <a:blipFill>
              <a:blip r:embed="rId2"/>
              <a:stretch>
                <a:fillRect l="-15065" t="0" r="-15065" b="0"/>
              </a:stretch>
            </a:blipFill>
          </p:spPr>
        </p:sp>
      </p:grpSp>
      <p:sp>
        <p:nvSpPr>
          <p:cNvPr name="TextBox 7" id="7"/>
          <p:cNvSpPr txBox="true"/>
          <p:nvPr/>
        </p:nvSpPr>
        <p:spPr>
          <a:xfrm rot="0">
            <a:off x="0" y="9967155"/>
            <a:ext cx="10540192" cy="184785"/>
          </a:xfrm>
          <a:prstGeom prst="rect">
            <a:avLst/>
          </a:prstGeom>
        </p:spPr>
        <p:txBody>
          <a:bodyPr anchor="t" rtlCol="false" tIns="0" lIns="0" bIns="0" rIns="0">
            <a:spAutoFit/>
          </a:bodyPr>
          <a:lstStyle/>
          <a:p>
            <a:pPr algn="ctr" marL="0" indent="0" lvl="0">
              <a:lnSpc>
                <a:spcPts val="1560"/>
              </a:lnSpc>
              <a:spcBef>
                <a:spcPct val="0"/>
              </a:spcBef>
            </a:pPr>
            <a:r>
              <a:rPr lang="en-US" b="true" sz="1200">
                <a:solidFill>
                  <a:srgbClr val="A59E99"/>
                </a:solidFill>
                <a:latin typeface="Open Sauce Medium"/>
                <a:ea typeface="Open Sauce Medium"/>
                <a:cs typeface="Open Sauce Medium"/>
                <a:sym typeface="Open Sauce Medium"/>
              </a:rPr>
              <a:t>Copyright © 2025  iambernie.com   All Rights Reserved.</a:t>
            </a:r>
          </a:p>
        </p:txBody>
      </p:sp>
    </p:spTree>
  </p:cSld>
  <p:clrMapOvr>
    <a:masterClrMapping/>
  </p:clrMapOvr>
</p:sld>
</file>

<file path=ppt/slides/slide9.xml><?xml version="1.0" encoding="utf-8"?>
<p:sld xmlns:p="http://schemas.openxmlformats.org/presentationml/2006/main" xmlns:a="http://schemas.openxmlformats.org/drawingml/2006/main">
  <p:cSld>
    <p:bg>
      <p:bgPr>
        <a:solidFill>
          <a:srgbClr val="E0DFDB"/>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4126388"/>
            <a:chOff x="0" y="0"/>
            <a:chExt cx="4816593" cy="1086785"/>
          </a:xfrm>
        </p:grpSpPr>
        <p:sp>
          <p:nvSpPr>
            <p:cNvPr name="Freeform 3" id="3"/>
            <p:cNvSpPr/>
            <p:nvPr/>
          </p:nvSpPr>
          <p:spPr>
            <a:xfrm flipH="false" flipV="false" rot="0">
              <a:off x="0" y="0"/>
              <a:ext cx="4816592" cy="1086785"/>
            </a:xfrm>
            <a:custGeom>
              <a:avLst/>
              <a:gdLst/>
              <a:ahLst/>
              <a:cxnLst/>
              <a:rect r="r" b="b" t="t" l="l"/>
              <a:pathLst>
                <a:path h="1086785" w="4816592">
                  <a:moveTo>
                    <a:pt x="0" y="0"/>
                  </a:moveTo>
                  <a:lnTo>
                    <a:pt x="4816592" y="0"/>
                  </a:lnTo>
                  <a:lnTo>
                    <a:pt x="4816592" y="1086785"/>
                  </a:lnTo>
                  <a:lnTo>
                    <a:pt x="0" y="1086785"/>
                  </a:lnTo>
                  <a:close/>
                </a:path>
              </a:pathLst>
            </a:custGeom>
            <a:solidFill>
              <a:srgbClr val="FFFFFF"/>
            </a:solidFill>
          </p:spPr>
        </p:sp>
        <p:sp>
          <p:nvSpPr>
            <p:cNvPr name="TextBox 4" id="4"/>
            <p:cNvSpPr txBox="true"/>
            <p:nvPr/>
          </p:nvSpPr>
          <p:spPr>
            <a:xfrm>
              <a:off x="0" y="-28575"/>
              <a:ext cx="4816593" cy="1115360"/>
            </a:xfrm>
            <a:prstGeom prst="rect">
              <a:avLst/>
            </a:prstGeom>
          </p:spPr>
          <p:txBody>
            <a:bodyPr anchor="ctr" rtlCol="false" tIns="50800" lIns="50800" bIns="50800" rIns="50800"/>
            <a:lstStyle/>
            <a:p>
              <a:pPr algn="ctr">
                <a:lnSpc>
                  <a:spcPts val="2100"/>
                </a:lnSpc>
              </a:pPr>
            </a:p>
          </p:txBody>
        </p:sp>
      </p:grpSp>
      <p:sp>
        <p:nvSpPr>
          <p:cNvPr name="TextBox 5" id="5"/>
          <p:cNvSpPr txBox="true"/>
          <p:nvPr/>
        </p:nvSpPr>
        <p:spPr>
          <a:xfrm rot="0">
            <a:off x="1028700" y="767794"/>
            <a:ext cx="11696527" cy="2447925"/>
          </a:xfrm>
          <a:prstGeom prst="rect">
            <a:avLst/>
          </a:prstGeom>
        </p:spPr>
        <p:txBody>
          <a:bodyPr anchor="t" rtlCol="false" tIns="0" lIns="0" bIns="0" rIns="0">
            <a:spAutoFit/>
          </a:bodyPr>
          <a:lstStyle/>
          <a:p>
            <a:pPr algn="l" marL="0" indent="0" lvl="0">
              <a:lnSpc>
                <a:spcPts val="9600"/>
              </a:lnSpc>
            </a:pPr>
            <a:r>
              <a:rPr lang="en-US" b="true" sz="8000" spc="-400">
                <a:solidFill>
                  <a:srgbClr val="18100A"/>
                </a:solidFill>
                <a:latin typeface="Open Sauce Bold"/>
                <a:ea typeface="Open Sauce Bold"/>
                <a:cs typeface="Open Sauce Bold"/>
                <a:sym typeface="Open Sauce Bold"/>
              </a:rPr>
              <a:t>The Importance of Critical Thought Today</a:t>
            </a:r>
          </a:p>
        </p:txBody>
      </p:sp>
      <p:sp>
        <p:nvSpPr>
          <p:cNvPr name="TextBox 6" id="6"/>
          <p:cNvSpPr txBox="true"/>
          <p:nvPr/>
        </p:nvSpPr>
        <p:spPr>
          <a:xfrm rot="0">
            <a:off x="9803219" y="7096805"/>
            <a:ext cx="2379751" cy="1200150"/>
          </a:xfrm>
          <a:prstGeom prst="rect">
            <a:avLst/>
          </a:prstGeom>
        </p:spPr>
        <p:txBody>
          <a:bodyPr anchor="t" rtlCol="false" tIns="0" lIns="0" bIns="0" rIns="0">
            <a:spAutoFit/>
          </a:bodyPr>
          <a:lstStyle/>
          <a:p>
            <a:pPr algn="ctr" marL="0" indent="0" lvl="0">
              <a:lnSpc>
                <a:spcPts val="9517"/>
              </a:lnSpc>
            </a:pPr>
            <a:r>
              <a:rPr lang="en-US" b="true" sz="7931" spc="-396">
                <a:solidFill>
                  <a:srgbClr val="18100A"/>
                </a:solidFill>
                <a:latin typeface="Open Sauce Bold"/>
                <a:ea typeface="Open Sauce Bold"/>
                <a:cs typeface="Open Sauce Bold"/>
                <a:sym typeface="Open Sauce Bold"/>
              </a:rPr>
              <a:t>60%</a:t>
            </a:r>
          </a:p>
        </p:txBody>
      </p:sp>
      <p:sp>
        <p:nvSpPr>
          <p:cNvPr name="TextBox 7" id="7"/>
          <p:cNvSpPr txBox="true"/>
          <p:nvPr/>
        </p:nvSpPr>
        <p:spPr>
          <a:xfrm rot="0">
            <a:off x="789702" y="7096805"/>
            <a:ext cx="2379751" cy="1200150"/>
          </a:xfrm>
          <a:prstGeom prst="rect">
            <a:avLst/>
          </a:prstGeom>
        </p:spPr>
        <p:txBody>
          <a:bodyPr anchor="t" rtlCol="false" tIns="0" lIns="0" bIns="0" rIns="0">
            <a:spAutoFit/>
          </a:bodyPr>
          <a:lstStyle/>
          <a:p>
            <a:pPr algn="ctr" marL="0" indent="0" lvl="0">
              <a:lnSpc>
                <a:spcPts val="9517"/>
              </a:lnSpc>
            </a:pPr>
            <a:r>
              <a:rPr lang="en-US" b="true" sz="7931" spc="-396">
                <a:solidFill>
                  <a:srgbClr val="18100A"/>
                </a:solidFill>
                <a:latin typeface="Open Sauce Bold"/>
                <a:ea typeface="Open Sauce Bold"/>
                <a:cs typeface="Open Sauce Bold"/>
                <a:sym typeface="Open Sauce Bold"/>
              </a:rPr>
              <a:t>75%</a:t>
            </a:r>
          </a:p>
        </p:txBody>
      </p:sp>
      <p:sp>
        <p:nvSpPr>
          <p:cNvPr name="TextBox 8" id="8"/>
          <p:cNvSpPr txBox="true"/>
          <p:nvPr/>
        </p:nvSpPr>
        <p:spPr>
          <a:xfrm rot="0">
            <a:off x="1028700" y="4890482"/>
            <a:ext cx="16230600" cy="523875"/>
          </a:xfrm>
          <a:prstGeom prst="rect">
            <a:avLst/>
          </a:prstGeom>
        </p:spPr>
        <p:txBody>
          <a:bodyPr anchor="t" rtlCol="false" tIns="0" lIns="0" bIns="0" rIns="0">
            <a:spAutoFit/>
          </a:bodyPr>
          <a:lstStyle/>
          <a:p>
            <a:pPr algn="l" marL="0" indent="0" lvl="0">
              <a:lnSpc>
                <a:spcPts val="4200"/>
              </a:lnSpc>
            </a:pPr>
            <a:r>
              <a:rPr lang="en-US" sz="3000">
                <a:solidFill>
                  <a:srgbClr val="18100A"/>
                </a:solidFill>
                <a:latin typeface="Open Sauce"/>
                <a:ea typeface="Open Sauce"/>
                <a:cs typeface="Open Sauce"/>
                <a:sym typeface="Open Sauce"/>
              </a:rPr>
              <a:t>Critical thinking is essential for fostering informed and engaged citizens worldwide.</a:t>
            </a:r>
          </a:p>
        </p:txBody>
      </p:sp>
      <p:grpSp>
        <p:nvGrpSpPr>
          <p:cNvPr name="Group 9" id="9"/>
          <p:cNvGrpSpPr/>
          <p:nvPr/>
        </p:nvGrpSpPr>
        <p:grpSpPr>
          <a:xfrm rot="0">
            <a:off x="3708498" y="6777895"/>
            <a:ext cx="5406927" cy="1762050"/>
            <a:chOff x="0" y="0"/>
            <a:chExt cx="7209237" cy="2349400"/>
          </a:xfrm>
        </p:grpSpPr>
        <p:sp>
          <p:nvSpPr>
            <p:cNvPr name="TextBox 10" id="10"/>
            <p:cNvSpPr txBox="true"/>
            <p:nvPr/>
          </p:nvSpPr>
          <p:spPr>
            <a:xfrm rot="0">
              <a:off x="0" y="-38100"/>
              <a:ext cx="7209237" cy="1308100"/>
            </a:xfrm>
            <a:prstGeom prst="rect">
              <a:avLst/>
            </a:prstGeom>
          </p:spPr>
          <p:txBody>
            <a:bodyPr anchor="t" rtlCol="false" tIns="0" lIns="0" bIns="0" rIns="0">
              <a:spAutoFit/>
            </a:bodyPr>
            <a:lstStyle/>
            <a:p>
              <a:pPr algn="l" marL="0" indent="0" lvl="0">
                <a:lnSpc>
                  <a:spcPts val="3900"/>
                </a:lnSpc>
              </a:pPr>
              <a:r>
                <a:rPr lang="en-US" b="true" sz="3000">
                  <a:solidFill>
                    <a:srgbClr val="18100A"/>
                  </a:solidFill>
                  <a:latin typeface="Open Sauce Semi-Bold"/>
                  <a:ea typeface="Open Sauce Semi-Bold"/>
                  <a:cs typeface="Open Sauce Semi-Bold"/>
                  <a:sym typeface="Open Sauce Semi-Bold"/>
                </a:rPr>
                <a:t>Percentage of people lacking critical thinking skills</a:t>
              </a:r>
            </a:p>
          </p:txBody>
        </p:sp>
        <p:sp>
          <p:nvSpPr>
            <p:cNvPr name="TextBox 11" id="11"/>
            <p:cNvSpPr txBox="true"/>
            <p:nvPr/>
          </p:nvSpPr>
          <p:spPr>
            <a:xfrm rot="0">
              <a:off x="0" y="1470476"/>
              <a:ext cx="7209237" cy="878924"/>
            </a:xfrm>
            <a:prstGeom prst="rect">
              <a:avLst/>
            </a:prstGeom>
          </p:spPr>
          <p:txBody>
            <a:bodyPr anchor="t" rtlCol="false" tIns="0" lIns="0" bIns="0" rIns="0">
              <a:spAutoFit/>
            </a:bodyPr>
            <a:lstStyle/>
            <a:p>
              <a:pPr algn="l" marL="0" indent="0" lvl="0">
                <a:lnSpc>
                  <a:spcPts val="2768"/>
                </a:lnSpc>
                <a:spcBef>
                  <a:spcPct val="0"/>
                </a:spcBef>
              </a:pPr>
              <a:r>
                <a:rPr lang="en-US" sz="1751" strike="noStrike" u="none">
                  <a:solidFill>
                    <a:srgbClr val="18100A"/>
                  </a:solidFill>
                  <a:latin typeface="Open Sauce"/>
                  <a:ea typeface="Open Sauce"/>
                  <a:cs typeface="Open Sauce"/>
                  <a:sym typeface="Open Sauce"/>
                </a:rPr>
                <a:t>This limits their ability to analyze information effectively.</a:t>
              </a:r>
            </a:p>
          </p:txBody>
        </p:sp>
      </p:grpSp>
      <p:grpSp>
        <p:nvGrpSpPr>
          <p:cNvPr name="Group 12" id="12"/>
          <p:cNvGrpSpPr/>
          <p:nvPr/>
        </p:nvGrpSpPr>
        <p:grpSpPr>
          <a:xfrm rot="0">
            <a:off x="12725227" y="6777895"/>
            <a:ext cx="5040807" cy="1762050"/>
            <a:chOff x="0" y="0"/>
            <a:chExt cx="6721076" cy="2349400"/>
          </a:xfrm>
        </p:grpSpPr>
        <p:sp>
          <p:nvSpPr>
            <p:cNvPr name="TextBox 13" id="13"/>
            <p:cNvSpPr txBox="true"/>
            <p:nvPr/>
          </p:nvSpPr>
          <p:spPr>
            <a:xfrm rot="0">
              <a:off x="0" y="-38100"/>
              <a:ext cx="6721076" cy="1308100"/>
            </a:xfrm>
            <a:prstGeom prst="rect">
              <a:avLst/>
            </a:prstGeom>
          </p:spPr>
          <p:txBody>
            <a:bodyPr anchor="t" rtlCol="false" tIns="0" lIns="0" bIns="0" rIns="0">
              <a:spAutoFit/>
            </a:bodyPr>
            <a:lstStyle/>
            <a:p>
              <a:pPr algn="l" marL="0" indent="0" lvl="0">
                <a:lnSpc>
                  <a:spcPts val="3900"/>
                </a:lnSpc>
              </a:pPr>
              <a:r>
                <a:rPr lang="en-US" b="true" sz="2999">
                  <a:solidFill>
                    <a:srgbClr val="18100A"/>
                  </a:solidFill>
                  <a:latin typeface="Open Sauce Semi-Bold"/>
                  <a:ea typeface="Open Sauce Semi-Bold"/>
                  <a:cs typeface="Open Sauce Semi-Bold"/>
                  <a:sym typeface="Open Sauce Semi-Bold"/>
                </a:rPr>
                <a:t>Percentage of leaders valuing critical thought</a:t>
              </a:r>
            </a:p>
          </p:txBody>
        </p:sp>
        <p:sp>
          <p:nvSpPr>
            <p:cNvPr name="TextBox 14" id="14"/>
            <p:cNvSpPr txBox="true"/>
            <p:nvPr/>
          </p:nvSpPr>
          <p:spPr>
            <a:xfrm rot="0">
              <a:off x="0" y="1470476"/>
              <a:ext cx="6721076" cy="878924"/>
            </a:xfrm>
            <a:prstGeom prst="rect">
              <a:avLst/>
            </a:prstGeom>
          </p:spPr>
          <p:txBody>
            <a:bodyPr anchor="t" rtlCol="false" tIns="0" lIns="0" bIns="0" rIns="0">
              <a:spAutoFit/>
            </a:bodyPr>
            <a:lstStyle/>
            <a:p>
              <a:pPr algn="l" marL="0" indent="0" lvl="0">
                <a:lnSpc>
                  <a:spcPts val="2768"/>
                </a:lnSpc>
                <a:spcBef>
                  <a:spcPct val="0"/>
                </a:spcBef>
              </a:pPr>
              <a:r>
                <a:rPr lang="en-US" sz="1751" strike="noStrike" u="none">
                  <a:solidFill>
                    <a:srgbClr val="18100A"/>
                  </a:solidFill>
                  <a:latin typeface="Open Sauce"/>
                  <a:ea typeface="Open Sauce"/>
                  <a:cs typeface="Open Sauce"/>
                  <a:sym typeface="Open Sauce"/>
                </a:rPr>
                <a:t>Effective leadership relies on </a:t>
              </a:r>
              <a:r>
                <a:rPr lang="en-US" b="true" sz="1751" strike="noStrike" u="none">
                  <a:solidFill>
                    <a:srgbClr val="18100A"/>
                  </a:solidFill>
                  <a:latin typeface="Open Sauce Bold"/>
                  <a:ea typeface="Open Sauce Bold"/>
                  <a:cs typeface="Open Sauce Bold"/>
                  <a:sym typeface="Open Sauce Bold"/>
                </a:rPr>
                <a:t>sound </a:t>
              </a:r>
            </a:p>
            <a:p>
              <a:pPr algn="l" marL="0" indent="0" lvl="0">
                <a:lnSpc>
                  <a:spcPts val="2768"/>
                </a:lnSpc>
                <a:spcBef>
                  <a:spcPct val="0"/>
                </a:spcBef>
              </a:pPr>
              <a:r>
                <a:rPr lang="en-US" b="true" sz="1751" strike="noStrike" u="none">
                  <a:solidFill>
                    <a:srgbClr val="18100A"/>
                  </a:solidFill>
                  <a:latin typeface="Open Sauce Bold"/>
                  <a:ea typeface="Open Sauce Bold"/>
                  <a:cs typeface="Open Sauce Bold"/>
                  <a:sym typeface="Open Sauce Bold"/>
                </a:rPr>
                <a:t>reasoning</a:t>
              </a:r>
              <a:r>
                <a:rPr lang="en-US" sz="1751" strike="noStrike" u="none">
                  <a:solidFill>
                    <a:srgbClr val="18100A"/>
                  </a:solidFill>
                  <a:latin typeface="Open Sauce"/>
                  <a:ea typeface="Open Sauce"/>
                  <a:cs typeface="Open Sauce"/>
                  <a:sym typeface="Open Sauce"/>
                </a:rPr>
                <a:t> and ethical decision-making.</a:t>
              </a:r>
            </a:p>
          </p:txBody>
        </p:sp>
      </p:grpSp>
      <p:sp>
        <p:nvSpPr>
          <p:cNvPr name="TextBox 15" id="15"/>
          <p:cNvSpPr txBox="true"/>
          <p:nvPr/>
        </p:nvSpPr>
        <p:spPr>
          <a:xfrm rot="0">
            <a:off x="0" y="9764565"/>
            <a:ext cx="8987199" cy="184785"/>
          </a:xfrm>
          <a:prstGeom prst="rect">
            <a:avLst/>
          </a:prstGeom>
        </p:spPr>
        <p:txBody>
          <a:bodyPr anchor="t" rtlCol="false" tIns="0" lIns="0" bIns="0" rIns="0">
            <a:spAutoFit/>
          </a:bodyPr>
          <a:lstStyle/>
          <a:p>
            <a:pPr algn="ctr" marL="0" indent="0" lvl="0">
              <a:lnSpc>
                <a:spcPts val="1560"/>
              </a:lnSpc>
              <a:spcBef>
                <a:spcPct val="0"/>
              </a:spcBef>
            </a:pPr>
            <a:r>
              <a:rPr lang="en-US" b="true" sz="1200">
                <a:solidFill>
                  <a:srgbClr val="A59E99"/>
                </a:solidFill>
                <a:latin typeface="Open Sauce Medium"/>
                <a:ea typeface="Open Sauce Medium"/>
                <a:cs typeface="Open Sauce Medium"/>
                <a:sym typeface="Open Sauce Medium"/>
              </a:rPr>
              <a:t>Copyright © 2025  iambernie.com   All Rights Reserved.</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description>Presentation - A Global Awakening</dc:description>
  <dc:identifier>DAGncMvi8Sw</dc:identifier>
  <dcterms:modified xsi:type="dcterms:W3CDTF">2011-08-01T06:04:30Z</dcterms:modified>
  <cp:revision>1</cp:revision>
  <dc:title>I AM BERNIE PPT PRESENTATION</dc:title>
</cp:coreProperties>
</file>