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10287000" cx="18288000"/>
  <p:notesSz cx="6858000" cy="9144000"/>
  <p:embeddedFontLst>
    <p:embeddedFont>
      <p:font typeface="Sedgwick Ave"/>
      <p:regular r:id="rId31"/>
    </p:embeddedFont>
    <p:embeddedFont>
      <p:font typeface="DM Sans"/>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36" roundtripDataSignature="AMtx7miQQqQGz4iC4mIX5mDnvc+5/ROX6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SedgwickAve-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DMSans-bold.fntdata"/><Relationship Id="rId10" Type="http://schemas.openxmlformats.org/officeDocument/2006/relationships/slide" Target="slides/slide5.xml"/><Relationship Id="rId32" Type="http://schemas.openxmlformats.org/officeDocument/2006/relationships/font" Target="fonts/DMSans-regular.fntdata"/><Relationship Id="rId13" Type="http://schemas.openxmlformats.org/officeDocument/2006/relationships/slide" Target="slides/slide8.xml"/><Relationship Id="rId35" Type="http://schemas.openxmlformats.org/officeDocument/2006/relationships/font" Target="fonts/DMSans-boldItalic.fntdata"/><Relationship Id="rId12" Type="http://schemas.openxmlformats.org/officeDocument/2006/relationships/slide" Target="slides/slide7.xml"/><Relationship Id="rId34" Type="http://schemas.openxmlformats.org/officeDocument/2006/relationships/font" Target="fonts/DMSans-italic.fntdata"/><Relationship Id="rId15" Type="http://schemas.openxmlformats.org/officeDocument/2006/relationships/slide" Target="slides/slide10.xml"/><Relationship Id="rId14" Type="http://schemas.openxmlformats.org/officeDocument/2006/relationships/slide" Target="slides/slide9.xml"/><Relationship Id="rId36" Type="http://customschemas.google.com/relationships/presentationmetadata" Target="meta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36"/>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7"/>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7"/>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8"/>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8"/>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0"/>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0"/>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31"/>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31"/>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32"/>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32"/>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32"/>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32"/>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34"/>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34"/>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34"/>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5"/>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35"/>
          <p:cNvSpPr/>
          <p:nvPr>
            <p:ph idx="2" type="pic"/>
          </p:nvPr>
        </p:nvSpPr>
        <p:spPr>
          <a:xfrm>
            <a:off x="1792288" y="612775"/>
            <a:ext cx="5486400" cy="4114800"/>
          </a:xfrm>
          <a:prstGeom prst="rect">
            <a:avLst/>
          </a:prstGeom>
          <a:noFill/>
          <a:ln>
            <a:noFill/>
          </a:ln>
        </p:spPr>
      </p:sp>
      <p:sp>
        <p:nvSpPr>
          <p:cNvPr id="64" name="Google Shape;64;p35"/>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4.jpg"/><Relationship Id="rId5"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4.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4.jp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2.jp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3.jp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8.jp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png"/><Relationship Id="rId4" Type="http://schemas.openxmlformats.org/officeDocument/2006/relationships/image" Target="../media/image3.png"/><Relationship Id="rId5"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9.png"/><Relationship Id="rId4" Type="http://schemas.openxmlformats.org/officeDocument/2006/relationships/image" Target="../media/image21.png"/><Relationship Id="rId5" Type="http://schemas.openxmlformats.org/officeDocument/2006/relationships/image" Target="../media/image1.png"/><Relationship Id="rId6"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0.jp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6.png"/><Relationship Id="rId4" Type="http://schemas.openxmlformats.org/officeDocument/2006/relationships/image" Target="../media/image3.png"/><Relationship Id="rId5"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4.jp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6.png"/><Relationship Id="rId4" Type="http://schemas.openxmlformats.org/officeDocument/2006/relationships/image" Target="../media/image3.png"/><Relationship Id="rId5"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6.png"/><Relationship Id="rId4" Type="http://schemas.openxmlformats.org/officeDocument/2006/relationships/image" Target="../media/image28.png"/><Relationship Id="rId5"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9.jp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1.jp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2.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5.jpg"/><Relationship Id="rId4" Type="http://schemas.openxmlformats.org/officeDocument/2006/relationships/image" Target="../media/image2.png"/><Relationship Id="rId5"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2.jpg"/><Relationship Id="rId4" Type="http://schemas.openxmlformats.org/officeDocument/2006/relationships/image" Target="../media/image7.jpg"/><Relationship Id="rId9" Type="http://schemas.openxmlformats.org/officeDocument/2006/relationships/image" Target="../media/image11.png"/><Relationship Id="rId5" Type="http://schemas.openxmlformats.org/officeDocument/2006/relationships/image" Target="../media/image8.jpg"/><Relationship Id="rId6" Type="http://schemas.openxmlformats.org/officeDocument/2006/relationships/image" Target="../media/image16.png"/><Relationship Id="rId7" Type="http://schemas.openxmlformats.org/officeDocument/2006/relationships/image" Target="../media/image9.png"/><Relationship Id="rId8"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3.png"/><Relationship Id="rId5" Type="http://schemas.openxmlformats.org/officeDocument/2006/relationships/image" Target="../media/image13.jpg"/><Relationship Id="rId6"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0.jp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0DFDB"/>
        </a:solidFill>
      </p:bgPr>
    </p:bg>
    <p:spTree>
      <p:nvGrpSpPr>
        <p:cNvPr id="83" name="Shape 83"/>
        <p:cNvGrpSpPr/>
        <p:nvPr/>
      </p:nvGrpSpPr>
      <p:grpSpPr>
        <a:xfrm>
          <a:off x="0" y="0"/>
          <a:ext cx="0" cy="0"/>
          <a:chOff x="0" y="0"/>
          <a:chExt cx="0" cy="0"/>
        </a:xfrm>
      </p:grpSpPr>
      <p:grpSp>
        <p:nvGrpSpPr>
          <p:cNvPr id="84" name="Google Shape;84;p1"/>
          <p:cNvGrpSpPr/>
          <p:nvPr/>
        </p:nvGrpSpPr>
        <p:grpSpPr>
          <a:xfrm>
            <a:off x="11688600" y="-108496"/>
            <a:ext cx="6599400" cy="6424294"/>
            <a:chOff x="0" y="-28575"/>
            <a:chExt cx="1738114" cy="1691995"/>
          </a:xfrm>
        </p:grpSpPr>
        <p:sp>
          <p:nvSpPr>
            <p:cNvPr id="85" name="Google Shape;85;p1"/>
            <p:cNvSpPr/>
            <p:nvPr/>
          </p:nvSpPr>
          <p:spPr>
            <a:xfrm>
              <a:off x="0" y="0"/>
              <a:ext cx="1738114" cy="1663420"/>
            </a:xfrm>
            <a:custGeom>
              <a:rect b="b" l="l" r="r" t="t"/>
              <a:pathLst>
                <a:path extrusionOk="0" h="1663420" w="1738114">
                  <a:moveTo>
                    <a:pt x="0" y="0"/>
                  </a:moveTo>
                  <a:lnTo>
                    <a:pt x="1738114" y="0"/>
                  </a:lnTo>
                  <a:lnTo>
                    <a:pt x="1738114" y="1663420"/>
                  </a:lnTo>
                  <a:lnTo>
                    <a:pt x="0" y="1663420"/>
                  </a:lnTo>
                  <a:close/>
                </a:path>
              </a:pathLst>
            </a:custGeom>
            <a:solidFill>
              <a:srgbClr val="FFFFFF"/>
            </a:solidFill>
            <a:ln>
              <a:noFill/>
            </a:ln>
          </p:spPr>
        </p:sp>
        <p:sp>
          <p:nvSpPr>
            <p:cNvPr id="86" name="Google Shape;86;p1"/>
            <p:cNvSpPr txBox="1"/>
            <p:nvPr/>
          </p:nvSpPr>
          <p:spPr>
            <a:xfrm>
              <a:off x="0" y="-28575"/>
              <a:ext cx="1738114" cy="1691995"/>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7" name="Google Shape;87;p1"/>
          <p:cNvSpPr/>
          <p:nvPr/>
        </p:nvSpPr>
        <p:spPr>
          <a:xfrm>
            <a:off x="12109045" y="0"/>
            <a:ext cx="6998115" cy="6315798"/>
          </a:xfrm>
          <a:custGeom>
            <a:rect b="b" l="l" r="r" t="t"/>
            <a:pathLst>
              <a:path extrusionOk="0" h="6315798" w="6998115">
                <a:moveTo>
                  <a:pt x="0" y="0"/>
                </a:moveTo>
                <a:lnTo>
                  <a:pt x="6998114" y="0"/>
                </a:lnTo>
                <a:lnTo>
                  <a:pt x="6998114" y="6315798"/>
                </a:lnTo>
                <a:lnTo>
                  <a:pt x="0" y="6315798"/>
                </a:lnTo>
                <a:lnTo>
                  <a:pt x="0" y="0"/>
                </a:lnTo>
                <a:close/>
              </a:path>
            </a:pathLst>
          </a:custGeom>
          <a:blipFill rotWithShape="1">
            <a:blip r:embed="rId3">
              <a:alphaModFix/>
            </a:blip>
            <a:stretch>
              <a:fillRect b="0" l="0" r="0" t="0"/>
            </a:stretch>
          </a:blipFill>
          <a:ln>
            <a:noFill/>
          </a:ln>
        </p:spPr>
      </p:sp>
      <p:grpSp>
        <p:nvGrpSpPr>
          <p:cNvPr id="88" name="Google Shape;88;p1"/>
          <p:cNvGrpSpPr/>
          <p:nvPr/>
        </p:nvGrpSpPr>
        <p:grpSpPr>
          <a:xfrm>
            <a:off x="11688600" y="6207302"/>
            <a:ext cx="6599400" cy="4079698"/>
            <a:chOff x="0" y="-28575"/>
            <a:chExt cx="1738114" cy="1074488"/>
          </a:xfrm>
        </p:grpSpPr>
        <p:sp>
          <p:nvSpPr>
            <p:cNvPr id="89" name="Google Shape;89;p1"/>
            <p:cNvSpPr/>
            <p:nvPr/>
          </p:nvSpPr>
          <p:spPr>
            <a:xfrm>
              <a:off x="0" y="0"/>
              <a:ext cx="1738114" cy="1045913"/>
            </a:xfrm>
            <a:custGeom>
              <a:rect b="b" l="l" r="r" t="t"/>
              <a:pathLst>
                <a:path extrusionOk="0" h="1045913" w="1738114">
                  <a:moveTo>
                    <a:pt x="0" y="0"/>
                  </a:moveTo>
                  <a:lnTo>
                    <a:pt x="1738114" y="0"/>
                  </a:lnTo>
                  <a:lnTo>
                    <a:pt x="1738114" y="1045913"/>
                  </a:lnTo>
                  <a:lnTo>
                    <a:pt x="0" y="1045913"/>
                  </a:lnTo>
                  <a:close/>
                </a:path>
              </a:pathLst>
            </a:custGeom>
            <a:solidFill>
              <a:srgbClr val="FFFFFF"/>
            </a:solidFill>
            <a:ln>
              <a:noFill/>
            </a:ln>
          </p:spPr>
        </p:sp>
        <p:sp>
          <p:nvSpPr>
            <p:cNvPr id="90" name="Google Shape;90;p1"/>
            <p:cNvSpPr txBox="1"/>
            <p:nvPr/>
          </p:nvSpPr>
          <p:spPr>
            <a:xfrm>
              <a:off x="0" y="-28575"/>
              <a:ext cx="1738114" cy="1074488"/>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1" name="Google Shape;91;p1"/>
          <p:cNvSpPr/>
          <p:nvPr/>
        </p:nvSpPr>
        <p:spPr>
          <a:xfrm>
            <a:off x="10565476" y="525329"/>
            <a:ext cx="8773208" cy="9143489"/>
          </a:xfrm>
          <a:custGeom>
            <a:rect b="b" l="l" r="r" t="t"/>
            <a:pathLst>
              <a:path extrusionOk="0" h="6648450" w="6379210">
                <a:moveTo>
                  <a:pt x="2320290" y="62230"/>
                </a:moveTo>
                <a:cubicBezTo>
                  <a:pt x="2166620" y="95250"/>
                  <a:pt x="58420" y="3027680"/>
                  <a:pt x="29210" y="3183890"/>
                </a:cubicBezTo>
                <a:cubicBezTo>
                  <a:pt x="0" y="3340100"/>
                  <a:pt x="2232660" y="6399530"/>
                  <a:pt x="2320290" y="6523990"/>
                </a:cubicBezTo>
                <a:cubicBezTo>
                  <a:pt x="2407920" y="6648450"/>
                  <a:pt x="6031230" y="5805170"/>
                  <a:pt x="6176010" y="5789930"/>
                </a:cubicBezTo>
                <a:cubicBezTo>
                  <a:pt x="6320790" y="5774690"/>
                  <a:pt x="6379210" y="1374140"/>
                  <a:pt x="6379210" y="1154430"/>
                </a:cubicBezTo>
                <a:cubicBezTo>
                  <a:pt x="6379210" y="934720"/>
                  <a:pt x="2609850" y="0"/>
                  <a:pt x="2320290" y="62230"/>
                </a:cubicBezTo>
                <a:close/>
              </a:path>
            </a:pathLst>
          </a:custGeom>
          <a:blipFill rotWithShape="1">
            <a:blip r:embed="rId4">
              <a:alphaModFix/>
            </a:blip>
            <a:stretch>
              <a:fillRect b="-24496" l="459" r="-459" t="-22653"/>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2" name="Google Shape;92;p1"/>
          <p:cNvGrpSpPr/>
          <p:nvPr/>
        </p:nvGrpSpPr>
        <p:grpSpPr>
          <a:xfrm>
            <a:off x="1068324" y="2267834"/>
            <a:ext cx="9455920" cy="4759838"/>
            <a:chOff x="21987" y="123093"/>
            <a:chExt cx="12607893" cy="6346451"/>
          </a:xfrm>
        </p:grpSpPr>
        <p:sp>
          <p:nvSpPr>
            <p:cNvPr id="93" name="Google Shape;93;p1"/>
            <p:cNvSpPr txBox="1"/>
            <p:nvPr/>
          </p:nvSpPr>
          <p:spPr>
            <a:xfrm>
              <a:off x="21987" y="5148109"/>
              <a:ext cx="12324612" cy="1321435"/>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0" i="0" lang="en-US" sz="3500" u="none" cap="none" strike="noStrike">
                  <a:solidFill>
                    <a:srgbClr val="18100A"/>
                  </a:solidFill>
                  <a:latin typeface="Arial"/>
                  <a:ea typeface="Arial"/>
                  <a:cs typeface="Arial"/>
                  <a:sym typeface="Arial"/>
                </a:rPr>
                <a:t>Empathy, Science, and </a:t>
              </a:r>
              <a:endParaRPr/>
            </a:p>
            <a:p>
              <a:pPr indent="0" lvl="0" marL="0" marR="0" rtl="0" algn="l">
                <a:lnSpc>
                  <a:spcPct val="153000"/>
                </a:lnSpc>
                <a:spcBef>
                  <a:spcPts val="0"/>
                </a:spcBef>
                <a:spcAft>
                  <a:spcPts val="0"/>
                </a:spcAft>
                <a:buNone/>
              </a:pPr>
              <a:r>
                <a:rPr b="0" i="0" lang="en-US" sz="3500" u="none" cap="none" strike="noStrike">
                  <a:solidFill>
                    <a:srgbClr val="18100A"/>
                  </a:solidFill>
                  <a:latin typeface="Arial"/>
                  <a:ea typeface="Arial"/>
                  <a:cs typeface="Arial"/>
                  <a:sym typeface="Arial"/>
                </a:rPr>
                <a:t>Our Shared Human Origins</a:t>
              </a:r>
              <a:endParaRPr/>
            </a:p>
          </p:txBody>
        </p:sp>
        <p:sp>
          <p:nvSpPr>
            <p:cNvPr id="94" name="Google Shape;94;p1"/>
            <p:cNvSpPr txBox="1"/>
            <p:nvPr/>
          </p:nvSpPr>
          <p:spPr>
            <a:xfrm rot="82">
              <a:off x="30780" y="123243"/>
              <a:ext cx="12599100" cy="4515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1000" u="none" cap="none" strike="noStrike">
                  <a:solidFill>
                    <a:srgbClr val="18100A"/>
                  </a:solidFill>
                  <a:latin typeface="Sedgwick Ave"/>
                  <a:ea typeface="Sedgwick Ave"/>
                  <a:cs typeface="Sedgwick Ave"/>
                  <a:sym typeface="Sedgwick Ave"/>
                </a:rPr>
                <a:t>A Global Awakening</a:t>
              </a:r>
              <a:endParaRPr/>
            </a:p>
          </p:txBody>
        </p:sp>
      </p:grpSp>
      <p:sp>
        <p:nvSpPr>
          <p:cNvPr id="95" name="Google Shape;95;p1"/>
          <p:cNvSpPr txBox="1"/>
          <p:nvPr/>
        </p:nvSpPr>
        <p:spPr>
          <a:xfrm>
            <a:off x="1068324" y="8016919"/>
            <a:ext cx="9243459" cy="4953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000" u="none" cap="none" strike="noStrike">
                <a:solidFill>
                  <a:srgbClr val="18100A"/>
                </a:solidFill>
                <a:latin typeface="Arial"/>
                <a:ea typeface="Arial"/>
                <a:cs typeface="Arial"/>
                <a:sym typeface="Arial"/>
              </a:rPr>
              <a:t>THE MOVEMENT: SANITY IN HUMANITY</a:t>
            </a:r>
            <a:endParaRPr/>
          </a:p>
        </p:txBody>
      </p:sp>
      <p:sp>
        <p:nvSpPr>
          <p:cNvPr id="96" name="Google Shape;96;p1"/>
          <p:cNvSpPr txBox="1"/>
          <p:nvPr/>
        </p:nvSpPr>
        <p:spPr>
          <a:xfrm>
            <a:off x="0" y="9764565"/>
            <a:ext cx="8987199" cy="18478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1200" u="none" cap="none" strike="noStrike">
                <a:solidFill>
                  <a:srgbClr val="A59E99"/>
                </a:solidFill>
                <a:latin typeface="Arial"/>
                <a:ea typeface="Arial"/>
                <a:cs typeface="Arial"/>
                <a:sym typeface="Arial"/>
              </a:rPr>
              <a:t>Copyright © 2025  iambernie.com   All Rights Reserved.</a:t>
            </a:r>
            <a:endParaRPr/>
          </a:p>
        </p:txBody>
      </p:sp>
      <p:pic>
        <p:nvPicPr>
          <p:cNvPr id="97" name="Google Shape;97;p1" title="SANITY IN HUMANITY LOGO CLR.png"/>
          <p:cNvPicPr preferRelativeResize="0"/>
          <p:nvPr/>
        </p:nvPicPr>
        <p:blipFill>
          <a:blip r:embed="rId5">
            <a:alphaModFix/>
          </a:blip>
          <a:stretch>
            <a:fillRect/>
          </a:stretch>
        </p:blipFill>
        <p:spPr>
          <a:xfrm>
            <a:off x="10091600" y="227975"/>
            <a:ext cx="2465675" cy="24656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0DFDB"/>
        </a:solidFill>
      </p:bgPr>
    </p:bg>
    <p:spTree>
      <p:nvGrpSpPr>
        <p:cNvPr id="212" name="Shape 212"/>
        <p:cNvGrpSpPr/>
        <p:nvPr/>
      </p:nvGrpSpPr>
      <p:grpSpPr>
        <a:xfrm>
          <a:off x="0" y="0"/>
          <a:ext cx="0" cy="0"/>
          <a:chOff x="0" y="0"/>
          <a:chExt cx="0" cy="0"/>
        </a:xfrm>
      </p:grpSpPr>
      <p:grpSp>
        <p:nvGrpSpPr>
          <p:cNvPr id="213" name="Google Shape;213;p10"/>
          <p:cNvGrpSpPr/>
          <p:nvPr/>
        </p:nvGrpSpPr>
        <p:grpSpPr>
          <a:xfrm>
            <a:off x="0" y="-108496"/>
            <a:ext cx="18288000" cy="4234884"/>
            <a:chOff x="0" y="-28575"/>
            <a:chExt cx="4816593" cy="1115360"/>
          </a:xfrm>
        </p:grpSpPr>
        <p:sp>
          <p:nvSpPr>
            <p:cNvPr id="214" name="Google Shape;214;p10"/>
            <p:cNvSpPr/>
            <p:nvPr/>
          </p:nvSpPr>
          <p:spPr>
            <a:xfrm>
              <a:off x="0" y="0"/>
              <a:ext cx="4816592" cy="1086785"/>
            </a:xfrm>
            <a:custGeom>
              <a:rect b="b" l="l" r="r" t="t"/>
              <a:pathLst>
                <a:path extrusionOk="0" h="1086785" w="4816592">
                  <a:moveTo>
                    <a:pt x="0" y="0"/>
                  </a:moveTo>
                  <a:lnTo>
                    <a:pt x="4816592" y="0"/>
                  </a:lnTo>
                  <a:lnTo>
                    <a:pt x="4816592" y="1086785"/>
                  </a:lnTo>
                  <a:lnTo>
                    <a:pt x="0" y="1086785"/>
                  </a:lnTo>
                  <a:close/>
                </a:path>
              </a:pathLst>
            </a:custGeom>
            <a:solidFill>
              <a:srgbClr val="FFFFFF"/>
            </a:solidFill>
            <a:ln>
              <a:noFill/>
            </a:ln>
          </p:spPr>
        </p:sp>
        <p:sp>
          <p:nvSpPr>
            <p:cNvPr id="215" name="Google Shape;215;p10"/>
            <p:cNvSpPr txBox="1"/>
            <p:nvPr/>
          </p:nvSpPr>
          <p:spPr>
            <a:xfrm>
              <a:off x="0" y="-28575"/>
              <a:ext cx="4816593" cy="1115360"/>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6" name="Google Shape;216;p10"/>
          <p:cNvSpPr/>
          <p:nvPr/>
        </p:nvSpPr>
        <p:spPr>
          <a:xfrm rot="1831615">
            <a:off x="8335997" y="1211419"/>
            <a:ext cx="7785614" cy="5673766"/>
          </a:xfrm>
          <a:custGeom>
            <a:rect b="b" l="l" r="r" t="t"/>
            <a:pathLst>
              <a:path extrusionOk="0" h="5673766" w="7785614">
                <a:moveTo>
                  <a:pt x="0" y="0"/>
                </a:moveTo>
                <a:lnTo>
                  <a:pt x="7785615" y="0"/>
                </a:lnTo>
                <a:lnTo>
                  <a:pt x="7785615" y="5673766"/>
                </a:lnTo>
                <a:lnTo>
                  <a:pt x="0" y="5673766"/>
                </a:lnTo>
                <a:lnTo>
                  <a:pt x="0" y="0"/>
                </a:lnTo>
                <a:close/>
              </a:path>
            </a:pathLst>
          </a:custGeom>
          <a:blipFill rotWithShape="1">
            <a:blip r:embed="rId3">
              <a:alphaModFix/>
            </a:blip>
            <a:stretch>
              <a:fillRect b="0" l="0" r="0" t="0"/>
            </a:stretch>
          </a:blipFill>
          <a:ln>
            <a:noFill/>
          </a:ln>
        </p:spPr>
      </p:sp>
      <p:sp>
        <p:nvSpPr>
          <p:cNvPr id="217" name="Google Shape;217;p10"/>
          <p:cNvSpPr txBox="1"/>
          <p:nvPr/>
        </p:nvSpPr>
        <p:spPr>
          <a:xfrm>
            <a:off x="1028700" y="767794"/>
            <a:ext cx="11696527" cy="24479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8000" u="none" cap="none" strike="noStrike">
                <a:solidFill>
                  <a:srgbClr val="18100A"/>
                </a:solidFill>
                <a:latin typeface="Arial"/>
                <a:ea typeface="Arial"/>
                <a:cs typeface="Arial"/>
                <a:sym typeface="Arial"/>
              </a:rPr>
              <a:t>Reclaiming our</a:t>
            </a:r>
            <a:endParaRPr/>
          </a:p>
          <a:p>
            <a:pPr indent="0" lvl="0" marL="0" marR="0" rtl="0" algn="l">
              <a:lnSpc>
                <a:spcPct val="120000"/>
              </a:lnSpc>
              <a:spcBef>
                <a:spcPts val="0"/>
              </a:spcBef>
              <a:spcAft>
                <a:spcPts val="0"/>
              </a:spcAft>
              <a:buNone/>
            </a:pPr>
            <a:r>
              <a:rPr b="1" i="0" lang="en-US" sz="8000" u="none" cap="none" strike="noStrike">
                <a:solidFill>
                  <a:srgbClr val="18100A"/>
                </a:solidFill>
                <a:latin typeface="Arial"/>
                <a:ea typeface="Arial"/>
                <a:cs typeface="Arial"/>
                <a:sym typeface="Arial"/>
              </a:rPr>
              <a:t>Moral Compass</a:t>
            </a:r>
            <a:endParaRPr/>
          </a:p>
        </p:txBody>
      </p:sp>
      <p:sp>
        <p:nvSpPr>
          <p:cNvPr id="218" name="Google Shape;218;p10"/>
          <p:cNvSpPr txBox="1"/>
          <p:nvPr/>
        </p:nvSpPr>
        <p:spPr>
          <a:xfrm>
            <a:off x="1028700" y="7261149"/>
            <a:ext cx="16230600" cy="52387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000" u="none" cap="none" strike="noStrike">
                <a:solidFill>
                  <a:srgbClr val="18100A"/>
                </a:solidFill>
                <a:latin typeface="Arial"/>
                <a:ea typeface="Arial"/>
                <a:cs typeface="Arial"/>
                <a:sym typeface="Arial"/>
              </a:rPr>
              <a:t>Critical thought is essential for navigating through uncertainty and finding clarity.</a:t>
            </a:r>
            <a:endParaRPr/>
          </a:p>
        </p:txBody>
      </p:sp>
      <p:sp>
        <p:nvSpPr>
          <p:cNvPr id="219" name="Google Shape;219;p10"/>
          <p:cNvSpPr txBox="1"/>
          <p:nvPr/>
        </p:nvSpPr>
        <p:spPr>
          <a:xfrm>
            <a:off x="0" y="9764565"/>
            <a:ext cx="8987199" cy="18478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1200" u="none" cap="none" strike="noStrike">
                <a:solidFill>
                  <a:srgbClr val="A59E99"/>
                </a:solidFill>
                <a:latin typeface="Arial"/>
                <a:ea typeface="Arial"/>
                <a:cs typeface="Arial"/>
                <a:sym typeface="Arial"/>
              </a:rPr>
              <a:t>Copyright © 2025  iambernie.com   All Rights Reserved.</a:t>
            </a:r>
            <a:endParaRPr/>
          </a:p>
        </p:txBody>
      </p:sp>
      <p:pic>
        <p:nvPicPr>
          <p:cNvPr id="220" name="Google Shape;220;p10" title="SANITY IN HUMANITY LOGO CLR.png"/>
          <p:cNvPicPr preferRelativeResize="0"/>
          <p:nvPr/>
        </p:nvPicPr>
        <p:blipFill>
          <a:blip r:embed="rId4">
            <a:alphaModFix/>
          </a:blip>
          <a:stretch>
            <a:fillRect/>
          </a:stretch>
        </p:blipFill>
        <p:spPr>
          <a:xfrm>
            <a:off x="14447300" y="7261150"/>
            <a:ext cx="2465675" cy="24656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0DFDB"/>
        </a:solidFill>
      </p:bgPr>
    </p:bg>
    <p:spTree>
      <p:nvGrpSpPr>
        <p:cNvPr id="224" name="Shape 224"/>
        <p:cNvGrpSpPr/>
        <p:nvPr/>
      </p:nvGrpSpPr>
      <p:grpSpPr>
        <a:xfrm>
          <a:off x="0" y="0"/>
          <a:ext cx="0" cy="0"/>
          <a:chOff x="0" y="0"/>
          <a:chExt cx="0" cy="0"/>
        </a:xfrm>
      </p:grpSpPr>
      <p:grpSp>
        <p:nvGrpSpPr>
          <p:cNvPr id="225" name="Google Shape;225;p11"/>
          <p:cNvGrpSpPr/>
          <p:nvPr/>
        </p:nvGrpSpPr>
        <p:grpSpPr>
          <a:xfrm>
            <a:off x="0" y="-108496"/>
            <a:ext cx="18288000" cy="3408243"/>
            <a:chOff x="0" y="-28575"/>
            <a:chExt cx="4816593" cy="897644"/>
          </a:xfrm>
        </p:grpSpPr>
        <p:sp>
          <p:nvSpPr>
            <p:cNvPr id="226" name="Google Shape;226;p11"/>
            <p:cNvSpPr/>
            <p:nvPr/>
          </p:nvSpPr>
          <p:spPr>
            <a:xfrm>
              <a:off x="0" y="0"/>
              <a:ext cx="4816592" cy="869069"/>
            </a:xfrm>
            <a:custGeom>
              <a:rect b="b" l="l" r="r" t="t"/>
              <a:pathLst>
                <a:path extrusionOk="0" h="869069" w="4816592">
                  <a:moveTo>
                    <a:pt x="0" y="0"/>
                  </a:moveTo>
                  <a:lnTo>
                    <a:pt x="4816592" y="0"/>
                  </a:lnTo>
                  <a:lnTo>
                    <a:pt x="4816592" y="869069"/>
                  </a:lnTo>
                  <a:lnTo>
                    <a:pt x="0" y="869069"/>
                  </a:lnTo>
                  <a:close/>
                </a:path>
              </a:pathLst>
            </a:custGeom>
            <a:solidFill>
              <a:srgbClr val="FFFFFF"/>
            </a:solidFill>
            <a:ln>
              <a:noFill/>
            </a:ln>
          </p:spPr>
        </p:sp>
        <p:sp>
          <p:nvSpPr>
            <p:cNvPr id="227" name="Google Shape;227;p11"/>
            <p:cNvSpPr txBox="1"/>
            <p:nvPr/>
          </p:nvSpPr>
          <p:spPr>
            <a:xfrm>
              <a:off x="0" y="-28575"/>
              <a:ext cx="4816593" cy="897644"/>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28" name="Google Shape;228;p11"/>
          <p:cNvSpPr txBox="1"/>
          <p:nvPr/>
        </p:nvSpPr>
        <p:spPr>
          <a:xfrm>
            <a:off x="1028700" y="767794"/>
            <a:ext cx="13701897" cy="1228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8000" u="none" cap="none" strike="noStrike">
                <a:solidFill>
                  <a:srgbClr val="18100A"/>
                </a:solidFill>
                <a:latin typeface="Arial"/>
                <a:ea typeface="Arial"/>
                <a:cs typeface="Arial"/>
                <a:sym typeface="Arial"/>
              </a:rPr>
              <a:t> Pillars of Moral Fortitude</a:t>
            </a:r>
            <a:endParaRPr/>
          </a:p>
        </p:txBody>
      </p:sp>
      <p:sp>
        <p:nvSpPr>
          <p:cNvPr id="229" name="Google Shape;229;p11"/>
          <p:cNvSpPr txBox="1"/>
          <p:nvPr/>
        </p:nvSpPr>
        <p:spPr>
          <a:xfrm>
            <a:off x="1333500" y="2439416"/>
            <a:ext cx="16230600" cy="461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000" u="none" cap="none" strike="noStrike">
                <a:solidFill>
                  <a:srgbClr val="18100A"/>
                </a:solidFill>
                <a:latin typeface="Arial"/>
                <a:ea typeface="Arial"/>
                <a:cs typeface="Arial"/>
                <a:sym typeface="Arial"/>
              </a:rPr>
              <a:t>The five habits that you’ll use in every discussion and activity: </a:t>
            </a:r>
            <a:endParaRPr/>
          </a:p>
        </p:txBody>
      </p:sp>
      <p:sp>
        <p:nvSpPr>
          <p:cNvPr id="230" name="Google Shape;230;p11"/>
          <p:cNvSpPr txBox="1"/>
          <p:nvPr/>
        </p:nvSpPr>
        <p:spPr>
          <a:xfrm>
            <a:off x="0" y="9764565"/>
            <a:ext cx="8987199" cy="18478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1200" u="none" cap="none" strike="noStrike">
                <a:solidFill>
                  <a:srgbClr val="A59E99"/>
                </a:solidFill>
                <a:latin typeface="Arial"/>
                <a:ea typeface="Arial"/>
                <a:cs typeface="Arial"/>
                <a:sym typeface="Arial"/>
              </a:rPr>
              <a:t>Copyright © 2025  iambernie.com   All Rights Reserved.</a:t>
            </a:r>
            <a:endParaRPr/>
          </a:p>
        </p:txBody>
      </p:sp>
      <p:sp>
        <p:nvSpPr>
          <p:cNvPr id="231" name="Google Shape;231;p11"/>
          <p:cNvSpPr txBox="1"/>
          <p:nvPr/>
        </p:nvSpPr>
        <p:spPr>
          <a:xfrm>
            <a:off x="811333" y="3528385"/>
            <a:ext cx="16129500" cy="6174000"/>
          </a:xfrm>
          <a:prstGeom prst="rect">
            <a:avLst/>
          </a:prstGeom>
          <a:noFill/>
          <a:ln>
            <a:noFill/>
          </a:ln>
        </p:spPr>
        <p:txBody>
          <a:bodyPr anchorCtr="0" anchor="t" bIns="0" lIns="0" spcFirstLastPara="1" rIns="0" wrap="square" tIns="0">
            <a:spAutoFit/>
          </a:bodyPr>
          <a:lstStyle/>
          <a:p>
            <a:pPr indent="-304795" lvl="1" marL="647690" marR="0" rtl="0" algn="l">
              <a:lnSpc>
                <a:spcPct val="154018"/>
              </a:lnSpc>
              <a:spcBef>
                <a:spcPts val="0"/>
              </a:spcBef>
              <a:spcAft>
                <a:spcPts val="0"/>
              </a:spcAft>
              <a:buClr>
                <a:srgbClr val="000000"/>
              </a:buClr>
              <a:buSzPts val="2699"/>
              <a:buFont typeface="Arial"/>
              <a:buChar char="•"/>
            </a:pPr>
            <a:r>
              <a:rPr b="1" i="0" lang="en-US" sz="2699" u="none" cap="none" strike="noStrike">
                <a:solidFill>
                  <a:srgbClr val="000000"/>
                </a:solidFill>
                <a:latin typeface="Arial"/>
                <a:ea typeface="Arial"/>
                <a:cs typeface="Arial"/>
                <a:sym typeface="Arial"/>
              </a:rPr>
              <a:t>Emotional Composure: </a:t>
            </a:r>
            <a:r>
              <a:rPr b="0" i="0" lang="en-US" sz="2699" u="none" cap="none" strike="noStrike">
                <a:solidFill>
                  <a:srgbClr val="000000"/>
                </a:solidFill>
                <a:latin typeface="Arial"/>
                <a:ea typeface="Arial"/>
                <a:cs typeface="Arial"/>
                <a:sym typeface="Arial"/>
              </a:rPr>
              <a:t>Practice pausing and settling your emotions when you feel attacked, so you can choose a calm, constructive response. </a:t>
            </a:r>
            <a:endParaRPr sz="1100"/>
          </a:p>
          <a:p>
            <a:pPr indent="-304795" lvl="1" marL="647690" marR="0" rtl="0" algn="l">
              <a:lnSpc>
                <a:spcPct val="154018"/>
              </a:lnSpc>
              <a:spcBef>
                <a:spcPts val="0"/>
              </a:spcBef>
              <a:spcAft>
                <a:spcPts val="0"/>
              </a:spcAft>
              <a:buClr>
                <a:srgbClr val="000000"/>
              </a:buClr>
              <a:buSzPts val="2699"/>
              <a:buFont typeface="Arial"/>
              <a:buChar char="•"/>
            </a:pPr>
            <a:r>
              <a:rPr b="1" i="0" lang="en-US" sz="2699" u="none" cap="none" strike="noStrike">
                <a:solidFill>
                  <a:srgbClr val="000000"/>
                </a:solidFill>
                <a:latin typeface="Arial"/>
                <a:ea typeface="Arial"/>
                <a:cs typeface="Arial"/>
                <a:sym typeface="Arial"/>
              </a:rPr>
              <a:t>Empathy Inquiry:</a:t>
            </a:r>
            <a:r>
              <a:rPr b="0" i="0" lang="en-US" sz="2699" u="none" cap="none" strike="noStrike">
                <a:solidFill>
                  <a:srgbClr val="000000"/>
                </a:solidFill>
                <a:latin typeface="Arial"/>
                <a:ea typeface="Arial"/>
                <a:cs typeface="Arial"/>
                <a:sym typeface="Arial"/>
              </a:rPr>
              <a:t> Replace confrontation with genuine listening: invite, “tell me more,” to disarm hostility and open dialogue. </a:t>
            </a:r>
            <a:endParaRPr sz="1100"/>
          </a:p>
          <a:p>
            <a:pPr indent="-304795" lvl="1" marL="647690" marR="0" rtl="0" algn="l">
              <a:lnSpc>
                <a:spcPct val="154018"/>
              </a:lnSpc>
              <a:spcBef>
                <a:spcPts val="0"/>
              </a:spcBef>
              <a:spcAft>
                <a:spcPts val="0"/>
              </a:spcAft>
              <a:buClr>
                <a:srgbClr val="000000"/>
              </a:buClr>
              <a:buSzPts val="2699"/>
              <a:buFont typeface="Arial"/>
              <a:buChar char="•"/>
            </a:pPr>
            <a:r>
              <a:rPr b="1" i="0" lang="en-US" sz="2699" u="none" cap="none" strike="noStrike">
                <a:solidFill>
                  <a:srgbClr val="000000"/>
                </a:solidFill>
                <a:latin typeface="Arial"/>
                <a:ea typeface="Arial"/>
                <a:cs typeface="Arial"/>
                <a:sym typeface="Arial"/>
              </a:rPr>
              <a:t>Empathic Perspective:</a:t>
            </a:r>
            <a:r>
              <a:rPr b="0" i="0" lang="en-US" sz="2699" u="none" cap="none" strike="noStrike">
                <a:solidFill>
                  <a:srgbClr val="000000"/>
                </a:solidFill>
                <a:latin typeface="Arial"/>
                <a:ea typeface="Arial"/>
                <a:cs typeface="Arial"/>
                <a:sym typeface="Arial"/>
              </a:rPr>
              <a:t> Acknowledge your blind spots and be ready to admit when you might be wrong. Humility fosters mutual understanding. </a:t>
            </a:r>
            <a:endParaRPr sz="1100"/>
          </a:p>
          <a:p>
            <a:pPr indent="-304795" lvl="1" marL="647690" marR="0" rtl="0" algn="l">
              <a:lnSpc>
                <a:spcPct val="154018"/>
              </a:lnSpc>
              <a:spcBef>
                <a:spcPts val="0"/>
              </a:spcBef>
              <a:spcAft>
                <a:spcPts val="0"/>
              </a:spcAft>
              <a:buClr>
                <a:srgbClr val="000000"/>
              </a:buClr>
              <a:buSzPts val="2699"/>
              <a:buFont typeface="Arial"/>
              <a:buChar char="•"/>
            </a:pPr>
            <a:r>
              <a:rPr b="1" i="0" lang="en-US" sz="2699" u="none" cap="none" strike="noStrike">
                <a:solidFill>
                  <a:srgbClr val="000000"/>
                </a:solidFill>
                <a:latin typeface="Arial"/>
                <a:ea typeface="Arial"/>
                <a:cs typeface="Arial"/>
                <a:sym typeface="Arial"/>
              </a:rPr>
              <a:t>Courageous Consistency: </a:t>
            </a:r>
            <a:r>
              <a:rPr b="0" i="0" lang="en-US" sz="2699" u="none" cap="none" strike="noStrike">
                <a:solidFill>
                  <a:srgbClr val="000000"/>
                </a:solidFill>
                <a:latin typeface="Arial"/>
                <a:ea typeface="Arial"/>
                <a:cs typeface="Arial"/>
                <a:sym typeface="Arial"/>
              </a:rPr>
              <a:t>Moral courage isn’t a one-off. Deliberately rehearse these skills so they become your default way of engaging. </a:t>
            </a:r>
            <a:endParaRPr sz="1100"/>
          </a:p>
          <a:p>
            <a:pPr indent="-304795" lvl="1" marL="647690" marR="0" rtl="0" algn="l">
              <a:lnSpc>
                <a:spcPct val="154018"/>
              </a:lnSpc>
              <a:spcBef>
                <a:spcPts val="0"/>
              </a:spcBef>
              <a:spcAft>
                <a:spcPts val="0"/>
              </a:spcAft>
              <a:buClr>
                <a:srgbClr val="000000"/>
              </a:buClr>
              <a:buSzPts val="2699"/>
              <a:buFont typeface="Arial"/>
              <a:buChar char="•"/>
            </a:pPr>
            <a:r>
              <a:rPr b="1" i="0" lang="en-US" sz="2699" u="none" cap="none" strike="noStrike">
                <a:solidFill>
                  <a:srgbClr val="000000"/>
                </a:solidFill>
                <a:latin typeface="Arial"/>
                <a:ea typeface="Arial"/>
                <a:cs typeface="Arial"/>
                <a:sym typeface="Arial"/>
              </a:rPr>
              <a:t>Purpose Alignment:</a:t>
            </a:r>
            <a:r>
              <a:rPr b="0" i="0" lang="en-US" sz="2699" u="none" cap="none" strike="noStrike">
                <a:solidFill>
                  <a:srgbClr val="000000"/>
                </a:solidFill>
                <a:latin typeface="Arial"/>
                <a:ea typeface="Arial"/>
                <a:cs typeface="Arial"/>
                <a:sym typeface="Arial"/>
              </a:rPr>
              <a:t> Constantly check your motive: are you solving the problem or seeking moral superiority? Align with the former for healthier outcomes. </a:t>
            </a:r>
            <a:endParaRPr sz="1100"/>
          </a:p>
        </p:txBody>
      </p:sp>
      <p:pic>
        <p:nvPicPr>
          <p:cNvPr id="232" name="Google Shape;232;p11" title="SANITY IN HUMANITY LOGO CLR.png"/>
          <p:cNvPicPr preferRelativeResize="0"/>
          <p:nvPr/>
        </p:nvPicPr>
        <p:blipFill>
          <a:blip r:embed="rId3">
            <a:alphaModFix/>
          </a:blip>
          <a:stretch>
            <a:fillRect/>
          </a:stretch>
        </p:blipFill>
        <p:spPr>
          <a:xfrm>
            <a:off x="14475150" y="545800"/>
            <a:ext cx="2465675" cy="24656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0DFDB"/>
        </a:solidFill>
      </p:bgPr>
    </p:bg>
    <p:spTree>
      <p:nvGrpSpPr>
        <p:cNvPr id="236" name="Shape 236"/>
        <p:cNvGrpSpPr/>
        <p:nvPr/>
      </p:nvGrpSpPr>
      <p:grpSpPr>
        <a:xfrm>
          <a:off x="0" y="0"/>
          <a:ext cx="0" cy="0"/>
          <a:chOff x="0" y="0"/>
          <a:chExt cx="0" cy="0"/>
        </a:xfrm>
      </p:grpSpPr>
      <p:sp>
        <p:nvSpPr>
          <p:cNvPr id="237" name="Google Shape;237;p12"/>
          <p:cNvSpPr/>
          <p:nvPr/>
        </p:nvSpPr>
        <p:spPr>
          <a:xfrm>
            <a:off x="0" y="0"/>
            <a:ext cx="10540192" cy="10287000"/>
          </a:xfrm>
          <a:custGeom>
            <a:rect b="b" l="l" r="r" t="t"/>
            <a:pathLst>
              <a:path extrusionOk="0" h="812800" w="832805">
                <a:moveTo>
                  <a:pt x="0" y="0"/>
                </a:moveTo>
                <a:lnTo>
                  <a:pt x="832805" y="0"/>
                </a:lnTo>
                <a:lnTo>
                  <a:pt x="832805" y="812800"/>
                </a:lnTo>
                <a:lnTo>
                  <a:pt x="0" y="812800"/>
                </a:lnTo>
                <a:close/>
              </a:path>
            </a:pathLst>
          </a:custGeom>
          <a:blipFill rotWithShape="1">
            <a:blip r:embed="rId3">
              <a:alphaModFix/>
            </a:blip>
            <a:stretch>
              <a:fillRect b="0" l="-2638" r="-2637" t="0"/>
            </a:stretch>
          </a:blipFill>
          <a:ln>
            <a:noFill/>
          </a:ln>
        </p:spPr>
      </p:sp>
      <p:grpSp>
        <p:nvGrpSpPr>
          <p:cNvPr id="238" name="Google Shape;238;p12"/>
          <p:cNvGrpSpPr/>
          <p:nvPr/>
        </p:nvGrpSpPr>
        <p:grpSpPr>
          <a:xfrm>
            <a:off x="11592287" y="1963060"/>
            <a:ext cx="5748067" cy="6306237"/>
            <a:chOff x="0" y="133350"/>
            <a:chExt cx="7664089" cy="8408316"/>
          </a:xfrm>
        </p:grpSpPr>
        <p:sp>
          <p:nvSpPr>
            <p:cNvPr id="239" name="Google Shape;239;p12"/>
            <p:cNvSpPr txBox="1"/>
            <p:nvPr/>
          </p:nvSpPr>
          <p:spPr>
            <a:xfrm>
              <a:off x="0" y="3905108"/>
              <a:ext cx="7664089" cy="4636558"/>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2499" u="none" cap="none" strike="noStrike">
                  <a:solidFill>
                    <a:srgbClr val="18100A"/>
                  </a:solidFill>
                  <a:latin typeface="Arial"/>
                  <a:ea typeface="Arial"/>
                  <a:cs typeface="Arial"/>
                  <a:sym typeface="Arial"/>
                </a:rPr>
                <a:t>We can reboot humanity.</a:t>
              </a:r>
              <a:endParaRPr/>
            </a:p>
            <a:p>
              <a:pPr indent="0" lvl="0" marL="0" marR="0" rtl="0" algn="l">
                <a:lnSpc>
                  <a:spcPct val="140016"/>
                </a:lnSpc>
                <a:spcBef>
                  <a:spcPts val="0"/>
                </a:spcBef>
                <a:spcAft>
                  <a:spcPts val="0"/>
                </a:spcAft>
                <a:buNone/>
              </a:pPr>
              <a:r>
                <a:t/>
              </a:r>
              <a:endParaRPr b="0" i="0" sz="2499" u="none" cap="none" strike="noStrike">
                <a:solidFill>
                  <a:srgbClr val="18100A"/>
                </a:solidFill>
                <a:latin typeface="Arial"/>
                <a:ea typeface="Arial"/>
                <a:cs typeface="Arial"/>
                <a:sym typeface="Arial"/>
              </a:endParaRPr>
            </a:p>
            <a:p>
              <a:pPr indent="0" lvl="0" marL="0" marR="0" rtl="0" algn="l">
                <a:lnSpc>
                  <a:spcPct val="140016"/>
                </a:lnSpc>
                <a:spcBef>
                  <a:spcPts val="0"/>
                </a:spcBef>
                <a:spcAft>
                  <a:spcPts val="0"/>
                </a:spcAft>
                <a:buNone/>
              </a:pPr>
              <a:r>
                <a:rPr b="1" i="0" lang="en-US" sz="2499" u="none" cap="none" strike="noStrike">
                  <a:solidFill>
                    <a:srgbClr val="18100A"/>
                  </a:solidFill>
                  <a:latin typeface="Arial"/>
                  <a:ea typeface="Arial"/>
                  <a:cs typeface="Arial"/>
                  <a:sym typeface="Arial"/>
                </a:rPr>
                <a:t>Introducing: Sanity in Humanity</a:t>
              </a:r>
              <a:endParaRPr/>
            </a:p>
            <a:p>
              <a:pPr indent="0" lvl="0" marL="0" marR="0" rtl="0" algn="l">
                <a:lnSpc>
                  <a:spcPct val="140016"/>
                </a:lnSpc>
                <a:spcBef>
                  <a:spcPts val="0"/>
                </a:spcBef>
                <a:spcAft>
                  <a:spcPts val="0"/>
                </a:spcAft>
                <a:buNone/>
              </a:pPr>
              <a:r>
                <a:t/>
              </a:r>
              <a:endParaRPr b="1" i="0" sz="2499" u="none" cap="none" strike="noStrike">
                <a:solidFill>
                  <a:srgbClr val="18100A"/>
                </a:solidFill>
                <a:latin typeface="Arial"/>
                <a:ea typeface="Arial"/>
                <a:cs typeface="Arial"/>
                <a:sym typeface="Arial"/>
              </a:endParaRPr>
            </a:p>
            <a:p>
              <a:pPr indent="0" lvl="0" marL="0" marR="0" rtl="0" algn="l">
                <a:lnSpc>
                  <a:spcPct val="140016"/>
                </a:lnSpc>
                <a:spcBef>
                  <a:spcPts val="0"/>
                </a:spcBef>
                <a:spcAft>
                  <a:spcPts val="0"/>
                </a:spcAft>
                <a:buNone/>
              </a:pPr>
              <a:r>
                <a:rPr b="0" i="0" lang="en-US" sz="2499" u="none" cap="none" strike="noStrike">
                  <a:solidFill>
                    <a:srgbClr val="18100A"/>
                  </a:solidFill>
                  <a:latin typeface="Arial"/>
                  <a:ea typeface="Arial"/>
                  <a:cs typeface="Arial"/>
                  <a:sym typeface="Arial"/>
                </a:rPr>
                <a:t>A global movement to reawaken our sense of connection, empathy, and shared purpose.</a:t>
              </a:r>
              <a:endParaRPr/>
            </a:p>
            <a:p>
              <a:pPr indent="0" lvl="0" marL="0" marR="0" rtl="0" algn="l">
                <a:lnSpc>
                  <a:spcPct val="140016"/>
                </a:lnSpc>
                <a:spcBef>
                  <a:spcPts val="0"/>
                </a:spcBef>
                <a:spcAft>
                  <a:spcPts val="0"/>
                </a:spcAft>
                <a:buNone/>
              </a:pPr>
              <a:r>
                <a:t/>
              </a:r>
              <a:endParaRPr b="0" i="0" sz="2499" u="none" cap="none" strike="noStrike">
                <a:solidFill>
                  <a:srgbClr val="18100A"/>
                </a:solidFill>
                <a:latin typeface="Arial"/>
                <a:ea typeface="Arial"/>
                <a:cs typeface="Arial"/>
                <a:sym typeface="Arial"/>
              </a:endParaRPr>
            </a:p>
          </p:txBody>
        </p:sp>
        <p:sp>
          <p:nvSpPr>
            <p:cNvPr id="240" name="Google Shape;240;p12"/>
            <p:cNvSpPr txBox="1"/>
            <p:nvPr/>
          </p:nvSpPr>
          <p:spPr>
            <a:xfrm>
              <a:off x="31992" y="133350"/>
              <a:ext cx="7632097" cy="2935999"/>
            </a:xfrm>
            <a:prstGeom prst="rect">
              <a:avLst/>
            </a:prstGeom>
            <a:noFill/>
            <a:ln>
              <a:noFill/>
            </a:ln>
          </p:spPr>
          <p:txBody>
            <a:bodyPr anchorCtr="0" anchor="t" bIns="0" lIns="0" spcFirstLastPara="1" rIns="0" wrap="square" tIns="0">
              <a:spAutoFit/>
            </a:bodyPr>
            <a:lstStyle/>
            <a:p>
              <a:pPr indent="0" lvl="0" marL="0" marR="0" rtl="0" algn="l">
                <a:lnSpc>
                  <a:spcPct val="102000"/>
                </a:lnSpc>
                <a:spcBef>
                  <a:spcPts val="0"/>
                </a:spcBef>
                <a:spcAft>
                  <a:spcPts val="0"/>
                </a:spcAft>
                <a:buNone/>
              </a:pPr>
              <a:r>
                <a:rPr b="0" i="0" lang="en-US" sz="8200" u="none" cap="none" strike="noStrike">
                  <a:solidFill>
                    <a:srgbClr val="18100A"/>
                  </a:solidFill>
                  <a:latin typeface="Sedgwick Ave"/>
                  <a:ea typeface="Sedgwick Ave"/>
                  <a:cs typeface="Sedgwick Ave"/>
                  <a:sym typeface="Sedgwick Ave"/>
                </a:rPr>
                <a:t>But all is not lost</a:t>
              </a:r>
              <a:endParaRPr/>
            </a:p>
          </p:txBody>
        </p:sp>
      </p:grpSp>
      <p:sp>
        <p:nvSpPr>
          <p:cNvPr id="241" name="Google Shape;241;p12"/>
          <p:cNvSpPr txBox="1"/>
          <p:nvPr/>
        </p:nvSpPr>
        <p:spPr>
          <a:xfrm>
            <a:off x="790575" y="9755040"/>
            <a:ext cx="8201096" cy="178980"/>
          </a:xfrm>
          <a:prstGeom prst="rect">
            <a:avLst/>
          </a:prstGeom>
          <a:noFill/>
          <a:ln>
            <a:noFill/>
          </a:ln>
        </p:spPr>
        <p:txBody>
          <a:bodyPr anchorCtr="0" anchor="t" bIns="0" lIns="0" spcFirstLastPara="1" rIns="0" wrap="square" tIns="0">
            <a:spAutoFit/>
          </a:bodyPr>
          <a:lstStyle/>
          <a:p>
            <a:pPr indent="0" lvl="0" marL="0" marR="0" rtl="0" algn="ctr">
              <a:lnSpc>
                <a:spcPct val="129954"/>
              </a:lnSpc>
              <a:spcBef>
                <a:spcPts val="0"/>
              </a:spcBef>
              <a:spcAft>
                <a:spcPts val="0"/>
              </a:spcAft>
              <a:buNone/>
            </a:pPr>
            <a:r>
              <a:rPr b="1" i="0" lang="en-US" sz="1095" u="none" cap="none" strike="noStrike">
                <a:solidFill>
                  <a:srgbClr val="A59E99"/>
                </a:solidFill>
                <a:latin typeface="Arial"/>
                <a:ea typeface="Arial"/>
                <a:cs typeface="Arial"/>
                <a:sym typeface="Arial"/>
              </a:rPr>
              <a:t>Copyright © 2025  iambernie.com   All Rights Reserved.</a:t>
            </a:r>
            <a:endParaRPr/>
          </a:p>
        </p:txBody>
      </p:sp>
      <p:pic>
        <p:nvPicPr>
          <p:cNvPr id="242" name="Google Shape;242;p12" title="SANITY IN HUMANITY LOGO CLR.png"/>
          <p:cNvPicPr preferRelativeResize="0"/>
          <p:nvPr/>
        </p:nvPicPr>
        <p:blipFill>
          <a:blip r:embed="rId4">
            <a:alphaModFix/>
          </a:blip>
          <a:stretch>
            <a:fillRect/>
          </a:stretch>
        </p:blipFill>
        <p:spPr>
          <a:xfrm>
            <a:off x="438050" y="325275"/>
            <a:ext cx="2465675" cy="24656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0DFDB"/>
        </a:solidFill>
      </p:bgPr>
    </p:bg>
    <p:spTree>
      <p:nvGrpSpPr>
        <p:cNvPr id="246" name="Shape 246"/>
        <p:cNvGrpSpPr/>
        <p:nvPr/>
      </p:nvGrpSpPr>
      <p:grpSpPr>
        <a:xfrm>
          <a:off x="0" y="0"/>
          <a:ext cx="0" cy="0"/>
          <a:chOff x="0" y="0"/>
          <a:chExt cx="0" cy="0"/>
        </a:xfrm>
      </p:grpSpPr>
      <p:sp>
        <p:nvSpPr>
          <p:cNvPr id="247" name="Google Shape;247;p13"/>
          <p:cNvSpPr/>
          <p:nvPr/>
        </p:nvSpPr>
        <p:spPr>
          <a:xfrm>
            <a:off x="0" y="-77327"/>
            <a:ext cx="10540192" cy="10287000"/>
          </a:xfrm>
          <a:custGeom>
            <a:rect b="b" l="l" r="r" t="t"/>
            <a:pathLst>
              <a:path extrusionOk="0" h="812800" w="832805">
                <a:moveTo>
                  <a:pt x="0" y="0"/>
                </a:moveTo>
                <a:lnTo>
                  <a:pt x="832805" y="0"/>
                </a:lnTo>
                <a:lnTo>
                  <a:pt x="832805" y="812800"/>
                </a:lnTo>
                <a:lnTo>
                  <a:pt x="0" y="812800"/>
                </a:lnTo>
                <a:close/>
              </a:path>
            </a:pathLst>
          </a:custGeom>
          <a:blipFill rotWithShape="1">
            <a:blip r:embed="rId3">
              <a:alphaModFix/>
            </a:blip>
            <a:stretch>
              <a:fillRect b="0" l="-20731" r="-74459" t="0"/>
            </a:stretch>
          </a:blipFill>
          <a:ln>
            <a:noFill/>
          </a:ln>
        </p:spPr>
      </p:sp>
      <p:grpSp>
        <p:nvGrpSpPr>
          <p:cNvPr id="248" name="Google Shape;248;p13"/>
          <p:cNvGrpSpPr/>
          <p:nvPr/>
        </p:nvGrpSpPr>
        <p:grpSpPr>
          <a:xfrm>
            <a:off x="11592287" y="1725797"/>
            <a:ext cx="5748067" cy="6673606"/>
            <a:chOff x="0" y="-9525"/>
            <a:chExt cx="7664089" cy="8898142"/>
          </a:xfrm>
        </p:grpSpPr>
        <p:sp>
          <p:nvSpPr>
            <p:cNvPr id="249" name="Google Shape;249;p13"/>
            <p:cNvSpPr txBox="1"/>
            <p:nvPr/>
          </p:nvSpPr>
          <p:spPr>
            <a:xfrm>
              <a:off x="0" y="2499459"/>
              <a:ext cx="7664089" cy="6389158"/>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2499" u="none" cap="none" strike="noStrike">
                  <a:solidFill>
                    <a:srgbClr val="18100A"/>
                  </a:solidFill>
                  <a:latin typeface="Arial"/>
                  <a:ea typeface="Arial"/>
                  <a:cs typeface="Arial"/>
                  <a:sym typeface="Arial"/>
                </a:rPr>
                <a:t>At our core, we all want the same things:</a:t>
              </a:r>
              <a:endParaRPr/>
            </a:p>
            <a:p>
              <a:pPr indent="0" lvl="0" marL="0" marR="0" rtl="0" algn="l">
                <a:lnSpc>
                  <a:spcPct val="140016"/>
                </a:lnSpc>
                <a:spcBef>
                  <a:spcPts val="0"/>
                </a:spcBef>
                <a:spcAft>
                  <a:spcPts val="0"/>
                </a:spcAft>
                <a:buNone/>
              </a:pPr>
              <a:r>
                <a:t/>
              </a:r>
              <a:endParaRPr b="0" i="0" sz="2499" u="none" cap="none" strike="noStrike">
                <a:solidFill>
                  <a:srgbClr val="18100A"/>
                </a:solidFill>
                <a:latin typeface="Arial"/>
                <a:ea typeface="Arial"/>
                <a:cs typeface="Arial"/>
                <a:sym typeface="Arial"/>
              </a:endParaRPr>
            </a:p>
            <a:p>
              <a:pPr indent="-269874" lvl="1" marL="539749" marR="0" rtl="0" algn="l">
                <a:lnSpc>
                  <a:spcPct val="140016"/>
                </a:lnSpc>
                <a:spcBef>
                  <a:spcPts val="0"/>
                </a:spcBef>
                <a:spcAft>
                  <a:spcPts val="0"/>
                </a:spcAft>
                <a:buClr>
                  <a:srgbClr val="18100A"/>
                </a:buClr>
                <a:buSzPts val="2499"/>
                <a:buFont typeface="Arial"/>
                <a:buChar char="•"/>
              </a:pPr>
              <a:r>
                <a:rPr b="0" i="0" lang="en-US" sz="2499" u="none" cap="none" strike="noStrike">
                  <a:solidFill>
                    <a:srgbClr val="18100A"/>
                  </a:solidFill>
                  <a:latin typeface="Arial"/>
                  <a:ea typeface="Arial"/>
                  <a:cs typeface="Arial"/>
                  <a:sym typeface="Arial"/>
                </a:rPr>
                <a:t>To feel safe. </a:t>
              </a:r>
              <a:endParaRPr/>
            </a:p>
            <a:p>
              <a:pPr indent="-269874" lvl="1" marL="539749" marR="0" rtl="0" algn="l">
                <a:lnSpc>
                  <a:spcPct val="140016"/>
                </a:lnSpc>
                <a:spcBef>
                  <a:spcPts val="0"/>
                </a:spcBef>
                <a:spcAft>
                  <a:spcPts val="0"/>
                </a:spcAft>
                <a:buClr>
                  <a:srgbClr val="18100A"/>
                </a:buClr>
                <a:buSzPts val="2499"/>
                <a:buFont typeface="Arial"/>
                <a:buChar char="•"/>
              </a:pPr>
              <a:r>
                <a:rPr b="0" i="0" lang="en-US" sz="2499" u="none" cap="none" strike="noStrike">
                  <a:solidFill>
                    <a:srgbClr val="18100A"/>
                  </a:solidFill>
                  <a:latin typeface="Arial"/>
                  <a:ea typeface="Arial"/>
                  <a:cs typeface="Arial"/>
                  <a:sym typeface="Arial"/>
                </a:rPr>
                <a:t>To feel valued. </a:t>
              </a:r>
              <a:endParaRPr/>
            </a:p>
            <a:p>
              <a:pPr indent="-269874" lvl="1" marL="539749" marR="0" rtl="0" algn="l">
                <a:lnSpc>
                  <a:spcPct val="140016"/>
                </a:lnSpc>
                <a:spcBef>
                  <a:spcPts val="0"/>
                </a:spcBef>
                <a:spcAft>
                  <a:spcPts val="0"/>
                </a:spcAft>
                <a:buClr>
                  <a:srgbClr val="18100A"/>
                </a:buClr>
                <a:buSzPts val="2499"/>
                <a:buFont typeface="Arial"/>
                <a:buChar char="•"/>
              </a:pPr>
              <a:r>
                <a:rPr b="0" i="0" lang="en-US" sz="2499" u="none" cap="none" strike="noStrike">
                  <a:solidFill>
                    <a:srgbClr val="18100A"/>
                  </a:solidFill>
                  <a:latin typeface="Arial"/>
                  <a:ea typeface="Arial"/>
                  <a:cs typeface="Arial"/>
                  <a:sym typeface="Arial"/>
                </a:rPr>
                <a:t>To feel that we matter.</a:t>
              </a:r>
              <a:endParaRPr/>
            </a:p>
            <a:p>
              <a:pPr indent="0" lvl="0" marL="0" marR="0" rtl="0" algn="l">
                <a:lnSpc>
                  <a:spcPct val="140016"/>
                </a:lnSpc>
                <a:spcBef>
                  <a:spcPts val="0"/>
                </a:spcBef>
                <a:spcAft>
                  <a:spcPts val="0"/>
                </a:spcAft>
                <a:buNone/>
              </a:pPr>
              <a:r>
                <a:t/>
              </a:r>
              <a:endParaRPr b="0" i="0" sz="2499" u="none" cap="none" strike="noStrike">
                <a:solidFill>
                  <a:srgbClr val="18100A"/>
                </a:solidFill>
                <a:latin typeface="Arial"/>
                <a:ea typeface="Arial"/>
                <a:cs typeface="Arial"/>
                <a:sym typeface="Arial"/>
              </a:endParaRPr>
            </a:p>
            <a:p>
              <a:pPr indent="0" lvl="0" marL="0" marR="0" rtl="0" algn="l">
                <a:lnSpc>
                  <a:spcPct val="140016"/>
                </a:lnSpc>
                <a:spcBef>
                  <a:spcPts val="0"/>
                </a:spcBef>
                <a:spcAft>
                  <a:spcPts val="0"/>
                </a:spcAft>
                <a:buNone/>
              </a:pPr>
              <a:r>
                <a:rPr b="0" i="0" lang="en-US" sz="2499" u="none" cap="none" strike="noStrike">
                  <a:solidFill>
                    <a:srgbClr val="18100A"/>
                  </a:solidFill>
                  <a:latin typeface="Arial"/>
                  <a:ea typeface="Arial"/>
                  <a:cs typeface="Arial"/>
                  <a:sym typeface="Arial"/>
                </a:rPr>
                <a:t>And the truth is, we are happiest as individuals and as societies when we are acknowledged and respected.</a:t>
              </a:r>
              <a:endParaRPr/>
            </a:p>
            <a:p>
              <a:pPr indent="0" lvl="0" marL="0" marR="0" rtl="0" algn="l">
                <a:lnSpc>
                  <a:spcPct val="140016"/>
                </a:lnSpc>
                <a:spcBef>
                  <a:spcPts val="0"/>
                </a:spcBef>
                <a:spcAft>
                  <a:spcPts val="0"/>
                </a:spcAft>
                <a:buNone/>
              </a:pPr>
              <a:r>
                <a:t/>
              </a:r>
              <a:endParaRPr b="0" i="0" sz="2499" u="none" cap="none" strike="noStrike">
                <a:solidFill>
                  <a:srgbClr val="18100A"/>
                </a:solidFill>
                <a:latin typeface="Arial"/>
                <a:ea typeface="Arial"/>
                <a:cs typeface="Arial"/>
                <a:sym typeface="Arial"/>
              </a:endParaRPr>
            </a:p>
          </p:txBody>
        </p:sp>
        <p:sp>
          <p:nvSpPr>
            <p:cNvPr id="250" name="Google Shape;250;p13"/>
            <p:cNvSpPr txBox="1"/>
            <p:nvPr/>
          </p:nvSpPr>
          <p:spPr>
            <a:xfrm>
              <a:off x="31992" y="-9525"/>
              <a:ext cx="7632097" cy="16732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8200" u="none" cap="none" strike="noStrike">
                  <a:solidFill>
                    <a:srgbClr val="18100A"/>
                  </a:solidFill>
                  <a:latin typeface="Sedgwick Ave"/>
                  <a:ea typeface="Sedgwick Ave"/>
                  <a:cs typeface="Sedgwick Ave"/>
                  <a:sym typeface="Sedgwick Ave"/>
                </a:rPr>
                <a:t>Security</a:t>
              </a:r>
              <a:endParaRPr/>
            </a:p>
          </p:txBody>
        </p:sp>
      </p:grpSp>
      <p:sp>
        <p:nvSpPr>
          <p:cNvPr id="251" name="Google Shape;251;p13"/>
          <p:cNvSpPr txBox="1"/>
          <p:nvPr/>
        </p:nvSpPr>
        <p:spPr>
          <a:xfrm>
            <a:off x="0" y="9764565"/>
            <a:ext cx="8987199" cy="18478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1200" u="none" cap="none" strike="noStrike">
                <a:solidFill>
                  <a:srgbClr val="FFFFFF"/>
                </a:solidFill>
                <a:latin typeface="Arial"/>
                <a:ea typeface="Arial"/>
                <a:cs typeface="Arial"/>
                <a:sym typeface="Arial"/>
              </a:rPr>
              <a:t>Copyright © 2025  iambernie.com   All Rights Reserved.</a:t>
            </a:r>
            <a:endParaRPr/>
          </a:p>
        </p:txBody>
      </p:sp>
      <p:pic>
        <p:nvPicPr>
          <p:cNvPr id="252" name="Google Shape;252;p13" title="SANITY IN HUMANITY LOGO CLR.png"/>
          <p:cNvPicPr preferRelativeResize="0"/>
          <p:nvPr/>
        </p:nvPicPr>
        <p:blipFill>
          <a:blip r:embed="rId4">
            <a:alphaModFix/>
          </a:blip>
          <a:stretch>
            <a:fillRect/>
          </a:stretch>
        </p:blipFill>
        <p:spPr>
          <a:xfrm>
            <a:off x="15421975" y="176600"/>
            <a:ext cx="2465675" cy="24656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0DFDB"/>
        </a:solidFill>
      </p:bgPr>
    </p:bg>
    <p:spTree>
      <p:nvGrpSpPr>
        <p:cNvPr id="256" name="Shape 256"/>
        <p:cNvGrpSpPr/>
        <p:nvPr/>
      </p:nvGrpSpPr>
      <p:grpSpPr>
        <a:xfrm>
          <a:off x="0" y="0"/>
          <a:ext cx="0" cy="0"/>
          <a:chOff x="0" y="0"/>
          <a:chExt cx="0" cy="0"/>
        </a:xfrm>
      </p:grpSpPr>
      <p:sp>
        <p:nvSpPr>
          <p:cNvPr id="257" name="Google Shape;257;p14"/>
          <p:cNvSpPr/>
          <p:nvPr/>
        </p:nvSpPr>
        <p:spPr>
          <a:xfrm>
            <a:off x="0" y="0"/>
            <a:ext cx="10540192" cy="10287000"/>
          </a:xfrm>
          <a:custGeom>
            <a:rect b="b" l="l" r="r" t="t"/>
            <a:pathLst>
              <a:path extrusionOk="0" h="812800" w="832805">
                <a:moveTo>
                  <a:pt x="0" y="0"/>
                </a:moveTo>
                <a:lnTo>
                  <a:pt x="832805" y="0"/>
                </a:lnTo>
                <a:lnTo>
                  <a:pt x="832805" y="812800"/>
                </a:lnTo>
                <a:lnTo>
                  <a:pt x="0" y="812800"/>
                </a:lnTo>
                <a:close/>
              </a:path>
            </a:pathLst>
          </a:custGeom>
          <a:blipFill rotWithShape="1">
            <a:blip r:embed="rId3">
              <a:alphaModFix/>
            </a:blip>
            <a:stretch>
              <a:fillRect b="0" l="-9264" r="-36130" t="0"/>
            </a:stretch>
          </a:blipFill>
          <a:ln>
            <a:noFill/>
          </a:ln>
        </p:spPr>
      </p:sp>
      <p:sp>
        <p:nvSpPr>
          <p:cNvPr id="258" name="Google Shape;258;p14"/>
          <p:cNvSpPr txBox="1"/>
          <p:nvPr/>
        </p:nvSpPr>
        <p:spPr>
          <a:xfrm>
            <a:off x="11597275" y="3235300"/>
            <a:ext cx="6005700" cy="68475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2499" u="none" cap="none" strike="noStrike">
                <a:solidFill>
                  <a:srgbClr val="18100A"/>
                </a:solidFill>
                <a:latin typeface="Arial"/>
                <a:ea typeface="Arial"/>
                <a:cs typeface="Arial"/>
                <a:sym typeface="Arial"/>
              </a:rPr>
              <a:t>We need a new kind of leadership. Not the loudest voice in the room, but the wisest.</a:t>
            </a:r>
            <a:endParaRPr/>
          </a:p>
          <a:p>
            <a:pPr indent="0" lvl="0" marL="0" marR="0" rtl="0" algn="l">
              <a:lnSpc>
                <a:spcPct val="140016"/>
              </a:lnSpc>
              <a:spcBef>
                <a:spcPts val="0"/>
              </a:spcBef>
              <a:spcAft>
                <a:spcPts val="0"/>
              </a:spcAft>
              <a:buNone/>
            </a:pPr>
            <a:r>
              <a:t/>
            </a:r>
            <a:endParaRPr b="0" i="0" sz="2499" u="none" cap="none" strike="noStrike">
              <a:solidFill>
                <a:srgbClr val="18100A"/>
              </a:solidFill>
              <a:latin typeface="Arial"/>
              <a:ea typeface="Arial"/>
              <a:cs typeface="Arial"/>
              <a:sym typeface="Arial"/>
            </a:endParaRPr>
          </a:p>
          <a:p>
            <a:pPr indent="-269874" lvl="1" marL="539749" marR="0" rtl="0" algn="l">
              <a:lnSpc>
                <a:spcPct val="140016"/>
              </a:lnSpc>
              <a:spcBef>
                <a:spcPts val="0"/>
              </a:spcBef>
              <a:spcAft>
                <a:spcPts val="0"/>
              </a:spcAft>
              <a:buClr>
                <a:srgbClr val="18100A"/>
              </a:buClr>
              <a:buSzPts val="2499"/>
              <a:buFont typeface="Arial"/>
              <a:buChar char="•"/>
            </a:pPr>
            <a:r>
              <a:rPr b="0" i="0" lang="en-US" sz="2499" u="none" cap="none" strike="noStrike">
                <a:solidFill>
                  <a:srgbClr val="18100A"/>
                </a:solidFill>
                <a:latin typeface="Arial"/>
                <a:ea typeface="Arial"/>
                <a:cs typeface="Arial"/>
                <a:sym typeface="Arial"/>
              </a:rPr>
              <a:t>True leadership doesn’t control, </a:t>
            </a:r>
            <a:endParaRPr/>
          </a:p>
          <a:p>
            <a:pPr indent="0" lvl="0" marL="0" marR="0" rtl="0" algn="l">
              <a:lnSpc>
                <a:spcPct val="140016"/>
              </a:lnSpc>
              <a:spcBef>
                <a:spcPts val="0"/>
              </a:spcBef>
              <a:spcAft>
                <a:spcPts val="0"/>
              </a:spcAft>
              <a:buNone/>
            </a:pPr>
            <a:r>
              <a:rPr b="0" i="0" lang="en-US" sz="2499" u="none" cap="none" strike="noStrike">
                <a:solidFill>
                  <a:srgbClr val="18100A"/>
                </a:solidFill>
                <a:latin typeface="Arial"/>
                <a:ea typeface="Arial"/>
                <a:cs typeface="Arial"/>
                <a:sym typeface="Arial"/>
              </a:rPr>
              <a:t>      it validates.</a:t>
            </a:r>
            <a:endParaRPr/>
          </a:p>
          <a:p>
            <a:pPr indent="-269874" lvl="1" marL="539749" marR="0" rtl="0" algn="l">
              <a:lnSpc>
                <a:spcPct val="140016"/>
              </a:lnSpc>
              <a:spcBef>
                <a:spcPts val="0"/>
              </a:spcBef>
              <a:spcAft>
                <a:spcPts val="0"/>
              </a:spcAft>
              <a:buClr>
                <a:srgbClr val="18100A"/>
              </a:buClr>
              <a:buSzPts val="2499"/>
              <a:buFont typeface="Arial"/>
              <a:buChar char="•"/>
            </a:pPr>
            <a:r>
              <a:rPr b="0" i="0" lang="en-US" sz="2499" u="none" cap="none" strike="noStrike">
                <a:solidFill>
                  <a:srgbClr val="18100A"/>
                </a:solidFill>
                <a:latin typeface="Arial"/>
                <a:ea typeface="Arial"/>
                <a:cs typeface="Arial"/>
                <a:sym typeface="Arial"/>
              </a:rPr>
              <a:t>It respects every person’s identity, heritage, and struggle.</a:t>
            </a:r>
            <a:endParaRPr/>
          </a:p>
          <a:p>
            <a:pPr indent="-269874" lvl="1" marL="539749" marR="0" rtl="0" algn="l">
              <a:lnSpc>
                <a:spcPct val="140016"/>
              </a:lnSpc>
              <a:spcBef>
                <a:spcPts val="0"/>
              </a:spcBef>
              <a:spcAft>
                <a:spcPts val="0"/>
              </a:spcAft>
              <a:buClr>
                <a:srgbClr val="18100A"/>
              </a:buClr>
              <a:buSzPts val="2499"/>
              <a:buFont typeface="Arial"/>
              <a:buChar char="•"/>
            </a:pPr>
            <a:r>
              <a:rPr b="0" i="0" lang="en-US" sz="2499" u="none" cap="none" strike="noStrike">
                <a:solidFill>
                  <a:srgbClr val="18100A"/>
                </a:solidFill>
                <a:latin typeface="Arial"/>
                <a:ea typeface="Arial"/>
                <a:cs typeface="Arial"/>
                <a:sym typeface="Arial"/>
              </a:rPr>
              <a:t>It stands up for those who are belittled, even when it’s hard.</a:t>
            </a:r>
            <a:endParaRPr/>
          </a:p>
          <a:p>
            <a:pPr indent="-269874" lvl="1" marL="539749" marR="0" rtl="0" algn="l">
              <a:lnSpc>
                <a:spcPct val="140016"/>
              </a:lnSpc>
              <a:spcBef>
                <a:spcPts val="0"/>
              </a:spcBef>
              <a:spcAft>
                <a:spcPts val="0"/>
              </a:spcAft>
              <a:buClr>
                <a:srgbClr val="18100A"/>
              </a:buClr>
              <a:buSzPts val="2499"/>
              <a:buFont typeface="Arial"/>
              <a:buChar char="•"/>
            </a:pPr>
            <a:r>
              <a:rPr b="0" i="0" lang="en-US" sz="2499" u="none" cap="none" strike="noStrike">
                <a:solidFill>
                  <a:srgbClr val="18100A"/>
                </a:solidFill>
                <a:latin typeface="Arial"/>
                <a:ea typeface="Arial"/>
                <a:cs typeface="Arial"/>
                <a:sym typeface="Arial"/>
              </a:rPr>
              <a:t>It shows gratitude, takes accountability, and uplifts others with courage and compassion.</a:t>
            </a:r>
            <a:endParaRPr/>
          </a:p>
          <a:p>
            <a:pPr indent="0" lvl="0" marL="0" marR="0" rtl="0" algn="l">
              <a:lnSpc>
                <a:spcPct val="140016"/>
              </a:lnSpc>
              <a:spcBef>
                <a:spcPts val="0"/>
              </a:spcBef>
              <a:spcAft>
                <a:spcPts val="0"/>
              </a:spcAft>
              <a:buNone/>
            </a:pPr>
            <a:r>
              <a:t/>
            </a:r>
            <a:endParaRPr b="0" i="0" sz="2499" u="none" cap="none" strike="noStrike">
              <a:solidFill>
                <a:srgbClr val="18100A"/>
              </a:solidFill>
              <a:latin typeface="Arial"/>
              <a:ea typeface="Arial"/>
              <a:cs typeface="Arial"/>
              <a:sym typeface="Arial"/>
            </a:endParaRPr>
          </a:p>
        </p:txBody>
      </p:sp>
      <p:sp>
        <p:nvSpPr>
          <p:cNvPr id="259" name="Google Shape;259;p14"/>
          <p:cNvSpPr txBox="1"/>
          <p:nvPr/>
        </p:nvSpPr>
        <p:spPr>
          <a:xfrm>
            <a:off x="11866947" y="876300"/>
            <a:ext cx="5724000" cy="2039100"/>
          </a:xfrm>
          <a:prstGeom prst="rect">
            <a:avLst/>
          </a:prstGeom>
          <a:noFill/>
          <a:ln>
            <a:noFill/>
          </a:ln>
        </p:spPr>
        <p:txBody>
          <a:bodyPr anchorCtr="0" anchor="t" bIns="0" lIns="0" spcFirstLastPara="1" rIns="0" wrap="square" tIns="0">
            <a:spAutoFit/>
          </a:bodyPr>
          <a:lstStyle/>
          <a:p>
            <a:pPr indent="0" lvl="0" marL="0" marR="0" rtl="0" algn="l">
              <a:lnSpc>
                <a:spcPct val="92000"/>
              </a:lnSpc>
              <a:spcBef>
                <a:spcPts val="0"/>
              </a:spcBef>
              <a:spcAft>
                <a:spcPts val="0"/>
              </a:spcAft>
              <a:buNone/>
            </a:pPr>
            <a:r>
              <a:rPr b="0" i="0" lang="en-US" sz="7200" u="none" cap="none" strike="noStrike">
                <a:solidFill>
                  <a:srgbClr val="18100A"/>
                </a:solidFill>
                <a:latin typeface="Sedgwick Ave"/>
                <a:ea typeface="Sedgwick Ave"/>
                <a:cs typeface="Sedgwick Ave"/>
                <a:sym typeface="Sedgwick Ave"/>
              </a:rPr>
              <a:t>Wise &amp; Honest Leadership</a:t>
            </a:r>
            <a:endParaRPr sz="400"/>
          </a:p>
        </p:txBody>
      </p:sp>
      <p:sp>
        <p:nvSpPr>
          <p:cNvPr id="260" name="Google Shape;260;p14"/>
          <p:cNvSpPr txBox="1"/>
          <p:nvPr/>
        </p:nvSpPr>
        <p:spPr>
          <a:xfrm>
            <a:off x="0" y="9755040"/>
            <a:ext cx="8201096" cy="178980"/>
          </a:xfrm>
          <a:prstGeom prst="rect">
            <a:avLst/>
          </a:prstGeom>
          <a:noFill/>
          <a:ln>
            <a:noFill/>
          </a:ln>
        </p:spPr>
        <p:txBody>
          <a:bodyPr anchorCtr="0" anchor="t" bIns="0" lIns="0" spcFirstLastPara="1" rIns="0" wrap="square" tIns="0">
            <a:spAutoFit/>
          </a:bodyPr>
          <a:lstStyle/>
          <a:p>
            <a:pPr indent="0" lvl="0" marL="0" marR="0" rtl="0" algn="ctr">
              <a:lnSpc>
                <a:spcPct val="129954"/>
              </a:lnSpc>
              <a:spcBef>
                <a:spcPts val="0"/>
              </a:spcBef>
              <a:spcAft>
                <a:spcPts val="0"/>
              </a:spcAft>
              <a:buNone/>
            </a:pPr>
            <a:r>
              <a:rPr b="1" i="0" lang="en-US" sz="1095" u="none" cap="none" strike="noStrike">
                <a:solidFill>
                  <a:srgbClr val="FFFFFF"/>
                </a:solidFill>
                <a:latin typeface="Arial"/>
                <a:ea typeface="Arial"/>
                <a:cs typeface="Arial"/>
                <a:sym typeface="Arial"/>
              </a:rPr>
              <a:t>Copyright © 2025  iambernie.com   All Rights Reserved.</a:t>
            </a:r>
            <a:endParaRPr/>
          </a:p>
        </p:txBody>
      </p:sp>
      <p:pic>
        <p:nvPicPr>
          <p:cNvPr id="261" name="Google Shape;261;p14" title="SANITY IN HUMANITY LOGO CLR BK.png"/>
          <p:cNvPicPr preferRelativeResize="0"/>
          <p:nvPr/>
        </p:nvPicPr>
        <p:blipFill>
          <a:blip r:embed="rId4">
            <a:alphaModFix/>
          </a:blip>
          <a:stretch>
            <a:fillRect/>
          </a:stretch>
        </p:blipFill>
        <p:spPr>
          <a:xfrm>
            <a:off x="377650" y="308875"/>
            <a:ext cx="2926425" cy="29264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0DFDB"/>
        </a:solidFill>
      </p:bgPr>
    </p:bg>
    <p:spTree>
      <p:nvGrpSpPr>
        <p:cNvPr id="265" name="Shape 265"/>
        <p:cNvGrpSpPr/>
        <p:nvPr/>
      </p:nvGrpSpPr>
      <p:grpSpPr>
        <a:xfrm>
          <a:off x="0" y="0"/>
          <a:ext cx="0" cy="0"/>
          <a:chOff x="0" y="0"/>
          <a:chExt cx="0" cy="0"/>
        </a:xfrm>
      </p:grpSpPr>
      <p:sp>
        <p:nvSpPr>
          <p:cNvPr id="266" name="Google Shape;266;p15"/>
          <p:cNvSpPr/>
          <p:nvPr/>
        </p:nvSpPr>
        <p:spPr>
          <a:xfrm>
            <a:off x="0" y="0"/>
            <a:ext cx="11195284" cy="10287000"/>
          </a:xfrm>
          <a:custGeom>
            <a:rect b="b" l="l" r="r" t="t"/>
            <a:pathLst>
              <a:path extrusionOk="0" h="812800" w="884566">
                <a:moveTo>
                  <a:pt x="0" y="0"/>
                </a:moveTo>
                <a:lnTo>
                  <a:pt x="884566" y="0"/>
                </a:lnTo>
                <a:lnTo>
                  <a:pt x="884566" y="812800"/>
                </a:lnTo>
                <a:lnTo>
                  <a:pt x="0" y="812800"/>
                </a:lnTo>
                <a:close/>
              </a:path>
            </a:pathLst>
          </a:custGeom>
          <a:blipFill rotWithShape="1">
            <a:blip r:embed="rId3">
              <a:alphaModFix/>
            </a:blip>
            <a:stretch>
              <a:fillRect b="0" l="-48448" r="-48448" t="0"/>
            </a:stretch>
          </a:blipFill>
          <a:ln>
            <a:noFill/>
          </a:ln>
        </p:spPr>
      </p:sp>
      <p:grpSp>
        <p:nvGrpSpPr>
          <p:cNvPr id="267" name="Google Shape;267;p15"/>
          <p:cNvGrpSpPr/>
          <p:nvPr/>
        </p:nvGrpSpPr>
        <p:grpSpPr>
          <a:xfrm>
            <a:off x="11592287" y="2095836"/>
            <a:ext cx="5919899" cy="6112125"/>
            <a:chOff x="0" y="228600"/>
            <a:chExt cx="7893198" cy="8149499"/>
          </a:xfrm>
        </p:grpSpPr>
        <p:sp>
          <p:nvSpPr>
            <p:cNvPr id="268" name="Google Shape;268;p15"/>
            <p:cNvSpPr txBox="1"/>
            <p:nvPr/>
          </p:nvSpPr>
          <p:spPr>
            <a:xfrm>
              <a:off x="0" y="3741541"/>
              <a:ext cx="7893197" cy="4636558"/>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1" i="0" lang="en-US" sz="2499" u="none" cap="none" strike="noStrike">
                  <a:solidFill>
                    <a:srgbClr val="18100A"/>
                  </a:solidFill>
                  <a:latin typeface="Arial"/>
                  <a:ea typeface="Arial"/>
                  <a:cs typeface="Arial"/>
                  <a:sym typeface="Arial"/>
                </a:rPr>
                <a:t>We must remember: we are cousins.</a:t>
              </a:r>
              <a:endParaRPr/>
            </a:p>
            <a:p>
              <a:pPr indent="0" lvl="0" marL="0" marR="0" rtl="0" algn="l">
                <a:lnSpc>
                  <a:spcPct val="140016"/>
                </a:lnSpc>
                <a:spcBef>
                  <a:spcPts val="0"/>
                </a:spcBef>
                <a:spcAft>
                  <a:spcPts val="0"/>
                </a:spcAft>
                <a:buNone/>
              </a:pPr>
              <a:r>
                <a:t/>
              </a:r>
              <a:endParaRPr b="1" i="0" sz="2499" u="none" cap="none" strike="noStrike">
                <a:solidFill>
                  <a:srgbClr val="18100A"/>
                </a:solidFill>
                <a:latin typeface="Arial"/>
                <a:ea typeface="Arial"/>
                <a:cs typeface="Arial"/>
                <a:sym typeface="Arial"/>
              </a:endParaRPr>
            </a:p>
            <a:p>
              <a:pPr indent="0" lvl="0" marL="0" marR="0" rtl="0" algn="l">
                <a:lnSpc>
                  <a:spcPct val="140016"/>
                </a:lnSpc>
                <a:spcBef>
                  <a:spcPts val="0"/>
                </a:spcBef>
                <a:spcAft>
                  <a:spcPts val="0"/>
                </a:spcAft>
                <a:buNone/>
              </a:pPr>
              <a:r>
                <a:rPr b="0" i="0" lang="en-US" sz="2499" u="none" cap="none" strike="noStrike">
                  <a:solidFill>
                    <a:srgbClr val="18100A"/>
                  </a:solidFill>
                  <a:latin typeface="Arial"/>
                  <a:ea typeface="Arial"/>
                  <a:cs typeface="Arial"/>
                  <a:sym typeface="Arial"/>
                </a:rPr>
                <a:t>We don’t have to like every cousin, but we should see them as family.</a:t>
              </a:r>
              <a:endParaRPr/>
            </a:p>
            <a:p>
              <a:pPr indent="0" lvl="0" marL="0" marR="0" rtl="0" algn="l">
                <a:lnSpc>
                  <a:spcPct val="140016"/>
                </a:lnSpc>
                <a:spcBef>
                  <a:spcPts val="0"/>
                </a:spcBef>
                <a:spcAft>
                  <a:spcPts val="0"/>
                </a:spcAft>
                <a:buNone/>
              </a:pPr>
              <a:r>
                <a:t/>
              </a:r>
              <a:endParaRPr b="0" i="0" sz="2499" u="none" cap="none" strike="noStrike">
                <a:solidFill>
                  <a:srgbClr val="18100A"/>
                </a:solidFill>
                <a:latin typeface="Arial"/>
                <a:ea typeface="Arial"/>
                <a:cs typeface="Arial"/>
                <a:sym typeface="Arial"/>
              </a:endParaRPr>
            </a:p>
            <a:p>
              <a:pPr indent="0" lvl="0" marL="0" marR="0" rtl="0" algn="l">
                <a:lnSpc>
                  <a:spcPct val="140016"/>
                </a:lnSpc>
                <a:spcBef>
                  <a:spcPts val="0"/>
                </a:spcBef>
                <a:spcAft>
                  <a:spcPts val="0"/>
                </a:spcAft>
                <a:buNone/>
              </a:pPr>
              <a:r>
                <a:rPr b="0" i="0" lang="en-US" sz="2499" u="none" cap="none" strike="noStrike">
                  <a:solidFill>
                    <a:srgbClr val="18100A"/>
                  </a:solidFill>
                  <a:latin typeface="Arial"/>
                  <a:ea typeface="Arial"/>
                  <a:cs typeface="Arial"/>
                  <a:sym typeface="Arial"/>
                </a:rPr>
                <a:t>From that truth and point of view, our worldview changes.</a:t>
              </a:r>
              <a:endParaRPr/>
            </a:p>
            <a:p>
              <a:pPr indent="0" lvl="0" marL="0" marR="0" rtl="0" algn="l">
                <a:lnSpc>
                  <a:spcPct val="140016"/>
                </a:lnSpc>
                <a:spcBef>
                  <a:spcPts val="0"/>
                </a:spcBef>
                <a:spcAft>
                  <a:spcPts val="0"/>
                </a:spcAft>
                <a:buNone/>
              </a:pPr>
              <a:r>
                <a:t/>
              </a:r>
              <a:endParaRPr b="0" i="0" sz="2499" u="none" cap="none" strike="noStrike">
                <a:solidFill>
                  <a:srgbClr val="18100A"/>
                </a:solidFill>
                <a:latin typeface="Arial"/>
                <a:ea typeface="Arial"/>
                <a:cs typeface="Arial"/>
                <a:sym typeface="Arial"/>
              </a:endParaRPr>
            </a:p>
          </p:txBody>
        </p:sp>
        <p:sp>
          <p:nvSpPr>
            <p:cNvPr id="269" name="Google Shape;269;p15"/>
            <p:cNvSpPr txBox="1"/>
            <p:nvPr/>
          </p:nvSpPr>
          <p:spPr>
            <a:xfrm>
              <a:off x="32949" y="228600"/>
              <a:ext cx="7860249" cy="2677182"/>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0" i="0" lang="en-US" sz="8200" u="none" cap="none" strike="noStrike">
                  <a:solidFill>
                    <a:srgbClr val="18100A"/>
                  </a:solidFill>
                  <a:latin typeface="Sedgwick Ave"/>
                  <a:ea typeface="Sedgwick Ave"/>
                  <a:cs typeface="Sedgwick Ave"/>
                  <a:sym typeface="Sedgwick Ave"/>
                </a:rPr>
                <a:t>A New Perspective</a:t>
              </a:r>
              <a:endParaRPr/>
            </a:p>
          </p:txBody>
        </p:sp>
      </p:grpSp>
      <p:sp>
        <p:nvSpPr>
          <p:cNvPr id="270" name="Google Shape;270;p15"/>
          <p:cNvSpPr txBox="1"/>
          <p:nvPr/>
        </p:nvSpPr>
        <p:spPr>
          <a:xfrm>
            <a:off x="0" y="9755040"/>
            <a:ext cx="8201096" cy="178980"/>
          </a:xfrm>
          <a:prstGeom prst="rect">
            <a:avLst/>
          </a:prstGeom>
          <a:noFill/>
          <a:ln>
            <a:noFill/>
          </a:ln>
        </p:spPr>
        <p:txBody>
          <a:bodyPr anchorCtr="0" anchor="t" bIns="0" lIns="0" spcFirstLastPara="1" rIns="0" wrap="square" tIns="0">
            <a:spAutoFit/>
          </a:bodyPr>
          <a:lstStyle/>
          <a:p>
            <a:pPr indent="0" lvl="0" marL="0" marR="0" rtl="0" algn="ctr">
              <a:lnSpc>
                <a:spcPct val="129954"/>
              </a:lnSpc>
              <a:spcBef>
                <a:spcPts val="0"/>
              </a:spcBef>
              <a:spcAft>
                <a:spcPts val="0"/>
              </a:spcAft>
              <a:buNone/>
            </a:pPr>
            <a:r>
              <a:rPr b="1" i="0" lang="en-US" sz="1095" u="none" cap="none" strike="noStrike">
                <a:solidFill>
                  <a:srgbClr val="FFFFFF"/>
                </a:solidFill>
                <a:latin typeface="Arial"/>
                <a:ea typeface="Arial"/>
                <a:cs typeface="Arial"/>
                <a:sym typeface="Arial"/>
              </a:rPr>
              <a:t>Copyright © 2025  iambernie.com   All Rights Reserved.</a:t>
            </a:r>
            <a:endParaRPr/>
          </a:p>
        </p:txBody>
      </p:sp>
      <p:pic>
        <p:nvPicPr>
          <p:cNvPr id="271" name="Google Shape;271;p15" title="SANITY IN HUMANITY LOGO CLR.png"/>
          <p:cNvPicPr preferRelativeResize="0"/>
          <p:nvPr/>
        </p:nvPicPr>
        <p:blipFill>
          <a:blip r:embed="rId4">
            <a:alphaModFix/>
          </a:blip>
          <a:stretch>
            <a:fillRect/>
          </a:stretch>
        </p:blipFill>
        <p:spPr>
          <a:xfrm>
            <a:off x="983225" y="1845150"/>
            <a:ext cx="2465675" cy="24656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0DFDB"/>
        </a:solidFill>
      </p:bgPr>
    </p:bg>
    <p:spTree>
      <p:nvGrpSpPr>
        <p:cNvPr id="275" name="Shape 275"/>
        <p:cNvGrpSpPr/>
        <p:nvPr/>
      </p:nvGrpSpPr>
      <p:grpSpPr>
        <a:xfrm>
          <a:off x="0" y="0"/>
          <a:ext cx="0" cy="0"/>
          <a:chOff x="0" y="0"/>
          <a:chExt cx="0" cy="0"/>
        </a:xfrm>
      </p:grpSpPr>
      <p:grpSp>
        <p:nvGrpSpPr>
          <p:cNvPr id="276" name="Google Shape;276;p16"/>
          <p:cNvGrpSpPr/>
          <p:nvPr/>
        </p:nvGrpSpPr>
        <p:grpSpPr>
          <a:xfrm>
            <a:off x="0" y="-108496"/>
            <a:ext cx="8987199" cy="10395496"/>
            <a:chOff x="0" y="-28575"/>
            <a:chExt cx="2366999" cy="2737908"/>
          </a:xfrm>
        </p:grpSpPr>
        <p:sp>
          <p:nvSpPr>
            <p:cNvPr id="277" name="Google Shape;277;p16"/>
            <p:cNvSpPr/>
            <p:nvPr/>
          </p:nvSpPr>
          <p:spPr>
            <a:xfrm>
              <a:off x="0" y="0"/>
              <a:ext cx="2366999" cy="2709333"/>
            </a:xfrm>
            <a:custGeom>
              <a:rect b="b" l="l" r="r" t="t"/>
              <a:pathLst>
                <a:path extrusionOk="0" h="2709333" w="2366999">
                  <a:moveTo>
                    <a:pt x="0" y="0"/>
                  </a:moveTo>
                  <a:lnTo>
                    <a:pt x="2366999" y="0"/>
                  </a:lnTo>
                  <a:lnTo>
                    <a:pt x="2366999" y="2709333"/>
                  </a:lnTo>
                  <a:lnTo>
                    <a:pt x="0" y="2709333"/>
                  </a:lnTo>
                  <a:close/>
                </a:path>
              </a:pathLst>
            </a:custGeom>
            <a:solidFill>
              <a:srgbClr val="FFFFFF"/>
            </a:solidFill>
            <a:ln>
              <a:noFill/>
            </a:ln>
          </p:spPr>
        </p:sp>
        <p:sp>
          <p:nvSpPr>
            <p:cNvPr id="278" name="Google Shape;278;p16"/>
            <p:cNvSpPr txBox="1"/>
            <p:nvPr/>
          </p:nvSpPr>
          <p:spPr>
            <a:xfrm>
              <a:off x="0" y="-28575"/>
              <a:ext cx="2366999" cy="2737908"/>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79" name="Google Shape;279;p16"/>
          <p:cNvSpPr/>
          <p:nvPr/>
        </p:nvSpPr>
        <p:spPr>
          <a:xfrm rot="3113943">
            <a:off x="13425449" y="-1212654"/>
            <a:ext cx="4822572" cy="4902234"/>
          </a:xfrm>
          <a:custGeom>
            <a:rect b="b" l="l" r="r" t="t"/>
            <a:pathLst>
              <a:path extrusionOk="0" h="4898653" w="4819049">
                <a:moveTo>
                  <a:pt x="0" y="0"/>
                </a:moveTo>
                <a:lnTo>
                  <a:pt x="4819049" y="0"/>
                </a:lnTo>
                <a:lnTo>
                  <a:pt x="4819049" y="4898652"/>
                </a:lnTo>
                <a:lnTo>
                  <a:pt x="0" y="4898652"/>
                </a:lnTo>
                <a:lnTo>
                  <a:pt x="0" y="0"/>
                </a:lnTo>
                <a:close/>
              </a:path>
            </a:pathLst>
          </a:custGeom>
          <a:blipFill rotWithShape="1">
            <a:blip r:embed="rId3">
              <a:alphaModFix/>
            </a:blip>
            <a:stretch>
              <a:fillRect b="0" l="0" r="0" t="0"/>
            </a:stretch>
          </a:blipFill>
          <a:ln>
            <a:noFill/>
          </a:ln>
        </p:spPr>
      </p:sp>
      <p:sp>
        <p:nvSpPr>
          <p:cNvPr id="280" name="Google Shape;280;p16"/>
          <p:cNvSpPr/>
          <p:nvPr/>
        </p:nvSpPr>
        <p:spPr>
          <a:xfrm>
            <a:off x="10182835" y="3010474"/>
            <a:ext cx="674113" cy="783853"/>
          </a:xfrm>
          <a:custGeom>
            <a:rect b="b" l="l" r="r" t="t"/>
            <a:pathLst>
              <a:path extrusionOk="0" h="783853" w="674113">
                <a:moveTo>
                  <a:pt x="0" y="0"/>
                </a:moveTo>
                <a:lnTo>
                  <a:pt x="674113" y="0"/>
                </a:lnTo>
                <a:lnTo>
                  <a:pt x="674113" y="783853"/>
                </a:lnTo>
                <a:lnTo>
                  <a:pt x="0" y="783853"/>
                </a:lnTo>
                <a:lnTo>
                  <a:pt x="0" y="0"/>
                </a:lnTo>
                <a:close/>
              </a:path>
            </a:pathLst>
          </a:custGeom>
          <a:blipFill rotWithShape="1">
            <a:blip r:embed="rId4">
              <a:alphaModFix/>
            </a:blip>
            <a:stretch>
              <a:fillRect b="0" l="0" r="0" t="0"/>
            </a:stretch>
          </a:blipFill>
          <a:ln>
            <a:noFill/>
          </a:ln>
        </p:spPr>
      </p:sp>
      <p:grpSp>
        <p:nvGrpSpPr>
          <p:cNvPr id="281" name="Google Shape;281;p16"/>
          <p:cNvGrpSpPr/>
          <p:nvPr/>
        </p:nvGrpSpPr>
        <p:grpSpPr>
          <a:xfrm>
            <a:off x="11286133" y="2928793"/>
            <a:ext cx="6561450" cy="956997"/>
            <a:chOff x="0" y="-38100"/>
            <a:chExt cx="8748600" cy="1275996"/>
          </a:xfrm>
        </p:grpSpPr>
        <p:sp>
          <p:nvSpPr>
            <p:cNvPr id="282" name="Google Shape;282;p16"/>
            <p:cNvSpPr txBox="1"/>
            <p:nvPr/>
          </p:nvSpPr>
          <p:spPr>
            <a:xfrm>
              <a:off x="0" y="-38100"/>
              <a:ext cx="8748600" cy="6156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000" u="none" cap="none" strike="noStrike">
                  <a:solidFill>
                    <a:srgbClr val="18100A"/>
                  </a:solidFill>
                  <a:latin typeface="Arial"/>
                  <a:ea typeface="Arial"/>
                  <a:cs typeface="Arial"/>
                  <a:sym typeface="Arial"/>
                </a:rPr>
                <a:t>Shared Goals</a:t>
              </a:r>
              <a:endParaRPr/>
            </a:p>
          </p:txBody>
        </p:sp>
        <p:sp>
          <p:nvSpPr>
            <p:cNvPr id="283" name="Google Shape;283;p16"/>
            <p:cNvSpPr txBox="1"/>
            <p:nvPr/>
          </p:nvSpPr>
          <p:spPr>
            <a:xfrm>
              <a:off x="0" y="827496"/>
              <a:ext cx="8748600" cy="410400"/>
            </a:xfrm>
            <a:prstGeom prst="rect">
              <a:avLst/>
            </a:prstGeom>
            <a:noFill/>
            <a:ln>
              <a:noFill/>
            </a:ln>
          </p:spPr>
          <p:txBody>
            <a:bodyPr anchorCtr="0" anchor="t" bIns="0" lIns="0" spcFirstLastPara="1" rIns="0" wrap="square" tIns="0">
              <a:spAutoFit/>
            </a:bodyPr>
            <a:lstStyle/>
            <a:p>
              <a:pPr indent="0" lvl="0" marL="0" marR="0" rtl="0" algn="l">
                <a:lnSpc>
                  <a:spcPct val="158029"/>
                </a:lnSpc>
                <a:spcBef>
                  <a:spcPts val="0"/>
                </a:spcBef>
                <a:spcAft>
                  <a:spcPts val="0"/>
                </a:spcAft>
                <a:buNone/>
              </a:pPr>
              <a:r>
                <a:rPr b="0" i="0" lang="en-US" sz="1999" u="none" cap="none" strike="noStrike">
                  <a:solidFill>
                    <a:srgbClr val="18100A"/>
                  </a:solidFill>
                  <a:latin typeface="Arial"/>
                  <a:ea typeface="Arial"/>
                  <a:cs typeface="Arial"/>
                  <a:sym typeface="Arial"/>
                </a:rPr>
                <a:t>Working together for common vision</a:t>
              </a:r>
              <a:endParaRPr/>
            </a:p>
          </p:txBody>
        </p:sp>
      </p:grpSp>
      <p:sp>
        <p:nvSpPr>
          <p:cNvPr id="284" name="Google Shape;284;p16"/>
          <p:cNvSpPr/>
          <p:nvPr/>
        </p:nvSpPr>
        <p:spPr>
          <a:xfrm>
            <a:off x="10182835" y="4648416"/>
            <a:ext cx="674113" cy="783853"/>
          </a:xfrm>
          <a:custGeom>
            <a:rect b="b" l="l" r="r" t="t"/>
            <a:pathLst>
              <a:path extrusionOk="0" h="783853" w="674113">
                <a:moveTo>
                  <a:pt x="0" y="0"/>
                </a:moveTo>
                <a:lnTo>
                  <a:pt x="674113" y="0"/>
                </a:lnTo>
                <a:lnTo>
                  <a:pt x="674113" y="783853"/>
                </a:lnTo>
                <a:lnTo>
                  <a:pt x="0" y="783853"/>
                </a:lnTo>
                <a:lnTo>
                  <a:pt x="0" y="0"/>
                </a:lnTo>
                <a:close/>
              </a:path>
            </a:pathLst>
          </a:custGeom>
          <a:blipFill rotWithShape="1">
            <a:blip r:embed="rId4">
              <a:alphaModFix/>
            </a:blip>
            <a:stretch>
              <a:fillRect b="0" l="0" r="0" t="0"/>
            </a:stretch>
          </a:blipFill>
          <a:ln>
            <a:noFill/>
          </a:ln>
        </p:spPr>
      </p:sp>
      <p:grpSp>
        <p:nvGrpSpPr>
          <p:cNvPr id="285" name="Google Shape;285;p16"/>
          <p:cNvGrpSpPr/>
          <p:nvPr/>
        </p:nvGrpSpPr>
        <p:grpSpPr>
          <a:xfrm>
            <a:off x="11286133" y="4566699"/>
            <a:ext cx="6561450" cy="956997"/>
            <a:chOff x="0" y="-38100"/>
            <a:chExt cx="8748600" cy="1275996"/>
          </a:xfrm>
        </p:grpSpPr>
        <p:sp>
          <p:nvSpPr>
            <p:cNvPr id="286" name="Google Shape;286;p16"/>
            <p:cNvSpPr txBox="1"/>
            <p:nvPr/>
          </p:nvSpPr>
          <p:spPr>
            <a:xfrm>
              <a:off x="0" y="-38100"/>
              <a:ext cx="8748600" cy="6156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000" u="none" cap="none" strike="noStrike">
                  <a:solidFill>
                    <a:srgbClr val="18100A"/>
                  </a:solidFill>
                  <a:latin typeface="Arial"/>
                  <a:ea typeface="Arial"/>
                  <a:cs typeface="Arial"/>
                  <a:sym typeface="Arial"/>
                </a:rPr>
                <a:t>Respectful Dialogue</a:t>
              </a:r>
              <a:endParaRPr/>
            </a:p>
          </p:txBody>
        </p:sp>
        <p:sp>
          <p:nvSpPr>
            <p:cNvPr id="287" name="Google Shape;287;p16"/>
            <p:cNvSpPr txBox="1"/>
            <p:nvPr/>
          </p:nvSpPr>
          <p:spPr>
            <a:xfrm>
              <a:off x="0" y="827496"/>
              <a:ext cx="8748600" cy="410400"/>
            </a:xfrm>
            <a:prstGeom prst="rect">
              <a:avLst/>
            </a:prstGeom>
            <a:noFill/>
            <a:ln>
              <a:noFill/>
            </a:ln>
          </p:spPr>
          <p:txBody>
            <a:bodyPr anchorCtr="0" anchor="t" bIns="0" lIns="0" spcFirstLastPara="1" rIns="0" wrap="square" tIns="0">
              <a:spAutoFit/>
            </a:bodyPr>
            <a:lstStyle/>
            <a:p>
              <a:pPr indent="0" lvl="0" marL="0" marR="0" rtl="0" algn="l">
                <a:lnSpc>
                  <a:spcPct val="158029"/>
                </a:lnSpc>
                <a:spcBef>
                  <a:spcPts val="0"/>
                </a:spcBef>
                <a:spcAft>
                  <a:spcPts val="0"/>
                </a:spcAft>
                <a:buNone/>
              </a:pPr>
              <a:r>
                <a:rPr b="0" i="0" lang="en-US" sz="1999" u="none" cap="none" strike="noStrike">
                  <a:solidFill>
                    <a:srgbClr val="18100A"/>
                  </a:solidFill>
                  <a:latin typeface="Arial"/>
                  <a:ea typeface="Arial"/>
                  <a:cs typeface="Arial"/>
                  <a:sym typeface="Arial"/>
                </a:rPr>
                <a:t>Listening to understand different perspectives</a:t>
              </a:r>
              <a:endParaRPr/>
            </a:p>
          </p:txBody>
        </p:sp>
      </p:grpSp>
      <p:sp>
        <p:nvSpPr>
          <p:cNvPr id="288" name="Google Shape;288;p16"/>
          <p:cNvSpPr/>
          <p:nvPr/>
        </p:nvSpPr>
        <p:spPr>
          <a:xfrm>
            <a:off x="10182835" y="6286944"/>
            <a:ext cx="674113" cy="783853"/>
          </a:xfrm>
          <a:custGeom>
            <a:rect b="b" l="l" r="r" t="t"/>
            <a:pathLst>
              <a:path extrusionOk="0" h="783853" w="674113">
                <a:moveTo>
                  <a:pt x="0" y="0"/>
                </a:moveTo>
                <a:lnTo>
                  <a:pt x="674113" y="0"/>
                </a:lnTo>
                <a:lnTo>
                  <a:pt x="674113" y="783853"/>
                </a:lnTo>
                <a:lnTo>
                  <a:pt x="0" y="783853"/>
                </a:lnTo>
                <a:lnTo>
                  <a:pt x="0" y="0"/>
                </a:lnTo>
                <a:close/>
              </a:path>
            </a:pathLst>
          </a:custGeom>
          <a:blipFill rotWithShape="1">
            <a:blip r:embed="rId4">
              <a:alphaModFix/>
            </a:blip>
            <a:stretch>
              <a:fillRect b="0" l="0" r="0" t="0"/>
            </a:stretch>
          </a:blipFill>
          <a:ln>
            <a:noFill/>
          </a:ln>
        </p:spPr>
      </p:sp>
      <p:grpSp>
        <p:nvGrpSpPr>
          <p:cNvPr id="289" name="Google Shape;289;p16"/>
          <p:cNvGrpSpPr/>
          <p:nvPr/>
        </p:nvGrpSpPr>
        <p:grpSpPr>
          <a:xfrm>
            <a:off x="11286133" y="6205226"/>
            <a:ext cx="6561450" cy="956997"/>
            <a:chOff x="0" y="-38100"/>
            <a:chExt cx="8748600" cy="1275996"/>
          </a:xfrm>
        </p:grpSpPr>
        <p:sp>
          <p:nvSpPr>
            <p:cNvPr id="290" name="Google Shape;290;p16"/>
            <p:cNvSpPr txBox="1"/>
            <p:nvPr/>
          </p:nvSpPr>
          <p:spPr>
            <a:xfrm>
              <a:off x="0" y="-38100"/>
              <a:ext cx="8748600" cy="6156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000" u="none" cap="none" strike="noStrike">
                  <a:solidFill>
                    <a:srgbClr val="18100A"/>
                  </a:solidFill>
                  <a:latin typeface="Arial"/>
                  <a:ea typeface="Arial"/>
                  <a:cs typeface="Arial"/>
                  <a:sym typeface="Arial"/>
                </a:rPr>
                <a:t>Collective Action</a:t>
              </a:r>
              <a:endParaRPr/>
            </a:p>
          </p:txBody>
        </p:sp>
        <p:sp>
          <p:nvSpPr>
            <p:cNvPr id="291" name="Google Shape;291;p16"/>
            <p:cNvSpPr txBox="1"/>
            <p:nvPr/>
          </p:nvSpPr>
          <p:spPr>
            <a:xfrm>
              <a:off x="0" y="827496"/>
              <a:ext cx="8748600" cy="410400"/>
            </a:xfrm>
            <a:prstGeom prst="rect">
              <a:avLst/>
            </a:prstGeom>
            <a:noFill/>
            <a:ln>
              <a:noFill/>
            </a:ln>
          </p:spPr>
          <p:txBody>
            <a:bodyPr anchorCtr="0" anchor="t" bIns="0" lIns="0" spcFirstLastPara="1" rIns="0" wrap="square" tIns="0">
              <a:spAutoFit/>
            </a:bodyPr>
            <a:lstStyle/>
            <a:p>
              <a:pPr indent="0" lvl="0" marL="0" marR="0" rtl="0" algn="l">
                <a:lnSpc>
                  <a:spcPct val="158029"/>
                </a:lnSpc>
                <a:spcBef>
                  <a:spcPts val="0"/>
                </a:spcBef>
                <a:spcAft>
                  <a:spcPts val="0"/>
                </a:spcAft>
                <a:buNone/>
              </a:pPr>
              <a:r>
                <a:rPr b="0" i="0" lang="en-US" sz="1999" u="none" cap="none" strike="noStrike">
                  <a:solidFill>
                    <a:srgbClr val="18100A"/>
                  </a:solidFill>
                  <a:latin typeface="Arial"/>
                  <a:ea typeface="Arial"/>
                  <a:cs typeface="Arial"/>
                  <a:sym typeface="Arial"/>
                </a:rPr>
                <a:t>Joining forces for impactful change</a:t>
              </a:r>
              <a:endParaRPr/>
            </a:p>
          </p:txBody>
        </p:sp>
      </p:grpSp>
      <p:sp>
        <p:nvSpPr>
          <p:cNvPr id="292" name="Google Shape;292;p16"/>
          <p:cNvSpPr/>
          <p:nvPr/>
        </p:nvSpPr>
        <p:spPr>
          <a:xfrm>
            <a:off x="10182835" y="7925397"/>
            <a:ext cx="674113" cy="783853"/>
          </a:xfrm>
          <a:custGeom>
            <a:rect b="b" l="l" r="r" t="t"/>
            <a:pathLst>
              <a:path extrusionOk="0" h="783853" w="674113">
                <a:moveTo>
                  <a:pt x="0" y="0"/>
                </a:moveTo>
                <a:lnTo>
                  <a:pt x="674113" y="0"/>
                </a:lnTo>
                <a:lnTo>
                  <a:pt x="674113" y="783853"/>
                </a:lnTo>
                <a:lnTo>
                  <a:pt x="0" y="783853"/>
                </a:lnTo>
                <a:lnTo>
                  <a:pt x="0" y="0"/>
                </a:lnTo>
                <a:close/>
              </a:path>
            </a:pathLst>
          </a:custGeom>
          <a:blipFill rotWithShape="1">
            <a:blip r:embed="rId4">
              <a:alphaModFix/>
            </a:blip>
            <a:stretch>
              <a:fillRect b="0" l="0" r="0" t="0"/>
            </a:stretch>
          </a:blipFill>
          <a:ln>
            <a:noFill/>
          </a:ln>
        </p:spPr>
      </p:sp>
      <p:grpSp>
        <p:nvGrpSpPr>
          <p:cNvPr id="293" name="Google Shape;293;p16"/>
          <p:cNvGrpSpPr/>
          <p:nvPr/>
        </p:nvGrpSpPr>
        <p:grpSpPr>
          <a:xfrm>
            <a:off x="11286133" y="7843754"/>
            <a:ext cx="6561450" cy="956997"/>
            <a:chOff x="0" y="-38100"/>
            <a:chExt cx="8748600" cy="1275996"/>
          </a:xfrm>
        </p:grpSpPr>
        <p:sp>
          <p:nvSpPr>
            <p:cNvPr id="294" name="Google Shape;294;p16"/>
            <p:cNvSpPr txBox="1"/>
            <p:nvPr/>
          </p:nvSpPr>
          <p:spPr>
            <a:xfrm>
              <a:off x="0" y="-38100"/>
              <a:ext cx="8748600" cy="6156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000" u="none" cap="none" strike="noStrike">
                  <a:solidFill>
                    <a:srgbClr val="18100A"/>
                  </a:solidFill>
                  <a:latin typeface="Arial"/>
                  <a:ea typeface="Arial"/>
                  <a:cs typeface="Arial"/>
                  <a:sym typeface="Arial"/>
                </a:rPr>
                <a:t>Empathy First</a:t>
              </a:r>
              <a:endParaRPr/>
            </a:p>
          </p:txBody>
        </p:sp>
        <p:sp>
          <p:nvSpPr>
            <p:cNvPr id="295" name="Google Shape;295;p16"/>
            <p:cNvSpPr txBox="1"/>
            <p:nvPr/>
          </p:nvSpPr>
          <p:spPr>
            <a:xfrm>
              <a:off x="0" y="827496"/>
              <a:ext cx="8748600" cy="410400"/>
            </a:xfrm>
            <a:prstGeom prst="rect">
              <a:avLst/>
            </a:prstGeom>
            <a:noFill/>
            <a:ln>
              <a:noFill/>
            </a:ln>
          </p:spPr>
          <p:txBody>
            <a:bodyPr anchorCtr="0" anchor="t" bIns="0" lIns="0" spcFirstLastPara="1" rIns="0" wrap="square" tIns="0">
              <a:spAutoFit/>
            </a:bodyPr>
            <a:lstStyle/>
            <a:p>
              <a:pPr indent="0" lvl="0" marL="0" marR="0" rtl="0" algn="l">
                <a:lnSpc>
                  <a:spcPct val="158029"/>
                </a:lnSpc>
                <a:spcBef>
                  <a:spcPts val="0"/>
                </a:spcBef>
                <a:spcAft>
                  <a:spcPts val="0"/>
                </a:spcAft>
                <a:buNone/>
              </a:pPr>
              <a:r>
                <a:rPr b="0" i="0" lang="en-US" sz="1999" u="none" cap="none" strike="noStrike">
                  <a:solidFill>
                    <a:srgbClr val="18100A"/>
                  </a:solidFill>
                  <a:latin typeface="Arial"/>
                  <a:ea typeface="Arial"/>
                  <a:cs typeface="Arial"/>
                  <a:sym typeface="Arial"/>
                </a:rPr>
                <a:t>Fostering compassion to bridge divides</a:t>
              </a:r>
              <a:endParaRPr/>
            </a:p>
          </p:txBody>
        </p:sp>
      </p:grpSp>
      <p:grpSp>
        <p:nvGrpSpPr>
          <p:cNvPr id="296" name="Google Shape;296;p16"/>
          <p:cNvGrpSpPr/>
          <p:nvPr/>
        </p:nvGrpSpPr>
        <p:grpSpPr>
          <a:xfrm>
            <a:off x="864475" y="878049"/>
            <a:ext cx="7445285" cy="8369486"/>
            <a:chOff x="78611" y="-200858"/>
            <a:chExt cx="9678000" cy="10879353"/>
          </a:xfrm>
        </p:grpSpPr>
        <p:sp>
          <p:nvSpPr>
            <p:cNvPr id="297" name="Google Shape;297;p16"/>
            <p:cNvSpPr txBox="1"/>
            <p:nvPr/>
          </p:nvSpPr>
          <p:spPr>
            <a:xfrm>
              <a:off x="136731" y="8729395"/>
              <a:ext cx="9507900" cy="19491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2563" u="none" cap="none" strike="noStrike">
                  <a:solidFill>
                    <a:srgbClr val="18100A"/>
                  </a:solidFill>
                  <a:latin typeface="Arial"/>
                  <a:ea typeface="Arial"/>
                  <a:cs typeface="Arial"/>
                  <a:sym typeface="Arial"/>
                </a:rPr>
                <a:t>As we embrace our shared origins, we can foster understanding and create a brighter future together.</a:t>
              </a:r>
              <a:endParaRPr sz="1436"/>
            </a:p>
          </p:txBody>
        </p:sp>
        <p:sp>
          <p:nvSpPr>
            <p:cNvPr id="298" name="Google Shape;298;p16"/>
            <p:cNvSpPr txBox="1"/>
            <p:nvPr/>
          </p:nvSpPr>
          <p:spPr>
            <a:xfrm>
              <a:off x="78611" y="-200858"/>
              <a:ext cx="9678000" cy="8495700"/>
            </a:xfrm>
            <a:prstGeom prst="rect">
              <a:avLst/>
            </a:prstGeom>
            <a:noFill/>
            <a:ln>
              <a:noFill/>
            </a:ln>
          </p:spPr>
          <p:txBody>
            <a:bodyPr anchorCtr="0" anchor="t" bIns="0" lIns="0" spcFirstLastPara="1" rIns="0" wrap="square" tIns="0">
              <a:spAutoFit/>
            </a:bodyPr>
            <a:lstStyle/>
            <a:p>
              <a:pPr indent="0" lvl="0" marL="0" marR="0" rtl="0" algn="l">
                <a:lnSpc>
                  <a:spcPct val="120002"/>
                </a:lnSpc>
                <a:spcBef>
                  <a:spcPts val="0"/>
                </a:spcBef>
                <a:spcAft>
                  <a:spcPts val="0"/>
                </a:spcAft>
                <a:buNone/>
              </a:pPr>
              <a:r>
                <a:rPr b="0" i="0" lang="en-US" sz="9230" u="none" cap="none" strike="noStrike">
                  <a:solidFill>
                    <a:srgbClr val="18100A"/>
                  </a:solidFill>
                  <a:latin typeface="Sedgwick Ave"/>
                  <a:ea typeface="Sedgwick Ave"/>
                  <a:cs typeface="Sedgwick Ave"/>
                  <a:sym typeface="Sedgwick Ave"/>
                </a:rPr>
                <a:t>Humanity Needs Remembering,</a:t>
              </a:r>
              <a:endParaRPr sz="410"/>
            </a:p>
            <a:p>
              <a:pPr indent="0" lvl="0" marL="0" marR="0" rtl="0" algn="l">
                <a:lnSpc>
                  <a:spcPct val="120002"/>
                </a:lnSpc>
                <a:spcBef>
                  <a:spcPts val="0"/>
                </a:spcBef>
                <a:spcAft>
                  <a:spcPts val="0"/>
                </a:spcAft>
                <a:buNone/>
              </a:pPr>
              <a:r>
                <a:rPr b="0" i="0" lang="en-US" sz="9230" u="none" cap="none" strike="noStrike">
                  <a:solidFill>
                    <a:srgbClr val="18100A"/>
                  </a:solidFill>
                  <a:latin typeface="Sedgwick Ave"/>
                  <a:ea typeface="Sedgwick Ave"/>
                  <a:cs typeface="Sedgwick Ave"/>
                  <a:sym typeface="Sedgwick Ave"/>
                </a:rPr>
                <a:t>Not Fixing</a:t>
              </a:r>
              <a:endParaRPr sz="410"/>
            </a:p>
          </p:txBody>
        </p:sp>
      </p:grpSp>
      <p:sp>
        <p:nvSpPr>
          <p:cNvPr id="299" name="Google Shape;299;p16"/>
          <p:cNvSpPr txBox="1"/>
          <p:nvPr/>
        </p:nvSpPr>
        <p:spPr>
          <a:xfrm>
            <a:off x="0" y="9764565"/>
            <a:ext cx="8987199" cy="18478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1200" u="none" cap="none" strike="noStrike">
                <a:solidFill>
                  <a:srgbClr val="E0DFDB"/>
                </a:solidFill>
                <a:latin typeface="Arial"/>
                <a:ea typeface="Arial"/>
                <a:cs typeface="Arial"/>
                <a:sym typeface="Arial"/>
              </a:rPr>
              <a:t>Copyright © 2025  iambernie.com   All Rights Reserved.</a:t>
            </a:r>
            <a:endParaRPr/>
          </a:p>
        </p:txBody>
      </p:sp>
      <p:pic>
        <p:nvPicPr>
          <p:cNvPr id="300" name="Google Shape;300;p16" title="SANITY IN HUMANITY LOGO CLR.png"/>
          <p:cNvPicPr preferRelativeResize="0"/>
          <p:nvPr/>
        </p:nvPicPr>
        <p:blipFill>
          <a:blip r:embed="rId5">
            <a:alphaModFix/>
          </a:blip>
          <a:stretch>
            <a:fillRect/>
          </a:stretch>
        </p:blipFill>
        <p:spPr>
          <a:xfrm>
            <a:off x="7762463" y="413675"/>
            <a:ext cx="2465675" cy="24656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0DFDB"/>
        </a:solidFill>
      </p:bgPr>
    </p:bg>
    <p:spTree>
      <p:nvGrpSpPr>
        <p:cNvPr id="304" name="Shape 304"/>
        <p:cNvGrpSpPr/>
        <p:nvPr/>
      </p:nvGrpSpPr>
      <p:grpSpPr>
        <a:xfrm>
          <a:off x="0" y="0"/>
          <a:ext cx="0" cy="0"/>
          <a:chOff x="0" y="0"/>
          <a:chExt cx="0" cy="0"/>
        </a:xfrm>
      </p:grpSpPr>
      <p:sp>
        <p:nvSpPr>
          <p:cNvPr id="305" name="Google Shape;305;p17"/>
          <p:cNvSpPr/>
          <p:nvPr/>
        </p:nvSpPr>
        <p:spPr>
          <a:xfrm>
            <a:off x="7555604" y="2235776"/>
            <a:ext cx="6353585" cy="6353585"/>
          </a:xfrm>
          <a:custGeom>
            <a:rect b="b" l="l" r="r" t="t"/>
            <a:pathLst>
              <a:path extrusionOk="0" h="6353585" w="6353585">
                <a:moveTo>
                  <a:pt x="0" y="0"/>
                </a:moveTo>
                <a:lnTo>
                  <a:pt x="6353585" y="0"/>
                </a:lnTo>
                <a:lnTo>
                  <a:pt x="6353585" y="6353585"/>
                </a:lnTo>
                <a:lnTo>
                  <a:pt x="0" y="6353585"/>
                </a:lnTo>
                <a:lnTo>
                  <a:pt x="0" y="0"/>
                </a:lnTo>
                <a:close/>
              </a:path>
            </a:pathLst>
          </a:custGeom>
          <a:blipFill rotWithShape="1">
            <a:blip r:embed="rId3">
              <a:alphaModFix amt="30000"/>
            </a:blip>
            <a:stretch>
              <a:fillRect b="0" l="0" r="0" t="0"/>
            </a:stretch>
          </a:blipFill>
          <a:ln>
            <a:noFill/>
          </a:ln>
        </p:spPr>
      </p:sp>
      <p:sp>
        <p:nvSpPr>
          <p:cNvPr id="306" name="Google Shape;306;p17"/>
          <p:cNvSpPr/>
          <p:nvPr/>
        </p:nvSpPr>
        <p:spPr>
          <a:xfrm>
            <a:off x="4378811" y="2235776"/>
            <a:ext cx="6353585" cy="6353585"/>
          </a:xfrm>
          <a:custGeom>
            <a:rect b="b" l="l" r="r" t="t"/>
            <a:pathLst>
              <a:path extrusionOk="0" h="6353585" w="6353585">
                <a:moveTo>
                  <a:pt x="0" y="0"/>
                </a:moveTo>
                <a:lnTo>
                  <a:pt x="6353585" y="0"/>
                </a:lnTo>
                <a:lnTo>
                  <a:pt x="6353585" y="6353585"/>
                </a:lnTo>
                <a:lnTo>
                  <a:pt x="0" y="6353585"/>
                </a:lnTo>
                <a:lnTo>
                  <a:pt x="0" y="0"/>
                </a:lnTo>
                <a:close/>
              </a:path>
            </a:pathLst>
          </a:custGeom>
          <a:blipFill rotWithShape="1">
            <a:blip r:embed="rId4">
              <a:alphaModFix amt="19999"/>
            </a:blip>
            <a:stretch>
              <a:fillRect b="0" l="0" r="0" t="0"/>
            </a:stretch>
          </a:blipFill>
          <a:ln>
            <a:noFill/>
          </a:ln>
        </p:spPr>
      </p:sp>
      <p:sp>
        <p:nvSpPr>
          <p:cNvPr id="307" name="Google Shape;307;p17"/>
          <p:cNvSpPr txBox="1"/>
          <p:nvPr/>
        </p:nvSpPr>
        <p:spPr>
          <a:xfrm>
            <a:off x="8016962" y="4766456"/>
            <a:ext cx="2259072" cy="124460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i="0" lang="en-US" sz="2374" u="none" cap="none" strike="noStrike">
                <a:solidFill>
                  <a:srgbClr val="18100A"/>
                </a:solidFill>
                <a:latin typeface="Arial"/>
                <a:ea typeface="Arial"/>
                <a:cs typeface="Arial"/>
                <a:sym typeface="Arial"/>
              </a:rPr>
              <a:t>Unity through empathy and understanding</a:t>
            </a:r>
            <a:endParaRPr/>
          </a:p>
        </p:txBody>
      </p:sp>
      <p:sp>
        <p:nvSpPr>
          <p:cNvPr id="308" name="Google Shape;308;p17"/>
          <p:cNvSpPr txBox="1"/>
          <p:nvPr/>
        </p:nvSpPr>
        <p:spPr>
          <a:xfrm>
            <a:off x="11122695" y="4556906"/>
            <a:ext cx="2259072" cy="166370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2374" u="none" cap="none" strike="noStrike">
                <a:solidFill>
                  <a:srgbClr val="18100A"/>
                </a:solidFill>
                <a:latin typeface="Arial"/>
                <a:ea typeface="Arial"/>
                <a:cs typeface="Arial"/>
                <a:sym typeface="Arial"/>
              </a:rPr>
              <a:t>Embracing our </a:t>
            </a:r>
            <a:r>
              <a:rPr b="1" i="0" lang="en-US" sz="2374" u="none" cap="none" strike="noStrike">
                <a:solidFill>
                  <a:srgbClr val="18100A"/>
                </a:solidFill>
                <a:latin typeface="Arial"/>
                <a:ea typeface="Arial"/>
                <a:cs typeface="Arial"/>
                <a:sym typeface="Arial"/>
              </a:rPr>
              <a:t>diverse</a:t>
            </a:r>
            <a:r>
              <a:rPr b="0" i="0" lang="en-US" sz="2374" u="none" cap="none" strike="noStrike">
                <a:solidFill>
                  <a:srgbClr val="18100A"/>
                </a:solidFill>
                <a:latin typeface="Arial"/>
                <a:ea typeface="Arial"/>
                <a:cs typeface="Arial"/>
                <a:sym typeface="Arial"/>
              </a:rPr>
              <a:t> backgrounds and stories</a:t>
            </a:r>
            <a:endParaRPr/>
          </a:p>
        </p:txBody>
      </p:sp>
      <p:sp>
        <p:nvSpPr>
          <p:cNvPr id="309" name="Google Shape;309;p17"/>
          <p:cNvSpPr txBox="1"/>
          <p:nvPr/>
        </p:nvSpPr>
        <p:spPr>
          <a:xfrm>
            <a:off x="4911230" y="4556906"/>
            <a:ext cx="2259072" cy="166370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2374" u="none" cap="none" strike="noStrike">
                <a:solidFill>
                  <a:srgbClr val="18100A"/>
                </a:solidFill>
                <a:latin typeface="Arial"/>
                <a:ea typeface="Arial"/>
                <a:cs typeface="Arial"/>
                <a:sym typeface="Arial"/>
              </a:rPr>
              <a:t>Shared experiences and </a:t>
            </a:r>
            <a:r>
              <a:rPr b="1" i="0" lang="en-US" sz="2374" u="none" cap="none" strike="noStrike">
                <a:solidFill>
                  <a:srgbClr val="18100A"/>
                </a:solidFill>
                <a:latin typeface="Arial"/>
                <a:ea typeface="Arial"/>
                <a:cs typeface="Arial"/>
                <a:sym typeface="Arial"/>
              </a:rPr>
              <a:t>common</a:t>
            </a:r>
            <a:r>
              <a:rPr b="0" i="0" lang="en-US" sz="2374" u="none" cap="none" strike="noStrike">
                <a:solidFill>
                  <a:srgbClr val="18100A"/>
                </a:solidFill>
                <a:latin typeface="Arial"/>
                <a:ea typeface="Arial"/>
                <a:cs typeface="Arial"/>
                <a:sym typeface="Arial"/>
              </a:rPr>
              <a:t> values</a:t>
            </a:r>
            <a:endParaRPr/>
          </a:p>
        </p:txBody>
      </p:sp>
      <p:sp>
        <p:nvSpPr>
          <p:cNvPr id="310" name="Google Shape;310;p17"/>
          <p:cNvSpPr txBox="1"/>
          <p:nvPr/>
        </p:nvSpPr>
        <p:spPr>
          <a:xfrm>
            <a:off x="2427569" y="459620"/>
            <a:ext cx="13432862" cy="1371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9025" u="none" cap="none" strike="noStrike">
                <a:solidFill>
                  <a:srgbClr val="18100A"/>
                </a:solidFill>
                <a:latin typeface="Sedgwick Ave"/>
                <a:ea typeface="Sedgwick Ave"/>
                <a:cs typeface="Sedgwick Ave"/>
                <a:sym typeface="Sedgwick Ave"/>
              </a:rPr>
              <a:t>Seeing Each Other as Family</a:t>
            </a:r>
            <a:endParaRPr/>
          </a:p>
        </p:txBody>
      </p:sp>
      <p:sp>
        <p:nvSpPr>
          <p:cNvPr id="311" name="Google Shape;311;p17"/>
          <p:cNvSpPr txBox="1"/>
          <p:nvPr/>
        </p:nvSpPr>
        <p:spPr>
          <a:xfrm>
            <a:off x="2427569" y="9020183"/>
            <a:ext cx="13432862" cy="423863"/>
          </a:xfrm>
          <a:prstGeom prst="rect">
            <a:avLst/>
          </a:prstGeom>
          <a:noFill/>
          <a:ln>
            <a:noFill/>
          </a:ln>
        </p:spPr>
        <p:txBody>
          <a:bodyPr anchorCtr="0" anchor="t" bIns="0" lIns="0" spcFirstLastPara="1" rIns="0" wrap="square" tIns="0">
            <a:spAutoFit/>
          </a:bodyPr>
          <a:lstStyle/>
          <a:p>
            <a:pPr indent="0" lvl="0" marL="0" marR="0" rtl="0" algn="ctr">
              <a:lnSpc>
                <a:spcPct val="150042"/>
              </a:lnSpc>
              <a:spcBef>
                <a:spcPts val="0"/>
              </a:spcBef>
              <a:spcAft>
                <a:spcPts val="0"/>
              </a:spcAft>
              <a:buNone/>
            </a:pPr>
            <a:r>
              <a:rPr b="0" i="0" lang="en-US" sz="2374" u="none" cap="none" strike="noStrike">
                <a:solidFill>
                  <a:srgbClr val="18100A"/>
                </a:solidFill>
                <a:latin typeface="Arial"/>
                <a:ea typeface="Arial"/>
                <a:cs typeface="Arial"/>
                <a:sym typeface="Arial"/>
              </a:rPr>
              <a:t>Illustrating our interconnectedness as one human family</a:t>
            </a:r>
            <a:endParaRPr/>
          </a:p>
        </p:txBody>
      </p:sp>
      <p:sp>
        <p:nvSpPr>
          <p:cNvPr id="312" name="Google Shape;312;p17"/>
          <p:cNvSpPr/>
          <p:nvPr/>
        </p:nvSpPr>
        <p:spPr>
          <a:xfrm>
            <a:off x="2107900" y="3804596"/>
            <a:ext cx="1431970" cy="2892868"/>
          </a:xfrm>
          <a:custGeom>
            <a:rect b="b" l="l" r="r" t="t"/>
            <a:pathLst>
              <a:path extrusionOk="0" h="2892868" w="1431970">
                <a:moveTo>
                  <a:pt x="0" y="0"/>
                </a:moveTo>
                <a:lnTo>
                  <a:pt x="1431970" y="0"/>
                </a:lnTo>
                <a:lnTo>
                  <a:pt x="1431970" y="2892869"/>
                </a:lnTo>
                <a:lnTo>
                  <a:pt x="0" y="2892869"/>
                </a:lnTo>
                <a:lnTo>
                  <a:pt x="0" y="0"/>
                </a:lnTo>
                <a:close/>
              </a:path>
            </a:pathLst>
          </a:custGeom>
          <a:blipFill rotWithShape="1">
            <a:blip r:embed="rId5">
              <a:alphaModFix/>
            </a:blip>
            <a:stretch>
              <a:fillRect b="0" l="0" r="0" t="0"/>
            </a:stretch>
          </a:blipFill>
          <a:ln>
            <a:noFill/>
          </a:ln>
        </p:spPr>
      </p:sp>
      <p:sp>
        <p:nvSpPr>
          <p:cNvPr id="313" name="Google Shape;313;p17"/>
          <p:cNvSpPr/>
          <p:nvPr/>
        </p:nvSpPr>
        <p:spPr>
          <a:xfrm rot="-10740807">
            <a:off x="14789371" y="3601099"/>
            <a:ext cx="1367054" cy="2761726"/>
          </a:xfrm>
          <a:custGeom>
            <a:rect b="b" l="l" r="r" t="t"/>
            <a:pathLst>
              <a:path extrusionOk="0" h="2761726" w="1367054">
                <a:moveTo>
                  <a:pt x="0" y="0"/>
                </a:moveTo>
                <a:lnTo>
                  <a:pt x="1367055" y="0"/>
                </a:lnTo>
                <a:lnTo>
                  <a:pt x="1367055" y="2761726"/>
                </a:lnTo>
                <a:lnTo>
                  <a:pt x="0" y="2761726"/>
                </a:lnTo>
                <a:lnTo>
                  <a:pt x="0" y="0"/>
                </a:lnTo>
                <a:close/>
              </a:path>
            </a:pathLst>
          </a:custGeom>
          <a:blipFill rotWithShape="1">
            <a:blip r:embed="rId5">
              <a:alphaModFix/>
            </a:blip>
            <a:stretch>
              <a:fillRect b="0" l="0" r="0" t="0"/>
            </a:stretch>
          </a:blipFill>
          <a:ln>
            <a:noFill/>
          </a:ln>
        </p:spPr>
      </p:sp>
      <p:sp>
        <p:nvSpPr>
          <p:cNvPr id="314" name="Google Shape;314;p17"/>
          <p:cNvSpPr txBox="1"/>
          <p:nvPr/>
        </p:nvSpPr>
        <p:spPr>
          <a:xfrm>
            <a:off x="0" y="9764565"/>
            <a:ext cx="8987199" cy="18478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1200" u="none" cap="none" strike="noStrike">
                <a:solidFill>
                  <a:srgbClr val="A59E99"/>
                </a:solidFill>
                <a:latin typeface="Arial"/>
                <a:ea typeface="Arial"/>
                <a:cs typeface="Arial"/>
                <a:sym typeface="Arial"/>
              </a:rPr>
              <a:t>Copyright © 2025  iambernie.com   All Rights Reserved.</a:t>
            </a:r>
            <a:endParaRPr/>
          </a:p>
        </p:txBody>
      </p:sp>
      <p:pic>
        <p:nvPicPr>
          <p:cNvPr id="315" name="Google Shape;315;p17" title="SANITY IN HUMANITY LOGO CLR.png"/>
          <p:cNvPicPr preferRelativeResize="0"/>
          <p:nvPr/>
        </p:nvPicPr>
        <p:blipFill>
          <a:blip r:embed="rId6">
            <a:alphaModFix/>
          </a:blip>
          <a:stretch>
            <a:fillRect/>
          </a:stretch>
        </p:blipFill>
        <p:spPr>
          <a:xfrm>
            <a:off x="14683089" y="7103064"/>
            <a:ext cx="2340994" cy="234099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0DFDB"/>
        </a:solidFill>
      </p:bgPr>
    </p:bg>
    <p:spTree>
      <p:nvGrpSpPr>
        <p:cNvPr id="319" name="Shape 319"/>
        <p:cNvGrpSpPr/>
        <p:nvPr/>
      </p:nvGrpSpPr>
      <p:grpSpPr>
        <a:xfrm>
          <a:off x="0" y="0"/>
          <a:ext cx="0" cy="0"/>
          <a:chOff x="0" y="0"/>
          <a:chExt cx="0" cy="0"/>
        </a:xfrm>
      </p:grpSpPr>
      <p:sp>
        <p:nvSpPr>
          <p:cNvPr id="320" name="Google Shape;320;p18"/>
          <p:cNvSpPr/>
          <p:nvPr/>
        </p:nvSpPr>
        <p:spPr>
          <a:xfrm>
            <a:off x="0" y="0"/>
            <a:ext cx="10540192" cy="10287000"/>
          </a:xfrm>
          <a:custGeom>
            <a:rect b="b" l="l" r="r" t="t"/>
            <a:pathLst>
              <a:path extrusionOk="0" h="812800" w="832805">
                <a:moveTo>
                  <a:pt x="0" y="0"/>
                </a:moveTo>
                <a:lnTo>
                  <a:pt x="832805" y="0"/>
                </a:lnTo>
                <a:lnTo>
                  <a:pt x="832805" y="812800"/>
                </a:lnTo>
                <a:lnTo>
                  <a:pt x="0" y="812800"/>
                </a:lnTo>
                <a:close/>
              </a:path>
            </a:pathLst>
          </a:custGeom>
          <a:blipFill rotWithShape="1">
            <a:blip r:embed="rId3">
              <a:alphaModFix/>
            </a:blip>
            <a:stretch>
              <a:fillRect b="-1229" l="0" r="0" t="-1229"/>
            </a:stretch>
          </a:blipFill>
          <a:ln>
            <a:noFill/>
          </a:ln>
        </p:spPr>
      </p:sp>
      <p:sp>
        <p:nvSpPr>
          <p:cNvPr id="321" name="Google Shape;321;p18"/>
          <p:cNvSpPr txBox="1"/>
          <p:nvPr/>
        </p:nvSpPr>
        <p:spPr>
          <a:xfrm>
            <a:off x="11592287" y="4000442"/>
            <a:ext cx="5748067" cy="5241925"/>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2499" u="none" cap="none" strike="noStrike">
                <a:solidFill>
                  <a:srgbClr val="18100A"/>
                </a:solidFill>
                <a:latin typeface="Arial"/>
                <a:ea typeface="Arial"/>
                <a:cs typeface="Arial"/>
                <a:sym typeface="Arial"/>
              </a:rPr>
              <a:t>We’re all clinging to the same cooled crust of a fiery planet hurtling through space.</a:t>
            </a:r>
            <a:endParaRPr/>
          </a:p>
          <a:p>
            <a:pPr indent="0" lvl="0" marL="0" marR="0" rtl="0" algn="l">
              <a:lnSpc>
                <a:spcPct val="140016"/>
              </a:lnSpc>
              <a:spcBef>
                <a:spcPts val="0"/>
              </a:spcBef>
              <a:spcAft>
                <a:spcPts val="0"/>
              </a:spcAft>
              <a:buNone/>
            </a:pPr>
            <a:r>
              <a:t/>
            </a:r>
            <a:endParaRPr b="0" i="0" sz="2499" u="none" cap="none" strike="noStrike">
              <a:solidFill>
                <a:srgbClr val="18100A"/>
              </a:solidFill>
              <a:latin typeface="Arial"/>
              <a:ea typeface="Arial"/>
              <a:cs typeface="Arial"/>
              <a:sym typeface="Arial"/>
            </a:endParaRPr>
          </a:p>
          <a:p>
            <a:pPr indent="0" lvl="0" marL="0" marR="0" rtl="0" algn="l">
              <a:lnSpc>
                <a:spcPct val="140016"/>
              </a:lnSpc>
              <a:spcBef>
                <a:spcPts val="0"/>
              </a:spcBef>
              <a:spcAft>
                <a:spcPts val="0"/>
              </a:spcAft>
              <a:buNone/>
            </a:pPr>
            <a:r>
              <a:rPr b="0" i="0" lang="en-US" sz="2499" u="none" cap="none" strike="noStrike">
                <a:solidFill>
                  <a:srgbClr val="18100A"/>
                </a:solidFill>
                <a:latin typeface="Arial"/>
                <a:ea typeface="Arial"/>
                <a:cs typeface="Arial"/>
                <a:sym typeface="Arial"/>
              </a:rPr>
              <a:t>We’ve spent too long fighting over imaginary lines and manufactured differences.</a:t>
            </a:r>
            <a:endParaRPr/>
          </a:p>
          <a:p>
            <a:pPr indent="0" lvl="0" marL="0" marR="0" rtl="0" algn="l">
              <a:lnSpc>
                <a:spcPct val="140016"/>
              </a:lnSpc>
              <a:spcBef>
                <a:spcPts val="0"/>
              </a:spcBef>
              <a:spcAft>
                <a:spcPts val="0"/>
              </a:spcAft>
              <a:buNone/>
            </a:pPr>
            <a:r>
              <a:t/>
            </a:r>
            <a:endParaRPr b="0" i="0" sz="2499" u="none" cap="none" strike="noStrike">
              <a:solidFill>
                <a:srgbClr val="18100A"/>
              </a:solidFill>
              <a:latin typeface="Arial"/>
              <a:ea typeface="Arial"/>
              <a:cs typeface="Arial"/>
              <a:sym typeface="Arial"/>
            </a:endParaRPr>
          </a:p>
          <a:p>
            <a:pPr indent="0" lvl="0" marL="0" marR="0" rtl="0" algn="l">
              <a:lnSpc>
                <a:spcPct val="140016"/>
              </a:lnSpc>
              <a:spcBef>
                <a:spcPts val="0"/>
              </a:spcBef>
              <a:spcAft>
                <a:spcPts val="0"/>
              </a:spcAft>
              <a:buNone/>
            </a:pPr>
            <a:r>
              <a:rPr b="0" i="0" lang="en-US" sz="2499" u="none" cap="none" strike="noStrike">
                <a:solidFill>
                  <a:srgbClr val="18100A"/>
                </a:solidFill>
                <a:latin typeface="Arial"/>
                <a:ea typeface="Arial"/>
                <a:cs typeface="Arial"/>
                <a:sym typeface="Arial"/>
              </a:rPr>
              <a:t>It's time to stop playing in the mud and start building something better, together.</a:t>
            </a:r>
            <a:endParaRPr/>
          </a:p>
          <a:p>
            <a:pPr indent="0" lvl="0" marL="0" marR="0" rtl="0" algn="l">
              <a:lnSpc>
                <a:spcPct val="140016"/>
              </a:lnSpc>
              <a:spcBef>
                <a:spcPts val="0"/>
              </a:spcBef>
              <a:spcAft>
                <a:spcPts val="0"/>
              </a:spcAft>
              <a:buNone/>
            </a:pPr>
            <a:r>
              <a:t/>
            </a:r>
            <a:endParaRPr b="0" i="0" sz="2499" u="none" cap="none" strike="noStrike">
              <a:solidFill>
                <a:srgbClr val="18100A"/>
              </a:solidFill>
              <a:latin typeface="Arial"/>
              <a:ea typeface="Arial"/>
              <a:cs typeface="Arial"/>
              <a:sym typeface="Arial"/>
            </a:endParaRPr>
          </a:p>
        </p:txBody>
      </p:sp>
      <p:sp>
        <p:nvSpPr>
          <p:cNvPr id="322" name="Google Shape;322;p18"/>
          <p:cNvSpPr txBox="1"/>
          <p:nvPr/>
        </p:nvSpPr>
        <p:spPr>
          <a:xfrm>
            <a:off x="11616281" y="1057275"/>
            <a:ext cx="5724072" cy="250507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8200" u="none" cap="none" strike="noStrike">
                <a:solidFill>
                  <a:srgbClr val="18100A"/>
                </a:solidFill>
                <a:latin typeface="Sedgwick Ave"/>
                <a:ea typeface="Sedgwick Ave"/>
                <a:cs typeface="Sedgwick Ave"/>
                <a:sym typeface="Sedgwick Ave"/>
              </a:rPr>
              <a:t>The Bigger Picture</a:t>
            </a:r>
            <a:endParaRPr/>
          </a:p>
        </p:txBody>
      </p:sp>
      <p:sp>
        <p:nvSpPr>
          <p:cNvPr id="323" name="Google Shape;323;p18"/>
          <p:cNvSpPr txBox="1"/>
          <p:nvPr/>
        </p:nvSpPr>
        <p:spPr>
          <a:xfrm>
            <a:off x="0" y="9747000"/>
            <a:ext cx="4311900" cy="168600"/>
          </a:xfrm>
          <a:prstGeom prst="rect">
            <a:avLst/>
          </a:prstGeom>
          <a:noFill/>
          <a:ln>
            <a:noFill/>
          </a:ln>
        </p:spPr>
        <p:txBody>
          <a:bodyPr anchorCtr="0" anchor="t" bIns="0" lIns="0" spcFirstLastPara="1" rIns="0" wrap="square" tIns="0">
            <a:spAutoFit/>
          </a:bodyPr>
          <a:lstStyle/>
          <a:p>
            <a:pPr indent="0" lvl="0" marL="0" marR="0" rtl="0" algn="ctr">
              <a:lnSpc>
                <a:spcPct val="129954"/>
              </a:lnSpc>
              <a:spcBef>
                <a:spcPts val="0"/>
              </a:spcBef>
              <a:spcAft>
                <a:spcPts val="0"/>
              </a:spcAft>
              <a:buNone/>
            </a:pPr>
            <a:r>
              <a:rPr b="1" i="0" lang="en-US" sz="1095" u="none" cap="none" strike="noStrike">
                <a:solidFill>
                  <a:srgbClr val="FFFFFF"/>
                </a:solidFill>
                <a:latin typeface="Arial"/>
                <a:ea typeface="Arial"/>
                <a:cs typeface="Arial"/>
                <a:sym typeface="Arial"/>
              </a:rPr>
              <a:t>Copyright © 2025  iambernie.com   All Rights Reserved.</a:t>
            </a:r>
            <a:endParaRPr/>
          </a:p>
        </p:txBody>
      </p:sp>
      <p:pic>
        <p:nvPicPr>
          <p:cNvPr id="324" name="Google Shape;324;p18" title="SANITY IN HUMANITY LOGO CLR BK.png"/>
          <p:cNvPicPr preferRelativeResize="0"/>
          <p:nvPr/>
        </p:nvPicPr>
        <p:blipFill>
          <a:blip r:embed="rId4">
            <a:alphaModFix/>
          </a:blip>
          <a:stretch>
            <a:fillRect/>
          </a:stretch>
        </p:blipFill>
        <p:spPr>
          <a:xfrm>
            <a:off x="7184050" y="489775"/>
            <a:ext cx="3072575" cy="30725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0DFDB"/>
        </a:solidFill>
      </p:bgPr>
    </p:bg>
    <p:spTree>
      <p:nvGrpSpPr>
        <p:cNvPr id="328" name="Shape 328"/>
        <p:cNvGrpSpPr/>
        <p:nvPr/>
      </p:nvGrpSpPr>
      <p:grpSpPr>
        <a:xfrm>
          <a:off x="0" y="0"/>
          <a:ext cx="0" cy="0"/>
          <a:chOff x="0" y="0"/>
          <a:chExt cx="0" cy="0"/>
        </a:xfrm>
      </p:grpSpPr>
      <p:grpSp>
        <p:nvGrpSpPr>
          <p:cNvPr id="329" name="Google Shape;329;p19"/>
          <p:cNvGrpSpPr/>
          <p:nvPr/>
        </p:nvGrpSpPr>
        <p:grpSpPr>
          <a:xfrm>
            <a:off x="0" y="-108496"/>
            <a:ext cx="8987199" cy="10395496"/>
            <a:chOff x="0" y="-28575"/>
            <a:chExt cx="2366999" cy="2737908"/>
          </a:xfrm>
        </p:grpSpPr>
        <p:sp>
          <p:nvSpPr>
            <p:cNvPr id="330" name="Google Shape;330;p19"/>
            <p:cNvSpPr/>
            <p:nvPr/>
          </p:nvSpPr>
          <p:spPr>
            <a:xfrm>
              <a:off x="0" y="0"/>
              <a:ext cx="2366999" cy="2709333"/>
            </a:xfrm>
            <a:custGeom>
              <a:rect b="b" l="l" r="r" t="t"/>
              <a:pathLst>
                <a:path extrusionOk="0" h="2709333" w="2366999">
                  <a:moveTo>
                    <a:pt x="0" y="0"/>
                  </a:moveTo>
                  <a:lnTo>
                    <a:pt x="2366999" y="0"/>
                  </a:lnTo>
                  <a:lnTo>
                    <a:pt x="2366999" y="2709333"/>
                  </a:lnTo>
                  <a:lnTo>
                    <a:pt x="0" y="2709333"/>
                  </a:lnTo>
                  <a:close/>
                </a:path>
              </a:pathLst>
            </a:custGeom>
            <a:solidFill>
              <a:srgbClr val="FFFFFF"/>
            </a:solidFill>
            <a:ln>
              <a:noFill/>
            </a:ln>
          </p:spPr>
        </p:sp>
        <p:sp>
          <p:nvSpPr>
            <p:cNvPr id="331" name="Google Shape;331;p19"/>
            <p:cNvSpPr txBox="1"/>
            <p:nvPr/>
          </p:nvSpPr>
          <p:spPr>
            <a:xfrm>
              <a:off x="0" y="-28575"/>
              <a:ext cx="2366999" cy="2737908"/>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32" name="Google Shape;332;p19"/>
          <p:cNvSpPr/>
          <p:nvPr/>
        </p:nvSpPr>
        <p:spPr>
          <a:xfrm rot="3116505">
            <a:off x="14569603" y="-1948271"/>
            <a:ext cx="4819049" cy="4898653"/>
          </a:xfrm>
          <a:custGeom>
            <a:rect b="b" l="l" r="r" t="t"/>
            <a:pathLst>
              <a:path extrusionOk="0" h="4898653" w="4819049">
                <a:moveTo>
                  <a:pt x="0" y="0"/>
                </a:moveTo>
                <a:lnTo>
                  <a:pt x="4819049" y="0"/>
                </a:lnTo>
                <a:lnTo>
                  <a:pt x="4819049" y="4898652"/>
                </a:lnTo>
                <a:lnTo>
                  <a:pt x="0" y="4898652"/>
                </a:lnTo>
                <a:lnTo>
                  <a:pt x="0" y="0"/>
                </a:lnTo>
                <a:close/>
              </a:path>
            </a:pathLst>
          </a:custGeom>
          <a:blipFill rotWithShape="1">
            <a:blip r:embed="rId3">
              <a:alphaModFix/>
            </a:blip>
            <a:stretch>
              <a:fillRect b="0" l="0" r="0" t="0"/>
            </a:stretch>
          </a:blipFill>
          <a:ln>
            <a:noFill/>
          </a:ln>
        </p:spPr>
      </p:sp>
      <p:sp>
        <p:nvSpPr>
          <p:cNvPr id="333" name="Google Shape;333;p19"/>
          <p:cNvSpPr/>
          <p:nvPr/>
        </p:nvSpPr>
        <p:spPr>
          <a:xfrm>
            <a:off x="9878035" y="1791274"/>
            <a:ext cx="674113" cy="783853"/>
          </a:xfrm>
          <a:custGeom>
            <a:rect b="b" l="l" r="r" t="t"/>
            <a:pathLst>
              <a:path extrusionOk="0" h="783853" w="674113">
                <a:moveTo>
                  <a:pt x="0" y="0"/>
                </a:moveTo>
                <a:lnTo>
                  <a:pt x="674113" y="0"/>
                </a:lnTo>
                <a:lnTo>
                  <a:pt x="674113" y="783853"/>
                </a:lnTo>
                <a:lnTo>
                  <a:pt x="0" y="783853"/>
                </a:lnTo>
                <a:lnTo>
                  <a:pt x="0" y="0"/>
                </a:lnTo>
                <a:close/>
              </a:path>
            </a:pathLst>
          </a:custGeom>
          <a:blipFill rotWithShape="1">
            <a:blip r:embed="rId4">
              <a:alphaModFix/>
            </a:blip>
            <a:stretch>
              <a:fillRect b="0" l="0" r="0" t="0"/>
            </a:stretch>
          </a:blipFill>
          <a:ln>
            <a:noFill/>
          </a:ln>
        </p:spPr>
      </p:sp>
      <p:grpSp>
        <p:nvGrpSpPr>
          <p:cNvPr id="334" name="Google Shape;334;p19"/>
          <p:cNvGrpSpPr/>
          <p:nvPr/>
        </p:nvGrpSpPr>
        <p:grpSpPr>
          <a:xfrm>
            <a:off x="10981333" y="1709593"/>
            <a:ext cx="6561446" cy="1009877"/>
            <a:chOff x="0" y="-38100"/>
            <a:chExt cx="8748595" cy="1346503"/>
          </a:xfrm>
        </p:grpSpPr>
        <p:sp>
          <p:nvSpPr>
            <p:cNvPr id="335" name="Google Shape;335;p19"/>
            <p:cNvSpPr txBox="1"/>
            <p:nvPr/>
          </p:nvSpPr>
          <p:spPr>
            <a:xfrm>
              <a:off x="0" y="-38100"/>
              <a:ext cx="8748595" cy="6477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000" u="none" cap="none" strike="noStrike">
                  <a:solidFill>
                    <a:srgbClr val="18100A"/>
                  </a:solidFill>
                  <a:latin typeface="Arial"/>
                  <a:ea typeface="Arial"/>
                  <a:cs typeface="Arial"/>
                  <a:sym typeface="Arial"/>
                </a:rPr>
                <a:t>Shared Goals</a:t>
              </a:r>
              <a:endParaRPr/>
            </a:p>
          </p:txBody>
        </p:sp>
        <p:sp>
          <p:nvSpPr>
            <p:cNvPr id="336" name="Google Shape;336;p19"/>
            <p:cNvSpPr txBox="1"/>
            <p:nvPr/>
          </p:nvSpPr>
          <p:spPr>
            <a:xfrm>
              <a:off x="0" y="827496"/>
              <a:ext cx="8748595" cy="480907"/>
            </a:xfrm>
            <a:prstGeom prst="rect">
              <a:avLst/>
            </a:prstGeom>
            <a:noFill/>
            <a:ln>
              <a:noFill/>
            </a:ln>
          </p:spPr>
          <p:txBody>
            <a:bodyPr anchorCtr="0" anchor="t" bIns="0" lIns="0" spcFirstLastPara="1" rIns="0" wrap="square" tIns="0">
              <a:spAutoFit/>
            </a:bodyPr>
            <a:lstStyle/>
            <a:p>
              <a:pPr indent="0" lvl="0" marL="0" marR="0" rtl="0" algn="l">
                <a:lnSpc>
                  <a:spcPct val="158029"/>
                </a:lnSpc>
                <a:spcBef>
                  <a:spcPts val="0"/>
                </a:spcBef>
                <a:spcAft>
                  <a:spcPts val="0"/>
                </a:spcAft>
                <a:buNone/>
              </a:pPr>
              <a:r>
                <a:rPr b="0" i="0" lang="en-US" sz="1999" u="none" cap="none" strike="noStrike">
                  <a:solidFill>
                    <a:srgbClr val="18100A"/>
                  </a:solidFill>
                  <a:latin typeface="Arial"/>
                  <a:ea typeface="Arial"/>
                  <a:cs typeface="Arial"/>
                  <a:sym typeface="Arial"/>
                </a:rPr>
                <a:t>Working together for common vision</a:t>
              </a:r>
              <a:endParaRPr/>
            </a:p>
          </p:txBody>
        </p:sp>
      </p:grpSp>
      <p:sp>
        <p:nvSpPr>
          <p:cNvPr id="337" name="Google Shape;337;p19"/>
          <p:cNvSpPr/>
          <p:nvPr/>
        </p:nvSpPr>
        <p:spPr>
          <a:xfrm>
            <a:off x="9878035" y="3734016"/>
            <a:ext cx="674113" cy="783853"/>
          </a:xfrm>
          <a:custGeom>
            <a:rect b="b" l="l" r="r" t="t"/>
            <a:pathLst>
              <a:path extrusionOk="0" h="783853" w="674113">
                <a:moveTo>
                  <a:pt x="0" y="0"/>
                </a:moveTo>
                <a:lnTo>
                  <a:pt x="674113" y="0"/>
                </a:lnTo>
                <a:lnTo>
                  <a:pt x="674113" y="783853"/>
                </a:lnTo>
                <a:lnTo>
                  <a:pt x="0" y="783853"/>
                </a:lnTo>
                <a:lnTo>
                  <a:pt x="0" y="0"/>
                </a:lnTo>
                <a:close/>
              </a:path>
            </a:pathLst>
          </a:custGeom>
          <a:blipFill rotWithShape="1">
            <a:blip r:embed="rId4">
              <a:alphaModFix/>
            </a:blip>
            <a:stretch>
              <a:fillRect b="0" l="0" r="0" t="0"/>
            </a:stretch>
          </a:blipFill>
          <a:ln>
            <a:noFill/>
          </a:ln>
        </p:spPr>
      </p:sp>
      <p:grpSp>
        <p:nvGrpSpPr>
          <p:cNvPr id="338" name="Google Shape;338;p19"/>
          <p:cNvGrpSpPr/>
          <p:nvPr/>
        </p:nvGrpSpPr>
        <p:grpSpPr>
          <a:xfrm>
            <a:off x="10981333" y="3652299"/>
            <a:ext cx="6561446" cy="1009877"/>
            <a:chOff x="0" y="-38100"/>
            <a:chExt cx="8748595" cy="1346503"/>
          </a:xfrm>
        </p:grpSpPr>
        <p:sp>
          <p:nvSpPr>
            <p:cNvPr id="339" name="Google Shape;339;p19"/>
            <p:cNvSpPr txBox="1"/>
            <p:nvPr/>
          </p:nvSpPr>
          <p:spPr>
            <a:xfrm>
              <a:off x="0" y="-38100"/>
              <a:ext cx="8748595" cy="6477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000" u="none" cap="none" strike="noStrike">
                  <a:solidFill>
                    <a:srgbClr val="18100A"/>
                  </a:solidFill>
                  <a:latin typeface="Arial"/>
                  <a:ea typeface="Arial"/>
                  <a:cs typeface="Arial"/>
                  <a:sym typeface="Arial"/>
                </a:rPr>
                <a:t>Respectful Dialogue</a:t>
              </a:r>
              <a:endParaRPr/>
            </a:p>
          </p:txBody>
        </p:sp>
        <p:sp>
          <p:nvSpPr>
            <p:cNvPr id="340" name="Google Shape;340;p19"/>
            <p:cNvSpPr txBox="1"/>
            <p:nvPr/>
          </p:nvSpPr>
          <p:spPr>
            <a:xfrm>
              <a:off x="0" y="827496"/>
              <a:ext cx="8748595" cy="480907"/>
            </a:xfrm>
            <a:prstGeom prst="rect">
              <a:avLst/>
            </a:prstGeom>
            <a:noFill/>
            <a:ln>
              <a:noFill/>
            </a:ln>
          </p:spPr>
          <p:txBody>
            <a:bodyPr anchorCtr="0" anchor="t" bIns="0" lIns="0" spcFirstLastPara="1" rIns="0" wrap="square" tIns="0">
              <a:spAutoFit/>
            </a:bodyPr>
            <a:lstStyle/>
            <a:p>
              <a:pPr indent="0" lvl="0" marL="0" marR="0" rtl="0" algn="l">
                <a:lnSpc>
                  <a:spcPct val="158029"/>
                </a:lnSpc>
                <a:spcBef>
                  <a:spcPts val="0"/>
                </a:spcBef>
                <a:spcAft>
                  <a:spcPts val="0"/>
                </a:spcAft>
                <a:buNone/>
              </a:pPr>
              <a:r>
                <a:rPr b="0" i="0" lang="en-US" sz="1999" u="none" cap="none" strike="noStrike">
                  <a:solidFill>
                    <a:srgbClr val="18100A"/>
                  </a:solidFill>
                  <a:latin typeface="Arial"/>
                  <a:ea typeface="Arial"/>
                  <a:cs typeface="Arial"/>
                  <a:sym typeface="Arial"/>
                </a:rPr>
                <a:t>Listening to understand different perspectives</a:t>
              </a:r>
              <a:endParaRPr/>
            </a:p>
          </p:txBody>
        </p:sp>
      </p:grpSp>
      <p:sp>
        <p:nvSpPr>
          <p:cNvPr id="341" name="Google Shape;341;p19"/>
          <p:cNvSpPr/>
          <p:nvPr/>
        </p:nvSpPr>
        <p:spPr>
          <a:xfrm>
            <a:off x="9878035" y="5677344"/>
            <a:ext cx="674113" cy="783853"/>
          </a:xfrm>
          <a:custGeom>
            <a:rect b="b" l="l" r="r" t="t"/>
            <a:pathLst>
              <a:path extrusionOk="0" h="783853" w="674113">
                <a:moveTo>
                  <a:pt x="0" y="0"/>
                </a:moveTo>
                <a:lnTo>
                  <a:pt x="674113" y="0"/>
                </a:lnTo>
                <a:lnTo>
                  <a:pt x="674113" y="783853"/>
                </a:lnTo>
                <a:lnTo>
                  <a:pt x="0" y="783853"/>
                </a:lnTo>
                <a:lnTo>
                  <a:pt x="0" y="0"/>
                </a:lnTo>
                <a:close/>
              </a:path>
            </a:pathLst>
          </a:custGeom>
          <a:blipFill rotWithShape="1">
            <a:blip r:embed="rId4">
              <a:alphaModFix/>
            </a:blip>
            <a:stretch>
              <a:fillRect b="0" l="0" r="0" t="0"/>
            </a:stretch>
          </a:blipFill>
          <a:ln>
            <a:noFill/>
          </a:ln>
        </p:spPr>
      </p:sp>
      <p:grpSp>
        <p:nvGrpSpPr>
          <p:cNvPr id="342" name="Google Shape;342;p19"/>
          <p:cNvGrpSpPr/>
          <p:nvPr/>
        </p:nvGrpSpPr>
        <p:grpSpPr>
          <a:xfrm>
            <a:off x="10981333" y="5595626"/>
            <a:ext cx="6561446" cy="1009877"/>
            <a:chOff x="0" y="-38100"/>
            <a:chExt cx="8748595" cy="1346503"/>
          </a:xfrm>
        </p:grpSpPr>
        <p:sp>
          <p:nvSpPr>
            <p:cNvPr id="343" name="Google Shape;343;p19"/>
            <p:cNvSpPr txBox="1"/>
            <p:nvPr/>
          </p:nvSpPr>
          <p:spPr>
            <a:xfrm>
              <a:off x="0" y="-38100"/>
              <a:ext cx="8748595" cy="6477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000" u="none" cap="none" strike="noStrike">
                  <a:solidFill>
                    <a:srgbClr val="18100A"/>
                  </a:solidFill>
                  <a:latin typeface="Arial"/>
                  <a:ea typeface="Arial"/>
                  <a:cs typeface="Arial"/>
                  <a:sym typeface="Arial"/>
                </a:rPr>
                <a:t>Collective Action</a:t>
              </a:r>
              <a:endParaRPr/>
            </a:p>
          </p:txBody>
        </p:sp>
        <p:sp>
          <p:nvSpPr>
            <p:cNvPr id="344" name="Google Shape;344;p19"/>
            <p:cNvSpPr txBox="1"/>
            <p:nvPr/>
          </p:nvSpPr>
          <p:spPr>
            <a:xfrm>
              <a:off x="0" y="827496"/>
              <a:ext cx="8748595" cy="480907"/>
            </a:xfrm>
            <a:prstGeom prst="rect">
              <a:avLst/>
            </a:prstGeom>
            <a:noFill/>
            <a:ln>
              <a:noFill/>
            </a:ln>
          </p:spPr>
          <p:txBody>
            <a:bodyPr anchorCtr="0" anchor="t" bIns="0" lIns="0" spcFirstLastPara="1" rIns="0" wrap="square" tIns="0">
              <a:spAutoFit/>
            </a:bodyPr>
            <a:lstStyle/>
            <a:p>
              <a:pPr indent="0" lvl="0" marL="0" marR="0" rtl="0" algn="l">
                <a:lnSpc>
                  <a:spcPct val="158029"/>
                </a:lnSpc>
                <a:spcBef>
                  <a:spcPts val="0"/>
                </a:spcBef>
                <a:spcAft>
                  <a:spcPts val="0"/>
                </a:spcAft>
                <a:buNone/>
              </a:pPr>
              <a:r>
                <a:rPr b="0" i="0" lang="en-US" sz="1999" u="none" cap="none" strike="noStrike">
                  <a:solidFill>
                    <a:srgbClr val="18100A"/>
                  </a:solidFill>
                  <a:latin typeface="Arial"/>
                  <a:ea typeface="Arial"/>
                  <a:cs typeface="Arial"/>
                  <a:sym typeface="Arial"/>
                </a:rPr>
                <a:t>Joining forces for impactful change</a:t>
              </a:r>
              <a:endParaRPr/>
            </a:p>
          </p:txBody>
        </p:sp>
      </p:grpSp>
      <p:sp>
        <p:nvSpPr>
          <p:cNvPr id="345" name="Google Shape;345;p19"/>
          <p:cNvSpPr/>
          <p:nvPr/>
        </p:nvSpPr>
        <p:spPr>
          <a:xfrm>
            <a:off x="9878035" y="7620597"/>
            <a:ext cx="674113" cy="783853"/>
          </a:xfrm>
          <a:custGeom>
            <a:rect b="b" l="l" r="r" t="t"/>
            <a:pathLst>
              <a:path extrusionOk="0" h="783853" w="674113">
                <a:moveTo>
                  <a:pt x="0" y="0"/>
                </a:moveTo>
                <a:lnTo>
                  <a:pt x="674113" y="0"/>
                </a:lnTo>
                <a:lnTo>
                  <a:pt x="674113" y="783853"/>
                </a:lnTo>
                <a:lnTo>
                  <a:pt x="0" y="783853"/>
                </a:lnTo>
                <a:lnTo>
                  <a:pt x="0" y="0"/>
                </a:lnTo>
                <a:close/>
              </a:path>
            </a:pathLst>
          </a:custGeom>
          <a:blipFill rotWithShape="1">
            <a:blip r:embed="rId4">
              <a:alphaModFix/>
            </a:blip>
            <a:stretch>
              <a:fillRect b="0" l="0" r="0" t="0"/>
            </a:stretch>
          </a:blipFill>
          <a:ln>
            <a:noFill/>
          </a:ln>
        </p:spPr>
      </p:sp>
      <p:grpSp>
        <p:nvGrpSpPr>
          <p:cNvPr id="346" name="Google Shape;346;p19"/>
          <p:cNvGrpSpPr/>
          <p:nvPr/>
        </p:nvGrpSpPr>
        <p:grpSpPr>
          <a:xfrm>
            <a:off x="10981333" y="7538954"/>
            <a:ext cx="6561446" cy="1009877"/>
            <a:chOff x="0" y="-38100"/>
            <a:chExt cx="8748595" cy="1346503"/>
          </a:xfrm>
        </p:grpSpPr>
        <p:sp>
          <p:nvSpPr>
            <p:cNvPr id="347" name="Google Shape;347;p19"/>
            <p:cNvSpPr txBox="1"/>
            <p:nvPr/>
          </p:nvSpPr>
          <p:spPr>
            <a:xfrm>
              <a:off x="0" y="-38100"/>
              <a:ext cx="8748595" cy="6477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000" u="none" cap="none" strike="noStrike">
                  <a:solidFill>
                    <a:srgbClr val="18100A"/>
                  </a:solidFill>
                  <a:latin typeface="Arial"/>
                  <a:ea typeface="Arial"/>
                  <a:cs typeface="Arial"/>
                  <a:sym typeface="Arial"/>
                </a:rPr>
                <a:t>Empathy First</a:t>
              </a:r>
              <a:endParaRPr/>
            </a:p>
          </p:txBody>
        </p:sp>
        <p:sp>
          <p:nvSpPr>
            <p:cNvPr id="348" name="Google Shape;348;p19"/>
            <p:cNvSpPr txBox="1"/>
            <p:nvPr/>
          </p:nvSpPr>
          <p:spPr>
            <a:xfrm>
              <a:off x="0" y="827496"/>
              <a:ext cx="8748595" cy="480907"/>
            </a:xfrm>
            <a:prstGeom prst="rect">
              <a:avLst/>
            </a:prstGeom>
            <a:noFill/>
            <a:ln>
              <a:noFill/>
            </a:ln>
          </p:spPr>
          <p:txBody>
            <a:bodyPr anchorCtr="0" anchor="t" bIns="0" lIns="0" spcFirstLastPara="1" rIns="0" wrap="square" tIns="0">
              <a:spAutoFit/>
            </a:bodyPr>
            <a:lstStyle/>
            <a:p>
              <a:pPr indent="0" lvl="0" marL="0" marR="0" rtl="0" algn="l">
                <a:lnSpc>
                  <a:spcPct val="158029"/>
                </a:lnSpc>
                <a:spcBef>
                  <a:spcPts val="0"/>
                </a:spcBef>
                <a:spcAft>
                  <a:spcPts val="0"/>
                </a:spcAft>
                <a:buNone/>
              </a:pPr>
              <a:r>
                <a:rPr b="0" i="0" lang="en-US" sz="1999" u="none" cap="none" strike="noStrike">
                  <a:solidFill>
                    <a:srgbClr val="18100A"/>
                  </a:solidFill>
                  <a:latin typeface="Arial"/>
                  <a:ea typeface="Arial"/>
                  <a:cs typeface="Arial"/>
                  <a:sym typeface="Arial"/>
                </a:rPr>
                <a:t>Fostering compassion to bridge divides</a:t>
              </a:r>
              <a:endParaRPr/>
            </a:p>
          </p:txBody>
        </p:sp>
      </p:grpSp>
      <p:sp>
        <p:nvSpPr>
          <p:cNvPr id="349" name="Google Shape;349;p19"/>
          <p:cNvSpPr txBox="1"/>
          <p:nvPr/>
        </p:nvSpPr>
        <p:spPr>
          <a:xfrm>
            <a:off x="724547" y="998030"/>
            <a:ext cx="8724900" cy="6118800"/>
          </a:xfrm>
          <a:prstGeom prst="rect">
            <a:avLst/>
          </a:prstGeom>
          <a:noFill/>
          <a:ln>
            <a:noFill/>
          </a:ln>
        </p:spPr>
        <p:txBody>
          <a:bodyPr anchorCtr="0" anchor="t" bIns="0" lIns="0" spcFirstLastPara="1" rIns="0" wrap="square" tIns="0">
            <a:spAutoFit/>
          </a:bodyPr>
          <a:lstStyle/>
          <a:p>
            <a:pPr indent="0" lvl="0" marL="0" marR="0" rtl="0" algn="l">
              <a:lnSpc>
                <a:spcPct val="121002"/>
              </a:lnSpc>
              <a:spcBef>
                <a:spcPts val="0"/>
              </a:spcBef>
              <a:spcAft>
                <a:spcPts val="0"/>
              </a:spcAft>
              <a:buNone/>
            </a:pPr>
            <a:r>
              <a:rPr b="0" i="0" lang="en-US" sz="8499" u="none" cap="none" strike="noStrike">
                <a:solidFill>
                  <a:srgbClr val="18100A"/>
                </a:solidFill>
                <a:latin typeface="Sedgwick Ave"/>
                <a:ea typeface="Sedgwick Ave"/>
                <a:cs typeface="Sedgwick Ave"/>
                <a:sym typeface="Sedgwick Ave"/>
              </a:rPr>
              <a:t>Building a better future through unity </a:t>
            </a:r>
            <a:endParaRPr sz="100"/>
          </a:p>
          <a:p>
            <a:pPr indent="0" lvl="0" marL="0" marR="0" rtl="0" algn="l">
              <a:lnSpc>
                <a:spcPct val="121000"/>
              </a:lnSpc>
              <a:spcBef>
                <a:spcPts val="0"/>
              </a:spcBef>
              <a:spcAft>
                <a:spcPts val="0"/>
              </a:spcAft>
              <a:buNone/>
            </a:pPr>
            <a:r>
              <a:rPr b="0" i="0" lang="en-US" sz="8900" u="none" cap="none" strike="noStrike">
                <a:solidFill>
                  <a:srgbClr val="18100A"/>
                </a:solidFill>
                <a:latin typeface="Sedgwick Ave"/>
                <a:ea typeface="Sedgwick Ave"/>
                <a:cs typeface="Sedgwick Ave"/>
                <a:sym typeface="Sedgwick Ave"/>
              </a:rPr>
              <a:t>and collaboration</a:t>
            </a:r>
            <a:endParaRPr sz="100"/>
          </a:p>
        </p:txBody>
      </p:sp>
      <p:sp>
        <p:nvSpPr>
          <p:cNvPr id="350" name="Google Shape;350;p19"/>
          <p:cNvSpPr txBox="1"/>
          <p:nvPr/>
        </p:nvSpPr>
        <p:spPr>
          <a:xfrm>
            <a:off x="0" y="9764565"/>
            <a:ext cx="8987199" cy="18478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1200" u="none" cap="none" strike="noStrike">
                <a:solidFill>
                  <a:srgbClr val="E0DFDB"/>
                </a:solidFill>
                <a:latin typeface="Arial"/>
                <a:ea typeface="Arial"/>
                <a:cs typeface="Arial"/>
                <a:sym typeface="Arial"/>
              </a:rPr>
              <a:t>Copyright © 2025  iambernie.com   All Rights Reserved.</a:t>
            </a:r>
            <a:endParaRPr/>
          </a:p>
        </p:txBody>
      </p:sp>
      <p:pic>
        <p:nvPicPr>
          <p:cNvPr id="351" name="Google Shape;351;p19" title="SANITY IN HUMANITY LOGO CLR.png"/>
          <p:cNvPicPr preferRelativeResize="0"/>
          <p:nvPr/>
        </p:nvPicPr>
        <p:blipFill>
          <a:blip r:embed="rId5">
            <a:alphaModFix/>
          </a:blip>
          <a:stretch>
            <a:fillRect/>
          </a:stretch>
        </p:blipFill>
        <p:spPr>
          <a:xfrm>
            <a:off x="15212900" y="161775"/>
            <a:ext cx="2731600" cy="2731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0DFDB"/>
        </a:solidFill>
      </p:bgPr>
    </p:bg>
    <p:spTree>
      <p:nvGrpSpPr>
        <p:cNvPr id="101" name="Shape 101"/>
        <p:cNvGrpSpPr/>
        <p:nvPr/>
      </p:nvGrpSpPr>
      <p:grpSpPr>
        <a:xfrm>
          <a:off x="0" y="0"/>
          <a:ext cx="0" cy="0"/>
          <a:chOff x="0" y="0"/>
          <a:chExt cx="0" cy="0"/>
        </a:xfrm>
      </p:grpSpPr>
      <p:sp>
        <p:nvSpPr>
          <p:cNvPr id="102" name="Google Shape;102;p2"/>
          <p:cNvSpPr/>
          <p:nvPr/>
        </p:nvSpPr>
        <p:spPr>
          <a:xfrm>
            <a:off x="0" y="0"/>
            <a:ext cx="11071362" cy="10287000"/>
          </a:xfrm>
          <a:custGeom>
            <a:rect b="b" l="l" r="r" t="t"/>
            <a:pathLst>
              <a:path extrusionOk="0" h="647661" w="697044">
                <a:moveTo>
                  <a:pt x="0" y="0"/>
                </a:moveTo>
                <a:lnTo>
                  <a:pt x="697044" y="0"/>
                </a:lnTo>
                <a:lnTo>
                  <a:pt x="697044" y="647661"/>
                </a:lnTo>
                <a:lnTo>
                  <a:pt x="0" y="647661"/>
                </a:lnTo>
                <a:close/>
              </a:path>
            </a:pathLst>
          </a:custGeom>
          <a:blipFill rotWithShape="1">
            <a:blip r:embed="rId3">
              <a:alphaModFix/>
            </a:blip>
            <a:stretch>
              <a:fillRect b="-45527" l="-84958" r="-72468" t="-10320"/>
            </a:stretch>
          </a:blipFill>
          <a:ln>
            <a:noFill/>
          </a:ln>
        </p:spPr>
      </p:sp>
      <p:grpSp>
        <p:nvGrpSpPr>
          <p:cNvPr id="103" name="Google Shape;103;p2"/>
          <p:cNvGrpSpPr/>
          <p:nvPr/>
        </p:nvGrpSpPr>
        <p:grpSpPr>
          <a:xfrm>
            <a:off x="11712569" y="2231866"/>
            <a:ext cx="5748067" cy="6581833"/>
            <a:chOff x="0" y="209550"/>
            <a:chExt cx="7664089" cy="8775777"/>
          </a:xfrm>
        </p:grpSpPr>
        <p:sp>
          <p:nvSpPr>
            <p:cNvPr id="104" name="Google Shape;104;p2"/>
            <p:cNvSpPr txBox="1"/>
            <p:nvPr/>
          </p:nvSpPr>
          <p:spPr>
            <a:xfrm>
              <a:off x="0" y="3764569"/>
              <a:ext cx="7664089" cy="5220758"/>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2499" u="none" cap="none" strike="noStrike">
                  <a:solidFill>
                    <a:srgbClr val="18100A"/>
                  </a:solidFill>
                  <a:latin typeface="Arial"/>
                  <a:ea typeface="Arial"/>
                  <a:cs typeface="Arial"/>
                  <a:sym typeface="Arial"/>
                </a:rPr>
                <a:t>We are all part of the same human family. Every single person on Earth today is, at minimum, your 15th to 50th cousin. That’s not opinion, it’s genetics. Science tells us we all descend from the same original mother. As we spread across continents, nature did what nature does best, it diversified us.</a:t>
              </a:r>
              <a:endParaRPr/>
            </a:p>
          </p:txBody>
        </p:sp>
        <p:sp>
          <p:nvSpPr>
            <p:cNvPr id="105" name="Google Shape;105;p2"/>
            <p:cNvSpPr txBox="1"/>
            <p:nvPr/>
          </p:nvSpPr>
          <p:spPr>
            <a:xfrm>
              <a:off x="31992" y="209550"/>
              <a:ext cx="7632097" cy="2719259"/>
            </a:xfrm>
            <a:prstGeom prst="rect">
              <a:avLst/>
            </a:prstGeom>
            <a:noFill/>
            <a:ln>
              <a:noFill/>
            </a:ln>
          </p:spPr>
          <p:txBody>
            <a:bodyPr anchorCtr="0" anchor="t" bIns="0" lIns="0" spcFirstLastPara="1" rIns="0" wrap="square" tIns="0">
              <a:spAutoFit/>
            </a:bodyPr>
            <a:lstStyle/>
            <a:p>
              <a:pPr indent="0" lvl="0" marL="0" marR="0" rtl="0" algn="l">
                <a:lnSpc>
                  <a:spcPct val="92000"/>
                </a:lnSpc>
                <a:spcBef>
                  <a:spcPts val="0"/>
                </a:spcBef>
                <a:spcAft>
                  <a:spcPts val="0"/>
                </a:spcAft>
                <a:buNone/>
              </a:pPr>
              <a:r>
                <a:rPr b="0" i="0" lang="en-US" sz="8200" u="none" cap="none" strike="noStrike">
                  <a:solidFill>
                    <a:srgbClr val="18100A"/>
                  </a:solidFill>
                  <a:latin typeface="Sedgwick Ave"/>
                  <a:ea typeface="Sedgwick Ave"/>
                  <a:cs typeface="Sedgwick Ave"/>
                  <a:sym typeface="Sedgwick Ave"/>
                </a:rPr>
                <a:t>We Are </a:t>
              </a:r>
              <a:endParaRPr/>
            </a:p>
            <a:p>
              <a:pPr indent="0" lvl="0" marL="0" marR="0" rtl="0" algn="l">
                <a:lnSpc>
                  <a:spcPct val="92000"/>
                </a:lnSpc>
                <a:spcBef>
                  <a:spcPts val="0"/>
                </a:spcBef>
                <a:spcAft>
                  <a:spcPts val="0"/>
                </a:spcAft>
                <a:buNone/>
              </a:pPr>
              <a:r>
                <a:rPr b="0" i="0" lang="en-US" sz="8200" u="none" cap="none" strike="noStrike">
                  <a:solidFill>
                    <a:srgbClr val="18100A"/>
                  </a:solidFill>
                  <a:latin typeface="Sedgwick Ave"/>
                  <a:ea typeface="Sedgwick Ave"/>
                  <a:cs typeface="Sedgwick Ave"/>
                  <a:sym typeface="Sedgwick Ave"/>
                </a:rPr>
                <a:t>One Family</a:t>
              </a:r>
              <a:endParaRPr/>
            </a:p>
          </p:txBody>
        </p:sp>
      </p:grpSp>
      <p:sp>
        <p:nvSpPr>
          <p:cNvPr id="106" name="Google Shape;106;p2"/>
          <p:cNvSpPr txBox="1"/>
          <p:nvPr/>
        </p:nvSpPr>
        <p:spPr>
          <a:xfrm>
            <a:off x="0" y="9764565"/>
            <a:ext cx="8987199" cy="18478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1200" u="none" cap="none" strike="noStrike">
                <a:solidFill>
                  <a:srgbClr val="A59E99"/>
                </a:solidFill>
                <a:latin typeface="Arial"/>
                <a:ea typeface="Arial"/>
                <a:cs typeface="Arial"/>
                <a:sym typeface="Arial"/>
              </a:rPr>
              <a:t>Copyright © 2025  iambernie.com   All Rights Reserved.</a:t>
            </a:r>
            <a:endParaRPr/>
          </a:p>
        </p:txBody>
      </p:sp>
      <p:pic>
        <p:nvPicPr>
          <p:cNvPr id="107" name="Google Shape;107;p2" title="SANITY IN HUMANITY LOGO CLR.png"/>
          <p:cNvPicPr preferRelativeResize="0"/>
          <p:nvPr/>
        </p:nvPicPr>
        <p:blipFill>
          <a:blip r:embed="rId4">
            <a:alphaModFix/>
          </a:blip>
          <a:stretch>
            <a:fillRect/>
          </a:stretch>
        </p:blipFill>
        <p:spPr>
          <a:xfrm>
            <a:off x="14994950" y="261025"/>
            <a:ext cx="2465675" cy="24656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0DFDB"/>
        </a:solidFill>
      </p:bgPr>
    </p:bg>
    <p:spTree>
      <p:nvGrpSpPr>
        <p:cNvPr id="355" name="Shape 355"/>
        <p:cNvGrpSpPr/>
        <p:nvPr/>
      </p:nvGrpSpPr>
      <p:grpSpPr>
        <a:xfrm>
          <a:off x="0" y="0"/>
          <a:ext cx="0" cy="0"/>
          <a:chOff x="0" y="0"/>
          <a:chExt cx="0" cy="0"/>
        </a:xfrm>
      </p:grpSpPr>
      <p:grpSp>
        <p:nvGrpSpPr>
          <p:cNvPr id="356" name="Google Shape;356;p20"/>
          <p:cNvGrpSpPr/>
          <p:nvPr/>
        </p:nvGrpSpPr>
        <p:grpSpPr>
          <a:xfrm>
            <a:off x="0" y="-108496"/>
            <a:ext cx="8987199" cy="10395496"/>
            <a:chOff x="0" y="-28575"/>
            <a:chExt cx="2366999" cy="2737908"/>
          </a:xfrm>
        </p:grpSpPr>
        <p:sp>
          <p:nvSpPr>
            <p:cNvPr id="357" name="Google Shape;357;p20"/>
            <p:cNvSpPr/>
            <p:nvPr/>
          </p:nvSpPr>
          <p:spPr>
            <a:xfrm>
              <a:off x="0" y="0"/>
              <a:ext cx="2366999" cy="2709333"/>
            </a:xfrm>
            <a:custGeom>
              <a:rect b="b" l="l" r="r" t="t"/>
              <a:pathLst>
                <a:path extrusionOk="0" h="2709333" w="2366999">
                  <a:moveTo>
                    <a:pt x="0" y="0"/>
                  </a:moveTo>
                  <a:lnTo>
                    <a:pt x="2366999" y="0"/>
                  </a:lnTo>
                  <a:lnTo>
                    <a:pt x="2366999" y="2709333"/>
                  </a:lnTo>
                  <a:lnTo>
                    <a:pt x="0" y="2709333"/>
                  </a:lnTo>
                  <a:close/>
                </a:path>
              </a:pathLst>
            </a:custGeom>
            <a:solidFill>
              <a:srgbClr val="FFFFFF"/>
            </a:solidFill>
            <a:ln>
              <a:noFill/>
            </a:ln>
          </p:spPr>
        </p:sp>
        <p:sp>
          <p:nvSpPr>
            <p:cNvPr id="358" name="Google Shape;358;p20"/>
            <p:cNvSpPr txBox="1"/>
            <p:nvPr/>
          </p:nvSpPr>
          <p:spPr>
            <a:xfrm>
              <a:off x="0" y="-28575"/>
              <a:ext cx="2366999" cy="2737908"/>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59" name="Google Shape;359;p20"/>
          <p:cNvSpPr/>
          <p:nvPr/>
        </p:nvSpPr>
        <p:spPr>
          <a:xfrm rot="3116505">
            <a:off x="14569603" y="-1948271"/>
            <a:ext cx="4819049" cy="4898653"/>
          </a:xfrm>
          <a:custGeom>
            <a:rect b="b" l="l" r="r" t="t"/>
            <a:pathLst>
              <a:path extrusionOk="0" h="4898653" w="4819049">
                <a:moveTo>
                  <a:pt x="0" y="0"/>
                </a:moveTo>
                <a:lnTo>
                  <a:pt x="4819049" y="0"/>
                </a:lnTo>
                <a:lnTo>
                  <a:pt x="4819049" y="4898652"/>
                </a:lnTo>
                <a:lnTo>
                  <a:pt x="0" y="4898652"/>
                </a:lnTo>
                <a:lnTo>
                  <a:pt x="0" y="0"/>
                </a:lnTo>
                <a:close/>
              </a:path>
            </a:pathLst>
          </a:custGeom>
          <a:blipFill rotWithShape="1">
            <a:blip r:embed="rId3">
              <a:alphaModFix/>
            </a:blip>
            <a:stretch>
              <a:fillRect b="0" l="0" r="0" t="0"/>
            </a:stretch>
          </a:blipFill>
          <a:ln>
            <a:noFill/>
          </a:ln>
        </p:spPr>
      </p:sp>
      <p:sp>
        <p:nvSpPr>
          <p:cNvPr id="360" name="Google Shape;360;p20"/>
          <p:cNvSpPr/>
          <p:nvPr/>
        </p:nvSpPr>
        <p:spPr>
          <a:xfrm>
            <a:off x="9878035" y="1791274"/>
            <a:ext cx="674113" cy="783853"/>
          </a:xfrm>
          <a:custGeom>
            <a:rect b="b" l="l" r="r" t="t"/>
            <a:pathLst>
              <a:path extrusionOk="0" h="783853" w="674113">
                <a:moveTo>
                  <a:pt x="0" y="0"/>
                </a:moveTo>
                <a:lnTo>
                  <a:pt x="674113" y="0"/>
                </a:lnTo>
                <a:lnTo>
                  <a:pt x="674113" y="783853"/>
                </a:lnTo>
                <a:lnTo>
                  <a:pt x="0" y="783853"/>
                </a:lnTo>
                <a:lnTo>
                  <a:pt x="0" y="0"/>
                </a:lnTo>
                <a:close/>
              </a:path>
            </a:pathLst>
          </a:custGeom>
          <a:blipFill rotWithShape="1">
            <a:blip r:embed="rId4">
              <a:alphaModFix/>
            </a:blip>
            <a:stretch>
              <a:fillRect b="0" l="0" r="0" t="0"/>
            </a:stretch>
          </a:blipFill>
          <a:ln>
            <a:noFill/>
          </a:ln>
        </p:spPr>
      </p:sp>
      <p:grpSp>
        <p:nvGrpSpPr>
          <p:cNvPr id="361" name="Google Shape;361;p20"/>
          <p:cNvGrpSpPr/>
          <p:nvPr/>
        </p:nvGrpSpPr>
        <p:grpSpPr>
          <a:xfrm>
            <a:off x="10981333" y="1709593"/>
            <a:ext cx="6561446" cy="1009877"/>
            <a:chOff x="0" y="-38100"/>
            <a:chExt cx="8748595" cy="1346503"/>
          </a:xfrm>
        </p:grpSpPr>
        <p:sp>
          <p:nvSpPr>
            <p:cNvPr id="362" name="Google Shape;362;p20"/>
            <p:cNvSpPr txBox="1"/>
            <p:nvPr/>
          </p:nvSpPr>
          <p:spPr>
            <a:xfrm>
              <a:off x="0" y="-38100"/>
              <a:ext cx="8748595" cy="6477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000" u="none" cap="none" strike="noStrike">
                  <a:solidFill>
                    <a:srgbClr val="18100A"/>
                  </a:solidFill>
                  <a:latin typeface="Arial"/>
                  <a:ea typeface="Arial"/>
                  <a:cs typeface="Arial"/>
                  <a:sym typeface="Arial"/>
                </a:rPr>
                <a:t>Inclusivity</a:t>
              </a:r>
              <a:endParaRPr/>
            </a:p>
          </p:txBody>
        </p:sp>
        <p:sp>
          <p:nvSpPr>
            <p:cNvPr id="363" name="Google Shape;363;p20"/>
            <p:cNvSpPr txBox="1"/>
            <p:nvPr/>
          </p:nvSpPr>
          <p:spPr>
            <a:xfrm>
              <a:off x="0" y="827496"/>
              <a:ext cx="8748595" cy="480907"/>
            </a:xfrm>
            <a:prstGeom prst="rect">
              <a:avLst/>
            </a:prstGeom>
            <a:noFill/>
            <a:ln>
              <a:noFill/>
            </a:ln>
          </p:spPr>
          <p:txBody>
            <a:bodyPr anchorCtr="0" anchor="t" bIns="0" lIns="0" spcFirstLastPara="1" rIns="0" wrap="square" tIns="0">
              <a:spAutoFit/>
            </a:bodyPr>
            <a:lstStyle/>
            <a:p>
              <a:pPr indent="0" lvl="0" marL="0" marR="0" rtl="0" algn="l">
                <a:lnSpc>
                  <a:spcPct val="158029"/>
                </a:lnSpc>
                <a:spcBef>
                  <a:spcPts val="0"/>
                </a:spcBef>
                <a:spcAft>
                  <a:spcPts val="0"/>
                </a:spcAft>
                <a:buNone/>
              </a:pPr>
              <a:r>
                <a:rPr b="0" i="0" lang="en-US" sz="1999" u="none" cap="none" strike="noStrike">
                  <a:solidFill>
                    <a:srgbClr val="18100A"/>
                  </a:solidFill>
                  <a:latin typeface="Arial"/>
                  <a:ea typeface="Arial"/>
                  <a:cs typeface="Arial"/>
                  <a:sym typeface="Arial"/>
                </a:rPr>
                <a:t>Embrace diverse perspectives for unity.</a:t>
              </a:r>
              <a:endParaRPr/>
            </a:p>
          </p:txBody>
        </p:sp>
      </p:grpSp>
      <p:sp>
        <p:nvSpPr>
          <p:cNvPr id="364" name="Google Shape;364;p20"/>
          <p:cNvSpPr/>
          <p:nvPr/>
        </p:nvSpPr>
        <p:spPr>
          <a:xfrm>
            <a:off x="9878035" y="3734016"/>
            <a:ext cx="674113" cy="783853"/>
          </a:xfrm>
          <a:custGeom>
            <a:rect b="b" l="l" r="r" t="t"/>
            <a:pathLst>
              <a:path extrusionOk="0" h="783853" w="674113">
                <a:moveTo>
                  <a:pt x="0" y="0"/>
                </a:moveTo>
                <a:lnTo>
                  <a:pt x="674113" y="0"/>
                </a:lnTo>
                <a:lnTo>
                  <a:pt x="674113" y="783853"/>
                </a:lnTo>
                <a:lnTo>
                  <a:pt x="0" y="783853"/>
                </a:lnTo>
                <a:lnTo>
                  <a:pt x="0" y="0"/>
                </a:lnTo>
                <a:close/>
              </a:path>
            </a:pathLst>
          </a:custGeom>
          <a:blipFill rotWithShape="1">
            <a:blip r:embed="rId4">
              <a:alphaModFix/>
            </a:blip>
            <a:stretch>
              <a:fillRect b="0" l="0" r="0" t="0"/>
            </a:stretch>
          </a:blipFill>
          <a:ln>
            <a:noFill/>
          </a:ln>
        </p:spPr>
      </p:sp>
      <p:grpSp>
        <p:nvGrpSpPr>
          <p:cNvPr id="365" name="Google Shape;365;p20"/>
          <p:cNvGrpSpPr/>
          <p:nvPr/>
        </p:nvGrpSpPr>
        <p:grpSpPr>
          <a:xfrm>
            <a:off x="10981333" y="3652299"/>
            <a:ext cx="6561446" cy="1009877"/>
            <a:chOff x="0" y="-38100"/>
            <a:chExt cx="8748595" cy="1346503"/>
          </a:xfrm>
        </p:grpSpPr>
        <p:sp>
          <p:nvSpPr>
            <p:cNvPr id="366" name="Google Shape;366;p20"/>
            <p:cNvSpPr txBox="1"/>
            <p:nvPr/>
          </p:nvSpPr>
          <p:spPr>
            <a:xfrm>
              <a:off x="0" y="-38100"/>
              <a:ext cx="8748595" cy="6477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000" u="none" cap="none" strike="noStrike">
                  <a:solidFill>
                    <a:srgbClr val="18100A"/>
                  </a:solidFill>
                  <a:latin typeface="Arial"/>
                  <a:ea typeface="Arial"/>
                  <a:cs typeface="Arial"/>
                  <a:sym typeface="Arial"/>
                </a:rPr>
                <a:t>Empathy</a:t>
              </a:r>
              <a:endParaRPr/>
            </a:p>
          </p:txBody>
        </p:sp>
        <p:sp>
          <p:nvSpPr>
            <p:cNvPr id="367" name="Google Shape;367;p20"/>
            <p:cNvSpPr txBox="1"/>
            <p:nvPr/>
          </p:nvSpPr>
          <p:spPr>
            <a:xfrm>
              <a:off x="0" y="827496"/>
              <a:ext cx="8748595" cy="480907"/>
            </a:xfrm>
            <a:prstGeom prst="rect">
              <a:avLst/>
            </a:prstGeom>
            <a:noFill/>
            <a:ln>
              <a:noFill/>
            </a:ln>
          </p:spPr>
          <p:txBody>
            <a:bodyPr anchorCtr="0" anchor="t" bIns="0" lIns="0" spcFirstLastPara="1" rIns="0" wrap="square" tIns="0">
              <a:spAutoFit/>
            </a:bodyPr>
            <a:lstStyle/>
            <a:p>
              <a:pPr indent="0" lvl="0" marL="0" marR="0" rtl="0" algn="l">
                <a:lnSpc>
                  <a:spcPct val="158029"/>
                </a:lnSpc>
                <a:spcBef>
                  <a:spcPts val="0"/>
                </a:spcBef>
                <a:spcAft>
                  <a:spcPts val="0"/>
                </a:spcAft>
                <a:buNone/>
              </a:pPr>
              <a:r>
                <a:rPr b="0" i="0" lang="en-US" sz="1999" u="none" cap="none" strike="noStrike">
                  <a:solidFill>
                    <a:srgbClr val="18100A"/>
                  </a:solidFill>
                  <a:latin typeface="Arial"/>
                  <a:ea typeface="Arial"/>
                  <a:cs typeface="Arial"/>
                  <a:sym typeface="Arial"/>
                </a:rPr>
                <a:t>Understand others' feelings to foster connection.</a:t>
              </a:r>
              <a:endParaRPr/>
            </a:p>
          </p:txBody>
        </p:sp>
      </p:grpSp>
      <p:sp>
        <p:nvSpPr>
          <p:cNvPr id="368" name="Google Shape;368;p20"/>
          <p:cNvSpPr/>
          <p:nvPr/>
        </p:nvSpPr>
        <p:spPr>
          <a:xfrm>
            <a:off x="9878035" y="5677344"/>
            <a:ext cx="674113" cy="783853"/>
          </a:xfrm>
          <a:custGeom>
            <a:rect b="b" l="l" r="r" t="t"/>
            <a:pathLst>
              <a:path extrusionOk="0" h="783853" w="674113">
                <a:moveTo>
                  <a:pt x="0" y="0"/>
                </a:moveTo>
                <a:lnTo>
                  <a:pt x="674113" y="0"/>
                </a:lnTo>
                <a:lnTo>
                  <a:pt x="674113" y="783853"/>
                </a:lnTo>
                <a:lnTo>
                  <a:pt x="0" y="783853"/>
                </a:lnTo>
                <a:lnTo>
                  <a:pt x="0" y="0"/>
                </a:lnTo>
                <a:close/>
              </a:path>
            </a:pathLst>
          </a:custGeom>
          <a:blipFill rotWithShape="1">
            <a:blip r:embed="rId4">
              <a:alphaModFix/>
            </a:blip>
            <a:stretch>
              <a:fillRect b="0" l="0" r="0" t="0"/>
            </a:stretch>
          </a:blipFill>
          <a:ln>
            <a:noFill/>
          </a:ln>
        </p:spPr>
      </p:sp>
      <p:grpSp>
        <p:nvGrpSpPr>
          <p:cNvPr id="369" name="Google Shape;369;p20"/>
          <p:cNvGrpSpPr/>
          <p:nvPr/>
        </p:nvGrpSpPr>
        <p:grpSpPr>
          <a:xfrm>
            <a:off x="10981333" y="5595626"/>
            <a:ext cx="6561446" cy="1009877"/>
            <a:chOff x="0" y="-38100"/>
            <a:chExt cx="8748595" cy="1346503"/>
          </a:xfrm>
        </p:grpSpPr>
        <p:sp>
          <p:nvSpPr>
            <p:cNvPr id="370" name="Google Shape;370;p20"/>
            <p:cNvSpPr txBox="1"/>
            <p:nvPr/>
          </p:nvSpPr>
          <p:spPr>
            <a:xfrm>
              <a:off x="0" y="-38100"/>
              <a:ext cx="8748595" cy="6477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000" u="none" cap="none" strike="noStrike">
                  <a:solidFill>
                    <a:srgbClr val="18100A"/>
                  </a:solidFill>
                  <a:latin typeface="Arial"/>
                  <a:ea typeface="Arial"/>
                  <a:cs typeface="Arial"/>
                  <a:sym typeface="Arial"/>
                </a:rPr>
                <a:t>Integrity</a:t>
              </a:r>
              <a:endParaRPr/>
            </a:p>
          </p:txBody>
        </p:sp>
        <p:sp>
          <p:nvSpPr>
            <p:cNvPr id="371" name="Google Shape;371;p20"/>
            <p:cNvSpPr txBox="1"/>
            <p:nvPr/>
          </p:nvSpPr>
          <p:spPr>
            <a:xfrm>
              <a:off x="0" y="827496"/>
              <a:ext cx="8748595" cy="480907"/>
            </a:xfrm>
            <a:prstGeom prst="rect">
              <a:avLst/>
            </a:prstGeom>
            <a:noFill/>
            <a:ln>
              <a:noFill/>
            </a:ln>
          </p:spPr>
          <p:txBody>
            <a:bodyPr anchorCtr="0" anchor="t" bIns="0" lIns="0" spcFirstLastPara="1" rIns="0" wrap="square" tIns="0">
              <a:spAutoFit/>
            </a:bodyPr>
            <a:lstStyle/>
            <a:p>
              <a:pPr indent="0" lvl="0" marL="0" marR="0" rtl="0" algn="l">
                <a:lnSpc>
                  <a:spcPct val="158029"/>
                </a:lnSpc>
                <a:spcBef>
                  <a:spcPts val="0"/>
                </a:spcBef>
                <a:spcAft>
                  <a:spcPts val="0"/>
                </a:spcAft>
                <a:buNone/>
              </a:pPr>
              <a:r>
                <a:rPr b="0" i="0" lang="en-US" sz="1999" u="none" cap="none" strike="noStrike">
                  <a:solidFill>
                    <a:srgbClr val="18100A"/>
                  </a:solidFill>
                  <a:latin typeface="Arial"/>
                  <a:ea typeface="Arial"/>
                  <a:cs typeface="Arial"/>
                  <a:sym typeface="Arial"/>
                </a:rPr>
                <a:t>Lead with honesty and moral principles.</a:t>
              </a:r>
              <a:endParaRPr/>
            </a:p>
          </p:txBody>
        </p:sp>
      </p:grpSp>
      <p:sp>
        <p:nvSpPr>
          <p:cNvPr id="372" name="Google Shape;372;p20"/>
          <p:cNvSpPr/>
          <p:nvPr/>
        </p:nvSpPr>
        <p:spPr>
          <a:xfrm>
            <a:off x="9878035" y="7620597"/>
            <a:ext cx="674113" cy="783853"/>
          </a:xfrm>
          <a:custGeom>
            <a:rect b="b" l="l" r="r" t="t"/>
            <a:pathLst>
              <a:path extrusionOk="0" h="783853" w="674113">
                <a:moveTo>
                  <a:pt x="0" y="0"/>
                </a:moveTo>
                <a:lnTo>
                  <a:pt x="674113" y="0"/>
                </a:lnTo>
                <a:lnTo>
                  <a:pt x="674113" y="783853"/>
                </a:lnTo>
                <a:lnTo>
                  <a:pt x="0" y="783853"/>
                </a:lnTo>
                <a:lnTo>
                  <a:pt x="0" y="0"/>
                </a:lnTo>
                <a:close/>
              </a:path>
            </a:pathLst>
          </a:custGeom>
          <a:blipFill rotWithShape="1">
            <a:blip r:embed="rId4">
              <a:alphaModFix/>
            </a:blip>
            <a:stretch>
              <a:fillRect b="0" l="0" r="0" t="0"/>
            </a:stretch>
          </a:blipFill>
          <a:ln>
            <a:noFill/>
          </a:ln>
        </p:spPr>
      </p:sp>
      <p:grpSp>
        <p:nvGrpSpPr>
          <p:cNvPr id="373" name="Google Shape;373;p20"/>
          <p:cNvGrpSpPr/>
          <p:nvPr/>
        </p:nvGrpSpPr>
        <p:grpSpPr>
          <a:xfrm>
            <a:off x="10981333" y="7538954"/>
            <a:ext cx="6561446" cy="1009877"/>
            <a:chOff x="0" y="-38100"/>
            <a:chExt cx="8748595" cy="1346503"/>
          </a:xfrm>
        </p:grpSpPr>
        <p:sp>
          <p:nvSpPr>
            <p:cNvPr id="374" name="Google Shape;374;p20"/>
            <p:cNvSpPr txBox="1"/>
            <p:nvPr/>
          </p:nvSpPr>
          <p:spPr>
            <a:xfrm>
              <a:off x="0" y="-38100"/>
              <a:ext cx="8748595" cy="6477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000" u="none" cap="none" strike="noStrike">
                  <a:solidFill>
                    <a:srgbClr val="18100A"/>
                  </a:solidFill>
                  <a:latin typeface="Arial"/>
                  <a:ea typeface="Arial"/>
                  <a:cs typeface="Arial"/>
                  <a:sym typeface="Arial"/>
                </a:rPr>
                <a:t>Vision</a:t>
              </a:r>
              <a:endParaRPr/>
            </a:p>
          </p:txBody>
        </p:sp>
        <p:sp>
          <p:nvSpPr>
            <p:cNvPr id="375" name="Google Shape;375;p20"/>
            <p:cNvSpPr txBox="1"/>
            <p:nvPr/>
          </p:nvSpPr>
          <p:spPr>
            <a:xfrm>
              <a:off x="0" y="827496"/>
              <a:ext cx="8748595" cy="480907"/>
            </a:xfrm>
            <a:prstGeom prst="rect">
              <a:avLst/>
            </a:prstGeom>
            <a:noFill/>
            <a:ln>
              <a:noFill/>
            </a:ln>
          </p:spPr>
          <p:txBody>
            <a:bodyPr anchorCtr="0" anchor="t" bIns="0" lIns="0" spcFirstLastPara="1" rIns="0" wrap="square" tIns="0">
              <a:spAutoFit/>
            </a:bodyPr>
            <a:lstStyle/>
            <a:p>
              <a:pPr indent="0" lvl="0" marL="0" marR="0" rtl="0" algn="l">
                <a:lnSpc>
                  <a:spcPct val="158029"/>
                </a:lnSpc>
                <a:spcBef>
                  <a:spcPts val="0"/>
                </a:spcBef>
                <a:spcAft>
                  <a:spcPts val="0"/>
                </a:spcAft>
                <a:buNone/>
              </a:pPr>
              <a:r>
                <a:rPr b="0" i="0" lang="en-US" sz="1999" u="none" cap="none" strike="noStrike">
                  <a:solidFill>
                    <a:srgbClr val="18100A"/>
                  </a:solidFill>
                  <a:latin typeface="Arial"/>
                  <a:ea typeface="Arial"/>
                  <a:cs typeface="Arial"/>
                  <a:sym typeface="Arial"/>
                </a:rPr>
                <a:t>Inspire a shared future for all.</a:t>
              </a:r>
              <a:endParaRPr/>
            </a:p>
          </p:txBody>
        </p:sp>
      </p:grpSp>
      <p:grpSp>
        <p:nvGrpSpPr>
          <p:cNvPr id="376" name="Google Shape;376;p20"/>
          <p:cNvGrpSpPr/>
          <p:nvPr/>
        </p:nvGrpSpPr>
        <p:grpSpPr>
          <a:xfrm>
            <a:off x="955314" y="1196258"/>
            <a:ext cx="7258500" cy="4961052"/>
            <a:chOff x="38884" y="104332"/>
            <a:chExt cx="9678000" cy="6614736"/>
          </a:xfrm>
        </p:grpSpPr>
        <p:sp>
          <p:nvSpPr>
            <p:cNvPr id="377" name="Google Shape;377;p20"/>
            <p:cNvSpPr txBox="1"/>
            <p:nvPr/>
          </p:nvSpPr>
          <p:spPr>
            <a:xfrm>
              <a:off x="136731" y="4691968"/>
              <a:ext cx="9507900" cy="2027100"/>
            </a:xfrm>
            <a:prstGeom prst="rect">
              <a:avLst/>
            </a:prstGeom>
            <a:noFill/>
            <a:ln>
              <a:noFill/>
            </a:ln>
          </p:spPr>
          <p:txBody>
            <a:bodyPr anchorCtr="0" anchor="t" bIns="0" lIns="0" spcFirstLastPara="1" rIns="0" wrap="square" tIns="0">
              <a:spAutoFit/>
            </a:bodyPr>
            <a:lstStyle/>
            <a:p>
              <a:pPr indent="0" lvl="0" marL="0" marR="0" rtl="0" algn="l">
                <a:lnSpc>
                  <a:spcPct val="140015"/>
                </a:lnSpc>
                <a:spcBef>
                  <a:spcPts val="0"/>
                </a:spcBef>
                <a:spcAft>
                  <a:spcPts val="0"/>
                </a:spcAft>
                <a:buNone/>
              </a:pPr>
              <a:r>
                <a:rPr b="0" i="0" lang="en-US" sz="2599" u="none" cap="none" strike="noStrike">
                  <a:solidFill>
                    <a:srgbClr val="18100A"/>
                  </a:solidFill>
                  <a:latin typeface="Arial"/>
                  <a:ea typeface="Arial"/>
                  <a:cs typeface="Arial"/>
                  <a:sym typeface="Arial"/>
                </a:rPr>
                <a:t>The importance of guidance that respects and validates everyone through Wise and Honest Leadership.</a:t>
              </a:r>
              <a:endParaRPr/>
            </a:p>
          </p:txBody>
        </p:sp>
        <p:sp>
          <p:nvSpPr>
            <p:cNvPr id="378" name="Google Shape;378;p20"/>
            <p:cNvSpPr txBox="1"/>
            <p:nvPr/>
          </p:nvSpPr>
          <p:spPr>
            <a:xfrm>
              <a:off x="38884" y="104332"/>
              <a:ext cx="9678000" cy="4514700"/>
            </a:xfrm>
            <a:prstGeom prst="rect">
              <a:avLst/>
            </a:prstGeom>
            <a:noFill/>
            <a:ln>
              <a:noFill/>
            </a:ln>
          </p:spPr>
          <p:txBody>
            <a:bodyPr anchorCtr="0" anchor="t" bIns="0" lIns="0" spcFirstLastPara="1" rIns="0" wrap="square" tIns="0">
              <a:spAutoFit/>
            </a:bodyPr>
            <a:lstStyle/>
            <a:p>
              <a:pPr indent="0" lvl="0" marL="0" marR="0" rtl="0" algn="l">
                <a:lnSpc>
                  <a:spcPct val="120002"/>
                </a:lnSpc>
                <a:spcBef>
                  <a:spcPts val="0"/>
                </a:spcBef>
                <a:spcAft>
                  <a:spcPts val="0"/>
                </a:spcAft>
                <a:buNone/>
              </a:pPr>
              <a:r>
                <a:rPr b="0" i="0" lang="en-US" sz="9999" u="none" cap="none" strike="noStrike">
                  <a:solidFill>
                    <a:srgbClr val="18100A"/>
                  </a:solidFill>
                  <a:latin typeface="Sedgwick Ave"/>
                  <a:ea typeface="Sedgwick Ave"/>
                  <a:cs typeface="Sedgwick Ave"/>
                  <a:sym typeface="Sedgwick Ave"/>
                </a:rPr>
                <a:t>Sanity in</a:t>
              </a:r>
              <a:endParaRPr/>
            </a:p>
            <a:p>
              <a:pPr indent="0" lvl="0" marL="0" marR="0" rtl="0" algn="l">
                <a:lnSpc>
                  <a:spcPct val="120002"/>
                </a:lnSpc>
                <a:spcBef>
                  <a:spcPts val="0"/>
                </a:spcBef>
                <a:spcAft>
                  <a:spcPts val="0"/>
                </a:spcAft>
                <a:buNone/>
              </a:pPr>
              <a:r>
                <a:rPr b="0" i="0" lang="en-US" sz="9999" u="none" cap="none" strike="noStrike">
                  <a:solidFill>
                    <a:srgbClr val="18100A"/>
                  </a:solidFill>
                  <a:latin typeface="Sedgwick Ave"/>
                  <a:ea typeface="Sedgwick Ave"/>
                  <a:cs typeface="Sedgwick Ave"/>
                  <a:sym typeface="Sedgwick Ave"/>
                </a:rPr>
                <a:t>Humanity</a:t>
              </a:r>
              <a:endParaRPr/>
            </a:p>
          </p:txBody>
        </p:sp>
      </p:grpSp>
      <p:sp>
        <p:nvSpPr>
          <p:cNvPr id="379" name="Google Shape;379;p20"/>
          <p:cNvSpPr txBox="1"/>
          <p:nvPr/>
        </p:nvSpPr>
        <p:spPr>
          <a:xfrm>
            <a:off x="0" y="9764565"/>
            <a:ext cx="8987199" cy="18478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1200" u="none" cap="none" strike="noStrike">
                <a:solidFill>
                  <a:srgbClr val="E0DFDB"/>
                </a:solidFill>
                <a:latin typeface="Arial"/>
                <a:ea typeface="Arial"/>
                <a:cs typeface="Arial"/>
                <a:sym typeface="Arial"/>
              </a:rPr>
              <a:t>Copyright © 2025  iambernie.com   All Rights Reserved.</a:t>
            </a:r>
            <a:endParaRPr/>
          </a:p>
        </p:txBody>
      </p:sp>
      <p:pic>
        <p:nvPicPr>
          <p:cNvPr id="380" name="Google Shape;380;p20" title="SANITY IN HUMANITY LOGO CLR.png"/>
          <p:cNvPicPr preferRelativeResize="0"/>
          <p:nvPr/>
        </p:nvPicPr>
        <p:blipFill>
          <a:blip r:embed="rId5">
            <a:alphaModFix/>
          </a:blip>
          <a:stretch>
            <a:fillRect/>
          </a:stretch>
        </p:blipFill>
        <p:spPr>
          <a:xfrm>
            <a:off x="4689450" y="6357650"/>
            <a:ext cx="3372475" cy="33724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0DFDB"/>
        </a:solidFill>
      </p:bgPr>
    </p:bg>
    <p:spTree>
      <p:nvGrpSpPr>
        <p:cNvPr id="384" name="Shape 384"/>
        <p:cNvGrpSpPr/>
        <p:nvPr/>
      </p:nvGrpSpPr>
      <p:grpSpPr>
        <a:xfrm>
          <a:off x="0" y="0"/>
          <a:ext cx="0" cy="0"/>
          <a:chOff x="0" y="0"/>
          <a:chExt cx="0" cy="0"/>
        </a:xfrm>
      </p:grpSpPr>
      <p:sp>
        <p:nvSpPr>
          <p:cNvPr id="385" name="Google Shape;385;p21"/>
          <p:cNvSpPr/>
          <p:nvPr/>
        </p:nvSpPr>
        <p:spPr>
          <a:xfrm>
            <a:off x="-1039250" y="7346612"/>
            <a:ext cx="6443090" cy="3430945"/>
          </a:xfrm>
          <a:custGeom>
            <a:rect b="b" l="l" r="r" t="t"/>
            <a:pathLst>
              <a:path extrusionOk="0" h="3430945" w="6443090">
                <a:moveTo>
                  <a:pt x="0" y="0"/>
                </a:moveTo>
                <a:lnTo>
                  <a:pt x="6443089" y="0"/>
                </a:lnTo>
                <a:lnTo>
                  <a:pt x="6443089" y="3430945"/>
                </a:lnTo>
                <a:lnTo>
                  <a:pt x="0" y="3430945"/>
                </a:lnTo>
                <a:lnTo>
                  <a:pt x="0" y="0"/>
                </a:lnTo>
                <a:close/>
              </a:path>
            </a:pathLst>
          </a:custGeom>
          <a:blipFill rotWithShape="1">
            <a:blip r:embed="rId3">
              <a:alphaModFix/>
            </a:blip>
            <a:stretch>
              <a:fillRect b="0" l="0" r="0" t="0"/>
            </a:stretch>
          </a:blipFill>
          <a:ln>
            <a:noFill/>
          </a:ln>
        </p:spPr>
      </p:sp>
      <p:grpSp>
        <p:nvGrpSpPr>
          <p:cNvPr id="386" name="Google Shape;386;p21"/>
          <p:cNvGrpSpPr/>
          <p:nvPr/>
        </p:nvGrpSpPr>
        <p:grpSpPr>
          <a:xfrm>
            <a:off x="0" y="-108496"/>
            <a:ext cx="18288000" cy="5763931"/>
            <a:chOff x="0" y="-28575"/>
            <a:chExt cx="4816593" cy="1518072"/>
          </a:xfrm>
        </p:grpSpPr>
        <p:sp>
          <p:nvSpPr>
            <p:cNvPr id="387" name="Google Shape;387;p21"/>
            <p:cNvSpPr/>
            <p:nvPr/>
          </p:nvSpPr>
          <p:spPr>
            <a:xfrm>
              <a:off x="0" y="0"/>
              <a:ext cx="4816592" cy="1489497"/>
            </a:xfrm>
            <a:custGeom>
              <a:rect b="b" l="l" r="r" t="t"/>
              <a:pathLst>
                <a:path extrusionOk="0" h="1489497" w="4816592">
                  <a:moveTo>
                    <a:pt x="0" y="0"/>
                  </a:moveTo>
                  <a:lnTo>
                    <a:pt x="4816592" y="0"/>
                  </a:lnTo>
                  <a:lnTo>
                    <a:pt x="4816592" y="1489497"/>
                  </a:lnTo>
                  <a:lnTo>
                    <a:pt x="0" y="1489497"/>
                  </a:lnTo>
                  <a:close/>
                </a:path>
              </a:pathLst>
            </a:custGeom>
            <a:solidFill>
              <a:srgbClr val="E0DFDB"/>
            </a:solidFill>
            <a:ln>
              <a:noFill/>
            </a:ln>
          </p:spPr>
        </p:sp>
        <p:sp>
          <p:nvSpPr>
            <p:cNvPr id="388" name="Google Shape;388;p21"/>
            <p:cNvSpPr txBox="1"/>
            <p:nvPr/>
          </p:nvSpPr>
          <p:spPr>
            <a:xfrm>
              <a:off x="0" y="-28575"/>
              <a:ext cx="4816593" cy="1518072"/>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9" name="Google Shape;389;p21"/>
          <p:cNvGrpSpPr/>
          <p:nvPr/>
        </p:nvGrpSpPr>
        <p:grpSpPr>
          <a:xfrm>
            <a:off x="1040550" y="3525032"/>
            <a:ext cx="5141821" cy="5124512"/>
            <a:chOff x="0" y="-28575"/>
            <a:chExt cx="1354225" cy="1349666"/>
          </a:xfrm>
        </p:grpSpPr>
        <p:sp>
          <p:nvSpPr>
            <p:cNvPr id="390" name="Google Shape;390;p21"/>
            <p:cNvSpPr/>
            <p:nvPr/>
          </p:nvSpPr>
          <p:spPr>
            <a:xfrm>
              <a:off x="0" y="0"/>
              <a:ext cx="1354225" cy="1321091"/>
            </a:xfrm>
            <a:custGeom>
              <a:rect b="b" l="l" r="r" t="t"/>
              <a:pathLst>
                <a:path extrusionOk="0" h="1321091" w="1354225">
                  <a:moveTo>
                    <a:pt x="60227" y="0"/>
                  </a:moveTo>
                  <a:lnTo>
                    <a:pt x="1293998" y="0"/>
                  </a:lnTo>
                  <a:cubicBezTo>
                    <a:pt x="1309971" y="0"/>
                    <a:pt x="1325290" y="6345"/>
                    <a:pt x="1336585" y="17640"/>
                  </a:cubicBezTo>
                  <a:cubicBezTo>
                    <a:pt x="1347879" y="28935"/>
                    <a:pt x="1354225" y="44254"/>
                    <a:pt x="1354225" y="60227"/>
                  </a:cubicBezTo>
                  <a:lnTo>
                    <a:pt x="1354225" y="1260864"/>
                  </a:lnTo>
                  <a:cubicBezTo>
                    <a:pt x="1354225" y="1294126"/>
                    <a:pt x="1327260" y="1321091"/>
                    <a:pt x="1293998" y="1321091"/>
                  </a:cubicBezTo>
                  <a:lnTo>
                    <a:pt x="60227" y="1321091"/>
                  </a:lnTo>
                  <a:cubicBezTo>
                    <a:pt x="44254" y="1321091"/>
                    <a:pt x="28935" y="1314745"/>
                    <a:pt x="17640" y="1303451"/>
                  </a:cubicBezTo>
                  <a:cubicBezTo>
                    <a:pt x="6345" y="1292156"/>
                    <a:pt x="0" y="1276837"/>
                    <a:pt x="0" y="1260864"/>
                  </a:cubicBezTo>
                  <a:lnTo>
                    <a:pt x="0" y="60227"/>
                  </a:lnTo>
                  <a:cubicBezTo>
                    <a:pt x="0" y="26965"/>
                    <a:pt x="26965" y="0"/>
                    <a:pt x="6022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21"/>
            <p:cNvSpPr txBox="1"/>
            <p:nvPr/>
          </p:nvSpPr>
          <p:spPr>
            <a:xfrm>
              <a:off x="0" y="-28575"/>
              <a:ext cx="1354225" cy="1349666"/>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92" name="Google Shape;392;p21"/>
          <p:cNvGrpSpPr/>
          <p:nvPr/>
        </p:nvGrpSpPr>
        <p:grpSpPr>
          <a:xfrm>
            <a:off x="12129329" y="3525032"/>
            <a:ext cx="5141821" cy="5124512"/>
            <a:chOff x="0" y="-28575"/>
            <a:chExt cx="1354225" cy="1349666"/>
          </a:xfrm>
        </p:grpSpPr>
        <p:sp>
          <p:nvSpPr>
            <p:cNvPr id="393" name="Google Shape;393;p21"/>
            <p:cNvSpPr/>
            <p:nvPr/>
          </p:nvSpPr>
          <p:spPr>
            <a:xfrm>
              <a:off x="0" y="0"/>
              <a:ext cx="1354225" cy="1321091"/>
            </a:xfrm>
            <a:custGeom>
              <a:rect b="b" l="l" r="r" t="t"/>
              <a:pathLst>
                <a:path extrusionOk="0" h="1321091" w="1354225">
                  <a:moveTo>
                    <a:pt x="60227" y="0"/>
                  </a:moveTo>
                  <a:lnTo>
                    <a:pt x="1293998" y="0"/>
                  </a:lnTo>
                  <a:cubicBezTo>
                    <a:pt x="1309971" y="0"/>
                    <a:pt x="1325290" y="6345"/>
                    <a:pt x="1336585" y="17640"/>
                  </a:cubicBezTo>
                  <a:cubicBezTo>
                    <a:pt x="1347879" y="28935"/>
                    <a:pt x="1354225" y="44254"/>
                    <a:pt x="1354225" y="60227"/>
                  </a:cubicBezTo>
                  <a:lnTo>
                    <a:pt x="1354225" y="1260864"/>
                  </a:lnTo>
                  <a:cubicBezTo>
                    <a:pt x="1354225" y="1294126"/>
                    <a:pt x="1327260" y="1321091"/>
                    <a:pt x="1293998" y="1321091"/>
                  </a:cubicBezTo>
                  <a:lnTo>
                    <a:pt x="60227" y="1321091"/>
                  </a:lnTo>
                  <a:cubicBezTo>
                    <a:pt x="44254" y="1321091"/>
                    <a:pt x="28935" y="1314745"/>
                    <a:pt x="17640" y="1303451"/>
                  </a:cubicBezTo>
                  <a:cubicBezTo>
                    <a:pt x="6345" y="1292156"/>
                    <a:pt x="0" y="1276837"/>
                    <a:pt x="0" y="1260864"/>
                  </a:cubicBezTo>
                  <a:lnTo>
                    <a:pt x="0" y="60227"/>
                  </a:lnTo>
                  <a:cubicBezTo>
                    <a:pt x="0" y="26965"/>
                    <a:pt x="26965" y="0"/>
                    <a:pt x="6022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21"/>
            <p:cNvSpPr txBox="1"/>
            <p:nvPr/>
          </p:nvSpPr>
          <p:spPr>
            <a:xfrm>
              <a:off x="0" y="-28575"/>
              <a:ext cx="1354225" cy="1349666"/>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95" name="Google Shape;395;p21"/>
          <p:cNvGrpSpPr/>
          <p:nvPr/>
        </p:nvGrpSpPr>
        <p:grpSpPr>
          <a:xfrm>
            <a:off x="6584939" y="3525032"/>
            <a:ext cx="5141821" cy="5124512"/>
            <a:chOff x="0" y="-28575"/>
            <a:chExt cx="1354225" cy="1349666"/>
          </a:xfrm>
        </p:grpSpPr>
        <p:sp>
          <p:nvSpPr>
            <p:cNvPr id="396" name="Google Shape;396;p21"/>
            <p:cNvSpPr/>
            <p:nvPr/>
          </p:nvSpPr>
          <p:spPr>
            <a:xfrm>
              <a:off x="0" y="0"/>
              <a:ext cx="1354225" cy="1321091"/>
            </a:xfrm>
            <a:custGeom>
              <a:rect b="b" l="l" r="r" t="t"/>
              <a:pathLst>
                <a:path extrusionOk="0" h="1321091" w="1354225">
                  <a:moveTo>
                    <a:pt x="60227" y="0"/>
                  </a:moveTo>
                  <a:lnTo>
                    <a:pt x="1293998" y="0"/>
                  </a:lnTo>
                  <a:cubicBezTo>
                    <a:pt x="1309971" y="0"/>
                    <a:pt x="1325290" y="6345"/>
                    <a:pt x="1336585" y="17640"/>
                  </a:cubicBezTo>
                  <a:cubicBezTo>
                    <a:pt x="1347879" y="28935"/>
                    <a:pt x="1354225" y="44254"/>
                    <a:pt x="1354225" y="60227"/>
                  </a:cubicBezTo>
                  <a:lnTo>
                    <a:pt x="1354225" y="1260864"/>
                  </a:lnTo>
                  <a:cubicBezTo>
                    <a:pt x="1354225" y="1294126"/>
                    <a:pt x="1327260" y="1321091"/>
                    <a:pt x="1293998" y="1321091"/>
                  </a:cubicBezTo>
                  <a:lnTo>
                    <a:pt x="60227" y="1321091"/>
                  </a:lnTo>
                  <a:cubicBezTo>
                    <a:pt x="44254" y="1321091"/>
                    <a:pt x="28935" y="1314745"/>
                    <a:pt x="17640" y="1303451"/>
                  </a:cubicBezTo>
                  <a:cubicBezTo>
                    <a:pt x="6345" y="1292156"/>
                    <a:pt x="0" y="1276837"/>
                    <a:pt x="0" y="1260864"/>
                  </a:cubicBezTo>
                  <a:lnTo>
                    <a:pt x="0" y="60227"/>
                  </a:lnTo>
                  <a:cubicBezTo>
                    <a:pt x="0" y="26965"/>
                    <a:pt x="26965" y="0"/>
                    <a:pt x="6022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1"/>
            <p:cNvSpPr txBox="1"/>
            <p:nvPr/>
          </p:nvSpPr>
          <p:spPr>
            <a:xfrm>
              <a:off x="0" y="-28575"/>
              <a:ext cx="1354225" cy="1349666"/>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98" name="Google Shape;398;p21"/>
          <p:cNvSpPr/>
          <p:nvPr/>
        </p:nvSpPr>
        <p:spPr>
          <a:xfrm>
            <a:off x="16558824" y="3216647"/>
            <a:ext cx="1424652" cy="1567705"/>
          </a:xfrm>
          <a:custGeom>
            <a:rect b="b" l="l" r="r" t="t"/>
            <a:pathLst>
              <a:path extrusionOk="0" h="1567705" w="1424652">
                <a:moveTo>
                  <a:pt x="0" y="0"/>
                </a:moveTo>
                <a:lnTo>
                  <a:pt x="1424652" y="0"/>
                </a:lnTo>
                <a:lnTo>
                  <a:pt x="1424652" y="1567706"/>
                </a:lnTo>
                <a:lnTo>
                  <a:pt x="0" y="1567706"/>
                </a:lnTo>
                <a:lnTo>
                  <a:pt x="0" y="0"/>
                </a:lnTo>
                <a:close/>
              </a:path>
            </a:pathLst>
          </a:custGeom>
          <a:blipFill rotWithShape="1">
            <a:blip r:embed="rId4">
              <a:alphaModFix/>
            </a:blip>
            <a:stretch>
              <a:fillRect b="0" l="0" r="0" t="0"/>
            </a:stretch>
          </a:blipFill>
          <a:ln>
            <a:noFill/>
          </a:ln>
        </p:spPr>
      </p:sp>
      <p:sp>
        <p:nvSpPr>
          <p:cNvPr id="399" name="Google Shape;399;p21"/>
          <p:cNvSpPr txBox="1"/>
          <p:nvPr/>
        </p:nvSpPr>
        <p:spPr>
          <a:xfrm>
            <a:off x="1028700" y="1137786"/>
            <a:ext cx="16004700" cy="2539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7500" u="none" cap="none" strike="noStrike">
                <a:solidFill>
                  <a:srgbClr val="18100A"/>
                </a:solidFill>
                <a:latin typeface="Arial"/>
                <a:ea typeface="Arial"/>
                <a:cs typeface="Arial"/>
                <a:sym typeface="Arial"/>
              </a:rPr>
              <a:t>Call to Action: Embrace </a:t>
            </a:r>
            <a:endParaRPr b="1" i="0" sz="7500" u="none" cap="none" strike="noStrike">
              <a:solidFill>
                <a:srgbClr val="18100A"/>
              </a:solidFill>
              <a:latin typeface="Arial"/>
              <a:ea typeface="Arial"/>
              <a:cs typeface="Arial"/>
              <a:sym typeface="Arial"/>
            </a:endParaRPr>
          </a:p>
          <a:p>
            <a:pPr indent="0" lvl="0" marL="0" marR="0" rtl="0" algn="ctr">
              <a:lnSpc>
                <a:spcPct val="120000"/>
              </a:lnSpc>
              <a:spcBef>
                <a:spcPts val="0"/>
              </a:spcBef>
              <a:spcAft>
                <a:spcPts val="0"/>
              </a:spcAft>
              <a:buNone/>
            </a:pPr>
            <a:r>
              <a:rPr b="1" i="0" lang="en-US" sz="7500" u="none" cap="none" strike="noStrike">
                <a:solidFill>
                  <a:srgbClr val="18100A"/>
                </a:solidFill>
                <a:latin typeface="Arial"/>
                <a:ea typeface="Arial"/>
                <a:cs typeface="Arial"/>
                <a:sym typeface="Arial"/>
              </a:rPr>
              <a:t>Our Humanity</a:t>
            </a:r>
            <a:endParaRPr/>
          </a:p>
        </p:txBody>
      </p:sp>
      <p:grpSp>
        <p:nvGrpSpPr>
          <p:cNvPr id="400" name="Google Shape;400;p21"/>
          <p:cNvGrpSpPr/>
          <p:nvPr/>
        </p:nvGrpSpPr>
        <p:grpSpPr>
          <a:xfrm>
            <a:off x="1648628" y="4180286"/>
            <a:ext cx="3925666" cy="1842337"/>
            <a:chOff x="0" y="0"/>
            <a:chExt cx="5234221" cy="2456450"/>
          </a:xfrm>
        </p:grpSpPr>
        <p:sp>
          <p:nvSpPr>
            <p:cNvPr id="401" name="Google Shape;401;p21"/>
            <p:cNvSpPr txBox="1"/>
            <p:nvPr/>
          </p:nvSpPr>
          <p:spPr>
            <a:xfrm>
              <a:off x="0" y="0"/>
              <a:ext cx="5234221" cy="17780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8800" u="none" cap="none" strike="noStrike">
                  <a:solidFill>
                    <a:srgbClr val="18100A"/>
                  </a:solidFill>
                  <a:latin typeface="Sedgwick Ave"/>
                  <a:ea typeface="Sedgwick Ave"/>
                  <a:cs typeface="Sedgwick Ave"/>
                  <a:sym typeface="Sedgwick Ave"/>
                </a:rPr>
                <a:t>01</a:t>
              </a:r>
              <a:endParaRPr/>
            </a:p>
          </p:txBody>
        </p:sp>
        <p:sp>
          <p:nvSpPr>
            <p:cNvPr id="402" name="Google Shape;402;p21"/>
            <p:cNvSpPr txBox="1"/>
            <p:nvPr/>
          </p:nvSpPr>
          <p:spPr>
            <a:xfrm>
              <a:off x="0" y="1865900"/>
              <a:ext cx="5234221" cy="590550"/>
            </a:xfrm>
            <a:prstGeom prst="rect">
              <a:avLst/>
            </a:prstGeom>
            <a:noFill/>
            <a:ln>
              <a:noFill/>
            </a:ln>
          </p:spPr>
          <p:txBody>
            <a:bodyPr anchorCtr="0" anchor="t" bIns="0" lIns="0" spcFirstLastPara="1" rIns="0" wrap="square" tIns="0">
              <a:spAutoFit/>
            </a:bodyPr>
            <a:lstStyle/>
            <a:p>
              <a:pPr indent="0" lvl="0" marL="0" marR="0" rtl="0" algn="l">
                <a:lnSpc>
                  <a:spcPct val="130014"/>
                </a:lnSpc>
                <a:spcBef>
                  <a:spcPts val="0"/>
                </a:spcBef>
                <a:spcAft>
                  <a:spcPts val="0"/>
                </a:spcAft>
                <a:buNone/>
              </a:pPr>
              <a:r>
                <a:rPr b="1" i="0" lang="en-US" sz="2812" u="none" cap="none" strike="noStrike">
                  <a:solidFill>
                    <a:srgbClr val="18100A"/>
                  </a:solidFill>
                  <a:latin typeface="Arial"/>
                  <a:ea typeface="Arial"/>
                  <a:cs typeface="Arial"/>
                  <a:sym typeface="Arial"/>
                </a:rPr>
                <a:t>Reframe Perspectives</a:t>
              </a:r>
              <a:endParaRPr/>
            </a:p>
          </p:txBody>
        </p:sp>
      </p:grpSp>
      <p:sp>
        <p:nvSpPr>
          <p:cNvPr id="403" name="Google Shape;403;p21"/>
          <p:cNvSpPr txBox="1"/>
          <p:nvPr/>
        </p:nvSpPr>
        <p:spPr>
          <a:xfrm>
            <a:off x="1648628" y="7422115"/>
            <a:ext cx="3925666" cy="638175"/>
          </a:xfrm>
          <a:prstGeom prst="rect">
            <a:avLst/>
          </a:prstGeom>
          <a:noFill/>
          <a:ln>
            <a:noFill/>
          </a:ln>
        </p:spPr>
        <p:txBody>
          <a:bodyPr anchorCtr="0" anchor="t" bIns="0" lIns="0" spcFirstLastPara="1" rIns="0" wrap="square" tIns="0">
            <a:spAutoFit/>
          </a:bodyPr>
          <a:lstStyle/>
          <a:p>
            <a:pPr indent="0" lvl="0" marL="0" marR="0" rtl="0" algn="l">
              <a:lnSpc>
                <a:spcPct val="140021"/>
              </a:lnSpc>
              <a:spcBef>
                <a:spcPts val="0"/>
              </a:spcBef>
              <a:spcAft>
                <a:spcPts val="0"/>
              </a:spcAft>
              <a:buNone/>
            </a:pPr>
            <a:r>
              <a:rPr b="0" i="0" lang="en-US" sz="1874" u="none" cap="none" strike="noStrike">
                <a:solidFill>
                  <a:srgbClr val="18100A"/>
                </a:solidFill>
                <a:latin typeface="Arial"/>
                <a:ea typeface="Arial"/>
                <a:cs typeface="Arial"/>
                <a:sym typeface="Arial"/>
              </a:rPr>
              <a:t>Shift your viewpoint to foster understanding.</a:t>
            </a:r>
            <a:endParaRPr/>
          </a:p>
        </p:txBody>
      </p:sp>
      <p:grpSp>
        <p:nvGrpSpPr>
          <p:cNvPr id="404" name="Google Shape;404;p21"/>
          <p:cNvGrpSpPr/>
          <p:nvPr/>
        </p:nvGrpSpPr>
        <p:grpSpPr>
          <a:xfrm>
            <a:off x="7181374" y="4180286"/>
            <a:ext cx="3925253" cy="1842337"/>
            <a:chOff x="0" y="0"/>
            <a:chExt cx="5233670" cy="2456450"/>
          </a:xfrm>
        </p:grpSpPr>
        <p:sp>
          <p:nvSpPr>
            <p:cNvPr id="405" name="Google Shape;405;p21"/>
            <p:cNvSpPr txBox="1"/>
            <p:nvPr/>
          </p:nvSpPr>
          <p:spPr>
            <a:xfrm>
              <a:off x="0" y="0"/>
              <a:ext cx="5233670" cy="17780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8800" u="none" cap="none" strike="noStrike">
                  <a:solidFill>
                    <a:srgbClr val="18100A"/>
                  </a:solidFill>
                  <a:latin typeface="Sedgwick Ave"/>
                  <a:ea typeface="Sedgwick Ave"/>
                  <a:cs typeface="Sedgwick Ave"/>
                  <a:sym typeface="Sedgwick Ave"/>
                </a:rPr>
                <a:t>02</a:t>
              </a:r>
              <a:endParaRPr/>
            </a:p>
          </p:txBody>
        </p:sp>
        <p:sp>
          <p:nvSpPr>
            <p:cNvPr id="406" name="Google Shape;406;p21"/>
            <p:cNvSpPr txBox="1"/>
            <p:nvPr/>
          </p:nvSpPr>
          <p:spPr>
            <a:xfrm>
              <a:off x="0" y="1865900"/>
              <a:ext cx="5233670" cy="590550"/>
            </a:xfrm>
            <a:prstGeom prst="rect">
              <a:avLst/>
            </a:prstGeom>
            <a:noFill/>
            <a:ln>
              <a:noFill/>
            </a:ln>
          </p:spPr>
          <p:txBody>
            <a:bodyPr anchorCtr="0" anchor="t" bIns="0" lIns="0" spcFirstLastPara="1" rIns="0" wrap="square" tIns="0">
              <a:spAutoFit/>
            </a:bodyPr>
            <a:lstStyle/>
            <a:p>
              <a:pPr indent="0" lvl="0" marL="0" marR="0" rtl="0" algn="l">
                <a:lnSpc>
                  <a:spcPct val="130014"/>
                </a:lnSpc>
                <a:spcBef>
                  <a:spcPts val="0"/>
                </a:spcBef>
                <a:spcAft>
                  <a:spcPts val="0"/>
                </a:spcAft>
                <a:buNone/>
              </a:pPr>
              <a:r>
                <a:rPr b="1" i="0" lang="en-US" sz="2812" u="none" cap="none" strike="noStrike">
                  <a:solidFill>
                    <a:srgbClr val="18100A"/>
                  </a:solidFill>
                  <a:latin typeface="Arial"/>
                  <a:ea typeface="Arial"/>
                  <a:cs typeface="Arial"/>
                  <a:sym typeface="Arial"/>
                </a:rPr>
                <a:t>Build a Future</a:t>
              </a:r>
              <a:endParaRPr/>
            </a:p>
          </p:txBody>
        </p:sp>
      </p:grpSp>
      <p:sp>
        <p:nvSpPr>
          <p:cNvPr id="407" name="Google Shape;407;p21"/>
          <p:cNvSpPr txBox="1"/>
          <p:nvPr/>
        </p:nvSpPr>
        <p:spPr>
          <a:xfrm>
            <a:off x="7181374" y="7422115"/>
            <a:ext cx="3925253" cy="638175"/>
          </a:xfrm>
          <a:prstGeom prst="rect">
            <a:avLst/>
          </a:prstGeom>
          <a:noFill/>
          <a:ln>
            <a:noFill/>
          </a:ln>
        </p:spPr>
        <p:txBody>
          <a:bodyPr anchorCtr="0" anchor="t" bIns="0" lIns="0" spcFirstLastPara="1" rIns="0" wrap="square" tIns="0">
            <a:spAutoFit/>
          </a:bodyPr>
          <a:lstStyle/>
          <a:p>
            <a:pPr indent="0" lvl="0" marL="0" marR="0" rtl="0" algn="l">
              <a:lnSpc>
                <a:spcPct val="140021"/>
              </a:lnSpc>
              <a:spcBef>
                <a:spcPts val="0"/>
              </a:spcBef>
              <a:spcAft>
                <a:spcPts val="0"/>
              </a:spcAft>
              <a:buNone/>
            </a:pPr>
            <a:r>
              <a:rPr b="0" i="0" lang="en-US" sz="1874" u="none" cap="none" strike="noStrike">
                <a:solidFill>
                  <a:srgbClr val="18100A"/>
                </a:solidFill>
                <a:latin typeface="Arial"/>
                <a:ea typeface="Arial"/>
                <a:cs typeface="Arial"/>
                <a:sym typeface="Arial"/>
              </a:rPr>
              <a:t>Collaborate to nurture a more inclusive world.</a:t>
            </a:r>
            <a:endParaRPr/>
          </a:p>
        </p:txBody>
      </p:sp>
      <p:grpSp>
        <p:nvGrpSpPr>
          <p:cNvPr id="408" name="Google Shape;408;p21"/>
          <p:cNvGrpSpPr/>
          <p:nvPr/>
        </p:nvGrpSpPr>
        <p:grpSpPr>
          <a:xfrm>
            <a:off x="12737613" y="4180286"/>
            <a:ext cx="3925253" cy="2277630"/>
            <a:chOff x="0" y="0"/>
            <a:chExt cx="5233670" cy="3036840"/>
          </a:xfrm>
        </p:grpSpPr>
        <p:sp>
          <p:nvSpPr>
            <p:cNvPr id="409" name="Google Shape;409;p21"/>
            <p:cNvSpPr txBox="1"/>
            <p:nvPr/>
          </p:nvSpPr>
          <p:spPr>
            <a:xfrm>
              <a:off x="0" y="0"/>
              <a:ext cx="5233670" cy="17780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8800" u="none" cap="none" strike="noStrike">
                  <a:solidFill>
                    <a:srgbClr val="18100A"/>
                  </a:solidFill>
                  <a:latin typeface="Sedgwick Ave"/>
                  <a:ea typeface="Sedgwick Ave"/>
                  <a:cs typeface="Sedgwick Ave"/>
                  <a:sym typeface="Sedgwick Ave"/>
                </a:rPr>
                <a:t>03</a:t>
              </a:r>
              <a:endParaRPr/>
            </a:p>
          </p:txBody>
        </p:sp>
        <p:sp>
          <p:nvSpPr>
            <p:cNvPr id="410" name="Google Shape;410;p21"/>
            <p:cNvSpPr txBox="1"/>
            <p:nvPr/>
          </p:nvSpPr>
          <p:spPr>
            <a:xfrm>
              <a:off x="0" y="1836690"/>
              <a:ext cx="5233670" cy="1200150"/>
            </a:xfrm>
            <a:prstGeom prst="rect">
              <a:avLst/>
            </a:prstGeom>
            <a:noFill/>
            <a:ln>
              <a:noFill/>
            </a:ln>
          </p:spPr>
          <p:txBody>
            <a:bodyPr anchorCtr="0" anchor="t" bIns="0" lIns="0" spcFirstLastPara="1" rIns="0" wrap="square" tIns="0">
              <a:spAutoFit/>
            </a:bodyPr>
            <a:lstStyle/>
            <a:p>
              <a:pPr indent="0" lvl="0" marL="0" marR="0" rtl="0" algn="l">
                <a:lnSpc>
                  <a:spcPct val="130014"/>
                </a:lnSpc>
                <a:spcBef>
                  <a:spcPts val="0"/>
                </a:spcBef>
                <a:spcAft>
                  <a:spcPts val="0"/>
                </a:spcAft>
                <a:buNone/>
              </a:pPr>
              <a:r>
                <a:rPr b="1" i="0" lang="en-US" sz="2812" u="none" cap="none" strike="noStrike">
                  <a:solidFill>
                    <a:srgbClr val="18100A"/>
                  </a:solidFill>
                  <a:latin typeface="Arial"/>
                  <a:ea typeface="Arial"/>
                  <a:cs typeface="Arial"/>
                  <a:sym typeface="Arial"/>
                </a:rPr>
                <a:t>Stand Against Disrespect</a:t>
              </a:r>
              <a:endParaRPr/>
            </a:p>
          </p:txBody>
        </p:sp>
      </p:grpSp>
      <p:sp>
        <p:nvSpPr>
          <p:cNvPr id="411" name="Google Shape;411;p21"/>
          <p:cNvSpPr txBox="1"/>
          <p:nvPr/>
        </p:nvSpPr>
        <p:spPr>
          <a:xfrm>
            <a:off x="12737613" y="7422115"/>
            <a:ext cx="3925253" cy="638175"/>
          </a:xfrm>
          <a:prstGeom prst="rect">
            <a:avLst/>
          </a:prstGeom>
          <a:noFill/>
          <a:ln>
            <a:noFill/>
          </a:ln>
        </p:spPr>
        <p:txBody>
          <a:bodyPr anchorCtr="0" anchor="t" bIns="0" lIns="0" spcFirstLastPara="1" rIns="0" wrap="square" tIns="0">
            <a:spAutoFit/>
          </a:bodyPr>
          <a:lstStyle/>
          <a:p>
            <a:pPr indent="0" lvl="0" marL="0" marR="0" rtl="0" algn="l">
              <a:lnSpc>
                <a:spcPct val="140021"/>
              </a:lnSpc>
              <a:spcBef>
                <a:spcPts val="0"/>
              </a:spcBef>
              <a:spcAft>
                <a:spcPts val="0"/>
              </a:spcAft>
              <a:buNone/>
            </a:pPr>
            <a:r>
              <a:rPr b="0" i="0" lang="en-US" sz="1874" u="none" cap="none" strike="noStrike">
                <a:solidFill>
                  <a:srgbClr val="18100A"/>
                </a:solidFill>
                <a:latin typeface="Arial"/>
                <a:ea typeface="Arial"/>
                <a:cs typeface="Arial"/>
                <a:sym typeface="Arial"/>
              </a:rPr>
              <a:t>Challenge negativity and uphold our shared values.</a:t>
            </a:r>
            <a:endParaRPr/>
          </a:p>
        </p:txBody>
      </p:sp>
      <p:sp>
        <p:nvSpPr>
          <p:cNvPr id="412" name="Google Shape;412;p21"/>
          <p:cNvSpPr txBox="1"/>
          <p:nvPr/>
        </p:nvSpPr>
        <p:spPr>
          <a:xfrm>
            <a:off x="0" y="9764565"/>
            <a:ext cx="8987199" cy="18478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1200" u="none" cap="none" strike="noStrike">
                <a:solidFill>
                  <a:srgbClr val="A59E99"/>
                </a:solidFill>
                <a:latin typeface="Arial"/>
                <a:ea typeface="Arial"/>
                <a:cs typeface="Arial"/>
                <a:sym typeface="Arial"/>
              </a:rPr>
              <a:t>Copyright © 2025  iambernie.com   All Rights Reserved.</a:t>
            </a:r>
            <a:endParaRPr/>
          </a:p>
        </p:txBody>
      </p:sp>
      <p:pic>
        <p:nvPicPr>
          <p:cNvPr id="413" name="Google Shape;413;p21" title="SANITY IN HUMANITY LOGO CLR.png"/>
          <p:cNvPicPr preferRelativeResize="0"/>
          <p:nvPr/>
        </p:nvPicPr>
        <p:blipFill>
          <a:blip r:embed="rId5">
            <a:alphaModFix/>
          </a:blip>
          <a:stretch>
            <a:fillRect/>
          </a:stretch>
        </p:blipFill>
        <p:spPr>
          <a:xfrm>
            <a:off x="14693625" y="235175"/>
            <a:ext cx="3289850" cy="32898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0DFDB"/>
        </a:solidFill>
      </p:bgPr>
    </p:bg>
    <p:spTree>
      <p:nvGrpSpPr>
        <p:cNvPr id="417" name="Shape 417"/>
        <p:cNvGrpSpPr/>
        <p:nvPr/>
      </p:nvGrpSpPr>
      <p:grpSpPr>
        <a:xfrm>
          <a:off x="0" y="0"/>
          <a:ext cx="0" cy="0"/>
          <a:chOff x="0" y="0"/>
          <a:chExt cx="0" cy="0"/>
        </a:xfrm>
      </p:grpSpPr>
      <p:sp>
        <p:nvSpPr>
          <p:cNvPr id="418" name="Google Shape;418;p22"/>
          <p:cNvSpPr/>
          <p:nvPr/>
        </p:nvSpPr>
        <p:spPr>
          <a:xfrm>
            <a:off x="0" y="0"/>
            <a:ext cx="10540192" cy="10287000"/>
          </a:xfrm>
          <a:custGeom>
            <a:rect b="b" l="l" r="r" t="t"/>
            <a:pathLst>
              <a:path extrusionOk="0" h="812800" w="832805">
                <a:moveTo>
                  <a:pt x="0" y="0"/>
                </a:moveTo>
                <a:lnTo>
                  <a:pt x="832805" y="0"/>
                </a:lnTo>
                <a:lnTo>
                  <a:pt x="832805" y="812800"/>
                </a:lnTo>
                <a:lnTo>
                  <a:pt x="0" y="812800"/>
                </a:lnTo>
                <a:close/>
              </a:path>
            </a:pathLst>
          </a:custGeom>
          <a:blipFill rotWithShape="1">
            <a:blip r:embed="rId3">
              <a:alphaModFix/>
            </a:blip>
            <a:stretch>
              <a:fillRect b="-25371" l="0" r="0" t="-25369"/>
            </a:stretch>
          </a:blipFill>
          <a:ln>
            <a:noFill/>
          </a:ln>
        </p:spPr>
      </p:sp>
      <p:sp>
        <p:nvSpPr>
          <p:cNvPr id="419" name="Google Shape;419;p22"/>
          <p:cNvSpPr txBox="1"/>
          <p:nvPr/>
        </p:nvSpPr>
        <p:spPr>
          <a:xfrm>
            <a:off x="10920694" y="2356495"/>
            <a:ext cx="7003800" cy="7924800"/>
          </a:xfrm>
          <a:prstGeom prst="rect">
            <a:avLst/>
          </a:prstGeom>
          <a:noFill/>
          <a:ln>
            <a:noFill/>
          </a:ln>
        </p:spPr>
        <p:txBody>
          <a:bodyPr anchorCtr="0" anchor="t" bIns="0" lIns="0" spcFirstLastPara="1" rIns="0" wrap="square" tIns="0">
            <a:spAutoFit/>
          </a:bodyPr>
          <a:lstStyle/>
          <a:p>
            <a:pPr indent="-269874" lvl="1" marL="539749" marR="0" rtl="0" algn="l">
              <a:lnSpc>
                <a:spcPct val="140016"/>
              </a:lnSpc>
              <a:spcBef>
                <a:spcPts val="0"/>
              </a:spcBef>
              <a:spcAft>
                <a:spcPts val="0"/>
              </a:spcAft>
              <a:buClr>
                <a:srgbClr val="18100A"/>
              </a:buClr>
              <a:buSzPts val="2499"/>
              <a:buFont typeface="Arial"/>
              <a:buChar char="•"/>
            </a:pPr>
            <a:r>
              <a:rPr b="0" i="0" lang="en-US" sz="2499" u="none" cap="none" strike="noStrike">
                <a:solidFill>
                  <a:srgbClr val="18100A"/>
                </a:solidFill>
                <a:latin typeface="Arial"/>
                <a:ea typeface="Arial"/>
                <a:cs typeface="Arial"/>
                <a:sym typeface="Arial"/>
              </a:rPr>
              <a:t>Reframe how we see each other, not as enemies, but as kin. </a:t>
            </a:r>
            <a:endParaRPr/>
          </a:p>
          <a:p>
            <a:pPr indent="-269874" lvl="1" marL="539749" marR="0" rtl="0" algn="l">
              <a:lnSpc>
                <a:spcPct val="140016"/>
              </a:lnSpc>
              <a:spcBef>
                <a:spcPts val="0"/>
              </a:spcBef>
              <a:spcAft>
                <a:spcPts val="0"/>
              </a:spcAft>
              <a:buClr>
                <a:srgbClr val="18100A"/>
              </a:buClr>
              <a:buSzPts val="2499"/>
              <a:buFont typeface="Arial"/>
              <a:buChar char="•"/>
            </a:pPr>
            <a:r>
              <a:rPr b="0" i="0" lang="en-US" sz="2499" u="none" cap="none" strike="noStrike">
                <a:solidFill>
                  <a:srgbClr val="18100A"/>
                </a:solidFill>
                <a:latin typeface="Arial"/>
                <a:ea typeface="Arial"/>
                <a:cs typeface="Arial"/>
                <a:sym typeface="Arial"/>
              </a:rPr>
              <a:t>Stand up when others are disrespected. </a:t>
            </a:r>
            <a:endParaRPr/>
          </a:p>
          <a:p>
            <a:pPr indent="-269874" lvl="1" marL="539749" marR="0" rtl="0" algn="l">
              <a:lnSpc>
                <a:spcPct val="140016"/>
              </a:lnSpc>
              <a:spcBef>
                <a:spcPts val="0"/>
              </a:spcBef>
              <a:spcAft>
                <a:spcPts val="0"/>
              </a:spcAft>
              <a:buClr>
                <a:srgbClr val="18100A"/>
              </a:buClr>
              <a:buSzPts val="2499"/>
              <a:buFont typeface="Arial"/>
              <a:buChar char="•"/>
            </a:pPr>
            <a:r>
              <a:rPr b="0" i="0" lang="en-US" sz="2499" u="none" cap="none" strike="noStrike">
                <a:solidFill>
                  <a:srgbClr val="18100A"/>
                </a:solidFill>
                <a:latin typeface="Arial"/>
                <a:ea typeface="Arial"/>
                <a:cs typeface="Arial"/>
                <a:sym typeface="Arial"/>
              </a:rPr>
              <a:t>Question ideologies that divide, dominate, or dehumanize. </a:t>
            </a:r>
            <a:endParaRPr/>
          </a:p>
          <a:p>
            <a:pPr indent="-269874" lvl="1" marL="539749" marR="0" rtl="0" algn="l">
              <a:lnSpc>
                <a:spcPct val="140016"/>
              </a:lnSpc>
              <a:spcBef>
                <a:spcPts val="0"/>
              </a:spcBef>
              <a:spcAft>
                <a:spcPts val="0"/>
              </a:spcAft>
              <a:buClr>
                <a:srgbClr val="18100A"/>
              </a:buClr>
              <a:buSzPts val="2499"/>
              <a:buFont typeface="Arial"/>
              <a:buChar char="•"/>
            </a:pPr>
            <a:r>
              <a:rPr b="0" i="0" lang="en-US" sz="2499" u="none" cap="none" strike="noStrike">
                <a:solidFill>
                  <a:srgbClr val="18100A"/>
                </a:solidFill>
                <a:latin typeface="Arial"/>
                <a:ea typeface="Arial"/>
                <a:cs typeface="Arial"/>
                <a:sym typeface="Arial"/>
              </a:rPr>
              <a:t>Be thoughtful about what enters our hearts and minds. </a:t>
            </a:r>
            <a:endParaRPr/>
          </a:p>
          <a:p>
            <a:pPr indent="-269874" lvl="1" marL="539749" marR="0" rtl="0" algn="l">
              <a:lnSpc>
                <a:spcPct val="140016"/>
              </a:lnSpc>
              <a:spcBef>
                <a:spcPts val="0"/>
              </a:spcBef>
              <a:spcAft>
                <a:spcPts val="0"/>
              </a:spcAft>
              <a:buClr>
                <a:srgbClr val="18100A"/>
              </a:buClr>
              <a:buSzPts val="2499"/>
              <a:buFont typeface="Arial"/>
              <a:buChar char="•"/>
            </a:pPr>
            <a:r>
              <a:rPr b="0" i="0" lang="en-US" sz="2499" u="none" cap="none" strike="noStrike">
                <a:solidFill>
                  <a:srgbClr val="18100A"/>
                </a:solidFill>
                <a:latin typeface="Arial"/>
                <a:ea typeface="Arial"/>
                <a:cs typeface="Arial"/>
                <a:sym typeface="Arial"/>
              </a:rPr>
              <a:t>Be upstanders who reject silence in the face of cruelty. </a:t>
            </a:r>
            <a:endParaRPr/>
          </a:p>
          <a:p>
            <a:pPr indent="-269874" lvl="1" marL="539749" marR="0" rtl="0" algn="l">
              <a:lnSpc>
                <a:spcPct val="140016"/>
              </a:lnSpc>
              <a:spcBef>
                <a:spcPts val="0"/>
              </a:spcBef>
              <a:spcAft>
                <a:spcPts val="0"/>
              </a:spcAft>
              <a:buClr>
                <a:srgbClr val="18100A"/>
              </a:buClr>
              <a:buSzPts val="2499"/>
              <a:buFont typeface="Arial"/>
              <a:buChar char="•"/>
            </a:pPr>
            <a:r>
              <a:rPr b="0" i="0" lang="en-US" sz="2499" u="none" cap="none" strike="noStrike">
                <a:solidFill>
                  <a:srgbClr val="18100A"/>
                </a:solidFill>
                <a:latin typeface="Arial"/>
                <a:ea typeface="Arial"/>
                <a:cs typeface="Arial"/>
                <a:sym typeface="Arial"/>
              </a:rPr>
              <a:t>Be problem solvers who know that patience, compassion, and persistence can outlast hate. </a:t>
            </a:r>
            <a:endParaRPr/>
          </a:p>
          <a:p>
            <a:pPr indent="-269874" lvl="1" marL="539749" marR="0" rtl="0" algn="l">
              <a:lnSpc>
                <a:spcPct val="140016"/>
              </a:lnSpc>
              <a:spcBef>
                <a:spcPts val="0"/>
              </a:spcBef>
              <a:spcAft>
                <a:spcPts val="0"/>
              </a:spcAft>
              <a:buClr>
                <a:srgbClr val="18100A"/>
              </a:buClr>
              <a:buSzPts val="2499"/>
              <a:buFont typeface="Arial"/>
              <a:buChar char="•"/>
            </a:pPr>
            <a:r>
              <a:rPr b="0" i="0" lang="en-US" sz="2499" u="none" cap="none" strike="noStrike">
                <a:solidFill>
                  <a:srgbClr val="18100A"/>
                </a:solidFill>
                <a:latin typeface="Arial"/>
                <a:ea typeface="Arial"/>
                <a:cs typeface="Arial"/>
                <a:sym typeface="Arial"/>
              </a:rPr>
              <a:t>Be builders of a future that honors every person’s place in this shared home.</a:t>
            </a:r>
            <a:endParaRPr/>
          </a:p>
          <a:p>
            <a:pPr indent="0" lvl="0" marL="0" marR="0" rtl="0" algn="l">
              <a:lnSpc>
                <a:spcPct val="140016"/>
              </a:lnSpc>
              <a:spcBef>
                <a:spcPts val="0"/>
              </a:spcBef>
              <a:spcAft>
                <a:spcPts val="0"/>
              </a:spcAft>
              <a:buNone/>
            </a:pPr>
            <a:r>
              <a:t/>
            </a:r>
            <a:endParaRPr b="0" i="0" sz="2499" u="none" cap="none" strike="noStrike">
              <a:solidFill>
                <a:srgbClr val="18100A"/>
              </a:solidFill>
              <a:latin typeface="Arial"/>
              <a:ea typeface="Arial"/>
              <a:cs typeface="Arial"/>
              <a:sym typeface="Arial"/>
            </a:endParaRPr>
          </a:p>
        </p:txBody>
      </p:sp>
      <p:sp>
        <p:nvSpPr>
          <p:cNvPr id="420" name="Google Shape;420;p22"/>
          <p:cNvSpPr txBox="1"/>
          <p:nvPr/>
        </p:nvSpPr>
        <p:spPr>
          <a:xfrm>
            <a:off x="11458975" y="987206"/>
            <a:ext cx="6974400" cy="1148700"/>
          </a:xfrm>
          <a:prstGeom prst="rect">
            <a:avLst/>
          </a:prstGeom>
          <a:noFill/>
          <a:ln>
            <a:noFill/>
          </a:ln>
        </p:spPr>
        <p:txBody>
          <a:bodyPr anchorCtr="0" anchor="t" bIns="0" lIns="0" spcFirstLastPara="1" rIns="0" wrap="square" tIns="0">
            <a:spAutoFit/>
          </a:bodyPr>
          <a:lstStyle/>
          <a:p>
            <a:pPr indent="0" lvl="0" marL="0" marR="0" rtl="0" algn="l">
              <a:lnSpc>
                <a:spcPct val="91000"/>
              </a:lnSpc>
              <a:spcBef>
                <a:spcPts val="0"/>
              </a:spcBef>
              <a:spcAft>
                <a:spcPts val="0"/>
              </a:spcAft>
              <a:buNone/>
            </a:pPr>
            <a:r>
              <a:rPr b="0" i="0" lang="en-US" sz="8200" u="none" cap="none" strike="noStrike">
                <a:solidFill>
                  <a:srgbClr val="18100A"/>
                </a:solidFill>
                <a:latin typeface="Sedgwick Ave"/>
                <a:ea typeface="Sedgwick Ave"/>
                <a:cs typeface="Sedgwick Ave"/>
                <a:sym typeface="Sedgwick Ave"/>
              </a:rPr>
              <a:t>In Review:</a:t>
            </a:r>
            <a:endParaRPr/>
          </a:p>
        </p:txBody>
      </p:sp>
      <p:sp>
        <p:nvSpPr>
          <p:cNvPr id="421" name="Google Shape;421;p22"/>
          <p:cNvSpPr txBox="1"/>
          <p:nvPr/>
        </p:nvSpPr>
        <p:spPr>
          <a:xfrm>
            <a:off x="0" y="9755040"/>
            <a:ext cx="8201096" cy="178980"/>
          </a:xfrm>
          <a:prstGeom prst="rect">
            <a:avLst/>
          </a:prstGeom>
          <a:noFill/>
          <a:ln>
            <a:noFill/>
          </a:ln>
        </p:spPr>
        <p:txBody>
          <a:bodyPr anchorCtr="0" anchor="t" bIns="0" lIns="0" spcFirstLastPara="1" rIns="0" wrap="square" tIns="0">
            <a:spAutoFit/>
          </a:bodyPr>
          <a:lstStyle/>
          <a:p>
            <a:pPr indent="0" lvl="0" marL="0" marR="0" rtl="0" algn="ctr">
              <a:lnSpc>
                <a:spcPct val="129954"/>
              </a:lnSpc>
              <a:spcBef>
                <a:spcPts val="0"/>
              </a:spcBef>
              <a:spcAft>
                <a:spcPts val="0"/>
              </a:spcAft>
              <a:buNone/>
            </a:pPr>
            <a:r>
              <a:rPr b="1" i="0" lang="en-US" sz="1095" u="none" cap="none" strike="noStrike">
                <a:solidFill>
                  <a:srgbClr val="FFFFFF"/>
                </a:solidFill>
                <a:latin typeface="Arial"/>
                <a:ea typeface="Arial"/>
                <a:cs typeface="Arial"/>
                <a:sym typeface="Arial"/>
              </a:rPr>
              <a:t>Copyright © 2025  iambernie.com   All Rights Reserved.</a:t>
            </a:r>
            <a:endParaRPr/>
          </a:p>
        </p:txBody>
      </p:sp>
      <p:pic>
        <p:nvPicPr>
          <p:cNvPr id="422" name="Google Shape;422;p22" title="SANITY IN HUMANITY LOGO WH.png"/>
          <p:cNvPicPr preferRelativeResize="0"/>
          <p:nvPr/>
        </p:nvPicPr>
        <p:blipFill>
          <a:blip r:embed="rId4">
            <a:alphaModFix/>
          </a:blip>
          <a:stretch>
            <a:fillRect/>
          </a:stretch>
        </p:blipFill>
        <p:spPr>
          <a:xfrm>
            <a:off x="774125" y="585175"/>
            <a:ext cx="3009025" cy="30090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0DFDB"/>
        </a:solidFill>
      </p:bgPr>
    </p:bg>
    <p:spTree>
      <p:nvGrpSpPr>
        <p:cNvPr id="426" name="Shape 426"/>
        <p:cNvGrpSpPr/>
        <p:nvPr/>
      </p:nvGrpSpPr>
      <p:grpSpPr>
        <a:xfrm>
          <a:off x="0" y="0"/>
          <a:ext cx="0" cy="0"/>
          <a:chOff x="0" y="0"/>
          <a:chExt cx="0" cy="0"/>
        </a:xfrm>
      </p:grpSpPr>
      <p:sp>
        <p:nvSpPr>
          <p:cNvPr id="427" name="Google Shape;427;p23"/>
          <p:cNvSpPr/>
          <p:nvPr/>
        </p:nvSpPr>
        <p:spPr>
          <a:xfrm>
            <a:off x="0" y="0"/>
            <a:ext cx="10540192" cy="10287000"/>
          </a:xfrm>
          <a:custGeom>
            <a:rect b="b" l="l" r="r" t="t"/>
            <a:pathLst>
              <a:path extrusionOk="0" h="812800" w="832805">
                <a:moveTo>
                  <a:pt x="0" y="0"/>
                </a:moveTo>
                <a:lnTo>
                  <a:pt x="832805" y="0"/>
                </a:lnTo>
                <a:lnTo>
                  <a:pt x="832805" y="812800"/>
                </a:lnTo>
                <a:lnTo>
                  <a:pt x="0" y="812800"/>
                </a:lnTo>
                <a:close/>
              </a:path>
            </a:pathLst>
          </a:custGeom>
          <a:blipFill rotWithShape="1">
            <a:blip r:embed="rId3">
              <a:alphaModFix/>
            </a:blip>
            <a:stretch>
              <a:fillRect b="0" l="-5375" r="-31121" t="0"/>
            </a:stretch>
          </a:blipFill>
          <a:ln>
            <a:noFill/>
          </a:ln>
        </p:spPr>
      </p:sp>
      <p:grpSp>
        <p:nvGrpSpPr>
          <p:cNvPr id="428" name="Google Shape;428;p23"/>
          <p:cNvGrpSpPr/>
          <p:nvPr/>
        </p:nvGrpSpPr>
        <p:grpSpPr>
          <a:xfrm>
            <a:off x="11511233" y="889225"/>
            <a:ext cx="5748075" cy="9160384"/>
            <a:chOff x="0" y="-976933"/>
            <a:chExt cx="7664100" cy="12213844"/>
          </a:xfrm>
        </p:grpSpPr>
        <p:sp>
          <p:nvSpPr>
            <p:cNvPr id="429" name="Google Shape;429;p23"/>
            <p:cNvSpPr txBox="1"/>
            <p:nvPr/>
          </p:nvSpPr>
          <p:spPr>
            <a:xfrm>
              <a:off x="0" y="6415311"/>
              <a:ext cx="7664100" cy="48216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2499" u="none" cap="none" strike="noStrike">
                  <a:solidFill>
                    <a:srgbClr val="18100A"/>
                  </a:solidFill>
                  <a:latin typeface="Arial"/>
                  <a:ea typeface="Arial"/>
                  <a:cs typeface="Arial"/>
                  <a:sym typeface="Arial"/>
                </a:rPr>
                <a:t>We are not broken.</a:t>
              </a:r>
              <a:endParaRPr/>
            </a:p>
            <a:p>
              <a:pPr indent="0" lvl="0" marL="0" marR="0" rtl="0" algn="l">
                <a:lnSpc>
                  <a:spcPct val="140016"/>
                </a:lnSpc>
                <a:spcBef>
                  <a:spcPts val="0"/>
                </a:spcBef>
                <a:spcAft>
                  <a:spcPts val="0"/>
                </a:spcAft>
                <a:buNone/>
              </a:pPr>
              <a:r>
                <a:t/>
              </a:r>
              <a:endParaRPr b="0" i="0" sz="2499" u="none" cap="none" strike="noStrike">
                <a:solidFill>
                  <a:srgbClr val="18100A"/>
                </a:solidFill>
                <a:latin typeface="Arial"/>
                <a:ea typeface="Arial"/>
                <a:cs typeface="Arial"/>
                <a:sym typeface="Arial"/>
              </a:endParaRPr>
            </a:p>
            <a:p>
              <a:pPr indent="0" lvl="0" marL="0" marR="0" rtl="0" algn="l">
                <a:lnSpc>
                  <a:spcPct val="140016"/>
                </a:lnSpc>
                <a:spcBef>
                  <a:spcPts val="0"/>
                </a:spcBef>
                <a:spcAft>
                  <a:spcPts val="0"/>
                </a:spcAft>
                <a:buNone/>
              </a:pPr>
              <a:r>
                <a:rPr b="0" i="0" lang="en-US" sz="2499" u="none" cap="none" strike="noStrike">
                  <a:solidFill>
                    <a:srgbClr val="18100A"/>
                  </a:solidFill>
                  <a:latin typeface="Arial"/>
                  <a:ea typeface="Arial"/>
                  <a:cs typeface="Arial"/>
                  <a:sym typeface="Arial"/>
                </a:rPr>
                <a:t>We are distracted.</a:t>
              </a:r>
              <a:endParaRPr/>
            </a:p>
            <a:p>
              <a:pPr indent="0" lvl="0" marL="0" marR="0" rtl="0" algn="l">
                <a:lnSpc>
                  <a:spcPct val="140016"/>
                </a:lnSpc>
                <a:spcBef>
                  <a:spcPts val="0"/>
                </a:spcBef>
                <a:spcAft>
                  <a:spcPts val="0"/>
                </a:spcAft>
                <a:buNone/>
              </a:pPr>
              <a:r>
                <a:t/>
              </a:r>
              <a:endParaRPr b="0" i="0" sz="2499" u="none" cap="none" strike="noStrike">
                <a:solidFill>
                  <a:srgbClr val="18100A"/>
                </a:solidFill>
                <a:latin typeface="Arial"/>
                <a:ea typeface="Arial"/>
                <a:cs typeface="Arial"/>
                <a:sym typeface="Arial"/>
              </a:endParaRPr>
            </a:p>
            <a:p>
              <a:pPr indent="0" lvl="0" marL="0" marR="0" rtl="0" algn="l">
                <a:lnSpc>
                  <a:spcPct val="140016"/>
                </a:lnSpc>
                <a:spcBef>
                  <a:spcPts val="0"/>
                </a:spcBef>
                <a:spcAft>
                  <a:spcPts val="0"/>
                </a:spcAft>
                <a:buNone/>
              </a:pPr>
              <a:r>
                <a:rPr b="0" i="0" lang="en-US" sz="2499" u="none" cap="none" strike="noStrike">
                  <a:solidFill>
                    <a:srgbClr val="18100A"/>
                  </a:solidFill>
                  <a:latin typeface="Arial"/>
                  <a:ea typeface="Arial"/>
                  <a:cs typeface="Arial"/>
                  <a:sym typeface="Arial"/>
                </a:rPr>
                <a:t>And we are overdue for a </a:t>
              </a:r>
              <a:endParaRPr b="0" i="0" sz="2499" u="none" cap="none" strike="noStrike">
                <a:solidFill>
                  <a:srgbClr val="18100A"/>
                </a:solidFill>
                <a:latin typeface="Arial"/>
                <a:ea typeface="Arial"/>
                <a:cs typeface="Arial"/>
                <a:sym typeface="Arial"/>
              </a:endParaRPr>
            </a:p>
            <a:p>
              <a:pPr indent="0" lvl="0" marL="0" marR="0" rtl="0" algn="l">
                <a:lnSpc>
                  <a:spcPct val="140016"/>
                </a:lnSpc>
                <a:spcBef>
                  <a:spcPts val="0"/>
                </a:spcBef>
                <a:spcAft>
                  <a:spcPts val="0"/>
                </a:spcAft>
                <a:buNone/>
              </a:pPr>
              <a:r>
                <a:rPr b="0" i="0" lang="en-US" sz="2499" u="none" cap="none" strike="noStrike">
                  <a:solidFill>
                    <a:srgbClr val="18100A"/>
                  </a:solidFill>
                  <a:latin typeface="Arial"/>
                  <a:ea typeface="Arial"/>
                  <a:cs typeface="Arial"/>
                  <a:sym typeface="Arial"/>
                </a:rPr>
                <a:t>perspective shift.</a:t>
              </a:r>
              <a:endParaRPr/>
            </a:p>
            <a:p>
              <a:pPr indent="0" lvl="0" marL="0" marR="0" rtl="0" algn="l">
                <a:lnSpc>
                  <a:spcPct val="140016"/>
                </a:lnSpc>
                <a:spcBef>
                  <a:spcPts val="0"/>
                </a:spcBef>
                <a:spcAft>
                  <a:spcPts val="0"/>
                </a:spcAft>
                <a:buNone/>
              </a:pPr>
              <a:r>
                <a:t/>
              </a:r>
              <a:endParaRPr b="0" i="0" sz="2499" u="none" cap="none" strike="noStrike">
                <a:solidFill>
                  <a:srgbClr val="18100A"/>
                </a:solidFill>
                <a:latin typeface="Arial"/>
                <a:ea typeface="Arial"/>
                <a:cs typeface="Arial"/>
                <a:sym typeface="Arial"/>
              </a:endParaRPr>
            </a:p>
          </p:txBody>
        </p:sp>
        <p:sp>
          <p:nvSpPr>
            <p:cNvPr id="430" name="Google Shape;430;p23"/>
            <p:cNvSpPr txBox="1"/>
            <p:nvPr/>
          </p:nvSpPr>
          <p:spPr>
            <a:xfrm>
              <a:off x="15992" y="-976933"/>
              <a:ext cx="7632000" cy="6395100"/>
            </a:xfrm>
            <a:prstGeom prst="rect">
              <a:avLst/>
            </a:prstGeom>
            <a:noFill/>
            <a:ln>
              <a:noFill/>
            </a:ln>
          </p:spPr>
          <p:txBody>
            <a:bodyPr anchorCtr="0" anchor="t" bIns="0" lIns="0" spcFirstLastPara="1" rIns="0" wrap="square" tIns="0">
              <a:spAutoFit/>
            </a:bodyPr>
            <a:lstStyle/>
            <a:p>
              <a:pPr indent="0" lvl="0" marL="0" marR="0" rtl="0" algn="l">
                <a:lnSpc>
                  <a:spcPct val="95000"/>
                </a:lnSpc>
                <a:spcBef>
                  <a:spcPts val="0"/>
                </a:spcBef>
                <a:spcAft>
                  <a:spcPts val="0"/>
                </a:spcAft>
                <a:buNone/>
              </a:pPr>
              <a:r>
                <a:rPr b="0" i="0" lang="en-US" sz="8200" u="none" cap="none" strike="noStrike">
                  <a:solidFill>
                    <a:srgbClr val="18100A"/>
                  </a:solidFill>
                  <a:latin typeface="Sedgwick Ave"/>
                  <a:ea typeface="Sedgwick Ave"/>
                  <a:cs typeface="Sedgwick Ave"/>
                  <a:sym typeface="Sedgwick Ave"/>
                </a:rPr>
                <a:t>Distractions from Our Common Origin</a:t>
              </a:r>
              <a:endParaRPr/>
            </a:p>
          </p:txBody>
        </p:sp>
      </p:grpSp>
      <p:sp>
        <p:nvSpPr>
          <p:cNvPr id="431" name="Google Shape;431;p23"/>
          <p:cNvSpPr txBox="1"/>
          <p:nvPr/>
        </p:nvSpPr>
        <p:spPr>
          <a:xfrm>
            <a:off x="0" y="9755040"/>
            <a:ext cx="8201096" cy="178980"/>
          </a:xfrm>
          <a:prstGeom prst="rect">
            <a:avLst/>
          </a:prstGeom>
          <a:noFill/>
          <a:ln>
            <a:noFill/>
          </a:ln>
        </p:spPr>
        <p:txBody>
          <a:bodyPr anchorCtr="0" anchor="t" bIns="0" lIns="0" spcFirstLastPara="1" rIns="0" wrap="square" tIns="0">
            <a:spAutoFit/>
          </a:bodyPr>
          <a:lstStyle/>
          <a:p>
            <a:pPr indent="0" lvl="0" marL="0" marR="0" rtl="0" algn="ctr">
              <a:lnSpc>
                <a:spcPct val="129954"/>
              </a:lnSpc>
              <a:spcBef>
                <a:spcPts val="0"/>
              </a:spcBef>
              <a:spcAft>
                <a:spcPts val="0"/>
              </a:spcAft>
              <a:buNone/>
            </a:pPr>
            <a:r>
              <a:rPr b="1" i="0" lang="en-US" sz="1095" u="none" cap="none" strike="noStrike">
                <a:solidFill>
                  <a:srgbClr val="FFFFFF"/>
                </a:solidFill>
                <a:latin typeface="Arial"/>
                <a:ea typeface="Arial"/>
                <a:cs typeface="Arial"/>
                <a:sym typeface="Arial"/>
              </a:rPr>
              <a:t>Copyright © 2025  iambernie.com   All Rights Reserved.</a:t>
            </a:r>
            <a:endParaRPr/>
          </a:p>
        </p:txBody>
      </p:sp>
      <p:pic>
        <p:nvPicPr>
          <p:cNvPr id="432" name="Google Shape;432;p23" title="SANITY IN HUMANITY LOGO CLR.png"/>
          <p:cNvPicPr preferRelativeResize="0"/>
          <p:nvPr/>
        </p:nvPicPr>
        <p:blipFill>
          <a:blip r:embed="rId4">
            <a:alphaModFix/>
          </a:blip>
          <a:stretch>
            <a:fillRect/>
          </a:stretch>
        </p:blipFill>
        <p:spPr>
          <a:xfrm>
            <a:off x="14934375" y="4443975"/>
            <a:ext cx="2992500" cy="2992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0DFDB"/>
        </a:solidFill>
      </p:bgPr>
    </p:bg>
    <p:spTree>
      <p:nvGrpSpPr>
        <p:cNvPr id="436" name="Shape 436"/>
        <p:cNvGrpSpPr/>
        <p:nvPr/>
      </p:nvGrpSpPr>
      <p:grpSpPr>
        <a:xfrm>
          <a:off x="0" y="0"/>
          <a:ext cx="0" cy="0"/>
          <a:chOff x="0" y="0"/>
          <a:chExt cx="0" cy="0"/>
        </a:xfrm>
      </p:grpSpPr>
      <p:sp>
        <p:nvSpPr>
          <p:cNvPr id="437" name="Google Shape;437;p24"/>
          <p:cNvSpPr/>
          <p:nvPr/>
        </p:nvSpPr>
        <p:spPr>
          <a:xfrm>
            <a:off x="0" y="0"/>
            <a:ext cx="9339189" cy="10287000"/>
          </a:xfrm>
          <a:custGeom>
            <a:rect b="b" l="l" r="r" t="t"/>
            <a:pathLst>
              <a:path extrusionOk="0" h="812800" w="737911">
                <a:moveTo>
                  <a:pt x="0" y="0"/>
                </a:moveTo>
                <a:lnTo>
                  <a:pt x="737911" y="0"/>
                </a:lnTo>
                <a:lnTo>
                  <a:pt x="737911" y="812800"/>
                </a:lnTo>
                <a:lnTo>
                  <a:pt x="0" y="812800"/>
                </a:lnTo>
                <a:close/>
              </a:path>
            </a:pathLst>
          </a:custGeom>
          <a:blipFill rotWithShape="1">
            <a:blip r:embed="rId3">
              <a:alphaModFix/>
            </a:blip>
            <a:stretch>
              <a:fillRect b="-14845" l="0" r="0" t="-14844"/>
            </a:stretch>
          </a:blipFill>
          <a:ln>
            <a:noFill/>
          </a:ln>
        </p:spPr>
      </p:sp>
      <p:grpSp>
        <p:nvGrpSpPr>
          <p:cNvPr id="438" name="Google Shape;438;p24"/>
          <p:cNvGrpSpPr/>
          <p:nvPr/>
        </p:nvGrpSpPr>
        <p:grpSpPr>
          <a:xfrm>
            <a:off x="11592287" y="1401947"/>
            <a:ext cx="5748075" cy="6803612"/>
            <a:chOff x="0" y="-1025525"/>
            <a:chExt cx="7664100" cy="9071484"/>
          </a:xfrm>
        </p:grpSpPr>
        <p:sp>
          <p:nvSpPr>
            <p:cNvPr id="439" name="Google Shape;439;p24"/>
            <p:cNvSpPr txBox="1"/>
            <p:nvPr/>
          </p:nvSpPr>
          <p:spPr>
            <a:xfrm>
              <a:off x="0" y="1788259"/>
              <a:ext cx="7664100" cy="62577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2499" u="none" cap="none" strike="noStrike">
                  <a:solidFill>
                    <a:srgbClr val="18100A"/>
                  </a:solidFill>
                  <a:latin typeface="Arial"/>
                  <a:ea typeface="Arial"/>
                  <a:cs typeface="Arial"/>
                  <a:sym typeface="Arial"/>
                </a:rPr>
                <a:t>The reboot starts now.</a:t>
              </a:r>
              <a:endParaRPr/>
            </a:p>
            <a:p>
              <a:pPr indent="0" lvl="0" marL="0" marR="0" rtl="0" algn="l">
                <a:lnSpc>
                  <a:spcPct val="140016"/>
                </a:lnSpc>
                <a:spcBef>
                  <a:spcPts val="0"/>
                </a:spcBef>
                <a:spcAft>
                  <a:spcPts val="0"/>
                </a:spcAft>
                <a:buNone/>
              </a:pPr>
              <a:r>
                <a:t/>
              </a:r>
              <a:endParaRPr b="0" i="0" sz="2499" u="none" cap="none" strike="noStrike">
                <a:solidFill>
                  <a:srgbClr val="18100A"/>
                </a:solidFill>
                <a:latin typeface="Arial"/>
                <a:ea typeface="Arial"/>
                <a:cs typeface="Arial"/>
                <a:sym typeface="Arial"/>
              </a:endParaRPr>
            </a:p>
            <a:p>
              <a:pPr indent="0" lvl="0" marL="0" marR="0" rtl="0" algn="l">
                <a:lnSpc>
                  <a:spcPct val="140016"/>
                </a:lnSpc>
                <a:spcBef>
                  <a:spcPts val="0"/>
                </a:spcBef>
                <a:spcAft>
                  <a:spcPts val="0"/>
                </a:spcAft>
                <a:buNone/>
              </a:pPr>
              <a:r>
                <a:rPr b="0" i="0" lang="en-US" sz="2499" u="none" cap="none" strike="noStrike">
                  <a:solidFill>
                    <a:srgbClr val="18100A"/>
                  </a:solidFill>
                  <a:latin typeface="Arial"/>
                  <a:ea typeface="Arial"/>
                  <a:cs typeface="Arial"/>
                  <a:sym typeface="Arial"/>
                </a:rPr>
                <a:t>Sanity in Humanity.</a:t>
              </a:r>
              <a:endParaRPr/>
            </a:p>
            <a:p>
              <a:pPr indent="0" lvl="0" marL="0" marR="0" rtl="0" algn="l">
                <a:lnSpc>
                  <a:spcPct val="140016"/>
                </a:lnSpc>
                <a:spcBef>
                  <a:spcPts val="0"/>
                </a:spcBef>
                <a:spcAft>
                  <a:spcPts val="0"/>
                </a:spcAft>
                <a:buNone/>
              </a:pPr>
              <a:r>
                <a:t/>
              </a:r>
              <a:endParaRPr b="0" i="0" sz="2499" u="none" cap="none" strike="noStrike">
                <a:solidFill>
                  <a:srgbClr val="18100A"/>
                </a:solidFill>
                <a:latin typeface="Arial"/>
                <a:ea typeface="Arial"/>
                <a:cs typeface="Arial"/>
                <a:sym typeface="Arial"/>
              </a:endParaRPr>
            </a:p>
            <a:p>
              <a:pPr indent="0" lvl="0" marL="0" marR="0" rtl="0" algn="l">
                <a:lnSpc>
                  <a:spcPct val="140016"/>
                </a:lnSpc>
                <a:spcBef>
                  <a:spcPts val="0"/>
                </a:spcBef>
                <a:spcAft>
                  <a:spcPts val="0"/>
                </a:spcAft>
                <a:buNone/>
              </a:pPr>
              <a:r>
                <a:rPr b="0" i="0" lang="en-US" sz="2499" u="none" cap="none" strike="noStrike">
                  <a:solidFill>
                    <a:srgbClr val="18100A"/>
                  </a:solidFill>
                  <a:latin typeface="Arial"/>
                  <a:ea typeface="Arial"/>
                  <a:cs typeface="Arial"/>
                  <a:sym typeface="Arial"/>
                </a:rPr>
                <a:t>Because we can do better.</a:t>
              </a:r>
              <a:endParaRPr/>
            </a:p>
            <a:p>
              <a:pPr indent="0" lvl="0" marL="0" marR="0" rtl="0" algn="l">
                <a:lnSpc>
                  <a:spcPct val="140016"/>
                </a:lnSpc>
                <a:spcBef>
                  <a:spcPts val="0"/>
                </a:spcBef>
                <a:spcAft>
                  <a:spcPts val="0"/>
                </a:spcAft>
                <a:buNone/>
              </a:pPr>
              <a:r>
                <a:t/>
              </a:r>
              <a:endParaRPr b="0" i="0" sz="2499" u="none" cap="none" strike="noStrike">
                <a:solidFill>
                  <a:srgbClr val="18100A"/>
                </a:solidFill>
                <a:latin typeface="Arial"/>
                <a:ea typeface="Arial"/>
                <a:cs typeface="Arial"/>
                <a:sym typeface="Arial"/>
              </a:endParaRPr>
            </a:p>
            <a:p>
              <a:pPr indent="0" lvl="0" marL="0" marR="0" rtl="0" algn="l">
                <a:lnSpc>
                  <a:spcPct val="140016"/>
                </a:lnSpc>
                <a:spcBef>
                  <a:spcPts val="0"/>
                </a:spcBef>
                <a:spcAft>
                  <a:spcPts val="0"/>
                </a:spcAft>
                <a:buNone/>
              </a:pPr>
              <a:r>
                <a:rPr b="0" i="0" lang="en-US" sz="2499" u="none" cap="none" strike="noStrike">
                  <a:solidFill>
                    <a:srgbClr val="18100A"/>
                  </a:solidFill>
                  <a:latin typeface="Arial"/>
                  <a:ea typeface="Arial"/>
                  <a:cs typeface="Arial"/>
                  <a:sym typeface="Arial"/>
                </a:rPr>
                <a:t>And we must — for ourselves, and for the generations to come.</a:t>
              </a:r>
              <a:endParaRPr/>
            </a:p>
            <a:p>
              <a:pPr indent="0" lvl="0" marL="0" marR="0" rtl="0" algn="l">
                <a:lnSpc>
                  <a:spcPct val="140016"/>
                </a:lnSpc>
                <a:spcBef>
                  <a:spcPts val="0"/>
                </a:spcBef>
                <a:spcAft>
                  <a:spcPts val="0"/>
                </a:spcAft>
                <a:buNone/>
              </a:pPr>
              <a:r>
                <a:t/>
              </a:r>
              <a:endParaRPr b="0" i="0" sz="2499" u="none" cap="none" strike="noStrike">
                <a:solidFill>
                  <a:srgbClr val="18100A"/>
                </a:solidFill>
                <a:latin typeface="Arial"/>
                <a:ea typeface="Arial"/>
                <a:cs typeface="Arial"/>
                <a:sym typeface="Arial"/>
              </a:endParaRPr>
            </a:p>
          </p:txBody>
        </p:sp>
        <p:sp>
          <p:nvSpPr>
            <p:cNvPr id="440" name="Google Shape;440;p24"/>
            <p:cNvSpPr txBox="1"/>
            <p:nvPr/>
          </p:nvSpPr>
          <p:spPr>
            <a:xfrm>
              <a:off x="31992" y="-1025525"/>
              <a:ext cx="7632000" cy="16830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8200" u="none" cap="none" strike="noStrike">
                  <a:solidFill>
                    <a:srgbClr val="18100A"/>
                  </a:solidFill>
                  <a:latin typeface="Sedgwick Ave"/>
                  <a:ea typeface="Sedgwick Ave"/>
                  <a:cs typeface="Sedgwick Ave"/>
                  <a:sym typeface="Sedgwick Ave"/>
                </a:rPr>
                <a:t>Urgency!</a:t>
              </a:r>
              <a:endParaRPr/>
            </a:p>
          </p:txBody>
        </p:sp>
      </p:grpSp>
      <p:pic>
        <p:nvPicPr>
          <p:cNvPr id="441" name="Google Shape;441;p24" title="SANITY IN HUMANITY LOGO CLR.png"/>
          <p:cNvPicPr preferRelativeResize="0"/>
          <p:nvPr/>
        </p:nvPicPr>
        <p:blipFill>
          <a:blip r:embed="rId4">
            <a:alphaModFix/>
          </a:blip>
          <a:stretch>
            <a:fillRect/>
          </a:stretch>
        </p:blipFill>
        <p:spPr>
          <a:xfrm>
            <a:off x="15319414" y="7849329"/>
            <a:ext cx="2020946" cy="202094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0DFDB"/>
        </a:solidFill>
      </p:bgPr>
    </p:bg>
    <p:spTree>
      <p:nvGrpSpPr>
        <p:cNvPr id="445" name="Shape 445"/>
        <p:cNvGrpSpPr/>
        <p:nvPr/>
      </p:nvGrpSpPr>
      <p:grpSpPr>
        <a:xfrm>
          <a:off x="0" y="0"/>
          <a:ext cx="0" cy="0"/>
          <a:chOff x="0" y="0"/>
          <a:chExt cx="0" cy="0"/>
        </a:xfrm>
      </p:grpSpPr>
      <p:grpSp>
        <p:nvGrpSpPr>
          <p:cNvPr id="446" name="Google Shape;446;p25"/>
          <p:cNvGrpSpPr/>
          <p:nvPr/>
        </p:nvGrpSpPr>
        <p:grpSpPr>
          <a:xfrm>
            <a:off x="0" y="-108496"/>
            <a:ext cx="18288000" cy="4197904"/>
            <a:chOff x="0" y="-28575"/>
            <a:chExt cx="4816593" cy="1105621"/>
          </a:xfrm>
        </p:grpSpPr>
        <p:sp>
          <p:nvSpPr>
            <p:cNvPr id="447" name="Google Shape;447;p25"/>
            <p:cNvSpPr/>
            <p:nvPr/>
          </p:nvSpPr>
          <p:spPr>
            <a:xfrm>
              <a:off x="0" y="0"/>
              <a:ext cx="4816592" cy="1077046"/>
            </a:xfrm>
            <a:custGeom>
              <a:rect b="b" l="l" r="r" t="t"/>
              <a:pathLst>
                <a:path extrusionOk="0" h="1077046" w="4816592">
                  <a:moveTo>
                    <a:pt x="0" y="0"/>
                  </a:moveTo>
                  <a:lnTo>
                    <a:pt x="4816592" y="0"/>
                  </a:lnTo>
                  <a:lnTo>
                    <a:pt x="4816592" y="1077046"/>
                  </a:lnTo>
                  <a:lnTo>
                    <a:pt x="0" y="1077046"/>
                  </a:lnTo>
                  <a:close/>
                </a:path>
              </a:pathLst>
            </a:custGeom>
            <a:solidFill>
              <a:srgbClr val="FFFFFF"/>
            </a:solidFill>
            <a:ln>
              <a:noFill/>
            </a:ln>
          </p:spPr>
        </p:sp>
        <p:sp>
          <p:nvSpPr>
            <p:cNvPr id="448" name="Google Shape;448;p25"/>
            <p:cNvSpPr txBox="1"/>
            <p:nvPr/>
          </p:nvSpPr>
          <p:spPr>
            <a:xfrm>
              <a:off x="0" y="-28575"/>
              <a:ext cx="4816593" cy="1105621"/>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49" name="Google Shape;449;p25"/>
          <p:cNvSpPr txBox="1"/>
          <p:nvPr/>
        </p:nvSpPr>
        <p:spPr>
          <a:xfrm>
            <a:off x="1028700" y="1523968"/>
            <a:ext cx="10276908" cy="1228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8000" u="none" cap="none" strike="noStrike">
                <a:solidFill>
                  <a:srgbClr val="18100A"/>
                </a:solidFill>
                <a:latin typeface="Sedgwick Ave"/>
                <a:ea typeface="Sedgwick Ave"/>
                <a:cs typeface="Sedgwick Ave"/>
                <a:sym typeface="Sedgwick Ave"/>
              </a:rPr>
              <a:t>Learn more...</a:t>
            </a:r>
            <a:endParaRPr/>
          </a:p>
        </p:txBody>
      </p:sp>
      <p:grpSp>
        <p:nvGrpSpPr>
          <p:cNvPr id="450" name="Google Shape;450;p25"/>
          <p:cNvGrpSpPr/>
          <p:nvPr/>
        </p:nvGrpSpPr>
        <p:grpSpPr>
          <a:xfrm>
            <a:off x="1028700" y="5107752"/>
            <a:ext cx="8115300" cy="962801"/>
            <a:chOff x="0" y="-47625"/>
            <a:chExt cx="10820400" cy="1283735"/>
          </a:xfrm>
        </p:grpSpPr>
        <p:sp>
          <p:nvSpPr>
            <p:cNvPr id="451" name="Google Shape;451;p25"/>
            <p:cNvSpPr txBox="1"/>
            <p:nvPr/>
          </p:nvSpPr>
          <p:spPr>
            <a:xfrm>
              <a:off x="0" y="-47625"/>
              <a:ext cx="10820400" cy="547136"/>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2499" u="none" cap="none" strike="noStrike">
                  <a:solidFill>
                    <a:srgbClr val="18100A"/>
                  </a:solidFill>
                  <a:latin typeface="Arial"/>
                  <a:ea typeface="Arial"/>
                  <a:cs typeface="Arial"/>
                  <a:sym typeface="Arial"/>
                </a:rPr>
                <a:t>Email </a:t>
              </a:r>
              <a:endParaRPr/>
            </a:p>
          </p:txBody>
        </p:sp>
        <p:sp>
          <p:nvSpPr>
            <p:cNvPr id="452" name="Google Shape;452;p25"/>
            <p:cNvSpPr txBox="1"/>
            <p:nvPr/>
          </p:nvSpPr>
          <p:spPr>
            <a:xfrm>
              <a:off x="0" y="559836"/>
              <a:ext cx="10820400" cy="676274"/>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000" u="none" cap="none" strike="noStrike">
                  <a:solidFill>
                    <a:srgbClr val="18100A"/>
                  </a:solidFill>
                  <a:latin typeface="Arial"/>
                  <a:ea typeface="Arial"/>
                  <a:cs typeface="Arial"/>
                  <a:sym typeface="Arial"/>
                </a:rPr>
                <a:t>iambernie2025@gmailcom</a:t>
              </a:r>
              <a:endParaRPr/>
            </a:p>
          </p:txBody>
        </p:sp>
      </p:grpSp>
      <p:sp>
        <p:nvSpPr>
          <p:cNvPr id="453" name="Google Shape;453;p25"/>
          <p:cNvSpPr/>
          <p:nvPr/>
        </p:nvSpPr>
        <p:spPr>
          <a:xfrm>
            <a:off x="8987199" y="355308"/>
            <a:ext cx="8007318" cy="9506412"/>
          </a:xfrm>
          <a:custGeom>
            <a:rect b="b" l="l" r="r" t="t"/>
            <a:pathLst>
              <a:path extrusionOk="0" h="7618730" w="6417310">
                <a:moveTo>
                  <a:pt x="80010" y="2303780"/>
                </a:moveTo>
                <a:cubicBezTo>
                  <a:pt x="0" y="2415540"/>
                  <a:pt x="52070" y="5335270"/>
                  <a:pt x="73660" y="5438140"/>
                </a:cubicBezTo>
                <a:cubicBezTo>
                  <a:pt x="95250" y="5541010"/>
                  <a:pt x="3042920" y="7618730"/>
                  <a:pt x="3211830" y="7606030"/>
                </a:cubicBezTo>
                <a:cubicBezTo>
                  <a:pt x="3380740" y="7593330"/>
                  <a:pt x="6206490" y="5601970"/>
                  <a:pt x="6226810" y="5436870"/>
                </a:cubicBezTo>
                <a:cubicBezTo>
                  <a:pt x="6247130" y="5271770"/>
                  <a:pt x="6356350" y="2599690"/>
                  <a:pt x="6386830" y="2334260"/>
                </a:cubicBezTo>
                <a:cubicBezTo>
                  <a:pt x="6417310" y="2068830"/>
                  <a:pt x="3336290" y="0"/>
                  <a:pt x="3067050" y="1270"/>
                </a:cubicBezTo>
                <a:cubicBezTo>
                  <a:pt x="2797810" y="2540"/>
                  <a:pt x="280670" y="2024380"/>
                  <a:pt x="80010" y="2303780"/>
                </a:cubicBezTo>
                <a:close/>
              </a:path>
            </a:pathLst>
          </a:custGeom>
          <a:blipFill rotWithShape="1">
            <a:blip r:embed="rId3">
              <a:alphaModFix/>
            </a:blip>
            <a:stretch>
              <a:fillRect b="0" l="-39870" r="-39872"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25"/>
          <p:cNvSpPr/>
          <p:nvPr/>
        </p:nvSpPr>
        <p:spPr>
          <a:xfrm rot="317161">
            <a:off x="11161466" y="6379476"/>
            <a:ext cx="6998115" cy="6315798"/>
          </a:xfrm>
          <a:custGeom>
            <a:rect b="b" l="l" r="r" t="t"/>
            <a:pathLst>
              <a:path extrusionOk="0" h="6315798" w="6998115">
                <a:moveTo>
                  <a:pt x="0" y="0"/>
                </a:moveTo>
                <a:lnTo>
                  <a:pt x="6998114" y="0"/>
                </a:lnTo>
                <a:lnTo>
                  <a:pt x="6998114" y="6315798"/>
                </a:lnTo>
                <a:lnTo>
                  <a:pt x="0" y="6315798"/>
                </a:lnTo>
                <a:lnTo>
                  <a:pt x="0" y="0"/>
                </a:lnTo>
                <a:close/>
              </a:path>
            </a:pathLst>
          </a:custGeom>
          <a:blipFill rotWithShape="1">
            <a:blip r:embed="rId4">
              <a:alphaModFix/>
            </a:blip>
            <a:stretch>
              <a:fillRect b="0" l="0" r="0" t="0"/>
            </a:stretch>
          </a:blipFill>
          <a:ln>
            <a:noFill/>
          </a:ln>
        </p:spPr>
      </p:sp>
      <p:grpSp>
        <p:nvGrpSpPr>
          <p:cNvPr id="455" name="Google Shape;455;p25"/>
          <p:cNvGrpSpPr/>
          <p:nvPr/>
        </p:nvGrpSpPr>
        <p:grpSpPr>
          <a:xfrm>
            <a:off x="1028700" y="6633256"/>
            <a:ext cx="8115300" cy="962818"/>
            <a:chOff x="0" y="-47625"/>
            <a:chExt cx="10820400" cy="1283757"/>
          </a:xfrm>
        </p:grpSpPr>
        <p:sp>
          <p:nvSpPr>
            <p:cNvPr id="456" name="Google Shape;456;p25"/>
            <p:cNvSpPr txBox="1"/>
            <p:nvPr/>
          </p:nvSpPr>
          <p:spPr>
            <a:xfrm>
              <a:off x="0" y="-47625"/>
              <a:ext cx="10820400" cy="547158"/>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2499" u="none" cap="none" strike="noStrike">
                  <a:solidFill>
                    <a:srgbClr val="18100A"/>
                  </a:solidFill>
                  <a:latin typeface="Arial"/>
                  <a:ea typeface="Arial"/>
                  <a:cs typeface="Arial"/>
                  <a:sym typeface="Arial"/>
                </a:rPr>
                <a:t>Website</a:t>
              </a:r>
              <a:endParaRPr/>
            </a:p>
          </p:txBody>
        </p:sp>
        <p:sp>
          <p:nvSpPr>
            <p:cNvPr id="457" name="Google Shape;457;p25"/>
            <p:cNvSpPr txBox="1"/>
            <p:nvPr/>
          </p:nvSpPr>
          <p:spPr>
            <a:xfrm>
              <a:off x="0" y="559858"/>
              <a:ext cx="10820400" cy="676274"/>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000" u="none" cap="none" strike="noStrike">
                  <a:solidFill>
                    <a:srgbClr val="18100A"/>
                  </a:solidFill>
                  <a:latin typeface="Arial"/>
                  <a:ea typeface="Arial"/>
                  <a:cs typeface="Arial"/>
                  <a:sym typeface="Arial"/>
                </a:rPr>
                <a:t>iambernie.com</a:t>
              </a:r>
              <a:endParaRPr/>
            </a:p>
          </p:txBody>
        </p:sp>
      </p:grpSp>
      <p:sp>
        <p:nvSpPr>
          <p:cNvPr id="458" name="Google Shape;458;p25"/>
          <p:cNvSpPr txBox="1"/>
          <p:nvPr/>
        </p:nvSpPr>
        <p:spPr>
          <a:xfrm>
            <a:off x="0" y="9764565"/>
            <a:ext cx="8987199" cy="18478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1200" u="none" cap="none" strike="noStrike">
                <a:solidFill>
                  <a:srgbClr val="A59E99"/>
                </a:solidFill>
                <a:latin typeface="Arial"/>
                <a:ea typeface="Arial"/>
                <a:cs typeface="Arial"/>
                <a:sym typeface="Arial"/>
              </a:rPr>
              <a:t>Copyright © 2025  iambernie.com   All Rights Reserved.</a:t>
            </a:r>
            <a:endParaRPr/>
          </a:p>
        </p:txBody>
      </p:sp>
      <p:pic>
        <p:nvPicPr>
          <p:cNvPr id="459" name="Google Shape;459;p25" title="SANITY IN HUMANITY LOGO CLR.png"/>
          <p:cNvPicPr preferRelativeResize="0"/>
          <p:nvPr/>
        </p:nvPicPr>
        <p:blipFill>
          <a:blip r:embed="rId5">
            <a:alphaModFix/>
          </a:blip>
          <a:stretch>
            <a:fillRect/>
          </a:stretch>
        </p:blipFill>
        <p:spPr>
          <a:xfrm>
            <a:off x="10506953" y="3937215"/>
            <a:ext cx="2412575" cy="24125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0DFDB"/>
        </a:solidFill>
      </p:bgPr>
    </p:bg>
    <p:spTree>
      <p:nvGrpSpPr>
        <p:cNvPr id="111" name="Shape 111"/>
        <p:cNvGrpSpPr/>
        <p:nvPr/>
      </p:nvGrpSpPr>
      <p:grpSpPr>
        <a:xfrm>
          <a:off x="0" y="0"/>
          <a:ext cx="0" cy="0"/>
          <a:chOff x="0" y="0"/>
          <a:chExt cx="0" cy="0"/>
        </a:xfrm>
      </p:grpSpPr>
      <p:sp>
        <p:nvSpPr>
          <p:cNvPr id="112" name="Google Shape;112;p3"/>
          <p:cNvSpPr/>
          <p:nvPr/>
        </p:nvSpPr>
        <p:spPr>
          <a:xfrm>
            <a:off x="12453124" y="4513699"/>
            <a:ext cx="6597505" cy="6875958"/>
          </a:xfrm>
          <a:custGeom>
            <a:rect b="b" l="l" r="r" t="t"/>
            <a:pathLst>
              <a:path extrusionOk="0" h="6648450" w="6379210">
                <a:moveTo>
                  <a:pt x="2320290" y="62230"/>
                </a:moveTo>
                <a:cubicBezTo>
                  <a:pt x="2166620" y="95250"/>
                  <a:pt x="58420" y="3027680"/>
                  <a:pt x="29210" y="3183890"/>
                </a:cubicBezTo>
                <a:cubicBezTo>
                  <a:pt x="0" y="3340100"/>
                  <a:pt x="2232660" y="6399530"/>
                  <a:pt x="2320290" y="6523990"/>
                </a:cubicBezTo>
                <a:cubicBezTo>
                  <a:pt x="2407920" y="6648450"/>
                  <a:pt x="6031230" y="5805170"/>
                  <a:pt x="6176010" y="5789930"/>
                </a:cubicBezTo>
                <a:cubicBezTo>
                  <a:pt x="6320790" y="5774690"/>
                  <a:pt x="6379210" y="1374140"/>
                  <a:pt x="6379210" y="1154430"/>
                </a:cubicBezTo>
                <a:cubicBezTo>
                  <a:pt x="6379210" y="934720"/>
                  <a:pt x="2609850" y="0"/>
                  <a:pt x="2320290" y="62230"/>
                </a:cubicBezTo>
                <a:close/>
              </a:path>
            </a:pathLst>
          </a:custGeom>
          <a:blipFill rotWithShape="1">
            <a:blip r:embed="rId3">
              <a:alphaModFix/>
            </a:blip>
            <a:stretch>
              <a:fillRect b="0" l="-25414" r="-25412"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3"/>
          <p:cNvSpPr/>
          <p:nvPr/>
        </p:nvSpPr>
        <p:spPr>
          <a:xfrm>
            <a:off x="13554406" y="-694516"/>
            <a:ext cx="6259742" cy="6523940"/>
          </a:xfrm>
          <a:custGeom>
            <a:rect b="b" l="l" r="r" t="t"/>
            <a:pathLst>
              <a:path extrusionOk="0" h="6648450" w="6379210">
                <a:moveTo>
                  <a:pt x="2320290" y="62230"/>
                </a:moveTo>
                <a:cubicBezTo>
                  <a:pt x="2166620" y="95250"/>
                  <a:pt x="58420" y="3027680"/>
                  <a:pt x="29210" y="3183890"/>
                </a:cubicBezTo>
                <a:cubicBezTo>
                  <a:pt x="0" y="3340100"/>
                  <a:pt x="2232660" y="6399530"/>
                  <a:pt x="2320290" y="6523990"/>
                </a:cubicBezTo>
                <a:cubicBezTo>
                  <a:pt x="2407920" y="6648450"/>
                  <a:pt x="6031230" y="5805170"/>
                  <a:pt x="6176010" y="5789930"/>
                </a:cubicBezTo>
                <a:cubicBezTo>
                  <a:pt x="6320790" y="5774690"/>
                  <a:pt x="6379210" y="1374140"/>
                  <a:pt x="6379210" y="1154430"/>
                </a:cubicBezTo>
                <a:cubicBezTo>
                  <a:pt x="6379210" y="934720"/>
                  <a:pt x="2609850" y="0"/>
                  <a:pt x="2320290" y="62230"/>
                </a:cubicBezTo>
                <a:close/>
              </a:path>
            </a:pathLst>
          </a:custGeom>
          <a:blipFill rotWithShape="1">
            <a:blip r:embed="rId4">
              <a:alphaModFix/>
            </a:blip>
            <a:stretch>
              <a:fillRect b="0" l="-26545" r="-26544"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3"/>
          <p:cNvSpPr/>
          <p:nvPr/>
        </p:nvSpPr>
        <p:spPr>
          <a:xfrm>
            <a:off x="9422224" y="755016"/>
            <a:ext cx="6061799" cy="7196662"/>
          </a:xfrm>
          <a:custGeom>
            <a:rect b="b" l="l" r="r" t="t"/>
            <a:pathLst>
              <a:path extrusionOk="0" h="7618730" w="6417310">
                <a:moveTo>
                  <a:pt x="80010" y="2303780"/>
                </a:moveTo>
                <a:cubicBezTo>
                  <a:pt x="0" y="2415540"/>
                  <a:pt x="52070" y="5335270"/>
                  <a:pt x="73660" y="5438140"/>
                </a:cubicBezTo>
                <a:cubicBezTo>
                  <a:pt x="95250" y="5541010"/>
                  <a:pt x="3042920" y="7618730"/>
                  <a:pt x="3211830" y="7606030"/>
                </a:cubicBezTo>
                <a:cubicBezTo>
                  <a:pt x="3380740" y="7593330"/>
                  <a:pt x="6206490" y="5601970"/>
                  <a:pt x="6226810" y="5436870"/>
                </a:cubicBezTo>
                <a:cubicBezTo>
                  <a:pt x="6247130" y="5271770"/>
                  <a:pt x="6356350" y="2599690"/>
                  <a:pt x="6386830" y="2334260"/>
                </a:cubicBezTo>
                <a:cubicBezTo>
                  <a:pt x="6417310" y="2068830"/>
                  <a:pt x="3336290" y="0"/>
                  <a:pt x="3067050" y="1270"/>
                </a:cubicBezTo>
                <a:cubicBezTo>
                  <a:pt x="2797810" y="2540"/>
                  <a:pt x="280670" y="2024380"/>
                  <a:pt x="80010" y="2303780"/>
                </a:cubicBezTo>
                <a:close/>
              </a:path>
            </a:pathLst>
          </a:custGeom>
          <a:blipFill rotWithShape="1">
            <a:blip r:embed="rId5">
              <a:alphaModFix/>
            </a:blip>
            <a:stretch>
              <a:fillRect b="0" l="-29836" r="-29836"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3"/>
          <p:cNvSpPr/>
          <p:nvPr/>
        </p:nvSpPr>
        <p:spPr>
          <a:xfrm rot="-575886">
            <a:off x="11668420" y="6208518"/>
            <a:ext cx="2974820" cy="3023959"/>
          </a:xfrm>
          <a:custGeom>
            <a:rect b="b" l="l" r="r" t="t"/>
            <a:pathLst>
              <a:path extrusionOk="0" h="3023959" w="2974820">
                <a:moveTo>
                  <a:pt x="0" y="0"/>
                </a:moveTo>
                <a:lnTo>
                  <a:pt x="2974820" y="0"/>
                </a:lnTo>
                <a:lnTo>
                  <a:pt x="2974820" y="3023959"/>
                </a:lnTo>
                <a:lnTo>
                  <a:pt x="0" y="3023959"/>
                </a:lnTo>
                <a:lnTo>
                  <a:pt x="0" y="0"/>
                </a:lnTo>
                <a:close/>
              </a:path>
            </a:pathLst>
          </a:custGeom>
          <a:blipFill rotWithShape="1">
            <a:blip r:embed="rId6">
              <a:alphaModFix/>
            </a:blip>
            <a:stretch>
              <a:fillRect b="0" l="0" r="0" t="0"/>
            </a:stretch>
          </a:blipFill>
          <a:ln>
            <a:noFill/>
          </a:ln>
        </p:spPr>
      </p:sp>
      <p:sp>
        <p:nvSpPr>
          <p:cNvPr id="116" name="Google Shape;116;p3"/>
          <p:cNvSpPr txBox="1"/>
          <p:nvPr/>
        </p:nvSpPr>
        <p:spPr>
          <a:xfrm>
            <a:off x="1028700" y="6000874"/>
            <a:ext cx="8115300" cy="2613025"/>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2499" u="none" cap="none" strike="noStrike">
                <a:solidFill>
                  <a:srgbClr val="18100A"/>
                </a:solidFill>
                <a:latin typeface="Arial"/>
                <a:ea typeface="Arial"/>
                <a:cs typeface="Arial"/>
                <a:sym typeface="Arial"/>
              </a:rPr>
              <a:t>Diversity enriches our world, reminding us of the </a:t>
            </a:r>
            <a:r>
              <a:rPr b="1" i="0" lang="en-US" sz="2499" u="none" cap="none" strike="noStrike">
                <a:solidFill>
                  <a:srgbClr val="18100A"/>
                </a:solidFill>
                <a:latin typeface="Arial"/>
                <a:ea typeface="Arial"/>
                <a:cs typeface="Arial"/>
                <a:sym typeface="Arial"/>
              </a:rPr>
              <a:t>beauty in variety</a:t>
            </a:r>
            <a:r>
              <a:rPr b="0" i="0" lang="en-US" sz="2499" u="none" cap="none" strike="noStrike">
                <a:solidFill>
                  <a:srgbClr val="18100A"/>
                </a:solidFill>
                <a:latin typeface="Arial"/>
                <a:ea typeface="Arial"/>
                <a:cs typeface="Arial"/>
                <a:sym typeface="Arial"/>
              </a:rPr>
              <a:t> across ecosystems and humanity.</a:t>
            </a:r>
            <a:endParaRPr/>
          </a:p>
          <a:p>
            <a:pPr indent="0" lvl="0" marL="0" marR="0" rtl="0" algn="l">
              <a:lnSpc>
                <a:spcPct val="140016"/>
              </a:lnSpc>
              <a:spcBef>
                <a:spcPts val="0"/>
              </a:spcBef>
              <a:spcAft>
                <a:spcPts val="0"/>
              </a:spcAft>
              <a:buNone/>
            </a:pPr>
            <a:r>
              <a:t/>
            </a:r>
            <a:endParaRPr b="0" i="0" sz="2499" u="none" cap="none" strike="noStrike">
              <a:solidFill>
                <a:srgbClr val="18100A"/>
              </a:solidFill>
              <a:latin typeface="Arial"/>
              <a:ea typeface="Arial"/>
              <a:cs typeface="Arial"/>
              <a:sym typeface="Arial"/>
            </a:endParaRPr>
          </a:p>
          <a:p>
            <a:pPr indent="0" lvl="0" marL="0" marR="0" rtl="0" algn="l">
              <a:lnSpc>
                <a:spcPct val="140016"/>
              </a:lnSpc>
              <a:spcBef>
                <a:spcPts val="0"/>
              </a:spcBef>
              <a:spcAft>
                <a:spcPts val="0"/>
              </a:spcAft>
              <a:buNone/>
            </a:pPr>
            <a:r>
              <a:rPr b="0" i="0" lang="en-US" sz="2499" u="none" cap="none" strike="noStrike">
                <a:solidFill>
                  <a:srgbClr val="18100A"/>
                </a:solidFill>
                <a:latin typeface="Arial"/>
                <a:ea typeface="Arial"/>
                <a:cs typeface="Arial"/>
                <a:sym typeface="Arial"/>
              </a:rPr>
              <a:t>Nature thrives on </a:t>
            </a:r>
            <a:r>
              <a:rPr b="1" i="0" lang="en-US" sz="2499" u="none" cap="none" strike="noStrike">
                <a:solidFill>
                  <a:srgbClr val="18100A"/>
                </a:solidFill>
                <a:latin typeface="Arial"/>
                <a:ea typeface="Arial"/>
                <a:cs typeface="Arial"/>
                <a:sym typeface="Arial"/>
              </a:rPr>
              <a:t>diversity</a:t>
            </a:r>
            <a:r>
              <a:rPr b="0" i="0" lang="en-US" sz="2499" u="none" cap="none" strike="noStrike">
                <a:solidFill>
                  <a:srgbClr val="18100A"/>
                </a:solidFill>
                <a:latin typeface="Arial"/>
                <a:ea typeface="Arial"/>
                <a:cs typeface="Arial"/>
                <a:sym typeface="Arial"/>
              </a:rPr>
              <a:t>, showcasing the beauty of various species and their unique roles in the ecosystem.</a:t>
            </a:r>
            <a:endParaRPr/>
          </a:p>
        </p:txBody>
      </p:sp>
      <p:sp>
        <p:nvSpPr>
          <p:cNvPr id="117" name="Google Shape;117;p3"/>
          <p:cNvSpPr txBox="1"/>
          <p:nvPr/>
        </p:nvSpPr>
        <p:spPr>
          <a:xfrm>
            <a:off x="0" y="9764565"/>
            <a:ext cx="8987199" cy="18478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1200" u="none" cap="none" strike="noStrike">
                <a:solidFill>
                  <a:srgbClr val="A59E99"/>
                </a:solidFill>
                <a:latin typeface="Arial"/>
                <a:ea typeface="Arial"/>
                <a:cs typeface="Arial"/>
                <a:sym typeface="Arial"/>
              </a:rPr>
              <a:t>Copyright © 2025  iambernie.com   All Rights Reserved.</a:t>
            </a:r>
            <a:endParaRPr/>
          </a:p>
        </p:txBody>
      </p:sp>
      <p:sp>
        <p:nvSpPr>
          <p:cNvPr id="118" name="Google Shape;118;p3"/>
          <p:cNvSpPr/>
          <p:nvPr/>
        </p:nvSpPr>
        <p:spPr>
          <a:xfrm rot="8738513">
            <a:off x="7853114" y="1303347"/>
            <a:ext cx="5075851" cy="1478341"/>
          </a:xfrm>
          <a:custGeom>
            <a:rect b="b" l="l" r="r" t="t"/>
            <a:pathLst>
              <a:path extrusionOk="0" h="1478341" w="5075851">
                <a:moveTo>
                  <a:pt x="0" y="0"/>
                </a:moveTo>
                <a:lnTo>
                  <a:pt x="5075851" y="0"/>
                </a:lnTo>
                <a:lnTo>
                  <a:pt x="5075851" y="1478341"/>
                </a:lnTo>
                <a:lnTo>
                  <a:pt x="0" y="1478341"/>
                </a:lnTo>
                <a:lnTo>
                  <a:pt x="0" y="0"/>
                </a:lnTo>
                <a:close/>
              </a:path>
            </a:pathLst>
          </a:custGeom>
          <a:blipFill rotWithShape="1">
            <a:blip r:embed="rId7">
              <a:alphaModFix/>
            </a:blip>
            <a:stretch>
              <a:fillRect b="0" l="0" r="0" t="0"/>
            </a:stretch>
          </a:blipFill>
          <a:ln>
            <a:noFill/>
          </a:ln>
        </p:spPr>
      </p:sp>
      <p:sp>
        <p:nvSpPr>
          <p:cNvPr id="119" name="Google Shape;119;p3"/>
          <p:cNvSpPr/>
          <p:nvPr/>
        </p:nvSpPr>
        <p:spPr>
          <a:xfrm>
            <a:off x="13554406" y="775478"/>
            <a:ext cx="887028" cy="1791976"/>
          </a:xfrm>
          <a:custGeom>
            <a:rect b="b" l="l" r="r" t="t"/>
            <a:pathLst>
              <a:path extrusionOk="0" h="1791976" w="887028">
                <a:moveTo>
                  <a:pt x="0" y="0"/>
                </a:moveTo>
                <a:lnTo>
                  <a:pt x="887028" y="0"/>
                </a:lnTo>
                <a:lnTo>
                  <a:pt x="887028" y="1791976"/>
                </a:lnTo>
                <a:lnTo>
                  <a:pt x="0" y="1791976"/>
                </a:lnTo>
                <a:lnTo>
                  <a:pt x="0" y="0"/>
                </a:lnTo>
                <a:close/>
              </a:path>
            </a:pathLst>
          </a:custGeom>
          <a:blipFill rotWithShape="1">
            <a:blip r:embed="rId8">
              <a:alphaModFix/>
            </a:blip>
            <a:stretch>
              <a:fillRect b="0" l="0" r="0" t="0"/>
            </a:stretch>
          </a:blipFill>
          <a:ln>
            <a:noFill/>
          </a:ln>
        </p:spPr>
      </p:sp>
      <p:pic>
        <p:nvPicPr>
          <p:cNvPr id="120" name="Google Shape;120;p3" title="SANITY IN HUMANITY LOGO CLR.png"/>
          <p:cNvPicPr preferRelativeResize="0"/>
          <p:nvPr/>
        </p:nvPicPr>
        <p:blipFill>
          <a:blip r:embed="rId9">
            <a:alphaModFix/>
          </a:blip>
          <a:stretch>
            <a:fillRect/>
          </a:stretch>
        </p:blipFill>
        <p:spPr>
          <a:xfrm>
            <a:off x="648725" y="438625"/>
            <a:ext cx="2465675" cy="2465675"/>
          </a:xfrm>
          <a:prstGeom prst="rect">
            <a:avLst/>
          </a:prstGeom>
          <a:noFill/>
          <a:ln>
            <a:noFill/>
          </a:ln>
        </p:spPr>
      </p:pic>
      <p:sp>
        <p:nvSpPr>
          <p:cNvPr id="121" name="Google Shape;121;p3"/>
          <p:cNvSpPr txBox="1"/>
          <p:nvPr/>
        </p:nvSpPr>
        <p:spPr>
          <a:xfrm rot="-134">
            <a:off x="995330" y="1782794"/>
            <a:ext cx="7679400" cy="4123500"/>
          </a:xfrm>
          <a:prstGeom prst="rect">
            <a:avLst/>
          </a:prstGeom>
          <a:noFill/>
          <a:ln>
            <a:noFill/>
          </a:ln>
        </p:spPr>
        <p:txBody>
          <a:bodyPr anchorCtr="0" anchor="t" bIns="0" lIns="0" spcFirstLastPara="1" rIns="0" wrap="square" tIns="0">
            <a:spAutoFit/>
          </a:bodyPr>
          <a:lstStyle/>
          <a:p>
            <a:pPr indent="0" lvl="0" marL="0" marR="0" rtl="0" algn="l">
              <a:lnSpc>
                <a:spcPct val="94000"/>
              </a:lnSpc>
              <a:spcBef>
                <a:spcPts val="0"/>
              </a:spcBef>
              <a:spcAft>
                <a:spcPts val="0"/>
              </a:spcAft>
              <a:buNone/>
            </a:pPr>
            <a:r>
              <a:rPr lang="en-US" sz="9500">
                <a:solidFill>
                  <a:srgbClr val="18100A"/>
                </a:solidFill>
                <a:latin typeface="Sedgwick Ave"/>
                <a:ea typeface="Sedgwick Ave"/>
                <a:cs typeface="Sedgwick Ave"/>
                <a:sym typeface="Sedgwick Ave"/>
              </a:rPr>
              <a:t>      </a:t>
            </a:r>
            <a:r>
              <a:rPr b="0" i="0" lang="en-US" sz="9500" u="none" cap="none" strike="noStrike">
                <a:solidFill>
                  <a:srgbClr val="18100A"/>
                </a:solidFill>
                <a:latin typeface="Sedgwick Ave"/>
                <a:ea typeface="Sedgwick Ave"/>
                <a:cs typeface="Sedgwick Ave"/>
                <a:sym typeface="Sedgwick Ave"/>
              </a:rPr>
              <a:t>Celebrating Nature's  </a:t>
            </a:r>
            <a:endParaRPr b="0" i="0" sz="9500" u="none" cap="none" strike="noStrike">
              <a:solidFill>
                <a:srgbClr val="18100A"/>
              </a:solidFill>
              <a:latin typeface="Sedgwick Ave"/>
              <a:ea typeface="Sedgwick Ave"/>
              <a:cs typeface="Sedgwick Ave"/>
              <a:sym typeface="Sedgwick Ave"/>
            </a:endParaRPr>
          </a:p>
          <a:p>
            <a:pPr indent="0" lvl="0" marL="0" marR="0" rtl="0" algn="l">
              <a:lnSpc>
                <a:spcPct val="94000"/>
              </a:lnSpc>
              <a:spcBef>
                <a:spcPts val="0"/>
              </a:spcBef>
              <a:spcAft>
                <a:spcPts val="0"/>
              </a:spcAft>
              <a:buNone/>
            </a:pPr>
            <a:r>
              <a:rPr lang="en-US" sz="9500">
                <a:solidFill>
                  <a:srgbClr val="18100A"/>
                </a:solidFill>
                <a:latin typeface="Sedgwick Ave"/>
                <a:ea typeface="Sedgwick Ave"/>
                <a:cs typeface="Sedgwick Ave"/>
                <a:sym typeface="Sedgwick Ave"/>
              </a:rPr>
              <a:t> </a:t>
            </a:r>
            <a:r>
              <a:rPr b="0" i="0" lang="en-US" sz="9500" u="none" cap="none" strike="noStrike">
                <a:solidFill>
                  <a:srgbClr val="18100A"/>
                </a:solidFill>
                <a:latin typeface="Sedgwick Ave"/>
                <a:ea typeface="Sedgwick Ave"/>
                <a:cs typeface="Sedgwick Ave"/>
                <a:sym typeface="Sedgwick Ave"/>
              </a:rPr>
              <a:t> Diversity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0DFDB"/>
        </a:solidFill>
      </p:bgPr>
    </p:bg>
    <p:spTree>
      <p:nvGrpSpPr>
        <p:cNvPr id="125" name="Shape 125"/>
        <p:cNvGrpSpPr/>
        <p:nvPr/>
      </p:nvGrpSpPr>
      <p:grpSpPr>
        <a:xfrm>
          <a:off x="0" y="0"/>
          <a:ext cx="0" cy="0"/>
          <a:chOff x="0" y="0"/>
          <a:chExt cx="0" cy="0"/>
        </a:xfrm>
      </p:grpSpPr>
      <p:sp>
        <p:nvSpPr>
          <p:cNvPr id="126" name="Google Shape;126;p4"/>
          <p:cNvSpPr/>
          <p:nvPr/>
        </p:nvSpPr>
        <p:spPr>
          <a:xfrm>
            <a:off x="0" y="0"/>
            <a:ext cx="9449551" cy="10287000"/>
          </a:xfrm>
          <a:prstGeom prst="rect">
            <a:avLst/>
          </a:prstGeom>
          <a:solidFill>
            <a:srgbClr val="8FB0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4"/>
          <p:cNvSpPr/>
          <p:nvPr/>
        </p:nvSpPr>
        <p:spPr>
          <a:xfrm>
            <a:off x="270192" y="3087083"/>
            <a:ext cx="9885126" cy="5436771"/>
          </a:xfrm>
          <a:custGeom>
            <a:rect b="b" l="l" r="r" t="t"/>
            <a:pathLst>
              <a:path extrusionOk="0" h="5436771" w="9885126">
                <a:moveTo>
                  <a:pt x="0" y="0"/>
                </a:moveTo>
                <a:lnTo>
                  <a:pt x="9885126" y="0"/>
                </a:lnTo>
                <a:lnTo>
                  <a:pt x="9885126" y="5436771"/>
                </a:lnTo>
                <a:lnTo>
                  <a:pt x="0" y="5436771"/>
                </a:lnTo>
                <a:lnTo>
                  <a:pt x="0" y="0"/>
                </a:lnTo>
                <a:close/>
              </a:path>
            </a:pathLst>
          </a:custGeom>
          <a:blipFill rotWithShape="1">
            <a:blip r:embed="rId3">
              <a:alphaModFix/>
            </a:blip>
            <a:stretch>
              <a:fillRect b="-27544" l="0" r="0" t="0"/>
            </a:stretch>
          </a:blipFill>
          <a:ln cap="sq" cmpd="sng" w="76200">
            <a:solidFill>
              <a:srgbClr val="8FB0C9"/>
            </a:solidFill>
            <a:prstDash val="solid"/>
            <a:miter lim="8000"/>
            <a:headEnd len="sm" w="sm" type="none"/>
            <a:tailEnd len="sm" w="sm" type="none"/>
          </a:ln>
        </p:spPr>
      </p:sp>
      <p:sp>
        <p:nvSpPr>
          <p:cNvPr id="128" name="Google Shape;128;p4"/>
          <p:cNvSpPr txBox="1"/>
          <p:nvPr/>
        </p:nvSpPr>
        <p:spPr>
          <a:xfrm>
            <a:off x="10664370" y="3813236"/>
            <a:ext cx="7179972" cy="6188075"/>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0" i="0" lang="en-US" sz="2999" u="none" cap="none" strike="noStrike">
                <a:solidFill>
                  <a:srgbClr val="18100A"/>
                </a:solidFill>
                <a:latin typeface="Arial"/>
                <a:ea typeface="Arial"/>
                <a:cs typeface="Arial"/>
                <a:sym typeface="Arial"/>
              </a:rPr>
              <a:t>Ten million species roam this Earth in every color, shape, and size imaginable, and humanity is no exception. </a:t>
            </a:r>
            <a:r>
              <a:rPr b="1" i="0" lang="en-US" sz="2999" u="none" cap="none" strike="noStrike">
                <a:solidFill>
                  <a:srgbClr val="18100A"/>
                </a:solidFill>
                <a:latin typeface="Arial"/>
                <a:ea typeface="Arial"/>
                <a:cs typeface="Arial"/>
                <a:sym typeface="Arial"/>
              </a:rPr>
              <a:t>Our skin tones, languages, and customs are beautiful branches from the same ancestral root. </a:t>
            </a:r>
            <a:r>
              <a:rPr b="0" i="0" lang="en-US" sz="2999" u="none" cap="none" strike="noStrike">
                <a:solidFill>
                  <a:srgbClr val="18100A"/>
                </a:solidFill>
                <a:latin typeface="Arial"/>
                <a:ea typeface="Arial"/>
                <a:cs typeface="Arial"/>
                <a:sym typeface="Arial"/>
              </a:rPr>
              <a:t>We are not separate races. We are one species, one family.  When we all meet, it’s a family reunion.</a:t>
            </a:r>
            <a:endParaRPr/>
          </a:p>
          <a:p>
            <a:pPr indent="0" lvl="0" marL="0" marR="0" rtl="0" algn="l">
              <a:lnSpc>
                <a:spcPct val="140013"/>
              </a:lnSpc>
              <a:spcBef>
                <a:spcPts val="0"/>
              </a:spcBef>
              <a:spcAft>
                <a:spcPts val="0"/>
              </a:spcAft>
              <a:buNone/>
            </a:pPr>
            <a:r>
              <a:t/>
            </a:r>
            <a:endParaRPr b="0" i="0" sz="2999" u="none" cap="none" strike="noStrike">
              <a:solidFill>
                <a:srgbClr val="18100A"/>
              </a:solidFill>
              <a:latin typeface="Arial"/>
              <a:ea typeface="Arial"/>
              <a:cs typeface="Arial"/>
              <a:sym typeface="Arial"/>
            </a:endParaRPr>
          </a:p>
          <a:p>
            <a:pPr indent="0" lvl="0" marL="0" marR="0" rtl="0" algn="l">
              <a:lnSpc>
                <a:spcPct val="140013"/>
              </a:lnSpc>
              <a:spcBef>
                <a:spcPts val="0"/>
              </a:spcBef>
              <a:spcAft>
                <a:spcPts val="0"/>
              </a:spcAft>
              <a:buNone/>
            </a:pPr>
            <a:r>
              <a:rPr b="0" i="0" lang="en-US" sz="2999" u="none" cap="none" strike="noStrike">
                <a:solidFill>
                  <a:srgbClr val="18100A"/>
                </a:solidFill>
                <a:latin typeface="Arial"/>
                <a:ea typeface="Arial"/>
                <a:cs typeface="Arial"/>
                <a:sym typeface="Arial"/>
              </a:rPr>
              <a:t>And yet, we forget.</a:t>
            </a:r>
            <a:endParaRPr/>
          </a:p>
          <a:p>
            <a:pPr indent="0" lvl="0" marL="0" marR="0" rtl="0" algn="l">
              <a:lnSpc>
                <a:spcPct val="116672"/>
              </a:lnSpc>
              <a:spcBef>
                <a:spcPts val="0"/>
              </a:spcBef>
              <a:spcAft>
                <a:spcPts val="0"/>
              </a:spcAft>
              <a:buNone/>
            </a:pPr>
            <a:r>
              <a:t/>
            </a:r>
            <a:endParaRPr b="0" i="0" sz="2999" u="none" cap="none" strike="noStrike">
              <a:solidFill>
                <a:srgbClr val="18100A"/>
              </a:solidFill>
              <a:latin typeface="Arial"/>
              <a:ea typeface="Arial"/>
              <a:cs typeface="Arial"/>
              <a:sym typeface="Arial"/>
            </a:endParaRPr>
          </a:p>
        </p:txBody>
      </p:sp>
      <p:sp>
        <p:nvSpPr>
          <p:cNvPr id="129" name="Google Shape;129;p4"/>
          <p:cNvSpPr txBox="1"/>
          <p:nvPr/>
        </p:nvSpPr>
        <p:spPr>
          <a:xfrm>
            <a:off x="10581770" y="350347"/>
            <a:ext cx="6858300" cy="3370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7300" u="none" cap="none" strike="noStrike">
                <a:solidFill>
                  <a:srgbClr val="18100A"/>
                </a:solidFill>
                <a:latin typeface="Sedgwick Ave"/>
                <a:ea typeface="Sedgwick Ave"/>
                <a:cs typeface="Sedgwick Ave"/>
                <a:sym typeface="Sedgwick Ave"/>
              </a:rPr>
              <a:t>Variety is the Seasoning </a:t>
            </a:r>
            <a:endParaRPr sz="500"/>
          </a:p>
          <a:p>
            <a:pPr indent="0" lvl="0" marL="0" marR="0" rtl="0" algn="l">
              <a:lnSpc>
                <a:spcPct val="100000"/>
              </a:lnSpc>
              <a:spcBef>
                <a:spcPts val="0"/>
              </a:spcBef>
              <a:spcAft>
                <a:spcPts val="0"/>
              </a:spcAft>
              <a:buNone/>
            </a:pPr>
            <a:r>
              <a:rPr b="0" i="0" lang="en-US" sz="7300" u="none" cap="none" strike="noStrike">
                <a:solidFill>
                  <a:srgbClr val="18100A"/>
                </a:solidFill>
                <a:latin typeface="Sedgwick Ave"/>
                <a:ea typeface="Sedgwick Ave"/>
                <a:cs typeface="Sedgwick Ave"/>
                <a:sym typeface="Sedgwick Ave"/>
              </a:rPr>
              <a:t>of Life on Earth</a:t>
            </a:r>
            <a:endParaRPr sz="500"/>
          </a:p>
        </p:txBody>
      </p:sp>
      <p:sp>
        <p:nvSpPr>
          <p:cNvPr id="130" name="Google Shape;130;p4"/>
          <p:cNvSpPr txBox="1"/>
          <p:nvPr/>
        </p:nvSpPr>
        <p:spPr>
          <a:xfrm>
            <a:off x="0" y="9764565"/>
            <a:ext cx="8987199" cy="18478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1200" u="none" cap="none" strike="noStrike">
                <a:solidFill>
                  <a:srgbClr val="E0DFDB"/>
                </a:solidFill>
                <a:latin typeface="Arial"/>
                <a:ea typeface="Arial"/>
                <a:cs typeface="Arial"/>
                <a:sym typeface="Arial"/>
              </a:rPr>
              <a:t>Copyright © 2025  iambernie.com   All Rights Reserved.</a:t>
            </a:r>
            <a:endParaRPr/>
          </a:p>
        </p:txBody>
      </p:sp>
      <p:pic>
        <p:nvPicPr>
          <p:cNvPr id="131" name="Google Shape;131;p4" title="SANITY IN HUMANITY LOGO CLR.png"/>
          <p:cNvPicPr preferRelativeResize="0"/>
          <p:nvPr/>
        </p:nvPicPr>
        <p:blipFill>
          <a:blip r:embed="rId4">
            <a:alphaModFix/>
          </a:blip>
          <a:stretch>
            <a:fillRect/>
          </a:stretch>
        </p:blipFill>
        <p:spPr>
          <a:xfrm>
            <a:off x="764350" y="274475"/>
            <a:ext cx="2465675" cy="24656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0DFDB"/>
        </a:solidFill>
      </p:bgPr>
    </p:bg>
    <p:spTree>
      <p:nvGrpSpPr>
        <p:cNvPr id="135" name="Shape 135"/>
        <p:cNvGrpSpPr/>
        <p:nvPr/>
      </p:nvGrpSpPr>
      <p:grpSpPr>
        <a:xfrm>
          <a:off x="0" y="0"/>
          <a:ext cx="0" cy="0"/>
          <a:chOff x="0" y="0"/>
          <a:chExt cx="0" cy="0"/>
        </a:xfrm>
      </p:grpSpPr>
      <p:sp>
        <p:nvSpPr>
          <p:cNvPr id="136" name="Google Shape;136;p5"/>
          <p:cNvSpPr txBox="1"/>
          <p:nvPr/>
        </p:nvSpPr>
        <p:spPr>
          <a:xfrm>
            <a:off x="10664370" y="2931792"/>
            <a:ext cx="7025324" cy="7159625"/>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1" i="0" lang="en-US" sz="2999" u="none" cap="none" strike="noStrike">
                <a:solidFill>
                  <a:srgbClr val="18100A"/>
                </a:solidFill>
                <a:latin typeface="Arial"/>
                <a:ea typeface="Arial"/>
                <a:cs typeface="Arial"/>
                <a:sym typeface="Arial"/>
              </a:rPr>
              <a:t>Understanding our genetic connections as one human family</a:t>
            </a:r>
            <a:endParaRPr/>
          </a:p>
          <a:p>
            <a:pPr indent="0" lvl="0" marL="0" marR="0" rtl="0" algn="l">
              <a:lnSpc>
                <a:spcPct val="140013"/>
              </a:lnSpc>
              <a:spcBef>
                <a:spcPts val="0"/>
              </a:spcBef>
              <a:spcAft>
                <a:spcPts val="0"/>
              </a:spcAft>
              <a:buNone/>
            </a:pPr>
            <a:r>
              <a:t/>
            </a:r>
            <a:endParaRPr b="1" i="0" sz="2999" u="none" cap="none" strike="noStrike">
              <a:solidFill>
                <a:srgbClr val="18100A"/>
              </a:solidFill>
              <a:latin typeface="Arial"/>
              <a:ea typeface="Arial"/>
              <a:cs typeface="Arial"/>
              <a:sym typeface="Arial"/>
            </a:endParaRPr>
          </a:p>
          <a:p>
            <a:pPr indent="0" lvl="0" marL="0" marR="0" rtl="0" algn="l">
              <a:lnSpc>
                <a:spcPct val="140016"/>
              </a:lnSpc>
              <a:spcBef>
                <a:spcPts val="0"/>
              </a:spcBef>
              <a:spcAft>
                <a:spcPts val="0"/>
              </a:spcAft>
              <a:buNone/>
            </a:pPr>
            <a:r>
              <a:rPr b="0" i="0" lang="en-US" sz="2499" u="none" cap="none" strike="noStrike">
                <a:solidFill>
                  <a:srgbClr val="18100A"/>
                </a:solidFill>
                <a:latin typeface="Arial"/>
                <a:ea typeface="Arial"/>
                <a:cs typeface="Arial"/>
                <a:sym typeface="Arial"/>
              </a:rPr>
              <a:t>We share over 99% of our DNA, making us more alike than different, highlighting our shared heritage and connection to each other.</a:t>
            </a:r>
            <a:endParaRPr/>
          </a:p>
          <a:p>
            <a:pPr indent="0" lvl="0" marL="0" marR="0" rtl="0" algn="l">
              <a:lnSpc>
                <a:spcPct val="168027"/>
              </a:lnSpc>
              <a:spcBef>
                <a:spcPts val="0"/>
              </a:spcBef>
              <a:spcAft>
                <a:spcPts val="0"/>
              </a:spcAft>
              <a:buNone/>
            </a:pPr>
            <a:r>
              <a:t/>
            </a:r>
            <a:endParaRPr b="0" i="0" sz="2499" u="none" cap="none" strike="noStrike">
              <a:solidFill>
                <a:srgbClr val="18100A"/>
              </a:solidFill>
              <a:latin typeface="Arial"/>
              <a:ea typeface="Arial"/>
              <a:cs typeface="Arial"/>
              <a:sym typeface="Arial"/>
            </a:endParaRPr>
          </a:p>
          <a:p>
            <a:pPr indent="0" lvl="0" marL="0" marR="0" rtl="0" algn="l">
              <a:lnSpc>
                <a:spcPct val="140013"/>
              </a:lnSpc>
              <a:spcBef>
                <a:spcPts val="0"/>
              </a:spcBef>
              <a:spcAft>
                <a:spcPts val="0"/>
              </a:spcAft>
              <a:buNone/>
            </a:pPr>
            <a:r>
              <a:rPr b="1" i="0" lang="en-US" sz="2999" u="none" cap="none" strike="noStrike">
                <a:solidFill>
                  <a:srgbClr val="18100A"/>
                </a:solidFill>
                <a:latin typeface="Arial"/>
                <a:ea typeface="Arial"/>
                <a:cs typeface="Arial"/>
                <a:sym typeface="Arial"/>
              </a:rPr>
              <a:t>Embracing our shared humanity through empathy and understanding</a:t>
            </a:r>
            <a:endParaRPr/>
          </a:p>
          <a:p>
            <a:pPr indent="0" lvl="0" marL="0" marR="0" rtl="0" algn="l">
              <a:lnSpc>
                <a:spcPct val="140013"/>
              </a:lnSpc>
              <a:spcBef>
                <a:spcPts val="0"/>
              </a:spcBef>
              <a:spcAft>
                <a:spcPts val="0"/>
              </a:spcAft>
              <a:buNone/>
            </a:pPr>
            <a:r>
              <a:t/>
            </a:r>
            <a:endParaRPr b="1" i="0" sz="2999" u="none" cap="none" strike="noStrike">
              <a:solidFill>
                <a:srgbClr val="18100A"/>
              </a:solidFill>
              <a:latin typeface="Arial"/>
              <a:ea typeface="Arial"/>
              <a:cs typeface="Arial"/>
              <a:sym typeface="Arial"/>
            </a:endParaRPr>
          </a:p>
          <a:p>
            <a:pPr indent="0" lvl="0" marL="0" marR="0" rtl="0" algn="l">
              <a:lnSpc>
                <a:spcPct val="140016"/>
              </a:lnSpc>
              <a:spcBef>
                <a:spcPts val="0"/>
              </a:spcBef>
              <a:spcAft>
                <a:spcPts val="0"/>
              </a:spcAft>
              <a:buNone/>
            </a:pPr>
            <a:r>
              <a:rPr b="0" i="0" lang="en-US" sz="2499" u="none" cap="none" strike="noStrike">
                <a:solidFill>
                  <a:srgbClr val="18100A"/>
                </a:solidFill>
                <a:latin typeface="Arial"/>
                <a:ea typeface="Arial"/>
                <a:cs typeface="Arial"/>
                <a:sym typeface="Arial"/>
              </a:rPr>
              <a:t>By recognizing our common roots, we can foster a sense of belonging and compassion, paving the way for unity in a divided world.</a:t>
            </a:r>
            <a:endParaRPr/>
          </a:p>
          <a:p>
            <a:pPr indent="0" lvl="0" marL="0" marR="0" rtl="0" algn="l">
              <a:lnSpc>
                <a:spcPct val="140016"/>
              </a:lnSpc>
              <a:spcBef>
                <a:spcPts val="0"/>
              </a:spcBef>
              <a:spcAft>
                <a:spcPts val="0"/>
              </a:spcAft>
              <a:buNone/>
            </a:pPr>
            <a:r>
              <a:t/>
            </a:r>
            <a:endParaRPr b="0" i="0" sz="2499" u="none" cap="none" strike="noStrike">
              <a:solidFill>
                <a:srgbClr val="18100A"/>
              </a:solidFill>
              <a:latin typeface="Arial"/>
              <a:ea typeface="Arial"/>
              <a:cs typeface="Arial"/>
              <a:sym typeface="Arial"/>
            </a:endParaRPr>
          </a:p>
        </p:txBody>
      </p:sp>
      <p:sp>
        <p:nvSpPr>
          <p:cNvPr id="137" name="Google Shape;137;p5"/>
          <p:cNvSpPr txBox="1"/>
          <p:nvPr/>
        </p:nvSpPr>
        <p:spPr>
          <a:xfrm>
            <a:off x="10664370" y="520573"/>
            <a:ext cx="5724000" cy="2105400"/>
          </a:xfrm>
          <a:prstGeom prst="rect">
            <a:avLst/>
          </a:prstGeom>
          <a:noFill/>
          <a:ln>
            <a:noFill/>
          </a:ln>
        </p:spPr>
        <p:txBody>
          <a:bodyPr anchorCtr="0" anchor="t" bIns="0" lIns="0" spcFirstLastPara="1" rIns="0" wrap="square" tIns="0">
            <a:spAutoFit/>
          </a:bodyPr>
          <a:lstStyle/>
          <a:p>
            <a:pPr indent="0" lvl="0" marL="0" marR="0" rtl="0" algn="l">
              <a:lnSpc>
                <a:spcPct val="98000"/>
              </a:lnSpc>
              <a:spcBef>
                <a:spcPts val="0"/>
              </a:spcBef>
              <a:spcAft>
                <a:spcPts val="0"/>
              </a:spcAft>
              <a:buNone/>
            </a:pPr>
            <a:r>
              <a:rPr b="0" i="0" lang="en-US" sz="8200" u="none" cap="none" strike="noStrike">
                <a:solidFill>
                  <a:srgbClr val="18100A"/>
                </a:solidFill>
                <a:latin typeface="Sedgwick Ave"/>
                <a:ea typeface="Sedgwick Ave"/>
                <a:cs typeface="Sedgwick Ave"/>
                <a:sym typeface="Sedgwick Ave"/>
              </a:rPr>
              <a:t>Our Genetic</a:t>
            </a:r>
            <a:endParaRPr/>
          </a:p>
          <a:p>
            <a:pPr indent="0" lvl="0" marL="0" marR="0" rtl="0" algn="l">
              <a:lnSpc>
                <a:spcPct val="98000"/>
              </a:lnSpc>
              <a:spcBef>
                <a:spcPts val="0"/>
              </a:spcBef>
              <a:spcAft>
                <a:spcPts val="0"/>
              </a:spcAft>
              <a:buNone/>
            </a:pPr>
            <a:r>
              <a:rPr b="0" i="0" lang="en-US" sz="8200" u="none" cap="none" strike="noStrike">
                <a:solidFill>
                  <a:srgbClr val="18100A"/>
                </a:solidFill>
                <a:latin typeface="Sedgwick Ave"/>
                <a:ea typeface="Sedgwick Ave"/>
                <a:cs typeface="Sedgwick Ave"/>
                <a:sym typeface="Sedgwick Ave"/>
              </a:rPr>
              <a:t>Connections</a:t>
            </a:r>
            <a:endParaRPr/>
          </a:p>
        </p:txBody>
      </p:sp>
      <p:sp>
        <p:nvSpPr>
          <p:cNvPr id="138" name="Google Shape;138;p5"/>
          <p:cNvSpPr/>
          <p:nvPr/>
        </p:nvSpPr>
        <p:spPr>
          <a:xfrm>
            <a:off x="0" y="0"/>
            <a:ext cx="9449551" cy="10287000"/>
          </a:xfrm>
          <a:prstGeom prst="rect">
            <a:avLst/>
          </a:prstGeom>
          <a:solidFill>
            <a:srgbClr val="8FB0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5"/>
          <p:cNvSpPr/>
          <p:nvPr/>
        </p:nvSpPr>
        <p:spPr>
          <a:xfrm>
            <a:off x="1606925" y="2202758"/>
            <a:ext cx="6743127" cy="6561519"/>
          </a:xfrm>
          <a:custGeom>
            <a:rect b="b" l="l" r="r" t="t"/>
            <a:pathLst>
              <a:path extrusionOk="0" h="4896656" w="5032184">
                <a:moveTo>
                  <a:pt x="4927304" y="1427865"/>
                </a:moveTo>
                <a:lnTo>
                  <a:pt x="4927304" y="1326015"/>
                </a:lnTo>
                <a:lnTo>
                  <a:pt x="4820368" y="1326015"/>
                </a:lnTo>
                <a:lnTo>
                  <a:pt x="4820368" y="1224164"/>
                </a:lnTo>
                <a:lnTo>
                  <a:pt x="4713432" y="1224164"/>
                </a:lnTo>
                <a:lnTo>
                  <a:pt x="4713432" y="1122313"/>
                </a:lnTo>
                <a:lnTo>
                  <a:pt x="4606495" y="1122313"/>
                </a:lnTo>
                <a:lnTo>
                  <a:pt x="4606495" y="1020463"/>
                </a:lnTo>
                <a:lnTo>
                  <a:pt x="4499558" y="1020463"/>
                </a:lnTo>
                <a:lnTo>
                  <a:pt x="4499558" y="917633"/>
                </a:lnTo>
                <a:lnTo>
                  <a:pt x="4392622" y="917633"/>
                </a:lnTo>
                <a:lnTo>
                  <a:pt x="4392622" y="815783"/>
                </a:lnTo>
                <a:lnTo>
                  <a:pt x="4285686" y="815783"/>
                </a:lnTo>
                <a:lnTo>
                  <a:pt x="4285686" y="713932"/>
                </a:lnTo>
                <a:lnTo>
                  <a:pt x="4178749" y="713932"/>
                </a:lnTo>
                <a:lnTo>
                  <a:pt x="4178749" y="612082"/>
                </a:lnTo>
                <a:lnTo>
                  <a:pt x="4071813" y="612082"/>
                </a:lnTo>
                <a:lnTo>
                  <a:pt x="4071813" y="510232"/>
                </a:lnTo>
                <a:lnTo>
                  <a:pt x="3964876" y="510232"/>
                </a:lnTo>
                <a:lnTo>
                  <a:pt x="3964876" y="408381"/>
                </a:lnTo>
                <a:lnTo>
                  <a:pt x="3855883" y="408381"/>
                </a:lnTo>
                <a:lnTo>
                  <a:pt x="3855883" y="306531"/>
                </a:lnTo>
                <a:lnTo>
                  <a:pt x="3748946" y="306531"/>
                </a:lnTo>
                <a:lnTo>
                  <a:pt x="3748946" y="203701"/>
                </a:lnTo>
                <a:lnTo>
                  <a:pt x="3642010" y="203701"/>
                </a:lnTo>
                <a:lnTo>
                  <a:pt x="3642010" y="101850"/>
                </a:lnTo>
                <a:lnTo>
                  <a:pt x="3535073" y="101850"/>
                </a:lnTo>
                <a:lnTo>
                  <a:pt x="3535073" y="0"/>
                </a:lnTo>
                <a:cubicBezTo>
                  <a:pt x="2858495" y="0"/>
                  <a:pt x="2176774" y="0"/>
                  <a:pt x="1500196" y="0"/>
                </a:cubicBezTo>
                <a:lnTo>
                  <a:pt x="1500196" y="101850"/>
                </a:lnTo>
                <a:lnTo>
                  <a:pt x="1393259" y="101850"/>
                </a:lnTo>
                <a:lnTo>
                  <a:pt x="1393259" y="203701"/>
                </a:lnTo>
                <a:lnTo>
                  <a:pt x="1285294" y="203701"/>
                </a:lnTo>
                <a:lnTo>
                  <a:pt x="1285294" y="305551"/>
                </a:lnTo>
                <a:lnTo>
                  <a:pt x="1178358" y="305551"/>
                </a:lnTo>
                <a:lnTo>
                  <a:pt x="1178358" y="407402"/>
                </a:lnTo>
                <a:lnTo>
                  <a:pt x="1071421" y="407402"/>
                </a:lnTo>
                <a:lnTo>
                  <a:pt x="1071421" y="509252"/>
                </a:lnTo>
                <a:lnTo>
                  <a:pt x="963457" y="509252"/>
                </a:lnTo>
                <a:lnTo>
                  <a:pt x="963457" y="611103"/>
                </a:lnTo>
                <a:lnTo>
                  <a:pt x="856520" y="611103"/>
                </a:lnTo>
                <a:lnTo>
                  <a:pt x="856520" y="712953"/>
                </a:lnTo>
                <a:lnTo>
                  <a:pt x="749584" y="712953"/>
                </a:lnTo>
                <a:lnTo>
                  <a:pt x="749584" y="814803"/>
                </a:lnTo>
                <a:lnTo>
                  <a:pt x="642647" y="814803"/>
                </a:lnTo>
                <a:lnTo>
                  <a:pt x="642647" y="916654"/>
                </a:lnTo>
                <a:lnTo>
                  <a:pt x="535711" y="916654"/>
                </a:lnTo>
                <a:lnTo>
                  <a:pt x="535711" y="1018504"/>
                </a:lnTo>
                <a:lnTo>
                  <a:pt x="428774" y="1018504"/>
                </a:lnTo>
                <a:lnTo>
                  <a:pt x="428774" y="1120355"/>
                </a:lnTo>
                <a:lnTo>
                  <a:pt x="321838" y="1120355"/>
                </a:lnTo>
                <a:lnTo>
                  <a:pt x="321838" y="1224164"/>
                </a:lnTo>
                <a:lnTo>
                  <a:pt x="213873" y="1224164"/>
                </a:lnTo>
                <a:lnTo>
                  <a:pt x="213873" y="1326014"/>
                </a:lnTo>
                <a:lnTo>
                  <a:pt x="106936" y="1326014"/>
                </a:lnTo>
                <a:lnTo>
                  <a:pt x="106936" y="1427865"/>
                </a:lnTo>
                <a:lnTo>
                  <a:pt x="0" y="1427865"/>
                </a:lnTo>
                <a:cubicBezTo>
                  <a:pt x="0" y="2106541"/>
                  <a:pt x="0" y="2790114"/>
                  <a:pt x="0" y="3467812"/>
                </a:cubicBezTo>
                <a:lnTo>
                  <a:pt x="106936" y="3467812"/>
                </a:lnTo>
                <a:lnTo>
                  <a:pt x="106936" y="3569662"/>
                </a:lnTo>
                <a:lnTo>
                  <a:pt x="213873" y="3569662"/>
                </a:lnTo>
                <a:lnTo>
                  <a:pt x="213873" y="3672492"/>
                </a:lnTo>
                <a:lnTo>
                  <a:pt x="320809" y="3672492"/>
                </a:lnTo>
                <a:lnTo>
                  <a:pt x="320809" y="3774342"/>
                </a:lnTo>
                <a:lnTo>
                  <a:pt x="427746" y="3774342"/>
                </a:lnTo>
                <a:lnTo>
                  <a:pt x="427746" y="3876192"/>
                </a:lnTo>
                <a:lnTo>
                  <a:pt x="534682" y="3876192"/>
                </a:lnTo>
                <a:lnTo>
                  <a:pt x="534682" y="3978043"/>
                </a:lnTo>
                <a:lnTo>
                  <a:pt x="641619" y="3978043"/>
                </a:lnTo>
                <a:lnTo>
                  <a:pt x="641619" y="4079894"/>
                </a:lnTo>
                <a:lnTo>
                  <a:pt x="748555" y="4079894"/>
                </a:lnTo>
                <a:lnTo>
                  <a:pt x="748555" y="4181744"/>
                </a:lnTo>
                <a:lnTo>
                  <a:pt x="855492" y="4181744"/>
                </a:lnTo>
                <a:lnTo>
                  <a:pt x="855492" y="4283594"/>
                </a:lnTo>
                <a:lnTo>
                  <a:pt x="962428" y="4283594"/>
                </a:lnTo>
                <a:lnTo>
                  <a:pt x="962428" y="4385445"/>
                </a:lnTo>
                <a:lnTo>
                  <a:pt x="1069365" y="4385445"/>
                </a:lnTo>
                <a:lnTo>
                  <a:pt x="1069365" y="4487295"/>
                </a:lnTo>
                <a:lnTo>
                  <a:pt x="1176301" y="4487295"/>
                </a:lnTo>
                <a:lnTo>
                  <a:pt x="1176301" y="4589146"/>
                </a:lnTo>
                <a:lnTo>
                  <a:pt x="1285294" y="4589146"/>
                </a:lnTo>
                <a:lnTo>
                  <a:pt x="1285294" y="4690996"/>
                </a:lnTo>
                <a:lnTo>
                  <a:pt x="1392231" y="4690996"/>
                </a:lnTo>
                <a:lnTo>
                  <a:pt x="1392231" y="4792847"/>
                </a:lnTo>
                <a:lnTo>
                  <a:pt x="1499167" y="4792847"/>
                </a:lnTo>
                <a:lnTo>
                  <a:pt x="1499167" y="4896656"/>
                </a:lnTo>
                <a:cubicBezTo>
                  <a:pt x="2175746" y="4896656"/>
                  <a:pt x="2857466" y="4896656"/>
                  <a:pt x="3534045" y="4896656"/>
                </a:cubicBezTo>
                <a:lnTo>
                  <a:pt x="3534045" y="4794805"/>
                </a:lnTo>
                <a:lnTo>
                  <a:pt x="3640982" y="4794805"/>
                </a:lnTo>
                <a:lnTo>
                  <a:pt x="3640982" y="4692955"/>
                </a:lnTo>
                <a:lnTo>
                  <a:pt x="3747918" y="4692955"/>
                </a:lnTo>
                <a:lnTo>
                  <a:pt x="3747918" y="4591104"/>
                </a:lnTo>
                <a:lnTo>
                  <a:pt x="3855883" y="4591104"/>
                </a:lnTo>
                <a:lnTo>
                  <a:pt x="3855883" y="4489254"/>
                </a:lnTo>
                <a:lnTo>
                  <a:pt x="3962819" y="4489254"/>
                </a:lnTo>
                <a:lnTo>
                  <a:pt x="3962819" y="4387404"/>
                </a:lnTo>
                <a:lnTo>
                  <a:pt x="4069756" y="4387404"/>
                </a:lnTo>
                <a:lnTo>
                  <a:pt x="4069756" y="4285553"/>
                </a:lnTo>
                <a:lnTo>
                  <a:pt x="4176693" y="4285553"/>
                </a:lnTo>
                <a:lnTo>
                  <a:pt x="4176693" y="4183703"/>
                </a:lnTo>
                <a:lnTo>
                  <a:pt x="4283629" y="4183703"/>
                </a:lnTo>
                <a:lnTo>
                  <a:pt x="4283629" y="4081852"/>
                </a:lnTo>
                <a:lnTo>
                  <a:pt x="4390565" y="4081852"/>
                </a:lnTo>
                <a:lnTo>
                  <a:pt x="4390565" y="3980002"/>
                </a:lnTo>
                <a:lnTo>
                  <a:pt x="4497502" y="3980002"/>
                </a:lnTo>
                <a:lnTo>
                  <a:pt x="4497502" y="3878151"/>
                </a:lnTo>
                <a:lnTo>
                  <a:pt x="4604438" y="3878151"/>
                </a:lnTo>
                <a:lnTo>
                  <a:pt x="4604438" y="3776301"/>
                </a:lnTo>
                <a:lnTo>
                  <a:pt x="4711375" y="3776301"/>
                </a:lnTo>
                <a:lnTo>
                  <a:pt x="4711375" y="3672492"/>
                </a:lnTo>
                <a:lnTo>
                  <a:pt x="4818311" y="3672492"/>
                </a:lnTo>
                <a:lnTo>
                  <a:pt x="4818311" y="3570641"/>
                </a:lnTo>
                <a:lnTo>
                  <a:pt x="4925248" y="3570641"/>
                </a:lnTo>
                <a:lnTo>
                  <a:pt x="4925248" y="3468791"/>
                </a:lnTo>
                <a:lnTo>
                  <a:pt x="5032184" y="3468791"/>
                </a:lnTo>
                <a:cubicBezTo>
                  <a:pt x="5032184" y="2790114"/>
                  <a:pt x="5032184" y="2106541"/>
                  <a:pt x="5032184" y="1428844"/>
                </a:cubicBezTo>
                <a:lnTo>
                  <a:pt x="4927304" y="1428844"/>
                </a:lnTo>
                <a:close/>
              </a:path>
            </a:pathLst>
          </a:custGeom>
          <a:blipFill rotWithShape="1">
            <a:blip r:embed="rId3">
              <a:alphaModFix/>
            </a:blip>
            <a:stretch>
              <a:fillRect b="0" l="-23024" r="-23022"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5"/>
          <p:cNvSpPr txBox="1"/>
          <p:nvPr/>
        </p:nvSpPr>
        <p:spPr>
          <a:xfrm>
            <a:off x="0" y="9764565"/>
            <a:ext cx="8987199" cy="18478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1200" u="none" cap="none" strike="noStrike">
                <a:solidFill>
                  <a:srgbClr val="E0DFDB"/>
                </a:solidFill>
                <a:latin typeface="Arial"/>
                <a:ea typeface="Arial"/>
                <a:cs typeface="Arial"/>
                <a:sym typeface="Arial"/>
              </a:rPr>
              <a:t>Copyright © 2025  iambernie.com   All Rights Reserved.</a:t>
            </a:r>
            <a:endParaRPr/>
          </a:p>
        </p:txBody>
      </p:sp>
      <p:pic>
        <p:nvPicPr>
          <p:cNvPr id="141" name="Google Shape;141;p5" title="SANITY IN HUMANITY LOGO CLR.png"/>
          <p:cNvPicPr preferRelativeResize="0"/>
          <p:nvPr/>
        </p:nvPicPr>
        <p:blipFill>
          <a:blip r:embed="rId4">
            <a:alphaModFix/>
          </a:blip>
          <a:stretch>
            <a:fillRect/>
          </a:stretch>
        </p:blipFill>
        <p:spPr>
          <a:xfrm>
            <a:off x="648725" y="438625"/>
            <a:ext cx="2465675" cy="24656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0DFDB"/>
        </a:solidFill>
      </p:bgPr>
    </p:bg>
    <p:spTree>
      <p:nvGrpSpPr>
        <p:cNvPr id="145" name="Shape 145"/>
        <p:cNvGrpSpPr/>
        <p:nvPr/>
      </p:nvGrpSpPr>
      <p:grpSpPr>
        <a:xfrm>
          <a:off x="0" y="0"/>
          <a:ext cx="0" cy="0"/>
          <a:chOff x="0" y="0"/>
          <a:chExt cx="0" cy="0"/>
        </a:xfrm>
      </p:grpSpPr>
      <p:grpSp>
        <p:nvGrpSpPr>
          <p:cNvPr id="146" name="Google Shape;146;p6"/>
          <p:cNvGrpSpPr/>
          <p:nvPr/>
        </p:nvGrpSpPr>
        <p:grpSpPr>
          <a:xfrm>
            <a:off x="0" y="-108496"/>
            <a:ext cx="8987199" cy="10395496"/>
            <a:chOff x="0" y="-28575"/>
            <a:chExt cx="2366999" cy="2737908"/>
          </a:xfrm>
        </p:grpSpPr>
        <p:sp>
          <p:nvSpPr>
            <p:cNvPr id="147" name="Google Shape;147;p6"/>
            <p:cNvSpPr/>
            <p:nvPr/>
          </p:nvSpPr>
          <p:spPr>
            <a:xfrm>
              <a:off x="0" y="0"/>
              <a:ext cx="2366999" cy="2709333"/>
            </a:xfrm>
            <a:custGeom>
              <a:rect b="b" l="l" r="r" t="t"/>
              <a:pathLst>
                <a:path extrusionOk="0" h="2709333" w="2366999">
                  <a:moveTo>
                    <a:pt x="0" y="0"/>
                  </a:moveTo>
                  <a:lnTo>
                    <a:pt x="2366999" y="0"/>
                  </a:lnTo>
                  <a:lnTo>
                    <a:pt x="2366999" y="2709333"/>
                  </a:lnTo>
                  <a:lnTo>
                    <a:pt x="0" y="2709333"/>
                  </a:lnTo>
                  <a:close/>
                </a:path>
              </a:pathLst>
            </a:custGeom>
            <a:solidFill>
              <a:srgbClr val="FFFFFF"/>
            </a:solidFill>
            <a:ln>
              <a:noFill/>
            </a:ln>
          </p:spPr>
        </p:sp>
        <p:sp>
          <p:nvSpPr>
            <p:cNvPr id="148" name="Google Shape;148;p6"/>
            <p:cNvSpPr txBox="1"/>
            <p:nvPr/>
          </p:nvSpPr>
          <p:spPr>
            <a:xfrm>
              <a:off x="0" y="-28575"/>
              <a:ext cx="2366999" cy="2737908"/>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9" name="Google Shape;149;p6"/>
          <p:cNvSpPr/>
          <p:nvPr/>
        </p:nvSpPr>
        <p:spPr>
          <a:xfrm rot="3116505">
            <a:off x="13960003" y="-1572508"/>
            <a:ext cx="4819049" cy="4898653"/>
          </a:xfrm>
          <a:custGeom>
            <a:rect b="b" l="l" r="r" t="t"/>
            <a:pathLst>
              <a:path extrusionOk="0" h="4898653" w="4819049">
                <a:moveTo>
                  <a:pt x="0" y="0"/>
                </a:moveTo>
                <a:lnTo>
                  <a:pt x="4819049" y="0"/>
                </a:lnTo>
                <a:lnTo>
                  <a:pt x="4819049" y="4898652"/>
                </a:lnTo>
                <a:lnTo>
                  <a:pt x="0" y="4898652"/>
                </a:lnTo>
                <a:lnTo>
                  <a:pt x="0" y="0"/>
                </a:lnTo>
                <a:close/>
              </a:path>
            </a:pathLst>
          </a:custGeom>
          <a:blipFill rotWithShape="1">
            <a:blip r:embed="rId3">
              <a:alphaModFix/>
            </a:blip>
            <a:stretch>
              <a:fillRect b="0" l="0" r="0" t="0"/>
            </a:stretch>
          </a:blipFill>
          <a:ln>
            <a:noFill/>
          </a:ln>
        </p:spPr>
      </p:sp>
      <p:sp>
        <p:nvSpPr>
          <p:cNvPr id="150" name="Google Shape;150;p6"/>
          <p:cNvSpPr/>
          <p:nvPr/>
        </p:nvSpPr>
        <p:spPr>
          <a:xfrm>
            <a:off x="9878035" y="3165180"/>
            <a:ext cx="674113" cy="783853"/>
          </a:xfrm>
          <a:custGeom>
            <a:rect b="b" l="l" r="r" t="t"/>
            <a:pathLst>
              <a:path extrusionOk="0" h="783853" w="674113">
                <a:moveTo>
                  <a:pt x="0" y="0"/>
                </a:moveTo>
                <a:lnTo>
                  <a:pt x="674113" y="0"/>
                </a:lnTo>
                <a:lnTo>
                  <a:pt x="674113" y="783852"/>
                </a:lnTo>
                <a:lnTo>
                  <a:pt x="0" y="783852"/>
                </a:lnTo>
                <a:lnTo>
                  <a:pt x="0" y="0"/>
                </a:lnTo>
                <a:close/>
              </a:path>
            </a:pathLst>
          </a:custGeom>
          <a:blipFill rotWithShape="1">
            <a:blip r:embed="rId4">
              <a:alphaModFix/>
            </a:blip>
            <a:stretch>
              <a:fillRect b="0" l="0" r="0" t="0"/>
            </a:stretch>
          </a:blipFill>
          <a:ln>
            <a:noFill/>
          </a:ln>
        </p:spPr>
      </p:sp>
      <p:sp>
        <p:nvSpPr>
          <p:cNvPr id="151" name="Google Shape;151;p6"/>
          <p:cNvSpPr/>
          <p:nvPr/>
        </p:nvSpPr>
        <p:spPr>
          <a:xfrm>
            <a:off x="9878035" y="4803122"/>
            <a:ext cx="674113" cy="783853"/>
          </a:xfrm>
          <a:custGeom>
            <a:rect b="b" l="l" r="r" t="t"/>
            <a:pathLst>
              <a:path extrusionOk="0" h="783853" w="674113">
                <a:moveTo>
                  <a:pt x="0" y="0"/>
                </a:moveTo>
                <a:lnTo>
                  <a:pt x="674113" y="0"/>
                </a:lnTo>
                <a:lnTo>
                  <a:pt x="674113" y="783853"/>
                </a:lnTo>
                <a:lnTo>
                  <a:pt x="0" y="783853"/>
                </a:lnTo>
                <a:lnTo>
                  <a:pt x="0" y="0"/>
                </a:lnTo>
                <a:close/>
              </a:path>
            </a:pathLst>
          </a:custGeom>
          <a:blipFill rotWithShape="1">
            <a:blip r:embed="rId4">
              <a:alphaModFix/>
            </a:blip>
            <a:stretch>
              <a:fillRect b="0" l="0" r="0" t="0"/>
            </a:stretch>
          </a:blipFill>
          <a:ln>
            <a:noFill/>
          </a:ln>
        </p:spPr>
      </p:sp>
      <p:sp>
        <p:nvSpPr>
          <p:cNvPr id="152" name="Google Shape;152;p6"/>
          <p:cNvSpPr/>
          <p:nvPr/>
        </p:nvSpPr>
        <p:spPr>
          <a:xfrm>
            <a:off x="9878035" y="6441650"/>
            <a:ext cx="674113" cy="783853"/>
          </a:xfrm>
          <a:custGeom>
            <a:rect b="b" l="l" r="r" t="t"/>
            <a:pathLst>
              <a:path extrusionOk="0" h="783853" w="674113">
                <a:moveTo>
                  <a:pt x="0" y="0"/>
                </a:moveTo>
                <a:lnTo>
                  <a:pt x="674113" y="0"/>
                </a:lnTo>
                <a:lnTo>
                  <a:pt x="674113" y="783852"/>
                </a:lnTo>
                <a:lnTo>
                  <a:pt x="0" y="783852"/>
                </a:lnTo>
                <a:lnTo>
                  <a:pt x="0" y="0"/>
                </a:lnTo>
                <a:close/>
              </a:path>
            </a:pathLst>
          </a:custGeom>
          <a:blipFill rotWithShape="1">
            <a:blip r:embed="rId4">
              <a:alphaModFix/>
            </a:blip>
            <a:stretch>
              <a:fillRect b="0" l="0" r="0" t="0"/>
            </a:stretch>
          </a:blipFill>
          <a:ln>
            <a:noFill/>
          </a:ln>
        </p:spPr>
      </p:sp>
      <p:sp>
        <p:nvSpPr>
          <p:cNvPr id="153" name="Google Shape;153;p6"/>
          <p:cNvSpPr/>
          <p:nvPr/>
        </p:nvSpPr>
        <p:spPr>
          <a:xfrm>
            <a:off x="9878035" y="8384903"/>
            <a:ext cx="674113" cy="783853"/>
          </a:xfrm>
          <a:custGeom>
            <a:rect b="b" l="l" r="r" t="t"/>
            <a:pathLst>
              <a:path extrusionOk="0" h="783853" w="674113">
                <a:moveTo>
                  <a:pt x="0" y="0"/>
                </a:moveTo>
                <a:lnTo>
                  <a:pt x="674113" y="0"/>
                </a:lnTo>
                <a:lnTo>
                  <a:pt x="674113" y="783853"/>
                </a:lnTo>
                <a:lnTo>
                  <a:pt x="0" y="783853"/>
                </a:lnTo>
                <a:lnTo>
                  <a:pt x="0" y="0"/>
                </a:lnTo>
                <a:close/>
              </a:path>
            </a:pathLst>
          </a:custGeom>
          <a:blipFill rotWithShape="1">
            <a:blip r:embed="rId4">
              <a:alphaModFix/>
            </a:blip>
            <a:stretch>
              <a:fillRect b="0" l="0" r="0" t="0"/>
            </a:stretch>
          </a:blipFill>
          <a:ln>
            <a:noFill/>
          </a:ln>
        </p:spPr>
      </p:sp>
      <p:sp>
        <p:nvSpPr>
          <p:cNvPr id="154" name="Google Shape;154;p6"/>
          <p:cNvSpPr/>
          <p:nvPr/>
        </p:nvSpPr>
        <p:spPr>
          <a:xfrm>
            <a:off x="438062" y="4169914"/>
            <a:ext cx="7909169" cy="5448024"/>
          </a:xfrm>
          <a:custGeom>
            <a:rect b="b" l="l" r="r" t="t"/>
            <a:pathLst>
              <a:path extrusionOk="0" h="5448024" w="7909169">
                <a:moveTo>
                  <a:pt x="0" y="0"/>
                </a:moveTo>
                <a:lnTo>
                  <a:pt x="7909169" y="0"/>
                </a:lnTo>
                <a:lnTo>
                  <a:pt x="7909169" y="5448023"/>
                </a:lnTo>
                <a:lnTo>
                  <a:pt x="0" y="5448023"/>
                </a:lnTo>
                <a:lnTo>
                  <a:pt x="0" y="0"/>
                </a:lnTo>
                <a:close/>
              </a:path>
            </a:pathLst>
          </a:custGeom>
          <a:blipFill rotWithShape="1">
            <a:blip r:embed="rId5">
              <a:alphaModFix/>
            </a:blip>
            <a:stretch>
              <a:fillRect b="-25573" l="0" r="-33397" t="-25479"/>
            </a:stretch>
          </a:blipFill>
          <a:ln>
            <a:noFill/>
          </a:ln>
        </p:spPr>
      </p:sp>
      <p:grpSp>
        <p:nvGrpSpPr>
          <p:cNvPr id="155" name="Google Shape;155;p6"/>
          <p:cNvGrpSpPr/>
          <p:nvPr/>
        </p:nvGrpSpPr>
        <p:grpSpPr>
          <a:xfrm>
            <a:off x="10981333" y="3083499"/>
            <a:ext cx="6561450" cy="956997"/>
            <a:chOff x="0" y="-38100"/>
            <a:chExt cx="8748600" cy="1275996"/>
          </a:xfrm>
        </p:grpSpPr>
        <p:sp>
          <p:nvSpPr>
            <p:cNvPr id="156" name="Google Shape;156;p6"/>
            <p:cNvSpPr txBox="1"/>
            <p:nvPr/>
          </p:nvSpPr>
          <p:spPr>
            <a:xfrm>
              <a:off x="0" y="-38100"/>
              <a:ext cx="8748600" cy="6156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000" u="none" cap="none" strike="noStrike">
                  <a:solidFill>
                    <a:srgbClr val="18100A"/>
                  </a:solidFill>
                  <a:latin typeface="Arial"/>
                  <a:ea typeface="Arial"/>
                  <a:cs typeface="Arial"/>
                  <a:sym typeface="Arial"/>
                </a:rPr>
                <a:t>Fear</a:t>
              </a:r>
              <a:endParaRPr/>
            </a:p>
          </p:txBody>
        </p:sp>
        <p:sp>
          <p:nvSpPr>
            <p:cNvPr id="157" name="Google Shape;157;p6"/>
            <p:cNvSpPr txBox="1"/>
            <p:nvPr/>
          </p:nvSpPr>
          <p:spPr>
            <a:xfrm>
              <a:off x="0" y="827496"/>
              <a:ext cx="8748600" cy="410400"/>
            </a:xfrm>
            <a:prstGeom prst="rect">
              <a:avLst/>
            </a:prstGeom>
            <a:noFill/>
            <a:ln>
              <a:noFill/>
            </a:ln>
          </p:spPr>
          <p:txBody>
            <a:bodyPr anchorCtr="0" anchor="t" bIns="0" lIns="0" spcFirstLastPara="1" rIns="0" wrap="square" tIns="0">
              <a:spAutoFit/>
            </a:bodyPr>
            <a:lstStyle/>
            <a:p>
              <a:pPr indent="0" lvl="0" marL="0" marR="0" rtl="0" algn="l">
                <a:lnSpc>
                  <a:spcPct val="158029"/>
                </a:lnSpc>
                <a:spcBef>
                  <a:spcPts val="0"/>
                </a:spcBef>
                <a:spcAft>
                  <a:spcPts val="0"/>
                </a:spcAft>
                <a:buNone/>
              </a:pPr>
              <a:r>
                <a:rPr b="0" i="0" lang="en-US" sz="1999" u="none" cap="none" strike="noStrike">
                  <a:solidFill>
                    <a:srgbClr val="18100A"/>
                  </a:solidFill>
                  <a:latin typeface="Arial"/>
                  <a:ea typeface="Arial"/>
                  <a:cs typeface="Arial"/>
                  <a:sym typeface="Arial"/>
                </a:rPr>
                <a:t>Drives a wedge between communities</a:t>
              </a:r>
              <a:endParaRPr/>
            </a:p>
          </p:txBody>
        </p:sp>
      </p:grpSp>
      <p:grpSp>
        <p:nvGrpSpPr>
          <p:cNvPr id="158" name="Google Shape;158;p6"/>
          <p:cNvGrpSpPr/>
          <p:nvPr/>
        </p:nvGrpSpPr>
        <p:grpSpPr>
          <a:xfrm>
            <a:off x="10981333" y="4721404"/>
            <a:ext cx="6561446" cy="1009877"/>
            <a:chOff x="0" y="-38100"/>
            <a:chExt cx="8748595" cy="1346503"/>
          </a:xfrm>
        </p:grpSpPr>
        <p:sp>
          <p:nvSpPr>
            <p:cNvPr id="159" name="Google Shape;159;p6"/>
            <p:cNvSpPr txBox="1"/>
            <p:nvPr/>
          </p:nvSpPr>
          <p:spPr>
            <a:xfrm>
              <a:off x="0" y="-38100"/>
              <a:ext cx="8748595" cy="6477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000" u="none" cap="none" strike="noStrike">
                  <a:solidFill>
                    <a:srgbClr val="18100A"/>
                  </a:solidFill>
                  <a:latin typeface="Arial"/>
                  <a:ea typeface="Arial"/>
                  <a:cs typeface="Arial"/>
                  <a:sym typeface="Arial"/>
                </a:rPr>
                <a:t>Insecurity</a:t>
              </a:r>
              <a:endParaRPr/>
            </a:p>
          </p:txBody>
        </p:sp>
        <p:sp>
          <p:nvSpPr>
            <p:cNvPr id="160" name="Google Shape;160;p6"/>
            <p:cNvSpPr txBox="1"/>
            <p:nvPr/>
          </p:nvSpPr>
          <p:spPr>
            <a:xfrm>
              <a:off x="0" y="827496"/>
              <a:ext cx="8748595" cy="480907"/>
            </a:xfrm>
            <a:prstGeom prst="rect">
              <a:avLst/>
            </a:prstGeom>
            <a:noFill/>
            <a:ln>
              <a:noFill/>
            </a:ln>
          </p:spPr>
          <p:txBody>
            <a:bodyPr anchorCtr="0" anchor="t" bIns="0" lIns="0" spcFirstLastPara="1" rIns="0" wrap="square" tIns="0">
              <a:spAutoFit/>
            </a:bodyPr>
            <a:lstStyle/>
            <a:p>
              <a:pPr indent="0" lvl="0" marL="0" marR="0" rtl="0" algn="l">
                <a:lnSpc>
                  <a:spcPct val="158029"/>
                </a:lnSpc>
                <a:spcBef>
                  <a:spcPts val="0"/>
                </a:spcBef>
                <a:spcAft>
                  <a:spcPts val="0"/>
                </a:spcAft>
                <a:buNone/>
              </a:pPr>
              <a:r>
                <a:rPr b="0" i="0" lang="en-US" sz="1999" u="none" cap="none" strike="noStrike">
                  <a:solidFill>
                    <a:srgbClr val="18100A"/>
                  </a:solidFill>
                  <a:latin typeface="Arial"/>
                  <a:ea typeface="Arial"/>
                  <a:cs typeface="Arial"/>
                  <a:sym typeface="Arial"/>
                </a:rPr>
                <a:t>Fuels a sense of </a:t>
              </a:r>
              <a:r>
                <a:rPr b="1" i="0" lang="en-US" sz="1999" u="none" cap="none" strike="noStrike">
                  <a:solidFill>
                    <a:srgbClr val="18100A"/>
                  </a:solidFill>
                  <a:latin typeface="Arial"/>
                  <a:ea typeface="Arial"/>
                  <a:cs typeface="Arial"/>
                  <a:sym typeface="Arial"/>
                </a:rPr>
                <a:t>separation</a:t>
              </a:r>
              <a:r>
                <a:rPr b="0" i="0" lang="en-US" sz="1999" u="none" cap="none" strike="noStrike">
                  <a:solidFill>
                    <a:srgbClr val="18100A"/>
                  </a:solidFill>
                  <a:latin typeface="Arial"/>
                  <a:ea typeface="Arial"/>
                  <a:cs typeface="Arial"/>
                  <a:sym typeface="Arial"/>
                </a:rPr>
                <a:t> and distrust</a:t>
              </a:r>
              <a:endParaRPr/>
            </a:p>
          </p:txBody>
        </p:sp>
      </p:grpSp>
      <p:grpSp>
        <p:nvGrpSpPr>
          <p:cNvPr id="161" name="Google Shape;161;p6"/>
          <p:cNvGrpSpPr/>
          <p:nvPr/>
        </p:nvGrpSpPr>
        <p:grpSpPr>
          <a:xfrm>
            <a:off x="10981333" y="6359932"/>
            <a:ext cx="6561450" cy="956997"/>
            <a:chOff x="0" y="-38100"/>
            <a:chExt cx="8748600" cy="1275996"/>
          </a:xfrm>
        </p:grpSpPr>
        <p:sp>
          <p:nvSpPr>
            <p:cNvPr id="162" name="Google Shape;162;p6"/>
            <p:cNvSpPr txBox="1"/>
            <p:nvPr/>
          </p:nvSpPr>
          <p:spPr>
            <a:xfrm>
              <a:off x="0" y="-38100"/>
              <a:ext cx="8748600" cy="6156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000" u="none" cap="none" strike="noStrike">
                  <a:solidFill>
                    <a:srgbClr val="18100A"/>
                  </a:solidFill>
                  <a:latin typeface="Arial"/>
                  <a:ea typeface="Arial"/>
                  <a:cs typeface="Arial"/>
                  <a:sym typeface="Arial"/>
                </a:rPr>
                <a:t>Hatred</a:t>
              </a:r>
              <a:endParaRPr/>
            </a:p>
          </p:txBody>
        </p:sp>
        <p:sp>
          <p:nvSpPr>
            <p:cNvPr id="163" name="Google Shape;163;p6"/>
            <p:cNvSpPr txBox="1"/>
            <p:nvPr/>
          </p:nvSpPr>
          <p:spPr>
            <a:xfrm>
              <a:off x="0" y="827496"/>
              <a:ext cx="8748600" cy="410400"/>
            </a:xfrm>
            <a:prstGeom prst="rect">
              <a:avLst/>
            </a:prstGeom>
            <a:noFill/>
            <a:ln>
              <a:noFill/>
            </a:ln>
          </p:spPr>
          <p:txBody>
            <a:bodyPr anchorCtr="0" anchor="t" bIns="0" lIns="0" spcFirstLastPara="1" rIns="0" wrap="square" tIns="0">
              <a:spAutoFit/>
            </a:bodyPr>
            <a:lstStyle/>
            <a:p>
              <a:pPr indent="0" lvl="0" marL="0" marR="0" rtl="0" algn="l">
                <a:lnSpc>
                  <a:spcPct val="158029"/>
                </a:lnSpc>
                <a:spcBef>
                  <a:spcPts val="0"/>
                </a:spcBef>
                <a:spcAft>
                  <a:spcPts val="0"/>
                </a:spcAft>
                <a:buNone/>
              </a:pPr>
              <a:r>
                <a:rPr b="0" i="0" lang="en-US" sz="1999" u="none" cap="none" strike="noStrike">
                  <a:solidFill>
                    <a:srgbClr val="18100A"/>
                  </a:solidFill>
                  <a:latin typeface="Arial"/>
                  <a:ea typeface="Arial"/>
                  <a:cs typeface="Arial"/>
                  <a:sym typeface="Arial"/>
                </a:rPr>
                <a:t>Emerges from </a:t>
              </a:r>
              <a:r>
                <a:rPr b="1" i="0" lang="en-US" sz="1999" u="none" cap="none" strike="noStrike">
                  <a:solidFill>
                    <a:srgbClr val="18100A"/>
                  </a:solidFill>
                  <a:latin typeface="Arial"/>
                  <a:ea typeface="Arial"/>
                  <a:cs typeface="Arial"/>
                  <a:sym typeface="Arial"/>
                </a:rPr>
                <a:t>misunderstanding</a:t>
              </a:r>
              <a:r>
                <a:rPr b="0" i="0" lang="en-US" sz="1999" u="none" cap="none" strike="noStrike">
                  <a:solidFill>
                    <a:srgbClr val="18100A"/>
                  </a:solidFill>
                  <a:latin typeface="Arial"/>
                  <a:ea typeface="Arial"/>
                  <a:cs typeface="Arial"/>
                  <a:sym typeface="Arial"/>
                </a:rPr>
                <a:t> and fearfulness</a:t>
              </a:r>
              <a:endParaRPr/>
            </a:p>
          </p:txBody>
        </p:sp>
      </p:grpSp>
      <p:grpSp>
        <p:nvGrpSpPr>
          <p:cNvPr id="164" name="Google Shape;164;p6"/>
          <p:cNvGrpSpPr/>
          <p:nvPr/>
        </p:nvGrpSpPr>
        <p:grpSpPr>
          <a:xfrm>
            <a:off x="10981333" y="8303260"/>
            <a:ext cx="6561450" cy="956997"/>
            <a:chOff x="0" y="-38100"/>
            <a:chExt cx="8748600" cy="1275996"/>
          </a:xfrm>
        </p:grpSpPr>
        <p:sp>
          <p:nvSpPr>
            <p:cNvPr id="165" name="Google Shape;165;p6"/>
            <p:cNvSpPr txBox="1"/>
            <p:nvPr/>
          </p:nvSpPr>
          <p:spPr>
            <a:xfrm>
              <a:off x="0" y="-38100"/>
              <a:ext cx="8748600" cy="6156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000" u="none" cap="none" strike="noStrike">
                  <a:solidFill>
                    <a:srgbClr val="18100A"/>
                  </a:solidFill>
                  <a:latin typeface="Arial"/>
                  <a:ea typeface="Arial"/>
                  <a:cs typeface="Arial"/>
                  <a:sym typeface="Arial"/>
                </a:rPr>
                <a:t>Division</a:t>
              </a:r>
              <a:endParaRPr/>
            </a:p>
          </p:txBody>
        </p:sp>
        <p:sp>
          <p:nvSpPr>
            <p:cNvPr id="166" name="Google Shape;166;p6"/>
            <p:cNvSpPr txBox="1"/>
            <p:nvPr/>
          </p:nvSpPr>
          <p:spPr>
            <a:xfrm>
              <a:off x="0" y="827496"/>
              <a:ext cx="8748600" cy="410400"/>
            </a:xfrm>
            <a:prstGeom prst="rect">
              <a:avLst/>
            </a:prstGeom>
            <a:noFill/>
            <a:ln>
              <a:noFill/>
            </a:ln>
          </p:spPr>
          <p:txBody>
            <a:bodyPr anchorCtr="0" anchor="t" bIns="0" lIns="0" spcFirstLastPara="1" rIns="0" wrap="square" tIns="0">
              <a:spAutoFit/>
            </a:bodyPr>
            <a:lstStyle/>
            <a:p>
              <a:pPr indent="0" lvl="0" marL="0" marR="0" rtl="0" algn="l">
                <a:lnSpc>
                  <a:spcPct val="158029"/>
                </a:lnSpc>
                <a:spcBef>
                  <a:spcPts val="0"/>
                </a:spcBef>
                <a:spcAft>
                  <a:spcPts val="0"/>
                </a:spcAft>
                <a:buNone/>
              </a:pPr>
              <a:r>
                <a:rPr b="0" i="0" lang="en-US" sz="1999" u="none" cap="none" strike="noStrike">
                  <a:solidFill>
                    <a:srgbClr val="18100A"/>
                  </a:solidFill>
                  <a:latin typeface="Arial"/>
                  <a:ea typeface="Arial"/>
                  <a:cs typeface="Arial"/>
                  <a:sym typeface="Arial"/>
                </a:rPr>
                <a:t>Creates barriers, hindering our progress together</a:t>
              </a:r>
              <a:endParaRPr/>
            </a:p>
          </p:txBody>
        </p:sp>
      </p:grpSp>
      <p:sp>
        <p:nvSpPr>
          <p:cNvPr id="167" name="Google Shape;167;p6"/>
          <p:cNvSpPr txBox="1"/>
          <p:nvPr/>
        </p:nvSpPr>
        <p:spPr>
          <a:xfrm>
            <a:off x="2604023" y="1436926"/>
            <a:ext cx="5947800" cy="2788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9059" u="none" cap="none" strike="noStrike">
                <a:solidFill>
                  <a:srgbClr val="18100A"/>
                </a:solidFill>
                <a:latin typeface="Sedgwick Ave"/>
                <a:ea typeface="Sedgwick Ave"/>
                <a:cs typeface="Sedgwick Ave"/>
                <a:sym typeface="Sedgwick Ave"/>
              </a:rPr>
              <a:t>Insecurity and Division</a:t>
            </a:r>
            <a:endParaRPr sz="900"/>
          </a:p>
        </p:txBody>
      </p:sp>
      <p:sp>
        <p:nvSpPr>
          <p:cNvPr id="168" name="Google Shape;168;p6"/>
          <p:cNvSpPr txBox="1"/>
          <p:nvPr/>
        </p:nvSpPr>
        <p:spPr>
          <a:xfrm>
            <a:off x="9674835" y="723727"/>
            <a:ext cx="8409965" cy="166878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2200" u="none" cap="none" strike="noStrike">
                <a:solidFill>
                  <a:srgbClr val="000F22"/>
                </a:solidFill>
                <a:latin typeface="DM Sans"/>
                <a:ea typeface="DM Sans"/>
                <a:cs typeface="DM Sans"/>
                <a:sym typeface="DM Sans"/>
              </a:rPr>
              <a:t>Insecurity often breeds fear, leading to </a:t>
            </a:r>
            <a:r>
              <a:rPr b="1" i="0" lang="en-US" sz="2200" u="none" cap="none" strike="noStrike">
                <a:solidFill>
                  <a:srgbClr val="000F22"/>
                </a:solidFill>
                <a:latin typeface="DM Sans"/>
                <a:ea typeface="DM Sans"/>
                <a:cs typeface="DM Sans"/>
                <a:sym typeface="DM Sans"/>
              </a:rPr>
              <a:t>division</a:t>
            </a:r>
            <a:r>
              <a:rPr b="0" i="0" lang="en-US" sz="2200" u="none" cap="none" strike="noStrike">
                <a:solidFill>
                  <a:srgbClr val="000F22"/>
                </a:solidFill>
                <a:latin typeface="DM Sans"/>
                <a:ea typeface="DM Sans"/>
                <a:cs typeface="DM Sans"/>
                <a:sym typeface="DM Sans"/>
              </a:rPr>
              <a:t> and hate among communities. This disconnect undermines our shared humanity and reinforces barriers, making it crucial to foster </a:t>
            </a:r>
            <a:r>
              <a:rPr b="1" i="0" lang="en-US" sz="2200" u="none" cap="none" strike="noStrike">
                <a:solidFill>
                  <a:srgbClr val="000F22"/>
                </a:solidFill>
                <a:latin typeface="DM Sans"/>
                <a:ea typeface="DM Sans"/>
                <a:cs typeface="DM Sans"/>
                <a:sym typeface="DM Sans"/>
              </a:rPr>
              <a:t>empathy</a:t>
            </a:r>
            <a:r>
              <a:rPr b="0" i="0" lang="en-US" sz="2200" u="none" cap="none" strike="noStrike">
                <a:solidFill>
                  <a:srgbClr val="000F22"/>
                </a:solidFill>
                <a:latin typeface="DM Sans"/>
                <a:ea typeface="DM Sans"/>
                <a:cs typeface="DM Sans"/>
                <a:sym typeface="DM Sans"/>
              </a:rPr>
              <a:t> and connection to combat these negative emotions.</a:t>
            </a:r>
            <a:endParaRPr/>
          </a:p>
        </p:txBody>
      </p:sp>
      <p:sp>
        <p:nvSpPr>
          <p:cNvPr id="169" name="Google Shape;169;p6"/>
          <p:cNvSpPr txBox="1"/>
          <p:nvPr/>
        </p:nvSpPr>
        <p:spPr>
          <a:xfrm>
            <a:off x="0" y="9764565"/>
            <a:ext cx="8987199" cy="18478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1200" u="none" cap="none" strike="noStrike">
                <a:solidFill>
                  <a:srgbClr val="E0DFDB"/>
                </a:solidFill>
                <a:latin typeface="Arial"/>
                <a:ea typeface="Arial"/>
                <a:cs typeface="Arial"/>
                <a:sym typeface="Arial"/>
              </a:rPr>
              <a:t>Copyright © 2025  iambernie.com   All Rights Reserved.</a:t>
            </a:r>
            <a:endParaRPr/>
          </a:p>
        </p:txBody>
      </p:sp>
      <p:pic>
        <p:nvPicPr>
          <p:cNvPr id="170" name="Google Shape;170;p6" title="SANITY IN HUMANITY LOGO CLR.png"/>
          <p:cNvPicPr preferRelativeResize="0"/>
          <p:nvPr/>
        </p:nvPicPr>
        <p:blipFill>
          <a:blip r:embed="rId6">
            <a:alphaModFix/>
          </a:blip>
          <a:stretch>
            <a:fillRect/>
          </a:stretch>
        </p:blipFill>
        <p:spPr>
          <a:xfrm>
            <a:off x="438050" y="325275"/>
            <a:ext cx="2465675" cy="24656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0DFDB"/>
        </a:solidFill>
      </p:bgPr>
    </p:bg>
    <p:spTree>
      <p:nvGrpSpPr>
        <p:cNvPr id="174" name="Shape 174"/>
        <p:cNvGrpSpPr/>
        <p:nvPr/>
      </p:nvGrpSpPr>
      <p:grpSpPr>
        <a:xfrm>
          <a:off x="0" y="0"/>
          <a:ext cx="0" cy="0"/>
          <a:chOff x="0" y="0"/>
          <a:chExt cx="0" cy="0"/>
        </a:xfrm>
      </p:grpSpPr>
      <p:sp>
        <p:nvSpPr>
          <p:cNvPr id="175" name="Google Shape;175;p7"/>
          <p:cNvSpPr/>
          <p:nvPr/>
        </p:nvSpPr>
        <p:spPr>
          <a:xfrm>
            <a:off x="0" y="0"/>
            <a:ext cx="10540192" cy="10287000"/>
          </a:xfrm>
          <a:custGeom>
            <a:rect b="b" l="l" r="r" t="t"/>
            <a:pathLst>
              <a:path extrusionOk="0" h="812800" w="832805">
                <a:moveTo>
                  <a:pt x="0" y="0"/>
                </a:moveTo>
                <a:lnTo>
                  <a:pt x="832805" y="0"/>
                </a:lnTo>
                <a:lnTo>
                  <a:pt x="832805" y="812800"/>
                </a:lnTo>
                <a:lnTo>
                  <a:pt x="0" y="812800"/>
                </a:lnTo>
                <a:close/>
              </a:path>
            </a:pathLst>
          </a:custGeom>
          <a:blipFill rotWithShape="1">
            <a:blip r:embed="rId3">
              <a:alphaModFix/>
            </a:blip>
            <a:stretch>
              <a:fillRect b="0" l="-15063" r="-15062" t="0"/>
            </a:stretch>
          </a:blipFill>
          <a:ln>
            <a:noFill/>
          </a:ln>
        </p:spPr>
      </p:sp>
      <p:sp>
        <p:nvSpPr>
          <p:cNvPr id="176" name="Google Shape;176;p7"/>
          <p:cNvSpPr txBox="1"/>
          <p:nvPr/>
        </p:nvSpPr>
        <p:spPr>
          <a:xfrm>
            <a:off x="10837575" y="3429000"/>
            <a:ext cx="7120200" cy="63090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2499" u="none" cap="none" strike="noStrike">
                <a:solidFill>
                  <a:srgbClr val="18100A"/>
                </a:solidFill>
                <a:latin typeface="Arial"/>
                <a:ea typeface="Arial"/>
                <a:cs typeface="Arial"/>
                <a:sym typeface="Arial"/>
              </a:rPr>
              <a:t>Insecurity, envy, and fear of the unfamiliar fuel gossip, bigotry, and eventually, hate. When false leaders seize that fear, they manipulate it. They build mobs, spread disinformation, and turn people against their own cousins. Hatred spreads like cancer, indiscriminately, destructively, and inevitably leading to suffering, guilt, and collapse.</a:t>
            </a:r>
            <a:endParaRPr/>
          </a:p>
          <a:p>
            <a:pPr indent="0" lvl="0" marL="0" marR="0" rtl="0" algn="l">
              <a:lnSpc>
                <a:spcPct val="140016"/>
              </a:lnSpc>
              <a:spcBef>
                <a:spcPts val="0"/>
              </a:spcBef>
              <a:spcAft>
                <a:spcPts val="0"/>
              </a:spcAft>
              <a:buNone/>
            </a:pPr>
            <a:r>
              <a:t/>
            </a:r>
            <a:endParaRPr b="0" i="0" sz="2499" u="none" cap="none" strike="noStrike">
              <a:solidFill>
                <a:srgbClr val="18100A"/>
              </a:solidFill>
              <a:latin typeface="Arial"/>
              <a:ea typeface="Arial"/>
              <a:cs typeface="Arial"/>
              <a:sym typeface="Arial"/>
            </a:endParaRPr>
          </a:p>
          <a:p>
            <a:pPr indent="0" lvl="0" marL="0" marR="0" rtl="0" algn="l">
              <a:lnSpc>
                <a:spcPct val="140016"/>
              </a:lnSpc>
              <a:spcBef>
                <a:spcPts val="0"/>
              </a:spcBef>
              <a:spcAft>
                <a:spcPts val="0"/>
              </a:spcAft>
              <a:buNone/>
            </a:pPr>
            <a:r>
              <a:rPr b="0" i="0" lang="en-US" sz="2499" u="none" cap="none" strike="noStrike">
                <a:solidFill>
                  <a:srgbClr val="18100A"/>
                </a:solidFill>
                <a:latin typeface="Arial"/>
                <a:ea typeface="Arial"/>
                <a:cs typeface="Arial"/>
                <a:sym typeface="Arial"/>
              </a:rPr>
              <a:t>We’ve been too quick to conform. Too eager to follow party lines or ideologies without asking questions.</a:t>
            </a:r>
            <a:endParaRPr/>
          </a:p>
          <a:p>
            <a:pPr indent="0" lvl="0" marL="0" marR="0" rtl="0" algn="l">
              <a:lnSpc>
                <a:spcPct val="140016"/>
              </a:lnSpc>
              <a:spcBef>
                <a:spcPts val="0"/>
              </a:spcBef>
              <a:spcAft>
                <a:spcPts val="0"/>
              </a:spcAft>
              <a:buNone/>
            </a:pPr>
            <a:r>
              <a:t/>
            </a:r>
            <a:endParaRPr b="0" i="0" sz="2499" u="none" cap="none" strike="noStrike">
              <a:solidFill>
                <a:srgbClr val="18100A"/>
              </a:solidFill>
              <a:latin typeface="Arial"/>
              <a:ea typeface="Arial"/>
              <a:cs typeface="Arial"/>
              <a:sym typeface="Arial"/>
            </a:endParaRPr>
          </a:p>
        </p:txBody>
      </p:sp>
      <p:sp>
        <p:nvSpPr>
          <p:cNvPr id="177" name="Google Shape;177;p7"/>
          <p:cNvSpPr txBox="1"/>
          <p:nvPr/>
        </p:nvSpPr>
        <p:spPr>
          <a:xfrm>
            <a:off x="10837572" y="577150"/>
            <a:ext cx="6979200" cy="2423400"/>
          </a:xfrm>
          <a:prstGeom prst="rect">
            <a:avLst/>
          </a:prstGeom>
          <a:noFill/>
          <a:ln>
            <a:noFill/>
          </a:ln>
        </p:spPr>
        <p:txBody>
          <a:bodyPr anchorCtr="0" anchor="t" bIns="0" lIns="0" spcFirstLastPara="1" rIns="0" wrap="square" tIns="0">
            <a:spAutoFit/>
          </a:bodyPr>
          <a:lstStyle/>
          <a:p>
            <a:pPr indent="0" lvl="0" marL="0" marR="0" rtl="0" algn="l">
              <a:lnSpc>
                <a:spcPct val="96000"/>
              </a:lnSpc>
              <a:spcBef>
                <a:spcPts val="0"/>
              </a:spcBef>
              <a:spcAft>
                <a:spcPts val="0"/>
              </a:spcAft>
              <a:buNone/>
            </a:pPr>
            <a:r>
              <a:rPr b="0" i="0" lang="en-US" sz="8200" u="none" cap="none" strike="noStrike">
                <a:solidFill>
                  <a:srgbClr val="18100A"/>
                </a:solidFill>
                <a:latin typeface="Sedgwick Ave"/>
                <a:ea typeface="Sedgwick Ave"/>
                <a:cs typeface="Sedgwick Ave"/>
                <a:sym typeface="Sedgwick Ave"/>
              </a:rPr>
              <a:t>Insecurity Can Lead to Hate</a:t>
            </a:r>
            <a:endParaRPr/>
          </a:p>
        </p:txBody>
      </p:sp>
      <p:sp>
        <p:nvSpPr>
          <p:cNvPr id="178" name="Google Shape;178;p7"/>
          <p:cNvSpPr txBox="1"/>
          <p:nvPr/>
        </p:nvSpPr>
        <p:spPr>
          <a:xfrm>
            <a:off x="2784143" y="9714808"/>
            <a:ext cx="8987199" cy="18478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1200" u="none" cap="none" strike="noStrike">
                <a:solidFill>
                  <a:srgbClr val="A59E99"/>
                </a:solidFill>
                <a:latin typeface="Arial"/>
                <a:ea typeface="Arial"/>
                <a:cs typeface="Arial"/>
                <a:sym typeface="Arial"/>
              </a:rPr>
              <a:t>Copyright © 2025  iambernie.com   All Rights Reserved.</a:t>
            </a:r>
            <a:endParaRPr/>
          </a:p>
        </p:txBody>
      </p:sp>
      <p:pic>
        <p:nvPicPr>
          <p:cNvPr id="179" name="Google Shape;179;p7" title="SANITY IN HUMANITY LOGO CLR.png"/>
          <p:cNvPicPr preferRelativeResize="0"/>
          <p:nvPr/>
        </p:nvPicPr>
        <p:blipFill>
          <a:blip r:embed="rId4">
            <a:alphaModFix/>
          </a:blip>
          <a:stretch>
            <a:fillRect/>
          </a:stretch>
        </p:blipFill>
        <p:spPr>
          <a:xfrm>
            <a:off x="4171650" y="127025"/>
            <a:ext cx="2465675" cy="24656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0DFDB"/>
        </a:solidFill>
      </p:bgPr>
    </p:bg>
    <p:spTree>
      <p:nvGrpSpPr>
        <p:cNvPr id="183" name="Shape 183"/>
        <p:cNvGrpSpPr/>
        <p:nvPr/>
      </p:nvGrpSpPr>
      <p:grpSpPr>
        <a:xfrm>
          <a:off x="0" y="0"/>
          <a:ext cx="0" cy="0"/>
          <a:chOff x="0" y="0"/>
          <a:chExt cx="0" cy="0"/>
        </a:xfrm>
      </p:grpSpPr>
      <p:grpSp>
        <p:nvGrpSpPr>
          <p:cNvPr id="184" name="Google Shape;184;p8"/>
          <p:cNvGrpSpPr/>
          <p:nvPr/>
        </p:nvGrpSpPr>
        <p:grpSpPr>
          <a:xfrm>
            <a:off x="11592287" y="192272"/>
            <a:ext cx="5748067" cy="9740656"/>
            <a:chOff x="0" y="-9525"/>
            <a:chExt cx="7664089" cy="12987542"/>
          </a:xfrm>
        </p:grpSpPr>
        <p:sp>
          <p:nvSpPr>
            <p:cNvPr id="185" name="Google Shape;185;p8"/>
            <p:cNvSpPr txBox="1"/>
            <p:nvPr/>
          </p:nvSpPr>
          <p:spPr>
            <a:xfrm>
              <a:off x="0" y="2499459"/>
              <a:ext cx="7664089" cy="10478558"/>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2499" u="none" cap="none" strike="noStrike">
                  <a:solidFill>
                    <a:srgbClr val="18100A"/>
                  </a:solidFill>
                  <a:latin typeface="Arial"/>
                  <a:ea typeface="Arial"/>
                  <a:cs typeface="Arial"/>
                  <a:sym typeface="Arial"/>
                </a:rPr>
                <a:t>We forget: We are the gatekeepers of our own minds.</a:t>
              </a:r>
              <a:endParaRPr/>
            </a:p>
            <a:p>
              <a:pPr indent="0" lvl="0" marL="0" marR="0" rtl="0" algn="l">
                <a:lnSpc>
                  <a:spcPct val="140016"/>
                </a:lnSpc>
                <a:spcBef>
                  <a:spcPts val="0"/>
                </a:spcBef>
                <a:spcAft>
                  <a:spcPts val="0"/>
                </a:spcAft>
                <a:buNone/>
              </a:pPr>
              <a:r>
                <a:t/>
              </a:r>
              <a:endParaRPr b="0" i="0" sz="2499" u="none" cap="none" strike="noStrike">
                <a:solidFill>
                  <a:srgbClr val="18100A"/>
                </a:solidFill>
                <a:latin typeface="Arial"/>
                <a:ea typeface="Arial"/>
                <a:cs typeface="Arial"/>
                <a:sym typeface="Arial"/>
              </a:endParaRPr>
            </a:p>
            <a:p>
              <a:pPr indent="0" lvl="0" marL="0" marR="0" rtl="0" algn="l">
                <a:lnSpc>
                  <a:spcPct val="140016"/>
                </a:lnSpc>
                <a:spcBef>
                  <a:spcPts val="0"/>
                </a:spcBef>
                <a:spcAft>
                  <a:spcPts val="0"/>
                </a:spcAft>
                <a:buNone/>
              </a:pPr>
              <a:r>
                <a:rPr b="0" i="0" lang="en-US" sz="2499" u="none" cap="none" strike="noStrike">
                  <a:solidFill>
                    <a:srgbClr val="18100A"/>
                  </a:solidFill>
                  <a:latin typeface="Arial"/>
                  <a:ea typeface="Arial"/>
                  <a:cs typeface="Arial"/>
                  <a:sym typeface="Arial"/>
                </a:rPr>
                <a:t>What we accept, absorb, and repeat becomes the language of our conscience, or the weapon of </a:t>
              </a:r>
              <a:endParaRPr/>
            </a:p>
            <a:p>
              <a:pPr indent="0" lvl="0" marL="0" marR="0" rtl="0" algn="l">
                <a:lnSpc>
                  <a:spcPct val="140016"/>
                </a:lnSpc>
                <a:spcBef>
                  <a:spcPts val="0"/>
                </a:spcBef>
                <a:spcAft>
                  <a:spcPts val="0"/>
                </a:spcAft>
                <a:buNone/>
              </a:pPr>
              <a:r>
                <a:rPr b="0" i="0" lang="en-US" sz="2499" u="none" cap="none" strike="noStrike">
                  <a:solidFill>
                    <a:srgbClr val="18100A"/>
                  </a:solidFill>
                  <a:latin typeface="Arial"/>
                  <a:ea typeface="Arial"/>
                  <a:cs typeface="Arial"/>
                  <a:sym typeface="Arial"/>
                </a:rPr>
                <a:t>our undoing.</a:t>
              </a:r>
              <a:endParaRPr/>
            </a:p>
            <a:p>
              <a:pPr indent="0" lvl="0" marL="0" marR="0" rtl="0" algn="l">
                <a:lnSpc>
                  <a:spcPct val="140016"/>
                </a:lnSpc>
                <a:spcBef>
                  <a:spcPts val="0"/>
                </a:spcBef>
                <a:spcAft>
                  <a:spcPts val="0"/>
                </a:spcAft>
                <a:buNone/>
              </a:pPr>
              <a:r>
                <a:t/>
              </a:r>
              <a:endParaRPr b="0" i="0" sz="2499" u="none" cap="none" strike="noStrike">
                <a:solidFill>
                  <a:srgbClr val="18100A"/>
                </a:solidFill>
                <a:latin typeface="Arial"/>
                <a:ea typeface="Arial"/>
                <a:cs typeface="Arial"/>
                <a:sym typeface="Arial"/>
              </a:endParaRPr>
            </a:p>
            <a:p>
              <a:pPr indent="0" lvl="0" marL="0" marR="0" rtl="0" algn="l">
                <a:lnSpc>
                  <a:spcPct val="140016"/>
                </a:lnSpc>
                <a:spcBef>
                  <a:spcPts val="0"/>
                </a:spcBef>
                <a:spcAft>
                  <a:spcPts val="0"/>
                </a:spcAft>
                <a:buNone/>
              </a:pPr>
              <a:r>
                <a:rPr b="0" i="0" lang="en-US" sz="2499" u="none" cap="none" strike="noStrike">
                  <a:solidFill>
                    <a:srgbClr val="18100A"/>
                  </a:solidFill>
                  <a:latin typeface="Arial"/>
                  <a:ea typeface="Arial"/>
                  <a:cs typeface="Arial"/>
                  <a:sym typeface="Arial"/>
                </a:rPr>
                <a:t>We must reclaim our moral compass, resist blaming others for our discomforts, and stop justifying hate and violence as a byproduct of allegiance or ideology.</a:t>
              </a:r>
              <a:endParaRPr/>
            </a:p>
            <a:p>
              <a:pPr indent="0" lvl="0" marL="0" marR="0" rtl="0" algn="l">
                <a:lnSpc>
                  <a:spcPct val="140016"/>
                </a:lnSpc>
                <a:spcBef>
                  <a:spcPts val="0"/>
                </a:spcBef>
                <a:spcAft>
                  <a:spcPts val="0"/>
                </a:spcAft>
                <a:buNone/>
              </a:pPr>
              <a:r>
                <a:t/>
              </a:r>
              <a:endParaRPr b="0" i="0" sz="2499" u="none" cap="none" strike="noStrike">
                <a:solidFill>
                  <a:srgbClr val="18100A"/>
                </a:solidFill>
                <a:latin typeface="Arial"/>
                <a:ea typeface="Arial"/>
                <a:cs typeface="Arial"/>
                <a:sym typeface="Arial"/>
              </a:endParaRPr>
            </a:p>
            <a:p>
              <a:pPr indent="0" lvl="0" marL="0" marR="0" rtl="0" algn="l">
                <a:lnSpc>
                  <a:spcPct val="140016"/>
                </a:lnSpc>
                <a:spcBef>
                  <a:spcPts val="0"/>
                </a:spcBef>
                <a:spcAft>
                  <a:spcPts val="0"/>
                </a:spcAft>
                <a:buNone/>
              </a:pPr>
              <a:r>
                <a:rPr b="0" i="0" lang="en-US" sz="2499" u="none" cap="none" strike="noStrike">
                  <a:solidFill>
                    <a:srgbClr val="18100A"/>
                  </a:solidFill>
                  <a:latin typeface="Arial"/>
                  <a:ea typeface="Arial"/>
                  <a:cs typeface="Arial"/>
                  <a:sym typeface="Arial"/>
                </a:rPr>
                <a:t>Blind obedience is not a virtue.</a:t>
              </a:r>
              <a:endParaRPr/>
            </a:p>
            <a:p>
              <a:pPr indent="0" lvl="0" marL="0" marR="0" rtl="0" algn="l">
                <a:lnSpc>
                  <a:spcPct val="140016"/>
                </a:lnSpc>
                <a:spcBef>
                  <a:spcPts val="0"/>
                </a:spcBef>
                <a:spcAft>
                  <a:spcPts val="0"/>
                </a:spcAft>
                <a:buNone/>
              </a:pPr>
              <a:r>
                <a:t/>
              </a:r>
              <a:endParaRPr b="0" i="0" sz="2499" u="none" cap="none" strike="noStrike">
                <a:solidFill>
                  <a:srgbClr val="18100A"/>
                </a:solidFill>
                <a:latin typeface="Arial"/>
                <a:ea typeface="Arial"/>
                <a:cs typeface="Arial"/>
                <a:sym typeface="Arial"/>
              </a:endParaRPr>
            </a:p>
            <a:p>
              <a:pPr indent="0" lvl="0" marL="0" marR="0" rtl="0" algn="l">
                <a:lnSpc>
                  <a:spcPct val="140016"/>
                </a:lnSpc>
                <a:spcBef>
                  <a:spcPts val="0"/>
                </a:spcBef>
                <a:spcAft>
                  <a:spcPts val="0"/>
                </a:spcAft>
                <a:buNone/>
              </a:pPr>
              <a:r>
                <a:rPr b="0" i="0" lang="en-US" sz="2499" u="none" cap="none" strike="noStrike">
                  <a:solidFill>
                    <a:srgbClr val="18100A"/>
                  </a:solidFill>
                  <a:latin typeface="Arial"/>
                  <a:ea typeface="Arial"/>
                  <a:cs typeface="Arial"/>
                  <a:sym typeface="Arial"/>
                </a:rPr>
                <a:t>Critical thought is.</a:t>
              </a:r>
              <a:endParaRPr/>
            </a:p>
            <a:p>
              <a:pPr indent="0" lvl="0" marL="0" marR="0" rtl="0" algn="l">
                <a:lnSpc>
                  <a:spcPct val="140016"/>
                </a:lnSpc>
                <a:spcBef>
                  <a:spcPts val="0"/>
                </a:spcBef>
                <a:spcAft>
                  <a:spcPts val="0"/>
                </a:spcAft>
                <a:buNone/>
              </a:pPr>
              <a:r>
                <a:t/>
              </a:r>
              <a:endParaRPr b="0" i="0" sz="2499" u="none" cap="none" strike="noStrike">
                <a:solidFill>
                  <a:srgbClr val="18100A"/>
                </a:solidFill>
                <a:latin typeface="Arial"/>
                <a:ea typeface="Arial"/>
                <a:cs typeface="Arial"/>
                <a:sym typeface="Arial"/>
              </a:endParaRPr>
            </a:p>
          </p:txBody>
        </p:sp>
        <p:sp>
          <p:nvSpPr>
            <p:cNvPr id="186" name="Google Shape;186;p8"/>
            <p:cNvSpPr txBox="1"/>
            <p:nvPr/>
          </p:nvSpPr>
          <p:spPr>
            <a:xfrm>
              <a:off x="31992" y="-9525"/>
              <a:ext cx="7632097" cy="16732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8200" u="none" cap="none" strike="noStrike">
                  <a:solidFill>
                    <a:srgbClr val="18100A"/>
                  </a:solidFill>
                  <a:latin typeface="Sedgwick Ave"/>
                  <a:ea typeface="Sedgwick Ave"/>
                  <a:cs typeface="Sedgwick Ave"/>
                  <a:sym typeface="Sedgwick Ave"/>
                </a:rPr>
                <a:t>Gatekeeper</a:t>
              </a:r>
              <a:endParaRPr/>
            </a:p>
          </p:txBody>
        </p:sp>
      </p:grpSp>
      <p:sp>
        <p:nvSpPr>
          <p:cNvPr id="187" name="Google Shape;187;p8"/>
          <p:cNvSpPr/>
          <p:nvPr/>
        </p:nvSpPr>
        <p:spPr>
          <a:xfrm>
            <a:off x="0" y="0"/>
            <a:ext cx="10540192" cy="10287000"/>
          </a:xfrm>
          <a:custGeom>
            <a:rect b="b" l="l" r="r" t="t"/>
            <a:pathLst>
              <a:path extrusionOk="0" h="812800" w="832805">
                <a:moveTo>
                  <a:pt x="0" y="0"/>
                </a:moveTo>
                <a:lnTo>
                  <a:pt x="832805" y="0"/>
                </a:lnTo>
                <a:lnTo>
                  <a:pt x="832805" y="812800"/>
                </a:lnTo>
                <a:lnTo>
                  <a:pt x="0" y="812800"/>
                </a:lnTo>
                <a:close/>
              </a:path>
            </a:pathLst>
          </a:custGeom>
          <a:blipFill rotWithShape="1">
            <a:blip r:embed="rId3">
              <a:alphaModFix/>
            </a:blip>
            <a:stretch>
              <a:fillRect b="0" l="-15063" r="-15062" t="0"/>
            </a:stretch>
          </a:blipFill>
          <a:ln>
            <a:noFill/>
          </a:ln>
        </p:spPr>
      </p:sp>
      <p:sp>
        <p:nvSpPr>
          <p:cNvPr id="188" name="Google Shape;188;p8"/>
          <p:cNvSpPr txBox="1"/>
          <p:nvPr/>
        </p:nvSpPr>
        <p:spPr>
          <a:xfrm>
            <a:off x="0" y="9967155"/>
            <a:ext cx="10540192" cy="18478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1200" u="none" cap="none" strike="noStrike">
                <a:solidFill>
                  <a:srgbClr val="A59E99"/>
                </a:solidFill>
                <a:latin typeface="Arial"/>
                <a:ea typeface="Arial"/>
                <a:cs typeface="Arial"/>
                <a:sym typeface="Arial"/>
              </a:rPr>
              <a:t>Copyright © 2025  iambernie.com   All Rights Reserved.</a:t>
            </a:r>
            <a:endParaRPr/>
          </a:p>
        </p:txBody>
      </p:sp>
      <p:pic>
        <p:nvPicPr>
          <p:cNvPr id="189" name="Google Shape;189;p8" title="SANITY IN HUMANITY LOGO CLR.png"/>
          <p:cNvPicPr preferRelativeResize="0"/>
          <p:nvPr/>
        </p:nvPicPr>
        <p:blipFill>
          <a:blip r:embed="rId4">
            <a:alphaModFix/>
          </a:blip>
          <a:stretch>
            <a:fillRect/>
          </a:stretch>
        </p:blipFill>
        <p:spPr>
          <a:xfrm>
            <a:off x="4118700" y="2932100"/>
            <a:ext cx="2340575" cy="23405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0DFDB"/>
        </a:solidFill>
      </p:bgPr>
    </p:bg>
    <p:spTree>
      <p:nvGrpSpPr>
        <p:cNvPr id="193" name="Shape 193"/>
        <p:cNvGrpSpPr/>
        <p:nvPr/>
      </p:nvGrpSpPr>
      <p:grpSpPr>
        <a:xfrm>
          <a:off x="0" y="0"/>
          <a:ext cx="0" cy="0"/>
          <a:chOff x="0" y="0"/>
          <a:chExt cx="0" cy="0"/>
        </a:xfrm>
      </p:grpSpPr>
      <p:grpSp>
        <p:nvGrpSpPr>
          <p:cNvPr id="194" name="Google Shape;194;p9"/>
          <p:cNvGrpSpPr/>
          <p:nvPr/>
        </p:nvGrpSpPr>
        <p:grpSpPr>
          <a:xfrm>
            <a:off x="0" y="-108496"/>
            <a:ext cx="18288000" cy="4234884"/>
            <a:chOff x="0" y="-28575"/>
            <a:chExt cx="4816593" cy="1115360"/>
          </a:xfrm>
        </p:grpSpPr>
        <p:sp>
          <p:nvSpPr>
            <p:cNvPr id="195" name="Google Shape;195;p9"/>
            <p:cNvSpPr/>
            <p:nvPr/>
          </p:nvSpPr>
          <p:spPr>
            <a:xfrm>
              <a:off x="0" y="0"/>
              <a:ext cx="4816592" cy="1086785"/>
            </a:xfrm>
            <a:custGeom>
              <a:rect b="b" l="l" r="r" t="t"/>
              <a:pathLst>
                <a:path extrusionOk="0" h="1086785" w="4816592">
                  <a:moveTo>
                    <a:pt x="0" y="0"/>
                  </a:moveTo>
                  <a:lnTo>
                    <a:pt x="4816592" y="0"/>
                  </a:lnTo>
                  <a:lnTo>
                    <a:pt x="4816592" y="1086785"/>
                  </a:lnTo>
                  <a:lnTo>
                    <a:pt x="0" y="1086785"/>
                  </a:lnTo>
                  <a:close/>
                </a:path>
              </a:pathLst>
            </a:custGeom>
            <a:solidFill>
              <a:srgbClr val="FFFFFF"/>
            </a:solidFill>
            <a:ln>
              <a:noFill/>
            </a:ln>
          </p:spPr>
        </p:sp>
        <p:sp>
          <p:nvSpPr>
            <p:cNvPr id="196" name="Google Shape;196;p9"/>
            <p:cNvSpPr txBox="1"/>
            <p:nvPr/>
          </p:nvSpPr>
          <p:spPr>
            <a:xfrm>
              <a:off x="0" y="-28575"/>
              <a:ext cx="4816593" cy="1115360"/>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97" name="Google Shape;197;p9"/>
          <p:cNvSpPr txBox="1"/>
          <p:nvPr/>
        </p:nvSpPr>
        <p:spPr>
          <a:xfrm>
            <a:off x="1028700" y="767794"/>
            <a:ext cx="11696527" cy="24479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8000" u="none" cap="none" strike="noStrike">
                <a:solidFill>
                  <a:srgbClr val="18100A"/>
                </a:solidFill>
                <a:latin typeface="Arial"/>
                <a:ea typeface="Arial"/>
                <a:cs typeface="Arial"/>
                <a:sym typeface="Arial"/>
              </a:rPr>
              <a:t>The Importance of Critical Thought Today</a:t>
            </a:r>
            <a:endParaRPr/>
          </a:p>
        </p:txBody>
      </p:sp>
      <p:sp>
        <p:nvSpPr>
          <p:cNvPr id="198" name="Google Shape;198;p9"/>
          <p:cNvSpPr txBox="1"/>
          <p:nvPr/>
        </p:nvSpPr>
        <p:spPr>
          <a:xfrm>
            <a:off x="9803219" y="7096805"/>
            <a:ext cx="2379751" cy="1200150"/>
          </a:xfrm>
          <a:prstGeom prst="rect">
            <a:avLst/>
          </a:prstGeom>
          <a:noFill/>
          <a:ln>
            <a:noFill/>
          </a:ln>
        </p:spPr>
        <p:txBody>
          <a:bodyPr anchorCtr="0" anchor="t" bIns="0" lIns="0" spcFirstLastPara="1" rIns="0" wrap="square" tIns="0">
            <a:spAutoFit/>
          </a:bodyPr>
          <a:lstStyle/>
          <a:p>
            <a:pPr indent="0" lvl="0" marL="0" marR="0" rtl="0" algn="ctr">
              <a:lnSpc>
                <a:spcPct val="119997"/>
              </a:lnSpc>
              <a:spcBef>
                <a:spcPts val="0"/>
              </a:spcBef>
              <a:spcAft>
                <a:spcPts val="0"/>
              </a:spcAft>
              <a:buNone/>
            </a:pPr>
            <a:r>
              <a:rPr b="1" i="0" lang="en-US" sz="7931" u="none" cap="none" strike="noStrike">
                <a:solidFill>
                  <a:srgbClr val="18100A"/>
                </a:solidFill>
                <a:latin typeface="Arial"/>
                <a:ea typeface="Arial"/>
                <a:cs typeface="Arial"/>
                <a:sym typeface="Arial"/>
              </a:rPr>
              <a:t>60%</a:t>
            </a:r>
            <a:endParaRPr/>
          </a:p>
        </p:txBody>
      </p:sp>
      <p:sp>
        <p:nvSpPr>
          <p:cNvPr id="199" name="Google Shape;199;p9"/>
          <p:cNvSpPr txBox="1"/>
          <p:nvPr/>
        </p:nvSpPr>
        <p:spPr>
          <a:xfrm>
            <a:off x="789702" y="7096805"/>
            <a:ext cx="2379751" cy="1200150"/>
          </a:xfrm>
          <a:prstGeom prst="rect">
            <a:avLst/>
          </a:prstGeom>
          <a:noFill/>
          <a:ln>
            <a:noFill/>
          </a:ln>
        </p:spPr>
        <p:txBody>
          <a:bodyPr anchorCtr="0" anchor="t" bIns="0" lIns="0" spcFirstLastPara="1" rIns="0" wrap="square" tIns="0">
            <a:spAutoFit/>
          </a:bodyPr>
          <a:lstStyle/>
          <a:p>
            <a:pPr indent="0" lvl="0" marL="0" marR="0" rtl="0" algn="ctr">
              <a:lnSpc>
                <a:spcPct val="119997"/>
              </a:lnSpc>
              <a:spcBef>
                <a:spcPts val="0"/>
              </a:spcBef>
              <a:spcAft>
                <a:spcPts val="0"/>
              </a:spcAft>
              <a:buNone/>
            </a:pPr>
            <a:r>
              <a:rPr b="1" i="0" lang="en-US" sz="7931" u="none" cap="none" strike="noStrike">
                <a:solidFill>
                  <a:srgbClr val="18100A"/>
                </a:solidFill>
                <a:latin typeface="Arial"/>
                <a:ea typeface="Arial"/>
                <a:cs typeface="Arial"/>
                <a:sym typeface="Arial"/>
              </a:rPr>
              <a:t>75%</a:t>
            </a:r>
            <a:endParaRPr/>
          </a:p>
        </p:txBody>
      </p:sp>
      <p:sp>
        <p:nvSpPr>
          <p:cNvPr id="200" name="Google Shape;200;p9"/>
          <p:cNvSpPr txBox="1"/>
          <p:nvPr/>
        </p:nvSpPr>
        <p:spPr>
          <a:xfrm>
            <a:off x="1028700" y="4890482"/>
            <a:ext cx="16230600" cy="52387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000" u="none" cap="none" strike="noStrike">
                <a:solidFill>
                  <a:srgbClr val="18100A"/>
                </a:solidFill>
                <a:latin typeface="Arial"/>
                <a:ea typeface="Arial"/>
                <a:cs typeface="Arial"/>
                <a:sym typeface="Arial"/>
              </a:rPr>
              <a:t>Critical thinking is essential for fostering informed and engaged citizens worldwide.</a:t>
            </a:r>
            <a:endParaRPr/>
          </a:p>
        </p:txBody>
      </p:sp>
      <p:grpSp>
        <p:nvGrpSpPr>
          <p:cNvPr id="201" name="Google Shape;201;p9"/>
          <p:cNvGrpSpPr/>
          <p:nvPr/>
        </p:nvGrpSpPr>
        <p:grpSpPr>
          <a:xfrm>
            <a:off x="3708498" y="6749320"/>
            <a:ext cx="5406927" cy="1790625"/>
            <a:chOff x="0" y="-38100"/>
            <a:chExt cx="7209237" cy="2387500"/>
          </a:xfrm>
        </p:grpSpPr>
        <p:sp>
          <p:nvSpPr>
            <p:cNvPr id="202" name="Google Shape;202;p9"/>
            <p:cNvSpPr txBox="1"/>
            <p:nvPr/>
          </p:nvSpPr>
          <p:spPr>
            <a:xfrm>
              <a:off x="0" y="-38100"/>
              <a:ext cx="7209237" cy="13081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000" u="none" cap="none" strike="noStrike">
                  <a:solidFill>
                    <a:srgbClr val="18100A"/>
                  </a:solidFill>
                  <a:latin typeface="Arial"/>
                  <a:ea typeface="Arial"/>
                  <a:cs typeface="Arial"/>
                  <a:sym typeface="Arial"/>
                </a:rPr>
                <a:t>Percentage of people lacking critical thinking skills</a:t>
              </a:r>
              <a:endParaRPr/>
            </a:p>
          </p:txBody>
        </p:sp>
        <p:sp>
          <p:nvSpPr>
            <p:cNvPr id="203" name="Google Shape;203;p9"/>
            <p:cNvSpPr txBox="1"/>
            <p:nvPr/>
          </p:nvSpPr>
          <p:spPr>
            <a:xfrm>
              <a:off x="0" y="1470476"/>
              <a:ext cx="7209237" cy="878924"/>
            </a:xfrm>
            <a:prstGeom prst="rect">
              <a:avLst/>
            </a:prstGeom>
            <a:noFill/>
            <a:ln>
              <a:noFill/>
            </a:ln>
          </p:spPr>
          <p:txBody>
            <a:bodyPr anchorCtr="0" anchor="t" bIns="0" lIns="0" spcFirstLastPara="1" rIns="0" wrap="square" tIns="0">
              <a:spAutoFit/>
            </a:bodyPr>
            <a:lstStyle/>
            <a:p>
              <a:pPr indent="0" lvl="0" marL="0" marR="0" rtl="0" algn="l">
                <a:lnSpc>
                  <a:spcPct val="158081"/>
                </a:lnSpc>
                <a:spcBef>
                  <a:spcPts val="0"/>
                </a:spcBef>
                <a:spcAft>
                  <a:spcPts val="0"/>
                </a:spcAft>
                <a:buNone/>
              </a:pPr>
              <a:r>
                <a:rPr b="0" i="0" lang="en-US" sz="1751" u="none" cap="none" strike="noStrike">
                  <a:solidFill>
                    <a:srgbClr val="18100A"/>
                  </a:solidFill>
                  <a:latin typeface="Arial"/>
                  <a:ea typeface="Arial"/>
                  <a:cs typeface="Arial"/>
                  <a:sym typeface="Arial"/>
                </a:rPr>
                <a:t>This limits their ability to analyze information effectively.</a:t>
              </a:r>
              <a:endParaRPr/>
            </a:p>
          </p:txBody>
        </p:sp>
      </p:grpSp>
      <p:grpSp>
        <p:nvGrpSpPr>
          <p:cNvPr id="204" name="Google Shape;204;p9"/>
          <p:cNvGrpSpPr/>
          <p:nvPr/>
        </p:nvGrpSpPr>
        <p:grpSpPr>
          <a:xfrm>
            <a:off x="12725227" y="6749320"/>
            <a:ext cx="5040807" cy="1790625"/>
            <a:chOff x="0" y="-38100"/>
            <a:chExt cx="6721076" cy="2387500"/>
          </a:xfrm>
        </p:grpSpPr>
        <p:sp>
          <p:nvSpPr>
            <p:cNvPr id="205" name="Google Shape;205;p9"/>
            <p:cNvSpPr txBox="1"/>
            <p:nvPr/>
          </p:nvSpPr>
          <p:spPr>
            <a:xfrm>
              <a:off x="0" y="-38100"/>
              <a:ext cx="6721076" cy="1308100"/>
            </a:xfrm>
            <a:prstGeom prst="rect">
              <a:avLst/>
            </a:prstGeom>
            <a:noFill/>
            <a:ln>
              <a:noFill/>
            </a:ln>
          </p:spPr>
          <p:txBody>
            <a:bodyPr anchorCtr="0" anchor="t" bIns="0" lIns="0" spcFirstLastPara="1" rIns="0" wrap="square" tIns="0">
              <a:spAutoFit/>
            </a:bodyPr>
            <a:lstStyle/>
            <a:p>
              <a:pPr indent="0" lvl="0" marL="0" marR="0" rtl="0" algn="l">
                <a:lnSpc>
                  <a:spcPct val="130043"/>
                </a:lnSpc>
                <a:spcBef>
                  <a:spcPts val="0"/>
                </a:spcBef>
                <a:spcAft>
                  <a:spcPts val="0"/>
                </a:spcAft>
                <a:buNone/>
              </a:pPr>
              <a:r>
                <a:rPr b="1" i="0" lang="en-US" sz="2999" u="none" cap="none" strike="noStrike">
                  <a:solidFill>
                    <a:srgbClr val="18100A"/>
                  </a:solidFill>
                  <a:latin typeface="Arial"/>
                  <a:ea typeface="Arial"/>
                  <a:cs typeface="Arial"/>
                  <a:sym typeface="Arial"/>
                </a:rPr>
                <a:t>Percentage of leaders valuing critical thought</a:t>
              </a:r>
              <a:endParaRPr/>
            </a:p>
          </p:txBody>
        </p:sp>
        <p:sp>
          <p:nvSpPr>
            <p:cNvPr id="206" name="Google Shape;206;p9"/>
            <p:cNvSpPr txBox="1"/>
            <p:nvPr/>
          </p:nvSpPr>
          <p:spPr>
            <a:xfrm>
              <a:off x="0" y="1470476"/>
              <a:ext cx="6721076" cy="878924"/>
            </a:xfrm>
            <a:prstGeom prst="rect">
              <a:avLst/>
            </a:prstGeom>
            <a:noFill/>
            <a:ln>
              <a:noFill/>
            </a:ln>
          </p:spPr>
          <p:txBody>
            <a:bodyPr anchorCtr="0" anchor="t" bIns="0" lIns="0" spcFirstLastPara="1" rIns="0" wrap="square" tIns="0">
              <a:spAutoFit/>
            </a:bodyPr>
            <a:lstStyle/>
            <a:p>
              <a:pPr indent="0" lvl="0" marL="0" marR="0" rtl="0" algn="l">
                <a:lnSpc>
                  <a:spcPct val="158081"/>
                </a:lnSpc>
                <a:spcBef>
                  <a:spcPts val="0"/>
                </a:spcBef>
                <a:spcAft>
                  <a:spcPts val="0"/>
                </a:spcAft>
                <a:buNone/>
              </a:pPr>
              <a:r>
                <a:rPr b="0" i="0" lang="en-US" sz="1751" u="none" cap="none" strike="noStrike">
                  <a:solidFill>
                    <a:srgbClr val="18100A"/>
                  </a:solidFill>
                  <a:latin typeface="Arial"/>
                  <a:ea typeface="Arial"/>
                  <a:cs typeface="Arial"/>
                  <a:sym typeface="Arial"/>
                </a:rPr>
                <a:t>Effective leadership relies on </a:t>
              </a:r>
              <a:r>
                <a:rPr b="1" i="0" lang="en-US" sz="1751" u="none" cap="none" strike="noStrike">
                  <a:solidFill>
                    <a:srgbClr val="18100A"/>
                  </a:solidFill>
                  <a:latin typeface="Arial"/>
                  <a:ea typeface="Arial"/>
                  <a:cs typeface="Arial"/>
                  <a:sym typeface="Arial"/>
                </a:rPr>
                <a:t>sound </a:t>
              </a:r>
              <a:endParaRPr/>
            </a:p>
            <a:p>
              <a:pPr indent="0" lvl="0" marL="0" marR="0" rtl="0" algn="l">
                <a:lnSpc>
                  <a:spcPct val="158081"/>
                </a:lnSpc>
                <a:spcBef>
                  <a:spcPts val="0"/>
                </a:spcBef>
                <a:spcAft>
                  <a:spcPts val="0"/>
                </a:spcAft>
                <a:buNone/>
              </a:pPr>
              <a:r>
                <a:rPr b="1" i="0" lang="en-US" sz="1751" u="none" cap="none" strike="noStrike">
                  <a:solidFill>
                    <a:srgbClr val="18100A"/>
                  </a:solidFill>
                  <a:latin typeface="Arial"/>
                  <a:ea typeface="Arial"/>
                  <a:cs typeface="Arial"/>
                  <a:sym typeface="Arial"/>
                </a:rPr>
                <a:t>reasoning</a:t>
              </a:r>
              <a:r>
                <a:rPr b="0" i="0" lang="en-US" sz="1751" u="none" cap="none" strike="noStrike">
                  <a:solidFill>
                    <a:srgbClr val="18100A"/>
                  </a:solidFill>
                  <a:latin typeface="Arial"/>
                  <a:ea typeface="Arial"/>
                  <a:cs typeface="Arial"/>
                  <a:sym typeface="Arial"/>
                </a:rPr>
                <a:t> and ethical decision-making.</a:t>
              </a:r>
              <a:endParaRPr/>
            </a:p>
          </p:txBody>
        </p:sp>
      </p:grpSp>
      <p:sp>
        <p:nvSpPr>
          <p:cNvPr id="207" name="Google Shape;207;p9"/>
          <p:cNvSpPr txBox="1"/>
          <p:nvPr/>
        </p:nvSpPr>
        <p:spPr>
          <a:xfrm>
            <a:off x="0" y="9764565"/>
            <a:ext cx="8987199" cy="18478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1200" u="none" cap="none" strike="noStrike">
                <a:solidFill>
                  <a:srgbClr val="A59E99"/>
                </a:solidFill>
                <a:latin typeface="Arial"/>
                <a:ea typeface="Arial"/>
                <a:cs typeface="Arial"/>
                <a:sym typeface="Arial"/>
              </a:rPr>
              <a:t>Copyright © 2025  iambernie.com   All Rights Reserved.</a:t>
            </a:r>
            <a:endParaRPr/>
          </a:p>
        </p:txBody>
      </p:sp>
      <p:pic>
        <p:nvPicPr>
          <p:cNvPr id="208" name="Google Shape;208;p9" title="SANITY IN HUMANITY LOGO CLR.png"/>
          <p:cNvPicPr preferRelativeResize="0"/>
          <p:nvPr/>
        </p:nvPicPr>
        <p:blipFill>
          <a:blip r:embed="rId3">
            <a:alphaModFix/>
          </a:blip>
          <a:stretch>
            <a:fillRect/>
          </a:stretch>
        </p:blipFill>
        <p:spPr>
          <a:xfrm>
            <a:off x="14793625" y="963325"/>
            <a:ext cx="2465675" cy="24656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