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handoutMasterIdLst>
    <p:handoutMasterId r:id="rId32"/>
  </p:handoutMasterIdLst>
  <p:sldIdLst>
    <p:sldId id="262" r:id="rId3"/>
    <p:sldId id="279" r:id="rId4"/>
    <p:sldId id="257" r:id="rId5"/>
    <p:sldId id="285" r:id="rId6"/>
    <p:sldId id="286" r:id="rId7"/>
    <p:sldId id="281" r:id="rId8"/>
    <p:sldId id="272" r:id="rId9"/>
    <p:sldId id="276" r:id="rId10"/>
    <p:sldId id="283" r:id="rId11"/>
    <p:sldId id="291" r:id="rId12"/>
    <p:sldId id="295" r:id="rId13"/>
    <p:sldId id="284" r:id="rId14"/>
    <p:sldId id="292" r:id="rId15"/>
    <p:sldId id="294" r:id="rId16"/>
    <p:sldId id="296" r:id="rId17"/>
    <p:sldId id="282" r:id="rId18"/>
    <p:sldId id="287" r:id="rId19"/>
    <p:sldId id="288" r:id="rId20"/>
    <p:sldId id="289" r:id="rId21"/>
    <p:sldId id="297" r:id="rId22"/>
    <p:sldId id="298" r:id="rId23"/>
    <p:sldId id="293" r:id="rId24"/>
    <p:sldId id="299" r:id="rId25"/>
    <p:sldId id="300" r:id="rId26"/>
    <p:sldId id="301" r:id="rId27"/>
    <p:sldId id="302" r:id="rId28"/>
    <p:sldId id="290"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B0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Cherryholmes" userId="3221ec886d354175" providerId="LiveId" clId="{DE4DDD7F-177E-4139-AB9F-2283A5953C3C}"/>
    <pc:docChg chg="mod">
      <pc:chgData name="Amanda Cherryholmes" userId="3221ec886d354175" providerId="LiveId" clId="{DE4DDD7F-177E-4139-AB9F-2283A5953C3C}" dt="2026-02-08T02:12:58.834" v="0"/>
      <pc:docMkLst>
        <pc:docMk/>
      </pc:docMkLst>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weather.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weather.gov/"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1E3BF-9A2A-4D47-B390-ABF587FC503F}" type="doc">
      <dgm:prSet loTypeId="urn:microsoft.com/office/officeart/2005/8/layout/hProcess9" loCatId="process" qsTypeId="urn:microsoft.com/office/officeart/2005/8/quickstyle/3d3" qsCatId="3D" csTypeId="urn:microsoft.com/office/officeart/2005/8/colors/colorful2" csCatId="colorful" phldr="1"/>
      <dgm:spPr/>
      <dgm:t>
        <a:bodyPr/>
        <a:lstStyle/>
        <a:p>
          <a:endParaRPr lang="en-US"/>
        </a:p>
      </dgm:t>
    </dgm:pt>
    <dgm:pt modelId="{94225DDD-5862-45C8-B19F-75A4581E3919}">
      <dgm:prSet/>
      <dgm:spPr/>
      <dgm:t>
        <a:bodyPr/>
        <a:lstStyle/>
        <a:p>
          <a:r>
            <a:rPr lang="en-US" b="1" baseline="0" dirty="0">
              <a:solidFill>
                <a:schemeClr val="tx2"/>
              </a:solidFill>
            </a:rPr>
            <a:t>1. Operations Manager looks at </a:t>
          </a:r>
          <a:r>
            <a:rPr lang="en-US" b="1" baseline="0" dirty="0">
              <a:solidFill>
                <a:schemeClr val="tx2"/>
              </a:solidFill>
              <a:hlinkClick xmlns:r="http://schemas.openxmlformats.org/officeDocument/2006/relationships" r:id="rId1"/>
            </a:rPr>
            <a:t>www.weather.gov</a:t>
          </a:r>
          <a:r>
            <a:rPr lang="en-US" b="1" baseline="0" dirty="0">
              <a:solidFill>
                <a:schemeClr val="tx2"/>
              </a:solidFill>
            </a:rPr>
            <a:t> (NOAA) to</a:t>
          </a:r>
        </a:p>
        <a:p>
          <a:r>
            <a:rPr lang="en-US" b="1" baseline="0" dirty="0">
              <a:solidFill>
                <a:schemeClr val="tx2"/>
              </a:solidFill>
            </a:rPr>
            <a:t> Determine  if the temperature </a:t>
          </a:r>
        </a:p>
        <a:p>
          <a:r>
            <a:rPr lang="en-US" b="1" baseline="0" dirty="0">
              <a:solidFill>
                <a:schemeClr val="tx2"/>
              </a:solidFill>
            </a:rPr>
            <a:t>during the night time low will reach 39 degrees or below. (7 days prior)      </a:t>
          </a:r>
          <a:endParaRPr lang="en-US" baseline="0" dirty="0">
            <a:solidFill>
              <a:schemeClr val="tx2"/>
            </a:solidFill>
          </a:endParaRPr>
        </a:p>
      </dgm:t>
    </dgm:pt>
    <dgm:pt modelId="{AFFD18A9-C3D8-4F87-964E-6C34640D4551}" type="parTrans" cxnId="{A1466E0F-645A-49E7-AB4A-01DFE8D03FDA}">
      <dgm:prSet/>
      <dgm:spPr/>
      <dgm:t>
        <a:bodyPr/>
        <a:lstStyle/>
        <a:p>
          <a:endParaRPr lang="en-US"/>
        </a:p>
      </dgm:t>
    </dgm:pt>
    <dgm:pt modelId="{AC23E2B9-37DD-4786-9D6E-FCF90FCA6325}" type="sibTrans" cxnId="{A1466E0F-645A-49E7-AB4A-01DFE8D03FDA}">
      <dgm:prSet/>
      <dgm:spPr/>
      <dgm:t>
        <a:bodyPr/>
        <a:lstStyle/>
        <a:p>
          <a:endParaRPr lang="en-US"/>
        </a:p>
      </dgm:t>
    </dgm:pt>
    <dgm:pt modelId="{C4D9F4CA-9F7E-40FB-9789-00A4021B17CC}">
      <dgm:prSet/>
      <dgm:spPr/>
      <dgm:t>
        <a:bodyPr/>
        <a:lstStyle/>
        <a:p>
          <a:r>
            <a:rPr lang="en-US" b="1" baseline="0" dirty="0">
              <a:solidFill>
                <a:schemeClr val="tx2"/>
              </a:solidFill>
            </a:rPr>
            <a:t>2. Host sites are notified (7 days prior)</a:t>
          </a:r>
        </a:p>
      </dgm:t>
    </dgm:pt>
    <dgm:pt modelId="{5002F813-021F-4C21-AC37-A8CAB8BDCD1E}" type="parTrans" cxnId="{B40BD93F-6B9A-45FC-8244-B8CEE207662B}">
      <dgm:prSet/>
      <dgm:spPr/>
      <dgm:t>
        <a:bodyPr/>
        <a:lstStyle/>
        <a:p>
          <a:endParaRPr lang="en-US"/>
        </a:p>
      </dgm:t>
    </dgm:pt>
    <dgm:pt modelId="{F43E117F-F029-4A64-BFB7-366B9B95AE87}" type="sibTrans" cxnId="{B40BD93F-6B9A-45FC-8244-B8CEE207662B}">
      <dgm:prSet/>
      <dgm:spPr/>
      <dgm:t>
        <a:bodyPr/>
        <a:lstStyle/>
        <a:p>
          <a:endParaRPr lang="en-US"/>
        </a:p>
      </dgm:t>
    </dgm:pt>
    <dgm:pt modelId="{184308FF-FBC1-4FFE-91FB-55EFDF11E800}">
      <dgm:prSet/>
      <dgm:spPr/>
      <dgm:t>
        <a:bodyPr/>
        <a:lstStyle/>
        <a:p>
          <a:r>
            <a:rPr lang="en-US" b="1" baseline="0" dirty="0">
              <a:solidFill>
                <a:schemeClr val="tx2"/>
              </a:solidFill>
            </a:rPr>
            <a:t>3. Volunteer Coordinators notified (7 days prior)</a:t>
          </a:r>
        </a:p>
      </dgm:t>
    </dgm:pt>
    <dgm:pt modelId="{B58B98F7-6840-4D52-9551-F7A54BAB8CFA}" type="parTrans" cxnId="{B90E29D2-F7DA-4644-9828-D2DADDCEEFC2}">
      <dgm:prSet/>
      <dgm:spPr/>
      <dgm:t>
        <a:bodyPr/>
        <a:lstStyle/>
        <a:p>
          <a:endParaRPr lang="en-US"/>
        </a:p>
      </dgm:t>
    </dgm:pt>
    <dgm:pt modelId="{36D72A4B-8816-44A3-B94D-7B66A75EFF3B}" type="sibTrans" cxnId="{B90E29D2-F7DA-4644-9828-D2DADDCEEFC2}">
      <dgm:prSet/>
      <dgm:spPr/>
      <dgm:t>
        <a:bodyPr/>
        <a:lstStyle/>
        <a:p>
          <a:endParaRPr lang="en-US"/>
        </a:p>
      </dgm:t>
    </dgm:pt>
    <dgm:pt modelId="{96BD3043-E282-4B8F-B68A-3D0F2C48F8DC}">
      <dgm:prSet custT="1"/>
      <dgm:spPr/>
      <dgm:t>
        <a:bodyPr/>
        <a:lstStyle/>
        <a:p>
          <a:r>
            <a:rPr lang="en-US" sz="1600" b="1" baseline="0" dirty="0">
              <a:solidFill>
                <a:schemeClr val="tx2"/>
              </a:solidFill>
            </a:rPr>
            <a:t>4. Volunteers are notified (3 to 7 days prior) </a:t>
          </a:r>
        </a:p>
      </dgm:t>
    </dgm:pt>
    <dgm:pt modelId="{8210EA59-1D15-4DED-A4C3-3E9A9E081CB0}" type="parTrans" cxnId="{E8E5F94E-918F-4D65-8FDE-90C908A78A13}">
      <dgm:prSet/>
      <dgm:spPr/>
      <dgm:t>
        <a:bodyPr/>
        <a:lstStyle/>
        <a:p>
          <a:endParaRPr lang="en-US"/>
        </a:p>
      </dgm:t>
    </dgm:pt>
    <dgm:pt modelId="{C9A9CB36-7AF1-49F5-BEC6-2584B715D480}" type="sibTrans" cxnId="{E8E5F94E-918F-4D65-8FDE-90C908A78A13}">
      <dgm:prSet/>
      <dgm:spPr/>
      <dgm:t>
        <a:bodyPr/>
        <a:lstStyle/>
        <a:p>
          <a:endParaRPr lang="en-US"/>
        </a:p>
      </dgm:t>
    </dgm:pt>
    <dgm:pt modelId="{129B1EAD-6FDD-44DD-A6A7-240F6F4A40DA}">
      <dgm:prSet/>
      <dgm:spPr/>
      <dgm:t>
        <a:bodyPr/>
        <a:lstStyle/>
        <a:p>
          <a:r>
            <a:rPr lang="en-US" b="1" baseline="0" dirty="0">
              <a:solidFill>
                <a:schemeClr val="tx2"/>
              </a:solidFill>
            </a:rPr>
            <a:t>5. Facebook and other Social Media pages notified. (7 days prior)</a:t>
          </a:r>
        </a:p>
      </dgm:t>
    </dgm:pt>
    <dgm:pt modelId="{09A08FC6-63BA-4621-A9DF-E55F2E395092}" type="parTrans" cxnId="{8702BB41-53B7-4245-80C5-8736D9BBCFC0}">
      <dgm:prSet/>
      <dgm:spPr/>
      <dgm:t>
        <a:bodyPr/>
        <a:lstStyle/>
        <a:p>
          <a:endParaRPr lang="en-US"/>
        </a:p>
      </dgm:t>
    </dgm:pt>
    <dgm:pt modelId="{716386BF-73D1-4005-AD2C-852A5E1DC0B0}" type="sibTrans" cxnId="{8702BB41-53B7-4245-80C5-8736D9BBCFC0}">
      <dgm:prSet/>
      <dgm:spPr/>
      <dgm:t>
        <a:bodyPr/>
        <a:lstStyle/>
        <a:p>
          <a:endParaRPr lang="en-US"/>
        </a:p>
      </dgm:t>
    </dgm:pt>
    <dgm:pt modelId="{19D08BCA-ADE1-4688-BE5E-B6885B1C4B55}">
      <dgm:prSet/>
      <dgm:spPr/>
      <dgm:t>
        <a:bodyPr/>
        <a:lstStyle/>
        <a:p>
          <a:r>
            <a:rPr lang="en-US" b="1" baseline="0" dirty="0">
              <a:solidFill>
                <a:schemeClr val="tx2"/>
              </a:solidFill>
            </a:rPr>
            <a:t>6. Police Station and hospital notified (day of shelter opening.)</a:t>
          </a:r>
        </a:p>
      </dgm:t>
    </dgm:pt>
    <dgm:pt modelId="{DACCF216-9280-48FB-89F0-CDE7A1D76253}" type="parTrans" cxnId="{88577555-A9AB-483B-B48C-BD857EE0BBF5}">
      <dgm:prSet/>
      <dgm:spPr/>
      <dgm:t>
        <a:bodyPr/>
        <a:lstStyle/>
        <a:p>
          <a:endParaRPr lang="en-US"/>
        </a:p>
      </dgm:t>
    </dgm:pt>
    <dgm:pt modelId="{DBA6A4A1-65C3-42ED-9D3C-EE11806BB6FD}" type="sibTrans" cxnId="{88577555-A9AB-483B-B48C-BD857EE0BBF5}">
      <dgm:prSet/>
      <dgm:spPr/>
      <dgm:t>
        <a:bodyPr/>
        <a:lstStyle/>
        <a:p>
          <a:endParaRPr lang="en-US"/>
        </a:p>
      </dgm:t>
    </dgm:pt>
    <dgm:pt modelId="{9CF1F5D8-A473-4859-BBCE-203A53E2C898}" type="pres">
      <dgm:prSet presAssocID="{04C1E3BF-9A2A-4D47-B390-ABF587FC503F}" presName="CompostProcess" presStyleCnt="0">
        <dgm:presLayoutVars>
          <dgm:dir/>
          <dgm:resizeHandles val="exact"/>
        </dgm:presLayoutVars>
      </dgm:prSet>
      <dgm:spPr/>
    </dgm:pt>
    <dgm:pt modelId="{1663E67C-5F31-42B3-A794-A3519E0862E1}" type="pres">
      <dgm:prSet presAssocID="{04C1E3BF-9A2A-4D47-B390-ABF587FC503F}" presName="arrow" presStyleLbl="bgShp" presStyleIdx="0" presStyleCnt="1" custScaleX="117647"/>
      <dgm:spPr>
        <a:solidFill>
          <a:schemeClr val="tx2"/>
        </a:solidFill>
      </dgm:spPr>
    </dgm:pt>
    <dgm:pt modelId="{54C25B50-C67E-4E90-988A-A7A53CFC730C}" type="pres">
      <dgm:prSet presAssocID="{04C1E3BF-9A2A-4D47-B390-ABF587FC503F}" presName="linearProcess" presStyleCnt="0"/>
      <dgm:spPr/>
    </dgm:pt>
    <dgm:pt modelId="{23BEB260-20D3-4EC9-BCAA-9484EB796C59}" type="pres">
      <dgm:prSet presAssocID="{94225DDD-5862-45C8-B19F-75A4581E3919}" presName="textNode" presStyleLbl="node1" presStyleIdx="0" presStyleCnt="6" custScaleX="180233">
        <dgm:presLayoutVars>
          <dgm:bulletEnabled val="1"/>
        </dgm:presLayoutVars>
      </dgm:prSet>
      <dgm:spPr/>
    </dgm:pt>
    <dgm:pt modelId="{AAF6004B-D16B-4189-992D-E42606805DA8}" type="pres">
      <dgm:prSet presAssocID="{AC23E2B9-37DD-4786-9D6E-FCF90FCA6325}" presName="sibTrans" presStyleCnt="0"/>
      <dgm:spPr/>
    </dgm:pt>
    <dgm:pt modelId="{FA1C0CAA-2A94-4855-A46F-3F11F2A4693A}" type="pres">
      <dgm:prSet presAssocID="{C4D9F4CA-9F7E-40FB-9789-00A4021B17CC}" presName="textNode" presStyleLbl="node1" presStyleIdx="1" presStyleCnt="6" custScaleX="106414">
        <dgm:presLayoutVars>
          <dgm:bulletEnabled val="1"/>
        </dgm:presLayoutVars>
      </dgm:prSet>
      <dgm:spPr/>
    </dgm:pt>
    <dgm:pt modelId="{77531013-972A-4996-94F4-D3607FE791B8}" type="pres">
      <dgm:prSet presAssocID="{F43E117F-F029-4A64-BFB7-366B9B95AE87}" presName="sibTrans" presStyleCnt="0"/>
      <dgm:spPr/>
    </dgm:pt>
    <dgm:pt modelId="{BBE9C8C3-9F86-4D3E-854A-FBBE3063C8B2}" type="pres">
      <dgm:prSet presAssocID="{184308FF-FBC1-4FFE-91FB-55EFDF11E800}" presName="textNode" presStyleLbl="node1" presStyleIdx="2" presStyleCnt="6">
        <dgm:presLayoutVars>
          <dgm:bulletEnabled val="1"/>
        </dgm:presLayoutVars>
      </dgm:prSet>
      <dgm:spPr/>
    </dgm:pt>
    <dgm:pt modelId="{CB45E1F5-6F9D-40E6-B0B2-98718A293BF7}" type="pres">
      <dgm:prSet presAssocID="{36D72A4B-8816-44A3-B94D-7B66A75EFF3B}" presName="sibTrans" presStyleCnt="0"/>
      <dgm:spPr/>
    </dgm:pt>
    <dgm:pt modelId="{65335473-A0D6-483F-B8F4-087778701A4A}" type="pres">
      <dgm:prSet presAssocID="{96BD3043-E282-4B8F-B68A-3D0F2C48F8DC}" presName="textNode" presStyleLbl="node1" presStyleIdx="3" presStyleCnt="6" custLinFactNeighborY="614">
        <dgm:presLayoutVars>
          <dgm:bulletEnabled val="1"/>
        </dgm:presLayoutVars>
      </dgm:prSet>
      <dgm:spPr/>
    </dgm:pt>
    <dgm:pt modelId="{F18E3B9E-79EF-4878-834D-1C6DFD67516F}" type="pres">
      <dgm:prSet presAssocID="{C9A9CB36-7AF1-49F5-BEC6-2584B715D480}" presName="sibTrans" presStyleCnt="0"/>
      <dgm:spPr/>
    </dgm:pt>
    <dgm:pt modelId="{75CF8F4D-EC5E-46C4-8EFD-D572E59A6880}" type="pres">
      <dgm:prSet presAssocID="{129B1EAD-6FDD-44DD-A6A7-240F6F4A40DA}" presName="textNode" presStyleLbl="node1" presStyleIdx="4" presStyleCnt="6">
        <dgm:presLayoutVars>
          <dgm:bulletEnabled val="1"/>
        </dgm:presLayoutVars>
      </dgm:prSet>
      <dgm:spPr/>
    </dgm:pt>
    <dgm:pt modelId="{ED5AB8BB-CDA8-45FE-AD49-5208EF47021A}" type="pres">
      <dgm:prSet presAssocID="{716386BF-73D1-4005-AD2C-852A5E1DC0B0}" presName="sibTrans" presStyleCnt="0"/>
      <dgm:spPr/>
    </dgm:pt>
    <dgm:pt modelId="{8CE28629-E693-44D6-A061-7934DA6E105B}" type="pres">
      <dgm:prSet presAssocID="{19D08BCA-ADE1-4688-BE5E-B6885B1C4B55}" presName="textNode" presStyleLbl="node1" presStyleIdx="5" presStyleCnt="6">
        <dgm:presLayoutVars>
          <dgm:bulletEnabled val="1"/>
        </dgm:presLayoutVars>
      </dgm:prSet>
      <dgm:spPr/>
    </dgm:pt>
  </dgm:ptLst>
  <dgm:cxnLst>
    <dgm:cxn modelId="{A1466E0F-645A-49E7-AB4A-01DFE8D03FDA}" srcId="{04C1E3BF-9A2A-4D47-B390-ABF587FC503F}" destId="{94225DDD-5862-45C8-B19F-75A4581E3919}" srcOrd="0" destOrd="0" parTransId="{AFFD18A9-C3D8-4F87-964E-6C34640D4551}" sibTransId="{AC23E2B9-37DD-4786-9D6E-FCF90FCA6325}"/>
    <dgm:cxn modelId="{082A372F-90DE-4A3A-88A4-142C7F73C7FE}" type="presOf" srcId="{96BD3043-E282-4B8F-B68A-3D0F2C48F8DC}" destId="{65335473-A0D6-483F-B8F4-087778701A4A}" srcOrd="0" destOrd="0" presId="urn:microsoft.com/office/officeart/2005/8/layout/hProcess9"/>
    <dgm:cxn modelId="{B40BD93F-6B9A-45FC-8244-B8CEE207662B}" srcId="{04C1E3BF-9A2A-4D47-B390-ABF587FC503F}" destId="{C4D9F4CA-9F7E-40FB-9789-00A4021B17CC}" srcOrd="1" destOrd="0" parTransId="{5002F813-021F-4C21-AC37-A8CAB8BDCD1E}" sibTransId="{F43E117F-F029-4A64-BFB7-366B9B95AE87}"/>
    <dgm:cxn modelId="{8702BB41-53B7-4245-80C5-8736D9BBCFC0}" srcId="{04C1E3BF-9A2A-4D47-B390-ABF587FC503F}" destId="{129B1EAD-6FDD-44DD-A6A7-240F6F4A40DA}" srcOrd="4" destOrd="0" parTransId="{09A08FC6-63BA-4621-A9DF-E55F2E395092}" sibTransId="{716386BF-73D1-4005-AD2C-852A5E1DC0B0}"/>
    <dgm:cxn modelId="{572FC061-088D-4768-9A09-875F1748C301}" type="presOf" srcId="{C4D9F4CA-9F7E-40FB-9789-00A4021B17CC}" destId="{FA1C0CAA-2A94-4855-A46F-3F11F2A4693A}" srcOrd="0" destOrd="0" presId="urn:microsoft.com/office/officeart/2005/8/layout/hProcess9"/>
    <dgm:cxn modelId="{E8E5F94E-918F-4D65-8FDE-90C908A78A13}" srcId="{04C1E3BF-9A2A-4D47-B390-ABF587FC503F}" destId="{96BD3043-E282-4B8F-B68A-3D0F2C48F8DC}" srcOrd="3" destOrd="0" parTransId="{8210EA59-1D15-4DED-A4C3-3E9A9E081CB0}" sibTransId="{C9A9CB36-7AF1-49F5-BEC6-2584B715D480}"/>
    <dgm:cxn modelId="{88577555-A9AB-483B-B48C-BD857EE0BBF5}" srcId="{04C1E3BF-9A2A-4D47-B390-ABF587FC503F}" destId="{19D08BCA-ADE1-4688-BE5E-B6885B1C4B55}" srcOrd="5" destOrd="0" parTransId="{DACCF216-9280-48FB-89F0-CDE7A1D76253}" sibTransId="{DBA6A4A1-65C3-42ED-9D3C-EE11806BB6FD}"/>
    <dgm:cxn modelId="{FBE12182-25A8-49B0-9497-90EE938C36EB}" type="presOf" srcId="{04C1E3BF-9A2A-4D47-B390-ABF587FC503F}" destId="{9CF1F5D8-A473-4859-BBCE-203A53E2C898}" srcOrd="0" destOrd="0" presId="urn:microsoft.com/office/officeart/2005/8/layout/hProcess9"/>
    <dgm:cxn modelId="{B6B11F8A-5A03-4C44-8110-502D163D979D}" type="presOf" srcId="{94225DDD-5862-45C8-B19F-75A4581E3919}" destId="{23BEB260-20D3-4EC9-BCAA-9484EB796C59}" srcOrd="0" destOrd="0" presId="urn:microsoft.com/office/officeart/2005/8/layout/hProcess9"/>
    <dgm:cxn modelId="{A8CC249D-DEA8-42CF-8A5F-D676C11751A5}" type="presOf" srcId="{129B1EAD-6FDD-44DD-A6A7-240F6F4A40DA}" destId="{75CF8F4D-EC5E-46C4-8EFD-D572E59A6880}" srcOrd="0" destOrd="0" presId="urn:microsoft.com/office/officeart/2005/8/layout/hProcess9"/>
    <dgm:cxn modelId="{B90E29D2-F7DA-4644-9828-D2DADDCEEFC2}" srcId="{04C1E3BF-9A2A-4D47-B390-ABF587FC503F}" destId="{184308FF-FBC1-4FFE-91FB-55EFDF11E800}" srcOrd="2" destOrd="0" parTransId="{B58B98F7-6840-4D52-9551-F7A54BAB8CFA}" sibTransId="{36D72A4B-8816-44A3-B94D-7B66A75EFF3B}"/>
    <dgm:cxn modelId="{FCC1A4E8-C7EE-4E1C-8A14-B60C38BFA3ED}" type="presOf" srcId="{184308FF-FBC1-4FFE-91FB-55EFDF11E800}" destId="{BBE9C8C3-9F86-4D3E-854A-FBBE3063C8B2}" srcOrd="0" destOrd="0" presId="urn:microsoft.com/office/officeart/2005/8/layout/hProcess9"/>
    <dgm:cxn modelId="{25B1ADF3-4370-4548-91C9-D54CA5219C24}" type="presOf" srcId="{19D08BCA-ADE1-4688-BE5E-B6885B1C4B55}" destId="{8CE28629-E693-44D6-A061-7934DA6E105B}" srcOrd="0" destOrd="0" presId="urn:microsoft.com/office/officeart/2005/8/layout/hProcess9"/>
    <dgm:cxn modelId="{6B9462C0-7E85-4C7E-A0D8-40B05F5E3BAE}" type="presParOf" srcId="{9CF1F5D8-A473-4859-BBCE-203A53E2C898}" destId="{1663E67C-5F31-42B3-A794-A3519E0862E1}" srcOrd="0" destOrd="0" presId="urn:microsoft.com/office/officeart/2005/8/layout/hProcess9"/>
    <dgm:cxn modelId="{B1E36356-921C-4554-8D22-1E75B91081DF}" type="presParOf" srcId="{9CF1F5D8-A473-4859-BBCE-203A53E2C898}" destId="{54C25B50-C67E-4E90-988A-A7A53CFC730C}" srcOrd="1" destOrd="0" presId="urn:microsoft.com/office/officeart/2005/8/layout/hProcess9"/>
    <dgm:cxn modelId="{354F020D-B4D4-457D-BAFB-33EF90F72428}" type="presParOf" srcId="{54C25B50-C67E-4E90-988A-A7A53CFC730C}" destId="{23BEB260-20D3-4EC9-BCAA-9484EB796C59}" srcOrd="0" destOrd="0" presId="urn:microsoft.com/office/officeart/2005/8/layout/hProcess9"/>
    <dgm:cxn modelId="{900A3139-AE1D-434C-88E8-91F0FCB1D3C8}" type="presParOf" srcId="{54C25B50-C67E-4E90-988A-A7A53CFC730C}" destId="{AAF6004B-D16B-4189-992D-E42606805DA8}" srcOrd="1" destOrd="0" presId="urn:microsoft.com/office/officeart/2005/8/layout/hProcess9"/>
    <dgm:cxn modelId="{714AEFA3-27EB-4F03-8379-402CD68DFC27}" type="presParOf" srcId="{54C25B50-C67E-4E90-988A-A7A53CFC730C}" destId="{FA1C0CAA-2A94-4855-A46F-3F11F2A4693A}" srcOrd="2" destOrd="0" presId="urn:microsoft.com/office/officeart/2005/8/layout/hProcess9"/>
    <dgm:cxn modelId="{824E28B1-48A4-487F-ACBB-1C7DDAA12908}" type="presParOf" srcId="{54C25B50-C67E-4E90-988A-A7A53CFC730C}" destId="{77531013-972A-4996-94F4-D3607FE791B8}" srcOrd="3" destOrd="0" presId="urn:microsoft.com/office/officeart/2005/8/layout/hProcess9"/>
    <dgm:cxn modelId="{191C2578-1A69-4849-BCB1-660097A47473}" type="presParOf" srcId="{54C25B50-C67E-4E90-988A-A7A53CFC730C}" destId="{BBE9C8C3-9F86-4D3E-854A-FBBE3063C8B2}" srcOrd="4" destOrd="0" presId="urn:microsoft.com/office/officeart/2005/8/layout/hProcess9"/>
    <dgm:cxn modelId="{8C16608B-7DD3-4D7E-A028-3D19E2A1E9EF}" type="presParOf" srcId="{54C25B50-C67E-4E90-988A-A7A53CFC730C}" destId="{CB45E1F5-6F9D-40E6-B0B2-98718A293BF7}" srcOrd="5" destOrd="0" presId="urn:microsoft.com/office/officeart/2005/8/layout/hProcess9"/>
    <dgm:cxn modelId="{14E99BFC-36B4-4FE8-9AA6-19BF3FB14449}" type="presParOf" srcId="{54C25B50-C67E-4E90-988A-A7A53CFC730C}" destId="{65335473-A0D6-483F-B8F4-087778701A4A}" srcOrd="6" destOrd="0" presId="urn:microsoft.com/office/officeart/2005/8/layout/hProcess9"/>
    <dgm:cxn modelId="{A0F9973B-A6B7-426A-874E-B83A50728666}" type="presParOf" srcId="{54C25B50-C67E-4E90-988A-A7A53CFC730C}" destId="{F18E3B9E-79EF-4878-834D-1C6DFD67516F}" srcOrd="7" destOrd="0" presId="urn:microsoft.com/office/officeart/2005/8/layout/hProcess9"/>
    <dgm:cxn modelId="{CB142A40-B6D8-4393-917C-9B4513A4A3C0}" type="presParOf" srcId="{54C25B50-C67E-4E90-988A-A7A53CFC730C}" destId="{75CF8F4D-EC5E-46C4-8EFD-D572E59A6880}" srcOrd="8" destOrd="0" presId="urn:microsoft.com/office/officeart/2005/8/layout/hProcess9"/>
    <dgm:cxn modelId="{A326943C-AFAF-434E-8A58-6C24D82EBC5F}" type="presParOf" srcId="{54C25B50-C67E-4E90-988A-A7A53CFC730C}" destId="{ED5AB8BB-CDA8-45FE-AD49-5208EF47021A}" srcOrd="9" destOrd="0" presId="urn:microsoft.com/office/officeart/2005/8/layout/hProcess9"/>
    <dgm:cxn modelId="{F6A8273F-1A72-410C-8A2F-F4117FC447A0}" type="presParOf" srcId="{54C25B50-C67E-4E90-988A-A7A53CFC730C}" destId="{8CE28629-E693-44D6-A061-7934DA6E105B}" srcOrd="10"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46260-12D3-4EBB-B012-F61980A47984}" type="doc">
      <dgm:prSet loTypeId="urn:microsoft.com/office/officeart/2005/8/layout/process4" loCatId="process" qsTypeId="urn:microsoft.com/office/officeart/2005/8/quickstyle/3d2" qsCatId="3D" csTypeId="urn:microsoft.com/office/officeart/2005/8/colors/colorful5" csCatId="colorful" phldr="1"/>
      <dgm:spPr/>
      <dgm:t>
        <a:bodyPr/>
        <a:lstStyle/>
        <a:p>
          <a:endParaRPr lang="en-US"/>
        </a:p>
      </dgm:t>
    </dgm:pt>
    <dgm:pt modelId="{BE256711-C0BB-4F53-B586-F496DF7AE74E}">
      <dgm:prSet custT="1"/>
      <dgm:spPr>
        <a:gradFill rotWithShape="0">
          <a:gsLst>
            <a:gs pos="83000">
              <a:srgbClr val="F2C800"/>
            </a:gs>
            <a:gs pos="50000">
              <a:srgbClr val="FFFF00"/>
            </a:gs>
            <a:gs pos="100000">
              <a:schemeClr val="accent5">
                <a:hueOff val="0"/>
                <a:satOff val="0"/>
                <a:lumOff val="0"/>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4:00pm (Families) First Baptist Church – Doors Open</a:t>
          </a:r>
          <a:endParaRPr lang="en-US" sz="1600" baseline="0" dirty="0">
            <a:solidFill>
              <a:schemeClr val="tx2"/>
            </a:solidFill>
            <a:effectLst>
              <a:outerShdw blurRad="38100" dist="38100" dir="2700000" algn="tl">
                <a:srgbClr val="000000">
                  <a:alpha val="43137"/>
                </a:srgbClr>
              </a:outerShdw>
            </a:effectLst>
          </a:endParaRPr>
        </a:p>
      </dgm:t>
    </dgm:pt>
    <dgm:pt modelId="{EDD66599-CDDC-4E28-A936-48EBE7702A2C}" type="parTrans" cxnId="{0A0B796B-722B-48BD-875A-31448384621E}">
      <dgm:prSet/>
      <dgm:spPr/>
      <dgm:t>
        <a:bodyPr/>
        <a:lstStyle/>
        <a:p>
          <a:endParaRPr lang="en-US"/>
        </a:p>
      </dgm:t>
    </dgm:pt>
    <dgm:pt modelId="{62C2EB73-F896-4DB3-9AD9-381AE08F97C0}" type="sibTrans" cxnId="{0A0B796B-722B-48BD-875A-31448384621E}">
      <dgm:prSet/>
      <dgm:spPr/>
      <dgm:t>
        <a:bodyPr/>
        <a:lstStyle/>
        <a:p>
          <a:endParaRPr lang="en-US"/>
        </a:p>
      </dgm:t>
    </dgm:pt>
    <dgm:pt modelId="{B67E47B4-BD93-41CC-8B94-8A64564AA2EB}">
      <dgm:prSet custT="1"/>
      <dgm:spPr>
        <a:gradFill rotWithShape="0">
          <a:gsLst>
            <a:gs pos="0">
              <a:srgbClr val="FFFF00"/>
            </a:gs>
            <a:gs pos="89000">
              <a:srgbClr val="FFFF00"/>
            </a:gs>
          </a:gsLst>
        </a:gradFill>
      </dgm:spPr>
      <dgm:t>
        <a:bodyPr/>
        <a:lstStyle/>
        <a:p>
          <a:r>
            <a:rPr lang="en-US" sz="1600" b="1" baseline="0" dirty="0">
              <a:solidFill>
                <a:schemeClr val="tx2"/>
              </a:solidFill>
              <a:effectLst>
                <a:outerShdw blurRad="38100" dist="38100" dir="2700000" algn="tl">
                  <a:srgbClr val="000000">
                    <a:alpha val="43137"/>
                  </a:srgbClr>
                </a:outerShdw>
              </a:effectLst>
            </a:rPr>
            <a:t>6:00pm (Singles) Congregational Church – Doors Open</a:t>
          </a:r>
          <a:endParaRPr lang="en-US" sz="1600" baseline="0" dirty="0">
            <a:solidFill>
              <a:schemeClr val="tx2"/>
            </a:solidFill>
            <a:effectLst>
              <a:outerShdw blurRad="38100" dist="38100" dir="2700000" algn="tl">
                <a:srgbClr val="000000">
                  <a:alpha val="43137"/>
                </a:srgbClr>
              </a:outerShdw>
            </a:effectLst>
          </a:endParaRPr>
        </a:p>
      </dgm:t>
    </dgm:pt>
    <dgm:pt modelId="{F404CBBE-88B6-4E69-8E49-C317A4DCD6AE}" type="parTrans" cxnId="{8FE0BF49-A473-409E-8E01-63862777C205}">
      <dgm:prSet/>
      <dgm:spPr/>
      <dgm:t>
        <a:bodyPr/>
        <a:lstStyle/>
        <a:p>
          <a:endParaRPr lang="en-US"/>
        </a:p>
      </dgm:t>
    </dgm:pt>
    <dgm:pt modelId="{DF17AAEF-81F4-4A03-89E6-91DD73ABA70A}" type="sibTrans" cxnId="{8FE0BF49-A473-409E-8E01-63862777C205}">
      <dgm:prSet/>
      <dgm:spPr/>
      <dgm:t>
        <a:bodyPr/>
        <a:lstStyle/>
        <a:p>
          <a:endParaRPr lang="en-US"/>
        </a:p>
      </dgm:t>
    </dgm:pt>
    <dgm:pt modelId="{6B9F5596-5B4E-4D7A-992F-83B3E5630B56}">
      <dgm:prSet custT="1"/>
      <dgm:spPr>
        <a:gradFill rotWithShape="0">
          <a:gsLst>
            <a:gs pos="50000">
              <a:srgbClr val="FFFF00"/>
            </a:gs>
            <a:gs pos="88000">
              <a:schemeClr val="accent5">
                <a:hueOff val="-1127878"/>
                <a:satOff val="-21115"/>
                <a:lumOff val="1284"/>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6:00pm – 7:30pm – A warm dinner provided with coffee or water bottle</a:t>
          </a:r>
          <a:endParaRPr lang="en-US" sz="1600" baseline="0" dirty="0">
            <a:solidFill>
              <a:schemeClr val="tx2"/>
            </a:solidFill>
            <a:effectLst>
              <a:outerShdw blurRad="38100" dist="38100" dir="2700000" algn="tl">
                <a:srgbClr val="000000">
                  <a:alpha val="43137"/>
                </a:srgbClr>
              </a:outerShdw>
            </a:effectLst>
          </a:endParaRPr>
        </a:p>
      </dgm:t>
    </dgm:pt>
    <dgm:pt modelId="{81003F82-364C-470F-A33D-6A7DC72EBCDE}" type="parTrans" cxnId="{8251D819-45F5-46D8-BC8E-C983D7D02726}">
      <dgm:prSet/>
      <dgm:spPr/>
      <dgm:t>
        <a:bodyPr/>
        <a:lstStyle/>
        <a:p>
          <a:endParaRPr lang="en-US"/>
        </a:p>
      </dgm:t>
    </dgm:pt>
    <dgm:pt modelId="{DF8CB7F2-DED1-4F86-9D16-0129994D15C9}" type="sibTrans" cxnId="{8251D819-45F5-46D8-BC8E-C983D7D02726}">
      <dgm:prSet/>
      <dgm:spPr/>
      <dgm:t>
        <a:bodyPr/>
        <a:lstStyle/>
        <a:p>
          <a:endParaRPr lang="en-US"/>
        </a:p>
      </dgm:t>
    </dgm:pt>
    <dgm:pt modelId="{280859BF-9DC6-49D6-A080-2EEE0609C5CA}">
      <dgm:prSet custT="1"/>
      <dgm:spPr>
        <a:gradFill rotWithShape="0">
          <a:gsLst>
            <a:gs pos="50000">
              <a:srgbClr val="FFFF00"/>
            </a:gs>
            <a:gs pos="100000">
              <a:schemeClr val="accent5">
                <a:hueOff val="-1002558"/>
                <a:satOff val="-18769"/>
                <a:lumOff val="1141"/>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7:30pm – 10:00pm – There is a T.V and DVD available at both locations as well as decks of cards and board games</a:t>
          </a:r>
        </a:p>
      </dgm:t>
    </dgm:pt>
    <dgm:pt modelId="{900834D5-3769-4DEF-99C6-230D2E83FB3C}" type="parTrans" cxnId="{A7ED4C1B-2F22-4D93-BE85-8ADE6DCA817A}">
      <dgm:prSet/>
      <dgm:spPr/>
      <dgm:t>
        <a:bodyPr/>
        <a:lstStyle/>
        <a:p>
          <a:endParaRPr lang="en-US"/>
        </a:p>
      </dgm:t>
    </dgm:pt>
    <dgm:pt modelId="{B269310B-E09D-4A7A-ABDF-6EAFE41719DB}" type="sibTrans" cxnId="{A7ED4C1B-2F22-4D93-BE85-8ADE6DCA817A}">
      <dgm:prSet/>
      <dgm:spPr/>
      <dgm:t>
        <a:bodyPr/>
        <a:lstStyle/>
        <a:p>
          <a:endParaRPr lang="en-US"/>
        </a:p>
      </dgm:t>
    </dgm:pt>
    <dgm:pt modelId="{91AC82D0-4047-44E1-8D20-045C6E3B9889}">
      <dgm:prSet custT="1"/>
      <dgm:spPr>
        <a:gradFill rotWithShape="0">
          <a:gsLst>
            <a:gs pos="50000">
              <a:srgbClr val="FFFF00"/>
            </a:gs>
            <a:gs pos="100000">
              <a:schemeClr val="accent5">
                <a:hueOff val="-751918"/>
                <a:satOff val="-14077"/>
                <a:lumOff val="856"/>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10:00pm – Lights out and shelter doors close. No one enters the shelter unless escorted by a police officer </a:t>
          </a:r>
          <a:endParaRPr lang="en-US" sz="1600" baseline="0" dirty="0">
            <a:solidFill>
              <a:schemeClr val="tx2"/>
            </a:solidFill>
            <a:effectLst>
              <a:outerShdw blurRad="38100" dist="38100" dir="2700000" algn="tl">
                <a:srgbClr val="000000">
                  <a:alpha val="43137"/>
                </a:srgbClr>
              </a:outerShdw>
            </a:effectLst>
          </a:endParaRPr>
        </a:p>
      </dgm:t>
    </dgm:pt>
    <dgm:pt modelId="{9A704286-71F1-4007-820A-09F675B766F6}" type="parTrans" cxnId="{889372D4-02D0-4A6C-8D98-45E70BA4367E}">
      <dgm:prSet/>
      <dgm:spPr/>
      <dgm:t>
        <a:bodyPr/>
        <a:lstStyle/>
        <a:p>
          <a:endParaRPr lang="en-US"/>
        </a:p>
      </dgm:t>
    </dgm:pt>
    <dgm:pt modelId="{9F793D2C-C66A-46B5-8234-3DE6ADFDB3BD}" type="sibTrans" cxnId="{889372D4-02D0-4A6C-8D98-45E70BA4367E}">
      <dgm:prSet/>
      <dgm:spPr/>
      <dgm:t>
        <a:bodyPr/>
        <a:lstStyle/>
        <a:p>
          <a:endParaRPr lang="en-US"/>
        </a:p>
      </dgm:t>
    </dgm:pt>
    <dgm:pt modelId="{BADEA8EF-8120-4A93-A0F0-549E940EC087}">
      <dgm:prSet custT="1"/>
      <dgm:spPr>
        <a:gradFill rotWithShape="0">
          <a:gsLst>
            <a:gs pos="50000">
              <a:srgbClr val="FFFF00"/>
            </a:gs>
            <a:gs pos="100000">
              <a:schemeClr val="accent5">
                <a:hueOff val="-501279"/>
                <a:satOff val="-9384"/>
                <a:lumOff val="571"/>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6:00am – Lights on, everyone wakes up</a:t>
          </a:r>
          <a:endParaRPr lang="en-US" sz="1600" baseline="0" dirty="0">
            <a:solidFill>
              <a:schemeClr val="tx2"/>
            </a:solidFill>
            <a:effectLst>
              <a:outerShdw blurRad="38100" dist="38100" dir="2700000" algn="tl">
                <a:srgbClr val="000000">
                  <a:alpha val="43137"/>
                </a:srgbClr>
              </a:outerShdw>
            </a:effectLst>
          </a:endParaRPr>
        </a:p>
      </dgm:t>
    </dgm:pt>
    <dgm:pt modelId="{77B6C7C0-5ED0-46D2-A84B-7666E73FE1DE}" type="parTrans" cxnId="{DF557750-4EA1-48EB-B0A3-9DC8659E72D8}">
      <dgm:prSet/>
      <dgm:spPr/>
      <dgm:t>
        <a:bodyPr/>
        <a:lstStyle/>
        <a:p>
          <a:endParaRPr lang="en-US"/>
        </a:p>
      </dgm:t>
    </dgm:pt>
    <dgm:pt modelId="{856BE6F5-BD89-4787-AD98-F93E3CF85443}" type="sibTrans" cxnId="{DF557750-4EA1-48EB-B0A3-9DC8659E72D8}">
      <dgm:prSet/>
      <dgm:spPr/>
      <dgm:t>
        <a:bodyPr/>
        <a:lstStyle/>
        <a:p>
          <a:endParaRPr lang="en-US"/>
        </a:p>
      </dgm:t>
    </dgm:pt>
    <dgm:pt modelId="{B28147DE-018D-4737-9817-A423587E7857}">
      <dgm:prSet custT="1"/>
      <dgm:spPr>
        <a:gradFill rotWithShape="0">
          <a:gsLst>
            <a:gs pos="50000">
              <a:srgbClr val="FFFF00"/>
            </a:gs>
            <a:gs pos="100000">
              <a:schemeClr val="accent5">
                <a:hueOff val="-375959"/>
                <a:satOff val="-7038"/>
                <a:lumOff val="428"/>
                <a:alphaOff val="0"/>
                <a:lumMod val="99000"/>
                <a:satMod val="120000"/>
                <a:shade val="78000"/>
              </a:schemeClr>
            </a:gs>
          </a:gsLst>
        </a:gradFill>
      </dgm:spPr>
      <dgm:t>
        <a:bodyPr/>
        <a:lstStyle/>
        <a:p>
          <a:r>
            <a:rPr lang="en-US" sz="1400" b="1" baseline="0" dirty="0">
              <a:solidFill>
                <a:schemeClr val="tx2"/>
              </a:solidFill>
              <a:effectLst>
                <a:outerShdw blurRad="38100" dist="38100" dir="2700000" algn="tl">
                  <a:srgbClr val="000000">
                    <a:alpha val="43137"/>
                  </a:srgbClr>
                </a:outerShdw>
              </a:effectLst>
            </a:rPr>
            <a:t>6:30am – 7:30am – Breakfast with coffee or water bottle, resources handed out, i.e. bus tickets, shower vouchers, laundry vouchers </a:t>
          </a:r>
          <a:endParaRPr lang="en-US" sz="1400" baseline="0" dirty="0">
            <a:solidFill>
              <a:schemeClr val="tx2"/>
            </a:solidFill>
            <a:effectLst>
              <a:outerShdw blurRad="38100" dist="38100" dir="2700000" algn="tl">
                <a:srgbClr val="000000">
                  <a:alpha val="43137"/>
                </a:srgbClr>
              </a:outerShdw>
            </a:effectLst>
          </a:endParaRPr>
        </a:p>
      </dgm:t>
    </dgm:pt>
    <dgm:pt modelId="{EB4260A4-11CC-4F43-ADF8-D6208F027C87}" type="parTrans" cxnId="{75009A92-DE7C-4A8B-B0C8-76540BE34DEF}">
      <dgm:prSet/>
      <dgm:spPr/>
      <dgm:t>
        <a:bodyPr/>
        <a:lstStyle/>
        <a:p>
          <a:endParaRPr lang="en-US"/>
        </a:p>
      </dgm:t>
    </dgm:pt>
    <dgm:pt modelId="{D7446D62-05A2-4410-A752-5FE41278994A}" type="sibTrans" cxnId="{75009A92-DE7C-4A8B-B0C8-76540BE34DEF}">
      <dgm:prSet/>
      <dgm:spPr/>
      <dgm:t>
        <a:bodyPr/>
        <a:lstStyle/>
        <a:p>
          <a:endParaRPr lang="en-US"/>
        </a:p>
      </dgm:t>
    </dgm:pt>
    <dgm:pt modelId="{26AD5E82-93B7-4049-991E-9813CEDAD3AF}">
      <dgm:prSet custT="1"/>
      <dgm:spPr>
        <a:gradFill rotWithShape="0">
          <a:gsLst>
            <a:gs pos="50000">
              <a:srgbClr val="FFFF00"/>
            </a:gs>
            <a:gs pos="100000">
              <a:schemeClr val="accent5">
                <a:hueOff val="0"/>
                <a:satOff val="0"/>
                <a:lumOff val="0"/>
                <a:alphaOff val="0"/>
                <a:lumMod val="99000"/>
                <a:satMod val="120000"/>
                <a:shade val="78000"/>
              </a:schemeClr>
            </a:gs>
          </a:gsLst>
        </a:gradFill>
      </dgm:spPr>
      <dgm:t>
        <a:bodyPr/>
        <a:lstStyle/>
        <a:p>
          <a:r>
            <a:rPr lang="en-US" sz="1600" b="1" baseline="0" dirty="0">
              <a:solidFill>
                <a:schemeClr val="tx2"/>
              </a:solidFill>
              <a:effectLst>
                <a:outerShdw blurRad="38100" dist="38100" dir="2700000" algn="tl">
                  <a:srgbClr val="000000">
                    <a:alpha val="43137"/>
                  </a:srgbClr>
                </a:outerShdw>
              </a:effectLst>
            </a:rPr>
            <a:t>8:00am –close Shelters</a:t>
          </a:r>
          <a:endParaRPr lang="en-US" sz="1600" baseline="0" dirty="0">
            <a:solidFill>
              <a:schemeClr val="tx2"/>
            </a:solidFill>
            <a:effectLst>
              <a:outerShdw blurRad="38100" dist="38100" dir="2700000" algn="tl">
                <a:srgbClr val="000000">
                  <a:alpha val="43137"/>
                </a:srgbClr>
              </a:outerShdw>
            </a:effectLst>
          </a:endParaRPr>
        </a:p>
      </dgm:t>
    </dgm:pt>
    <dgm:pt modelId="{29C75AC9-0E0B-40CE-942B-92B0BDCD77A9}" type="parTrans" cxnId="{44BBE9A1-2CF7-4111-92C7-CDDCD814DC0F}">
      <dgm:prSet/>
      <dgm:spPr/>
      <dgm:t>
        <a:bodyPr/>
        <a:lstStyle/>
        <a:p>
          <a:endParaRPr lang="en-US"/>
        </a:p>
      </dgm:t>
    </dgm:pt>
    <dgm:pt modelId="{A3289C89-BF6C-4315-8FE8-4AD5E55719E7}" type="sibTrans" cxnId="{44BBE9A1-2CF7-4111-92C7-CDDCD814DC0F}">
      <dgm:prSet/>
      <dgm:spPr/>
      <dgm:t>
        <a:bodyPr/>
        <a:lstStyle/>
        <a:p>
          <a:endParaRPr lang="en-US"/>
        </a:p>
      </dgm:t>
    </dgm:pt>
    <dgm:pt modelId="{4EF28F79-9A9F-4D9A-8F04-CBA950BB176A}" type="pres">
      <dgm:prSet presAssocID="{DE346260-12D3-4EBB-B012-F61980A47984}" presName="Name0" presStyleCnt="0">
        <dgm:presLayoutVars>
          <dgm:dir/>
          <dgm:animLvl val="lvl"/>
          <dgm:resizeHandles val="exact"/>
        </dgm:presLayoutVars>
      </dgm:prSet>
      <dgm:spPr/>
    </dgm:pt>
    <dgm:pt modelId="{A025AB9B-C908-4DDE-A90D-F2E2C6A86FCC}" type="pres">
      <dgm:prSet presAssocID="{26AD5E82-93B7-4049-991E-9813CEDAD3AF}" presName="boxAndChildren" presStyleCnt="0"/>
      <dgm:spPr/>
    </dgm:pt>
    <dgm:pt modelId="{B2C19017-21F3-4D8D-8A71-A8B33A57C4A6}" type="pres">
      <dgm:prSet presAssocID="{26AD5E82-93B7-4049-991E-9813CEDAD3AF}" presName="parentTextBox" presStyleLbl="node1" presStyleIdx="0" presStyleCnt="8"/>
      <dgm:spPr/>
    </dgm:pt>
    <dgm:pt modelId="{DD7B228A-09DD-46A3-B033-06B6D5CEFDBF}" type="pres">
      <dgm:prSet presAssocID="{D7446D62-05A2-4410-A752-5FE41278994A}" presName="sp" presStyleCnt="0"/>
      <dgm:spPr/>
    </dgm:pt>
    <dgm:pt modelId="{830EA247-8DA6-41F1-B535-75886945DDD7}" type="pres">
      <dgm:prSet presAssocID="{B28147DE-018D-4737-9817-A423587E7857}" presName="arrowAndChildren" presStyleCnt="0"/>
      <dgm:spPr/>
    </dgm:pt>
    <dgm:pt modelId="{8F134FB0-B4B1-4203-83A2-3DEBA17D1B6D}" type="pres">
      <dgm:prSet presAssocID="{B28147DE-018D-4737-9817-A423587E7857}" presName="parentTextArrow" presStyleLbl="node1" presStyleIdx="1" presStyleCnt="8"/>
      <dgm:spPr/>
    </dgm:pt>
    <dgm:pt modelId="{13D503F8-BE9B-4EED-8B6F-71572767A58B}" type="pres">
      <dgm:prSet presAssocID="{856BE6F5-BD89-4787-AD98-F93E3CF85443}" presName="sp" presStyleCnt="0"/>
      <dgm:spPr/>
    </dgm:pt>
    <dgm:pt modelId="{2DBD0AF2-4E36-4FF5-A386-17E2C59C2404}" type="pres">
      <dgm:prSet presAssocID="{BADEA8EF-8120-4A93-A0F0-549E940EC087}" presName="arrowAndChildren" presStyleCnt="0"/>
      <dgm:spPr/>
    </dgm:pt>
    <dgm:pt modelId="{03E64D20-90D9-4D96-8403-CC75A4510C3C}" type="pres">
      <dgm:prSet presAssocID="{BADEA8EF-8120-4A93-A0F0-549E940EC087}" presName="parentTextArrow" presStyleLbl="node1" presStyleIdx="2" presStyleCnt="8"/>
      <dgm:spPr/>
    </dgm:pt>
    <dgm:pt modelId="{8AC1657D-B89D-4D0D-812C-2E38F7C717FD}" type="pres">
      <dgm:prSet presAssocID="{9F793D2C-C66A-46B5-8234-3DE6ADFDB3BD}" presName="sp" presStyleCnt="0"/>
      <dgm:spPr/>
    </dgm:pt>
    <dgm:pt modelId="{BA665F41-5D61-4B65-93DA-F4FB16536AFC}" type="pres">
      <dgm:prSet presAssocID="{91AC82D0-4047-44E1-8D20-045C6E3B9889}" presName="arrowAndChildren" presStyleCnt="0"/>
      <dgm:spPr/>
    </dgm:pt>
    <dgm:pt modelId="{6BC45E1F-1E86-4588-8BFF-17E5B2105AFD}" type="pres">
      <dgm:prSet presAssocID="{91AC82D0-4047-44E1-8D20-045C6E3B9889}" presName="parentTextArrow" presStyleLbl="node1" presStyleIdx="3" presStyleCnt="8"/>
      <dgm:spPr/>
    </dgm:pt>
    <dgm:pt modelId="{2AE448D9-75EA-4073-9A61-2D571A8321AC}" type="pres">
      <dgm:prSet presAssocID="{B269310B-E09D-4A7A-ABDF-6EAFE41719DB}" presName="sp" presStyleCnt="0"/>
      <dgm:spPr/>
    </dgm:pt>
    <dgm:pt modelId="{190817D0-71B2-476F-8CE1-D87F8E0DC41F}" type="pres">
      <dgm:prSet presAssocID="{280859BF-9DC6-49D6-A080-2EEE0609C5CA}" presName="arrowAndChildren" presStyleCnt="0"/>
      <dgm:spPr/>
    </dgm:pt>
    <dgm:pt modelId="{65D303CC-FF4B-43A2-A81F-84E5C8CC6BCC}" type="pres">
      <dgm:prSet presAssocID="{280859BF-9DC6-49D6-A080-2EEE0609C5CA}" presName="parentTextArrow" presStyleLbl="node1" presStyleIdx="4" presStyleCnt="8"/>
      <dgm:spPr/>
    </dgm:pt>
    <dgm:pt modelId="{9E235F60-2F17-43F2-9F4D-3D24B334A094}" type="pres">
      <dgm:prSet presAssocID="{DF8CB7F2-DED1-4F86-9D16-0129994D15C9}" presName="sp" presStyleCnt="0"/>
      <dgm:spPr/>
    </dgm:pt>
    <dgm:pt modelId="{0A03F4E7-3778-4102-9B16-E491F3FA1F4E}" type="pres">
      <dgm:prSet presAssocID="{6B9F5596-5B4E-4D7A-992F-83B3E5630B56}" presName="arrowAndChildren" presStyleCnt="0"/>
      <dgm:spPr/>
    </dgm:pt>
    <dgm:pt modelId="{02D26928-891E-4457-9910-B6F6B4924426}" type="pres">
      <dgm:prSet presAssocID="{6B9F5596-5B4E-4D7A-992F-83B3E5630B56}" presName="parentTextArrow" presStyleLbl="node1" presStyleIdx="5" presStyleCnt="8"/>
      <dgm:spPr/>
    </dgm:pt>
    <dgm:pt modelId="{BCA8D021-D1FE-4A8D-B5F3-E067403E69A0}" type="pres">
      <dgm:prSet presAssocID="{DF17AAEF-81F4-4A03-89E6-91DD73ABA70A}" presName="sp" presStyleCnt="0"/>
      <dgm:spPr/>
    </dgm:pt>
    <dgm:pt modelId="{68F31095-4BEF-45F4-A5B5-EC99B7704859}" type="pres">
      <dgm:prSet presAssocID="{B67E47B4-BD93-41CC-8B94-8A64564AA2EB}" presName="arrowAndChildren" presStyleCnt="0"/>
      <dgm:spPr/>
    </dgm:pt>
    <dgm:pt modelId="{73C893D1-AD7A-4020-8395-FED723C595DF}" type="pres">
      <dgm:prSet presAssocID="{B67E47B4-BD93-41CC-8B94-8A64564AA2EB}" presName="parentTextArrow" presStyleLbl="node1" presStyleIdx="6" presStyleCnt="8"/>
      <dgm:spPr/>
    </dgm:pt>
    <dgm:pt modelId="{0A4F983D-86C4-4B63-B7F4-7341EA00DA6C}" type="pres">
      <dgm:prSet presAssocID="{62C2EB73-F896-4DB3-9AD9-381AE08F97C0}" presName="sp" presStyleCnt="0"/>
      <dgm:spPr/>
    </dgm:pt>
    <dgm:pt modelId="{F3EC414D-8C03-4999-98E4-179F478DF5BF}" type="pres">
      <dgm:prSet presAssocID="{BE256711-C0BB-4F53-B586-F496DF7AE74E}" presName="arrowAndChildren" presStyleCnt="0"/>
      <dgm:spPr/>
    </dgm:pt>
    <dgm:pt modelId="{511D0B52-7610-4CDD-9C5F-6EA6D5C5B1C8}" type="pres">
      <dgm:prSet presAssocID="{BE256711-C0BB-4F53-B586-F496DF7AE74E}" presName="parentTextArrow" presStyleLbl="node1" presStyleIdx="7" presStyleCnt="8" custLinFactNeighborY="3036"/>
      <dgm:spPr/>
    </dgm:pt>
  </dgm:ptLst>
  <dgm:cxnLst>
    <dgm:cxn modelId="{AE31C007-4023-45EA-BB0B-59D84CAF62D3}" type="presOf" srcId="{DE346260-12D3-4EBB-B012-F61980A47984}" destId="{4EF28F79-9A9F-4D9A-8F04-CBA950BB176A}" srcOrd="0" destOrd="0" presId="urn:microsoft.com/office/officeart/2005/8/layout/process4"/>
    <dgm:cxn modelId="{F95A2F09-3E21-4F68-AD35-370F886E0697}" type="presOf" srcId="{26AD5E82-93B7-4049-991E-9813CEDAD3AF}" destId="{B2C19017-21F3-4D8D-8A71-A8B33A57C4A6}" srcOrd="0" destOrd="0" presId="urn:microsoft.com/office/officeart/2005/8/layout/process4"/>
    <dgm:cxn modelId="{8251D819-45F5-46D8-BC8E-C983D7D02726}" srcId="{DE346260-12D3-4EBB-B012-F61980A47984}" destId="{6B9F5596-5B4E-4D7A-992F-83B3E5630B56}" srcOrd="2" destOrd="0" parTransId="{81003F82-364C-470F-A33D-6A7DC72EBCDE}" sibTransId="{DF8CB7F2-DED1-4F86-9D16-0129994D15C9}"/>
    <dgm:cxn modelId="{A7ED4C1B-2F22-4D93-BE85-8ADE6DCA817A}" srcId="{DE346260-12D3-4EBB-B012-F61980A47984}" destId="{280859BF-9DC6-49D6-A080-2EEE0609C5CA}" srcOrd="3" destOrd="0" parTransId="{900834D5-3769-4DEF-99C6-230D2E83FB3C}" sibTransId="{B269310B-E09D-4A7A-ABDF-6EAFE41719DB}"/>
    <dgm:cxn modelId="{CD092824-41B2-457F-B9BA-6C3D9C3AC2F5}" type="presOf" srcId="{91AC82D0-4047-44E1-8D20-045C6E3B9889}" destId="{6BC45E1F-1E86-4588-8BFF-17E5B2105AFD}" srcOrd="0" destOrd="0" presId="urn:microsoft.com/office/officeart/2005/8/layout/process4"/>
    <dgm:cxn modelId="{E6628B2F-FC29-4063-9422-FD0A87930AA5}" type="presOf" srcId="{BADEA8EF-8120-4A93-A0F0-549E940EC087}" destId="{03E64D20-90D9-4D96-8403-CC75A4510C3C}" srcOrd="0" destOrd="0" presId="urn:microsoft.com/office/officeart/2005/8/layout/process4"/>
    <dgm:cxn modelId="{8FE0BF49-A473-409E-8E01-63862777C205}" srcId="{DE346260-12D3-4EBB-B012-F61980A47984}" destId="{B67E47B4-BD93-41CC-8B94-8A64564AA2EB}" srcOrd="1" destOrd="0" parTransId="{F404CBBE-88B6-4E69-8E49-C317A4DCD6AE}" sibTransId="{DF17AAEF-81F4-4A03-89E6-91DD73ABA70A}"/>
    <dgm:cxn modelId="{0A0B796B-722B-48BD-875A-31448384621E}" srcId="{DE346260-12D3-4EBB-B012-F61980A47984}" destId="{BE256711-C0BB-4F53-B586-F496DF7AE74E}" srcOrd="0" destOrd="0" parTransId="{EDD66599-CDDC-4E28-A936-48EBE7702A2C}" sibTransId="{62C2EB73-F896-4DB3-9AD9-381AE08F97C0}"/>
    <dgm:cxn modelId="{DF557750-4EA1-48EB-B0A3-9DC8659E72D8}" srcId="{DE346260-12D3-4EBB-B012-F61980A47984}" destId="{BADEA8EF-8120-4A93-A0F0-549E940EC087}" srcOrd="5" destOrd="0" parTransId="{77B6C7C0-5ED0-46D2-A84B-7666E73FE1DE}" sibTransId="{856BE6F5-BD89-4787-AD98-F93E3CF85443}"/>
    <dgm:cxn modelId="{AAA48886-7611-4185-A4B8-843486E32852}" type="presOf" srcId="{BE256711-C0BB-4F53-B586-F496DF7AE74E}" destId="{511D0B52-7610-4CDD-9C5F-6EA6D5C5B1C8}" srcOrd="0" destOrd="0" presId="urn:microsoft.com/office/officeart/2005/8/layout/process4"/>
    <dgm:cxn modelId="{8AEA238E-1292-476D-A8FA-3E9209E6440B}" type="presOf" srcId="{B67E47B4-BD93-41CC-8B94-8A64564AA2EB}" destId="{73C893D1-AD7A-4020-8395-FED723C595DF}" srcOrd="0" destOrd="0" presId="urn:microsoft.com/office/officeart/2005/8/layout/process4"/>
    <dgm:cxn modelId="{75009A92-DE7C-4A8B-B0C8-76540BE34DEF}" srcId="{DE346260-12D3-4EBB-B012-F61980A47984}" destId="{B28147DE-018D-4737-9817-A423587E7857}" srcOrd="6" destOrd="0" parTransId="{EB4260A4-11CC-4F43-ADF8-D6208F027C87}" sibTransId="{D7446D62-05A2-4410-A752-5FE41278994A}"/>
    <dgm:cxn modelId="{EDF4D59F-9F46-4E4E-8CFD-AA8652284EC2}" type="presOf" srcId="{B28147DE-018D-4737-9817-A423587E7857}" destId="{8F134FB0-B4B1-4203-83A2-3DEBA17D1B6D}" srcOrd="0" destOrd="0" presId="urn:microsoft.com/office/officeart/2005/8/layout/process4"/>
    <dgm:cxn modelId="{44BBE9A1-2CF7-4111-92C7-CDDCD814DC0F}" srcId="{DE346260-12D3-4EBB-B012-F61980A47984}" destId="{26AD5E82-93B7-4049-991E-9813CEDAD3AF}" srcOrd="7" destOrd="0" parTransId="{29C75AC9-0E0B-40CE-942B-92B0BDCD77A9}" sibTransId="{A3289C89-BF6C-4315-8FE8-4AD5E55719E7}"/>
    <dgm:cxn modelId="{889372D4-02D0-4A6C-8D98-45E70BA4367E}" srcId="{DE346260-12D3-4EBB-B012-F61980A47984}" destId="{91AC82D0-4047-44E1-8D20-045C6E3B9889}" srcOrd="4" destOrd="0" parTransId="{9A704286-71F1-4007-820A-09F675B766F6}" sibTransId="{9F793D2C-C66A-46B5-8234-3DE6ADFDB3BD}"/>
    <dgm:cxn modelId="{C1CBE4EF-705D-45AC-95D7-F05FCF76C91A}" type="presOf" srcId="{280859BF-9DC6-49D6-A080-2EEE0609C5CA}" destId="{65D303CC-FF4B-43A2-A81F-84E5C8CC6BCC}" srcOrd="0" destOrd="0" presId="urn:microsoft.com/office/officeart/2005/8/layout/process4"/>
    <dgm:cxn modelId="{0B7FC2F3-A506-45B7-9DC8-49A5B39EB80D}" type="presOf" srcId="{6B9F5596-5B4E-4D7A-992F-83B3E5630B56}" destId="{02D26928-891E-4457-9910-B6F6B4924426}" srcOrd="0" destOrd="0" presId="urn:microsoft.com/office/officeart/2005/8/layout/process4"/>
    <dgm:cxn modelId="{84639754-A007-430F-A61B-377D7C86CA35}" type="presParOf" srcId="{4EF28F79-9A9F-4D9A-8F04-CBA950BB176A}" destId="{A025AB9B-C908-4DDE-A90D-F2E2C6A86FCC}" srcOrd="0" destOrd="0" presId="urn:microsoft.com/office/officeart/2005/8/layout/process4"/>
    <dgm:cxn modelId="{A80948AA-B32A-4A5E-9B37-C2B5AA05A912}" type="presParOf" srcId="{A025AB9B-C908-4DDE-A90D-F2E2C6A86FCC}" destId="{B2C19017-21F3-4D8D-8A71-A8B33A57C4A6}" srcOrd="0" destOrd="0" presId="urn:microsoft.com/office/officeart/2005/8/layout/process4"/>
    <dgm:cxn modelId="{E745586C-DDB6-4468-BD91-3411173B8525}" type="presParOf" srcId="{4EF28F79-9A9F-4D9A-8F04-CBA950BB176A}" destId="{DD7B228A-09DD-46A3-B033-06B6D5CEFDBF}" srcOrd="1" destOrd="0" presId="urn:microsoft.com/office/officeart/2005/8/layout/process4"/>
    <dgm:cxn modelId="{7BF77E1B-6C66-439E-9486-607B13DCB7AC}" type="presParOf" srcId="{4EF28F79-9A9F-4D9A-8F04-CBA950BB176A}" destId="{830EA247-8DA6-41F1-B535-75886945DDD7}" srcOrd="2" destOrd="0" presId="urn:microsoft.com/office/officeart/2005/8/layout/process4"/>
    <dgm:cxn modelId="{6A246576-AEB9-483F-88E2-E5CDB34F5967}" type="presParOf" srcId="{830EA247-8DA6-41F1-B535-75886945DDD7}" destId="{8F134FB0-B4B1-4203-83A2-3DEBA17D1B6D}" srcOrd="0" destOrd="0" presId="urn:microsoft.com/office/officeart/2005/8/layout/process4"/>
    <dgm:cxn modelId="{BF5EA98A-FD75-4D98-B010-3FEA4241CE6C}" type="presParOf" srcId="{4EF28F79-9A9F-4D9A-8F04-CBA950BB176A}" destId="{13D503F8-BE9B-4EED-8B6F-71572767A58B}" srcOrd="3" destOrd="0" presId="urn:microsoft.com/office/officeart/2005/8/layout/process4"/>
    <dgm:cxn modelId="{2D4B9AC2-11DA-4E35-BB0D-AD40FF478F18}" type="presParOf" srcId="{4EF28F79-9A9F-4D9A-8F04-CBA950BB176A}" destId="{2DBD0AF2-4E36-4FF5-A386-17E2C59C2404}" srcOrd="4" destOrd="0" presId="urn:microsoft.com/office/officeart/2005/8/layout/process4"/>
    <dgm:cxn modelId="{286A9BCF-A1FF-4581-B6D6-A568BD8452A9}" type="presParOf" srcId="{2DBD0AF2-4E36-4FF5-A386-17E2C59C2404}" destId="{03E64D20-90D9-4D96-8403-CC75A4510C3C}" srcOrd="0" destOrd="0" presId="urn:microsoft.com/office/officeart/2005/8/layout/process4"/>
    <dgm:cxn modelId="{DE6ABC71-0ED9-4326-8A01-CB678E89D41A}" type="presParOf" srcId="{4EF28F79-9A9F-4D9A-8F04-CBA950BB176A}" destId="{8AC1657D-B89D-4D0D-812C-2E38F7C717FD}" srcOrd="5" destOrd="0" presId="urn:microsoft.com/office/officeart/2005/8/layout/process4"/>
    <dgm:cxn modelId="{2BE919A1-E1BB-428F-87C0-C6B5ABE8E7AD}" type="presParOf" srcId="{4EF28F79-9A9F-4D9A-8F04-CBA950BB176A}" destId="{BA665F41-5D61-4B65-93DA-F4FB16536AFC}" srcOrd="6" destOrd="0" presId="urn:microsoft.com/office/officeart/2005/8/layout/process4"/>
    <dgm:cxn modelId="{ADD2936B-21DC-4DF4-9A2D-C9A9EBE94124}" type="presParOf" srcId="{BA665F41-5D61-4B65-93DA-F4FB16536AFC}" destId="{6BC45E1F-1E86-4588-8BFF-17E5B2105AFD}" srcOrd="0" destOrd="0" presId="urn:microsoft.com/office/officeart/2005/8/layout/process4"/>
    <dgm:cxn modelId="{A328880C-3469-43B9-82F3-F32EF6A6356B}" type="presParOf" srcId="{4EF28F79-9A9F-4D9A-8F04-CBA950BB176A}" destId="{2AE448D9-75EA-4073-9A61-2D571A8321AC}" srcOrd="7" destOrd="0" presId="urn:microsoft.com/office/officeart/2005/8/layout/process4"/>
    <dgm:cxn modelId="{E0D6819B-A555-4899-AD83-5FD3B2DBE923}" type="presParOf" srcId="{4EF28F79-9A9F-4D9A-8F04-CBA950BB176A}" destId="{190817D0-71B2-476F-8CE1-D87F8E0DC41F}" srcOrd="8" destOrd="0" presId="urn:microsoft.com/office/officeart/2005/8/layout/process4"/>
    <dgm:cxn modelId="{932BF96A-ACF6-4BD0-81BA-DDD38E97DC14}" type="presParOf" srcId="{190817D0-71B2-476F-8CE1-D87F8E0DC41F}" destId="{65D303CC-FF4B-43A2-A81F-84E5C8CC6BCC}" srcOrd="0" destOrd="0" presId="urn:microsoft.com/office/officeart/2005/8/layout/process4"/>
    <dgm:cxn modelId="{F43AF4D0-65BB-44CF-B774-D0294EB35A79}" type="presParOf" srcId="{4EF28F79-9A9F-4D9A-8F04-CBA950BB176A}" destId="{9E235F60-2F17-43F2-9F4D-3D24B334A094}" srcOrd="9" destOrd="0" presId="urn:microsoft.com/office/officeart/2005/8/layout/process4"/>
    <dgm:cxn modelId="{431C9651-9B21-4837-8BAF-9F8C34B14494}" type="presParOf" srcId="{4EF28F79-9A9F-4D9A-8F04-CBA950BB176A}" destId="{0A03F4E7-3778-4102-9B16-E491F3FA1F4E}" srcOrd="10" destOrd="0" presId="urn:microsoft.com/office/officeart/2005/8/layout/process4"/>
    <dgm:cxn modelId="{1B8A7B14-534B-49E8-869C-62635536D14D}" type="presParOf" srcId="{0A03F4E7-3778-4102-9B16-E491F3FA1F4E}" destId="{02D26928-891E-4457-9910-B6F6B4924426}" srcOrd="0" destOrd="0" presId="urn:microsoft.com/office/officeart/2005/8/layout/process4"/>
    <dgm:cxn modelId="{87019E5F-B4B3-48BE-953F-5D825BAAFFBC}" type="presParOf" srcId="{4EF28F79-9A9F-4D9A-8F04-CBA950BB176A}" destId="{BCA8D021-D1FE-4A8D-B5F3-E067403E69A0}" srcOrd="11" destOrd="0" presId="urn:microsoft.com/office/officeart/2005/8/layout/process4"/>
    <dgm:cxn modelId="{535D08E7-09DC-4A89-BE61-8ED41442A754}" type="presParOf" srcId="{4EF28F79-9A9F-4D9A-8F04-CBA950BB176A}" destId="{68F31095-4BEF-45F4-A5B5-EC99B7704859}" srcOrd="12" destOrd="0" presId="urn:microsoft.com/office/officeart/2005/8/layout/process4"/>
    <dgm:cxn modelId="{0C2EA42D-2722-401E-9BBD-B65CEF68D048}" type="presParOf" srcId="{68F31095-4BEF-45F4-A5B5-EC99B7704859}" destId="{73C893D1-AD7A-4020-8395-FED723C595DF}" srcOrd="0" destOrd="0" presId="urn:microsoft.com/office/officeart/2005/8/layout/process4"/>
    <dgm:cxn modelId="{9E53AF6A-10B5-4680-8765-CDC09CE2B967}" type="presParOf" srcId="{4EF28F79-9A9F-4D9A-8F04-CBA950BB176A}" destId="{0A4F983D-86C4-4B63-B7F4-7341EA00DA6C}" srcOrd="13" destOrd="0" presId="urn:microsoft.com/office/officeart/2005/8/layout/process4"/>
    <dgm:cxn modelId="{2C29D9AA-E85B-4741-A1EF-2381D5E3570F}" type="presParOf" srcId="{4EF28F79-9A9F-4D9A-8F04-CBA950BB176A}" destId="{F3EC414D-8C03-4999-98E4-179F478DF5BF}" srcOrd="14" destOrd="0" presId="urn:microsoft.com/office/officeart/2005/8/layout/process4"/>
    <dgm:cxn modelId="{5594CA0E-2EFD-4493-B45D-A8B03C2853B7}" type="presParOf" srcId="{F3EC414D-8C03-4999-98E4-179F478DF5BF}" destId="{511D0B52-7610-4CDD-9C5F-6EA6D5C5B1C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A8167-1B2B-420A-919C-11628A91D3BC}"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077E42EA-DC5E-4CC7-85E9-2E381F0F2B33}">
      <dgm:prSet phldrT="[Text]" custT="1"/>
      <dgm:spPr>
        <a:gradFill rotWithShape="0">
          <a:gsLst>
            <a:gs pos="99000">
              <a:schemeClr val="accent4">
                <a:lumMod val="75000"/>
              </a:schemeClr>
            </a:gs>
            <a:gs pos="2000">
              <a:srgbClr val="00B050"/>
            </a:gs>
            <a:gs pos="45000">
              <a:schemeClr val="accent3">
                <a:lumMod val="100000"/>
              </a:schemeClr>
            </a:gs>
          </a:gsLst>
          <a:path path="circle">
            <a:fillToRect l="100000" b="100000"/>
          </a:path>
        </a:gradFill>
      </dgm:spPr>
      <dgm:t>
        <a:bodyPr/>
        <a:lstStyle/>
        <a:p>
          <a:r>
            <a:rPr lang="en-US" sz="2400" b="1" dirty="0"/>
            <a:t>Clothes </a:t>
          </a:r>
        </a:p>
      </dgm:t>
    </dgm:pt>
    <dgm:pt modelId="{33A4DA44-63E4-47D0-9B59-FC5FEDF9A3A0}" type="parTrans" cxnId="{A25844EE-0270-442D-89EC-8BCB8CA40605}">
      <dgm:prSet/>
      <dgm:spPr/>
      <dgm:t>
        <a:bodyPr/>
        <a:lstStyle/>
        <a:p>
          <a:endParaRPr lang="en-US"/>
        </a:p>
      </dgm:t>
    </dgm:pt>
    <dgm:pt modelId="{196B0378-311F-40A4-BBE5-CCBB854D215C}" type="sibTrans" cxnId="{A25844EE-0270-442D-89EC-8BCB8CA40605}">
      <dgm:prSet/>
      <dgm:spPr/>
      <dgm:t>
        <a:bodyPr/>
        <a:lstStyle/>
        <a:p>
          <a:endParaRPr lang="en-US"/>
        </a:p>
      </dgm:t>
    </dgm:pt>
    <dgm:pt modelId="{6DA43A9A-159F-45CB-BC2B-3F10354A84DA}">
      <dgm:prSet phldrT="[Text]" custT="1"/>
      <dgm:spPr>
        <a:solidFill>
          <a:schemeClr val="tx2"/>
        </a:solidFill>
      </dgm:spPr>
      <dgm:t>
        <a:bodyPr/>
        <a:lstStyle/>
        <a:p>
          <a:r>
            <a:rPr lang="en-US" sz="1600" b="1" dirty="0">
              <a:solidFill>
                <a:schemeClr val="bg1"/>
              </a:solidFill>
            </a:rPr>
            <a:t>Pants, shirts, warm jackets, hats, gloves, scarfs, interview pieces, socks</a:t>
          </a:r>
        </a:p>
      </dgm:t>
    </dgm:pt>
    <dgm:pt modelId="{A9CA3B6A-A900-43CE-B5D9-E58192DBC1B0}" type="parTrans" cxnId="{07B84378-AB99-4558-AE38-F5987F3FCA4C}">
      <dgm:prSet/>
      <dgm:spPr/>
      <dgm:t>
        <a:bodyPr/>
        <a:lstStyle/>
        <a:p>
          <a:endParaRPr lang="en-US"/>
        </a:p>
      </dgm:t>
    </dgm:pt>
    <dgm:pt modelId="{7FC9A460-FE39-4093-97C9-E2E8C34ABAEC}" type="sibTrans" cxnId="{07B84378-AB99-4558-AE38-F5987F3FCA4C}">
      <dgm:prSet/>
      <dgm:spPr/>
      <dgm:t>
        <a:bodyPr/>
        <a:lstStyle/>
        <a:p>
          <a:endParaRPr lang="en-US"/>
        </a:p>
      </dgm:t>
    </dgm:pt>
    <dgm:pt modelId="{C95A8C89-936A-413C-9F18-D53B63BCB6B4}">
      <dgm:prSet phldrT="[Text]" custT="1"/>
      <dgm:spPr>
        <a:gradFill rotWithShape="0">
          <a:gsLst>
            <a:gs pos="0">
              <a:schemeClr val="accent3">
                <a:lumMod val="0"/>
                <a:lumOff val="100000"/>
              </a:schemeClr>
            </a:gs>
            <a:gs pos="45000">
              <a:schemeClr val="accent3">
                <a:lumMod val="75000"/>
              </a:schemeClr>
            </a:gs>
            <a:gs pos="0">
              <a:srgbClr val="00B050"/>
            </a:gs>
            <a:gs pos="79000">
              <a:srgbClr val="405E81"/>
            </a:gs>
            <a:gs pos="100000">
              <a:schemeClr val="accent4">
                <a:lumMod val="75000"/>
              </a:schemeClr>
            </a:gs>
          </a:gsLst>
          <a:path path="circle">
            <a:fillToRect l="100000" b="100000"/>
          </a:path>
        </a:gradFill>
      </dgm:spPr>
      <dgm:t>
        <a:bodyPr/>
        <a:lstStyle/>
        <a:p>
          <a:r>
            <a:rPr lang="en-US" sz="2400" b="1" dirty="0"/>
            <a:t>Shoes</a:t>
          </a:r>
        </a:p>
      </dgm:t>
    </dgm:pt>
    <dgm:pt modelId="{3F65EBBA-4625-410A-93C2-EC64492C04F7}" type="parTrans" cxnId="{21EF5397-FC07-4CFA-8194-E4F91B3ABFB1}">
      <dgm:prSet/>
      <dgm:spPr/>
      <dgm:t>
        <a:bodyPr/>
        <a:lstStyle/>
        <a:p>
          <a:endParaRPr lang="en-US"/>
        </a:p>
      </dgm:t>
    </dgm:pt>
    <dgm:pt modelId="{4326916E-A075-4082-A77C-665975680AB7}" type="sibTrans" cxnId="{21EF5397-FC07-4CFA-8194-E4F91B3ABFB1}">
      <dgm:prSet/>
      <dgm:spPr/>
      <dgm:t>
        <a:bodyPr/>
        <a:lstStyle/>
        <a:p>
          <a:endParaRPr lang="en-US"/>
        </a:p>
      </dgm:t>
    </dgm:pt>
    <dgm:pt modelId="{A5AD54A2-1D2B-4E98-817D-EF79864D4307}">
      <dgm:prSet phldrT="[Text]"/>
      <dgm:spPr>
        <a:solidFill>
          <a:schemeClr val="tx2">
            <a:alpha val="90000"/>
          </a:schemeClr>
        </a:solidFill>
      </dgm:spPr>
      <dgm:t>
        <a:bodyPr/>
        <a:lstStyle/>
        <a:p>
          <a:r>
            <a:rPr lang="en-US" b="1" dirty="0">
              <a:solidFill>
                <a:schemeClr val="bg1"/>
              </a:solidFill>
            </a:rPr>
            <a:t>Gently used (sometimes new) athletic shoes, boots for men &amp; women</a:t>
          </a:r>
        </a:p>
      </dgm:t>
    </dgm:pt>
    <dgm:pt modelId="{F2C85147-1387-41D0-8AE6-CD3A2EA3CEDA}" type="parTrans" cxnId="{2B5EAADF-00A9-48EE-BA78-A781943B9054}">
      <dgm:prSet/>
      <dgm:spPr/>
      <dgm:t>
        <a:bodyPr/>
        <a:lstStyle/>
        <a:p>
          <a:endParaRPr lang="en-US"/>
        </a:p>
      </dgm:t>
    </dgm:pt>
    <dgm:pt modelId="{368E6F77-31F1-4172-98CB-93697C4F1586}" type="sibTrans" cxnId="{2B5EAADF-00A9-48EE-BA78-A781943B9054}">
      <dgm:prSet/>
      <dgm:spPr/>
      <dgm:t>
        <a:bodyPr/>
        <a:lstStyle/>
        <a:p>
          <a:endParaRPr lang="en-US"/>
        </a:p>
      </dgm:t>
    </dgm:pt>
    <dgm:pt modelId="{B9DDB259-BDA9-4EB7-880D-3246E8F3CE94}" type="pres">
      <dgm:prSet presAssocID="{F0AA8167-1B2B-420A-919C-11628A91D3BC}" presName="Name0" presStyleCnt="0">
        <dgm:presLayoutVars>
          <dgm:dir/>
          <dgm:animLvl val="lvl"/>
          <dgm:resizeHandles/>
        </dgm:presLayoutVars>
      </dgm:prSet>
      <dgm:spPr/>
    </dgm:pt>
    <dgm:pt modelId="{30054582-D9D3-435E-9D02-2511B02C0C08}" type="pres">
      <dgm:prSet presAssocID="{077E42EA-DC5E-4CC7-85E9-2E381F0F2B33}" presName="linNode" presStyleCnt="0"/>
      <dgm:spPr/>
    </dgm:pt>
    <dgm:pt modelId="{715908CE-E00F-4A04-BC5E-2703A84BF252}" type="pres">
      <dgm:prSet presAssocID="{077E42EA-DC5E-4CC7-85E9-2E381F0F2B33}" presName="parentShp" presStyleLbl="node1" presStyleIdx="0" presStyleCnt="2" custLinFactNeighborX="-8077" custLinFactNeighborY="-19321">
        <dgm:presLayoutVars>
          <dgm:bulletEnabled val="1"/>
        </dgm:presLayoutVars>
      </dgm:prSet>
      <dgm:spPr/>
    </dgm:pt>
    <dgm:pt modelId="{259F8C53-5BBA-4230-845B-177752036A18}" type="pres">
      <dgm:prSet presAssocID="{077E42EA-DC5E-4CC7-85E9-2E381F0F2B33}" presName="childShp" presStyleLbl="bgAccFollowNode1" presStyleIdx="0" presStyleCnt="2">
        <dgm:presLayoutVars>
          <dgm:bulletEnabled val="1"/>
        </dgm:presLayoutVars>
      </dgm:prSet>
      <dgm:spPr/>
    </dgm:pt>
    <dgm:pt modelId="{0A8D0012-1D17-4621-A0DF-140693A6CC11}" type="pres">
      <dgm:prSet presAssocID="{196B0378-311F-40A4-BBE5-CCBB854D215C}" presName="spacing" presStyleCnt="0"/>
      <dgm:spPr/>
    </dgm:pt>
    <dgm:pt modelId="{D38CE2D1-77BD-4955-8CB9-A3810AC9381A}" type="pres">
      <dgm:prSet presAssocID="{C95A8C89-936A-413C-9F18-D53B63BCB6B4}" presName="linNode" presStyleCnt="0"/>
      <dgm:spPr/>
    </dgm:pt>
    <dgm:pt modelId="{CF73F80B-BAAE-4EB9-8574-207AD303353E}" type="pres">
      <dgm:prSet presAssocID="{C95A8C89-936A-413C-9F18-D53B63BCB6B4}" presName="parentShp" presStyleLbl="node1" presStyleIdx="1" presStyleCnt="2">
        <dgm:presLayoutVars>
          <dgm:bulletEnabled val="1"/>
        </dgm:presLayoutVars>
      </dgm:prSet>
      <dgm:spPr/>
    </dgm:pt>
    <dgm:pt modelId="{41D3B0CD-9B72-4272-87EA-C8233BA35F9A}" type="pres">
      <dgm:prSet presAssocID="{C95A8C89-936A-413C-9F18-D53B63BCB6B4}" presName="childShp" presStyleLbl="bgAccFollowNode1" presStyleIdx="1" presStyleCnt="2">
        <dgm:presLayoutVars>
          <dgm:bulletEnabled val="1"/>
        </dgm:presLayoutVars>
      </dgm:prSet>
      <dgm:spPr/>
    </dgm:pt>
  </dgm:ptLst>
  <dgm:cxnLst>
    <dgm:cxn modelId="{AAF51D1D-EF3D-488B-95F8-21A1AE33B4D5}" type="presOf" srcId="{C95A8C89-936A-413C-9F18-D53B63BCB6B4}" destId="{CF73F80B-BAAE-4EB9-8574-207AD303353E}" srcOrd="0" destOrd="0" presId="urn:microsoft.com/office/officeart/2005/8/layout/vList6"/>
    <dgm:cxn modelId="{8BB52C2E-7FDF-4AFA-A518-C1CFE75C5C00}" type="presOf" srcId="{F0AA8167-1B2B-420A-919C-11628A91D3BC}" destId="{B9DDB259-BDA9-4EB7-880D-3246E8F3CE94}" srcOrd="0" destOrd="0" presId="urn:microsoft.com/office/officeart/2005/8/layout/vList6"/>
    <dgm:cxn modelId="{34D3E763-2B1D-4250-B9C3-053320C6A9E2}" type="presOf" srcId="{A5AD54A2-1D2B-4E98-817D-EF79864D4307}" destId="{41D3B0CD-9B72-4272-87EA-C8233BA35F9A}" srcOrd="0" destOrd="0" presId="urn:microsoft.com/office/officeart/2005/8/layout/vList6"/>
    <dgm:cxn modelId="{6452B052-BC13-400F-8A6E-F98FCCBD3B21}" type="presOf" srcId="{077E42EA-DC5E-4CC7-85E9-2E381F0F2B33}" destId="{715908CE-E00F-4A04-BC5E-2703A84BF252}" srcOrd="0" destOrd="0" presId="urn:microsoft.com/office/officeart/2005/8/layout/vList6"/>
    <dgm:cxn modelId="{07B84378-AB99-4558-AE38-F5987F3FCA4C}" srcId="{077E42EA-DC5E-4CC7-85E9-2E381F0F2B33}" destId="{6DA43A9A-159F-45CB-BC2B-3F10354A84DA}" srcOrd="0" destOrd="0" parTransId="{A9CA3B6A-A900-43CE-B5D9-E58192DBC1B0}" sibTransId="{7FC9A460-FE39-4093-97C9-E2E8C34ABAEC}"/>
    <dgm:cxn modelId="{21EF5397-FC07-4CFA-8194-E4F91B3ABFB1}" srcId="{F0AA8167-1B2B-420A-919C-11628A91D3BC}" destId="{C95A8C89-936A-413C-9F18-D53B63BCB6B4}" srcOrd="1" destOrd="0" parTransId="{3F65EBBA-4625-410A-93C2-EC64492C04F7}" sibTransId="{4326916E-A075-4082-A77C-665975680AB7}"/>
    <dgm:cxn modelId="{9DE33F9A-3902-4EA7-AAB7-2509827B51A6}" type="presOf" srcId="{6DA43A9A-159F-45CB-BC2B-3F10354A84DA}" destId="{259F8C53-5BBA-4230-845B-177752036A18}" srcOrd="0" destOrd="0" presId="urn:microsoft.com/office/officeart/2005/8/layout/vList6"/>
    <dgm:cxn modelId="{2B5EAADF-00A9-48EE-BA78-A781943B9054}" srcId="{C95A8C89-936A-413C-9F18-D53B63BCB6B4}" destId="{A5AD54A2-1D2B-4E98-817D-EF79864D4307}" srcOrd="0" destOrd="0" parTransId="{F2C85147-1387-41D0-8AE6-CD3A2EA3CEDA}" sibTransId="{368E6F77-31F1-4172-98CB-93697C4F1586}"/>
    <dgm:cxn modelId="{A25844EE-0270-442D-89EC-8BCB8CA40605}" srcId="{F0AA8167-1B2B-420A-919C-11628A91D3BC}" destId="{077E42EA-DC5E-4CC7-85E9-2E381F0F2B33}" srcOrd="0" destOrd="0" parTransId="{33A4DA44-63E4-47D0-9B59-FC5FEDF9A3A0}" sibTransId="{196B0378-311F-40A4-BBE5-CCBB854D215C}"/>
    <dgm:cxn modelId="{AFD40DBA-589E-4D71-9451-30E991BEE353}" type="presParOf" srcId="{B9DDB259-BDA9-4EB7-880D-3246E8F3CE94}" destId="{30054582-D9D3-435E-9D02-2511B02C0C08}" srcOrd="0" destOrd="0" presId="urn:microsoft.com/office/officeart/2005/8/layout/vList6"/>
    <dgm:cxn modelId="{BBE6DD42-BBF1-4B28-90E2-136D6120FA23}" type="presParOf" srcId="{30054582-D9D3-435E-9D02-2511B02C0C08}" destId="{715908CE-E00F-4A04-BC5E-2703A84BF252}" srcOrd="0" destOrd="0" presId="urn:microsoft.com/office/officeart/2005/8/layout/vList6"/>
    <dgm:cxn modelId="{18DEE29E-4D41-4BF2-9A5C-BE2A9D241E46}" type="presParOf" srcId="{30054582-D9D3-435E-9D02-2511B02C0C08}" destId="{259F8C53-5BBA-4230-845B-177752036A18}" srcOrd="1" destOrd="0" presId="urn:microsoft.com/office/officeart/2005/8/layout/vList6"/>
    <dgm:cxn modelId="{695C748D-1706-4AC7-870A-BAE6B5E14CEB}" type="presParOf" srcId="{B9DDB259-BDA9-4EB7-880D-3246E8F3CE94}" destId="{0A8D0012-1D17-4621-A0DF-140693A6CC11}" srcOrd="1" destOrd="0" presId="urn:microsoft.com/office/officeart/2005/8/layout/vList6"/>
    <dgm:cxn modelId="{DA5B5132-6561-4C7B-A25F-B9DFBDE9A6A9}" type="presParOf" srcId="{B9DDB259-BDA9-4EB7-880D-3246E8F3CE94}" destId="{D38CE2D1-77BD-4955-8CB9-A3810AC9381A}" srcOrd="2" destOrd="0" presId="urn:microsoft.com/office/officeart/2005/8/layout/vList6"/>
    <dgm:cxn modelId="{BE54A08C-97B2-4056-A250-D2E948D5F5F4}" type="presParOf" srcId="{D38CE2D1-77BD-4955-8CB9-A3810AC9381A}" destId="{CF73F80B-BAAE-4EB9-8574-207AD303353E}" srcOrd="0" destOrd="0" presId="urn:microsoft.com/office/officeart/2005/8/layout/vList6"/>
    <dgm:cxn modelId="{3A29FBD9-3BDA-4DDD-99D7-29016BB43D25}" type="presParOf" srcId="{D38CE2D1-77BD-4955-8CB9-A3810AC9381A}" destId="{41D3B0CD-9B72-4272-87EA-C8233BA35F9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A8167-1B2B-420A-919C-11628A91D3BC}"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077E42EA-DC5E-4CC7-85E9-2E381F0F2B33}">
      <dgm:prSet phldrT="[Text]" custT="1"/>
      <dgm:spPr>
        <a:gradFill rotWithShape="0">
          <a:gsLst>
            <a:gs pos="0">
              <a:schemeClr val="accent3">
                <a:lumMod val="0"/>
                <a:lumOff val="100000"/>
              </a:schemeClr>
            </a:gs>
            <a:gs pos="0">
              <a:srgbClr val="00B050"/>
            </a:gs>
            <a:gs pos="100000">
              <a:schemeClr val="accent4">
                <a:lumMod val="75000"/>
              </a:schemeClr>
            </a:gs>
            <a:gs pos="48000">
              <a:schemeClr val="accent3">
                <a:lumMod val="100000"/>
              </a:schemeClr>
            </a:gs>
          </a:gsLst>
          <a:path path="circle">
            <a:fillToRect l="100000" b="100000"/>
          </a:path>
        </a:gradFill>
      </dgm:spPr>
      <dgm:t>
        <a:bodyPr/>
        <a:lstStyle/>
        <a:p>
          <a:r>
            <a:rPr lang="en-US" sz="2400" b="1" dirty="0"/>
            <a:t>Toiletries</a:t>
          </a:r>
        </a:p>
      </dgm:t>
    </dgm:pt>
    <dgm:pt modelId="{33A4DA44-63E4-47D0-9B59-FC5FEDF9A3A0}" type="parTrans" cxnId="{A25844EE-0270-442D-89EC-8BCB8CA40605}">
      <dgm:prSet/>
      <dgm:spPr/>
      <dgm:t>
        <a:bodyPr/>
        <a:lstStyle/>
        <a:p>
          <a:endParaRPr lang="en-US"/>
        </a:p>
      </dgm:t>
    </dgm:pt>
    <dgm:pt modelId="{196B0378-311F-40A4-BBE5-CCBB854D215C}" type="sibTrans" cxnId="{A25844EE-0270-442D-89EC-8BCB8CA40605}">
      <dgm:prSet/>
      <dgm:spPr/>
      <dgm:t>
        <a:bodyPr/>
        <a:lstStyle/>
        <a:p>
          <a:endParaRPr lang="en-US"/>
        </a:p>
      </dgm:t>
    </dgm:pt>
    <dgm:pt modelId="{C95A8C89-936A-413C-9F18-D53B63BCB6B4}">
      <dgm:prSet phldrT="[Text]" custT="1"/>
      <dgm:spPr>
        <a:gradFill rotWithShape="0">
          <a:gsLst>
            <a:gs pos="0">
              <a:schemeClr val="accent3">
                <a:lumMod val="0"/>
                <a:lumOff val="100000"/>
              </a:schemeClr>
            </a:gs>
            <a:gs pos="0">
              <a:srgbClr val="00B050"/>
            </a:gs>
            <a:gs pos="58000">
              <a:schemeClr val="accent3">
                <a:lumMod val="75000"/>
              </a:schemeClr>
            </a:gs>
            <a:gs pos="100000">
              <a:schemeClr val="accent4">
                <a:lumMod val="75000"/>
              </a:schemeClr>
            </a:gs>
          </a:gsLst>
          <a:path path="circle">
            <a:fillToRect l="100000" b="100000"/>
          </a:path>
        </a:gradFill>
      </dgm:spPr>
      <dgm:t>
        <a:bodyPr/>
        <a:lstStyle/>
        <a:p>
          <a:r>
            <a:rPr lang="en-US" sz="2400" b="1" dirty="0"/>
            <a:t>Feminine Products</a:t>
          </a:r>
        </a:p>
      </dgm:t>
    </dgm:pt>
    <dgm:pt modelId="{3F65EBBA-4625-410A-93C2-EC64492C04F7}" type="parTrans" cxnId="{21EF5397-FC07-4CFA-8194-E4F91B3ABFB1}">
      <dgm:prSet/>
      <dgm:spPr/>
      <dgm:t>
        <a:bodyPr/>
        <a:lstStyle/>
        <a:p>
          <a:endParaRPr lang="en-US"/>
        </a:p>
      </dgm:t>
    </dgm:pt>
    <dgm:pt modelId="{4326916E-A075-4082-A77C-665975680AB7}" type="sibTrans" cxnId="{21EF5397-FC07-4CFA-8194-E4F91B3ABFB1}">
      <dgm:prSet/>
      <dgm:spPr/>
      <dgm:t>
        <a:bodyPr/>
        <a:lstStyle/>
        <a:p>
          <a:endParaRPr lang="en-US"/>
        </a:p>
      </dgm:t>
    </dgm:pt>
    <dgm:pt modelId="{A5AD54A2-1D2B-4E98-817D-EF79864D4307}">
      <dgm:prSet phldrT="[Text]"/>
      <dgm:spPr>
        <a:solidFill>
          <a:schemeClr val="tx2">
            <a:alpha val="90000"/>
          </a:schemeClr>
        </a:solidFill>
      </dgm:spPr>
      <dgm:t>
        <a:bodyPr/>
        <a:lstStyle/>
        <a:p>
          <a:r>
            <a:rPr lang="en-US" b="1" dirty="0">
              <a:solidFill>
                <a:schemeClr val="bg1"/>
              </a:solidFill>
            </a:rPr>
            <a:t>Pads and tampons</a:t>
          </a:r>
        </a:p>
      </dgm:t>
    </dgm:pt>
    <dgm:pt modelId="{F2C85147-1387-41D0-8AE6-CD3A2EA3CEDA}" type="parTrans" cxnId="{2B5EAADF-00A9-48EE-BA78-A781943B9054}">
      <dgm:prSet/>
      <dgm:spPr/>
      <dgm:t>
        <a:bodyPr/>
        <a:lstStyle/>
        <a:p>
          <a:endParaRPr lang="en-US"/>
        </a:p>
      </dgm:t>
    </dgm:pt>
    <dgm:pt modelId="{368E6F77-31F1-4172-98CB-93697C4F1586}" type="sibTrans" cxnId="{2B5EAADF-00A9-48EE-BA78-A781943B9054}">
      <dgm:prSet/>
      <dgm:spPr/>
      <dgm:t>
        <a:bodyPr/>
        <a:lstStyle/>
        <a:p>
          <a:endParaRPr lang="en-US"/>
        </a:p>
      </dgm:t>
    </dgm:pt>
    <dgm:pt modelId="{92AC9915-7875-489C-8E28-EDE092B358BC}">
      <dgm:prSet/>
      <dgm:spPr>
        <a:solidFill>
          <a:schemeClr val="tx2">
            <a:alpha val="90000"/>
          </a:schemeClr>
        </a:solidFill>
      </dgm:spPr>
      <dgm:t>
        <a:bodyPr/>
        <a:lstStyle/>
        <a:p>
          <a:r>
            <a:rPr lang="en-US" b="1" dirty="0">
              <a:solidFill>
                <a:schemeClr val="bg1"/>
              </a:solidFill>
            </a:rPr>
            <a:t>Shampoo, Conditioner, lotion, body soap, toothbrush, toothpaste, razors</a:t>
          </a:r>
        </a:p>
      </dgm:t>
    </dgm:pt>
    <dgm:pt modelId="{A7B81CE5-B81A-4A0F-A436-5A1D908E03C8}" type="parTrans" cxnId="{C4658969-8425-4A50-BFD6-3D6F94DBEA87}">
      <dgm:prSet/>
      <dgm:spPr/>
      <dgm:t>
        <a:bodyPr/>
        <a:lstStyle/>
        <a:p>
          <a:endParaRPr lang="en-US"/>
        </a:p>
      </dgm:t>
    </dgm:pt>
    <dgm:pt modelId="{C0BDFE5E-938A-407D-A1EF-F54FC404F7D5}" type="sibTrans" cxnId="{C4658969-8425-4A50-BFD6-3D6F94DBEA87}">
      <dgm:prSet/>
      <dgm:spPr/>
      <dgm:t>
        <a:bodyPr/>
        <a:lstStyle/>
        <a:p>
          <a:endParaRPr lang="en-US"/>
        </a:p>
      </dgm:t>
    </dgm:pt>
    <dgm:pt modelId="{B9DDB259-BDA9-4EB7-880D-3246E8F3CE94}" type="pres">
      <dgm:prSet presAssocID="{F0AA8167-1B2B-420A-919C-11628A91D3BC}" presName="Name0" presStyleCnt="0">
        <dgm:presLayoutVars>
          <dgm:dir/>
          <dgm:animLvl val="lvl"/>
          <dgm:resizeHandles/>
        </dgm:presLayoutVars>
      </dgm:prSet>
      <dgm:spPr/>
    </dgm:pt>
    <dgm:pt modelId="{30054582-D9D3-435E-9D02-2511B02C0C08}" type="pres">
      <dgm:prSet presAssocID="{077E42EA-DC5E-4CC7-85E9-2E381F0F2B33}" presName="linNode" presStyleCnt="0"/>
      <dgm:spPr/>
    </dgm:pt>
    <dgm:pt modelId="{715908CE-E00F-4A04-BC5E-2703A84BF252}" type="pres">
      <dgm:prSet presAssocID="{077E42EA-DC5E-4CC7-85E9-2E381F0F2B33}" presName="parentShp" presStyleLbl="node1" presStyleIdx="0" presStyleCnt="2" custLinFactNeighborX="0" custLinFactNeighborY="-12056">
        <dgm:presLayoutVars>
          <dgm:bulletEnabled val="1"/>
        </dgm:presLayoutVars>
      </dgm:prSet>
      <dgm:spPr/>
    </dgm:pt>
    <dgm:pt modelId="{259F8C53-5BBA-4230-845B-177752036A18}" type="pres">
      <dgm:prSet presAssocID="{077E42EA-DC5E-4CC7-85E9-2E381F0F2B33}" presName="childShp" presStyleLbl="bgAccFollowNode1" presStyleIdx="0" presStyleCnt="2">
        <dgm:presLayoutVars>
          <dgm:bulletEnabled val="1"/>
        </dgm:presLayoutVars>
      </dgm:prSet>
      <dgm:spPr/>
    </dgm:pt>
    <dgm:pt modelId="{0A8D0012-1D17-4621-A0DF-140693A6CC11}" type="pres">
      <dgm:prSet presAssocID="{196B0378-311F-40A4-BBE5-CCBB854D215C}" presName="spacing" presStyleCnt="0"/>
      <dgm:spPr/>
    </dgm:pt>
    <dgm:pt modelId="{D38CE2D1-77BD-4955-8CB9-A3810AC9381A}" type="pres">
      <dgm:prSet presAssocID="{C95A8C89-936A-413C-9F18-D53B63BCB6B4}" presName="linNode" presStyleCnt="0"/>
      <dgm:spPr/>
    </dgm:pt>
    <dgm:pt modelId="{CF73F80B-BAAE-4EB9-8574-207AD303353E}" type="pres">
      <dgm:prSet presAssocID="{C95A8C89-936A-413C-9F18-D53B63BCB6B4}" presName="parentShp" presStyleLbl="node1" presStyleIdx="1" presStyleCnt="2">
        <dgm:presLayoutVars>
          <dgm:bulletEnabled val="1"/>
        </dgm:presLayoutVars>
      </dgm:prSet>
      <dgm:spPr/>
    </dgm:pt>
    <dgm:pt modelId="{41D3B0CD-9B72-4272-87EA-C8233BA35F9A}" type="pres">
      <dgm:prSet presAssocID="{C95A8C89-936A-413C-9F18-D53B63BCB6B4}" presName="childShp" presStyleLbl="bgAccFollowNode1" presStyleIdx="1" presStyleCnt="2" custLinFactNeighborX="635" custLinFactNeighborY="26">
        <dgm:presLayoutVars>
          <dgm:bulletEnabled val="1"/>
        </dgm:presLayoutVars>
      </dgm:prSet>
      <dgm:spPr/>
    </dgm:pt>
  </dgm:ptLst>
  <dgm:cxnLst>
    <dgm:cxn modelId="{AAF51D1D-EF3D-488B-95F8-21A1AE33B4D5}" type="presOf" srcId="{C95A8C89-936A-413C-9F18-D53B63BCB6B4}" destId="{CF73F80B-BAAE-4EB9-8574-207AD303353E}" srcOrd="0" destOrd="0" presId="urn:microsoft.com/office/officeart/2005/8/layout/vList6"/>
    <dgm:cxn modelId="{8BB52C2E-7FDF-4AFA-A518-C1CFE75C5C00}" type="presOf" srcId="{F0AA8167-1B2B-420A-919C-11628A91D3BC}" destId="{B9DDB259-BDA9-4EB7-880D-3246E8F3CE94}" srcOrd="0" destOrd="0" presId="urn:microsoft.com/office/officeart/2005/8/layout/vList6"/>
    <dgm:cxn modelId="{34D3E763-2B1D-4250-B9C3-053320C6A9E2}" type="presOf" srcId="{A5AD54A2-1D2B-4E98-817D-EF79864D4307}" destId="{41D3B0CD-9B72-4272-87EA-C8233BA35F9A}" srcOrd="0" destOrd="0" presId="urn:microsoft.com/office/officeart/2005/8/layout/vList6"/>
    <dgm:cxn modelId="{C4658969-8425-4A50-BFD6-3D6F94DBEA87}" srcId="{077E42EA-DC5E-4CC7-85E9-2E381F0F2B33}" destId="{92AC9915-7875-489C-8E28-EDE092B358BC}" srcOrd="0" destOrd="0" parTransId="{A7B81CE5-B81A-4A0F-A436-5A1D908E03C8}" sibTransId="{C0BDFE5E-938A-407D-A1EF-F54FC404F7D5}"/>
    <dgm:cxn modelId="{6452B052-BC13-400F-8A6E-F98FCCBD3B21}" type="presOf" srcId="{077E42EA-DC5E-4CC7-85E9-2E381F0F2B33}" destId="{715908CE-E00F-4A04-BC5E-2703A84BF252}" srcOrd="0" destOrd="0" presId="urn:microsoft.com/office/officeart/2005/8/layout/vList6"/>
    <dgm:cxn modelId="{21EF5397-FC07-4CFA-8194-E4F91B3ABFB1}" srcId="{F0AA8167-1B2B-420A-919C-11628A91D3BC}" destId="{C95A8C89-936A-413C-9F18-D53B63BCB6B4}" srcOrd="1" destOrd="0" parTransId="{3F65EBBA-4625-410A-93C2-EC64492C04F7}" sibTransId="{4326916E-A075-4082-A77C-665975680AB7}"/>
    <dgm:cxn modelId="{2B5EAADF-00A9-48EE-BA78-A781943B9054}" srcId="{C95A8C89-936A-413C-9F18-D53B63BCB6B4}" destId="{A5AD54A2-1D2B-4E98-817D-EF79864D4307}" srcOrd="0" destOrd="0" parTransId="{F2C85147-1387-41D0-8AE6-CD3A2EA3CEDA}" sibTransId="{368E6F77-31F1-4172-98CB-93697C4F1586}"/>
    <dgm:cxn modelId="{DC7370E7-ABD0-4F04-B0AF-BEC578E08E8E}" type="presOf" srcId="{92AC9915-7875-489C-8E28-EDE092B358BC}" destId="{259F8C53-5BBA-4230-845B-177752036A18}" srcOrd="0" destOrd="0" presId="urn:microsoft.com/office/officeart/2005/8/layout/vList6"/>
    <dgm:cxn modelId="{A25844EE-0270-442D-89EC-8BCB8CA40605}" srcId="{F0AA8167-1B2B-420A-919C-11628A91D3BC}" destId="{077E42EA-DC5E-4CC7-85E9-2E381F0F2B33}" srcOrd="0" destOrd="0" parTransId="{33A4DA44-63E4-47D0-9B59-FC5FEDF9A3A0}" sibTransId="{196B0378-311F-40A4-BBE5-CCBB854D215C}"/>
    <dgm:cxn modelId="{AFD40DBA-589E-4D71-9451-30E991BEE353}" type="presParOf" srcId="{B9DDB259-BDA9-4EB7-880D-3246E8F3CE94}" destId="{30054582-D9D3-435E-9D02-2511B02C0C08}" srcOrd="0" destOrd="0" presId="urn:microsoft.com/office/officeart/2005/8/layout/vList6"/>
    <dgm:cxn modelId="{BBE6DD42-BBF1-4B28-90E2-136D6120FA23}" type="presParOf" srcId="{30054582-D9D3-435E-9D02-2511B02C0C08}" destId="{715908CE-E00F-4A04-BC5E-2703A84BF252}" srcOrd="0" destOrd="0" presId="urn:microsoft.com/office/officeart/2005/8/layout/vList6"/>
    <dgm:cxn modelId="{18DEE29E-4D41-4BF2-9A5C-BE2A9D241E46}" type="presParOf" srcId="{30054582-D9D3-435E-9D02-2511B02C0C08}" destId="{259F8C53-5BBA-4230-845B-177752036A18}" srcOrd="1" destOrd="0" presId="urn:microsoft.com/office/officeart/2005/8/layout/vList6"/>
    <dgm:cxn modelId="{695C748D-1706-4AC7-870A-BAE6B5E14CEB}" type="presParOf" srcId="{B9DDB259-BDA9-4EB7-880D-3246E8F3CE94}" destId="{0A8D0012-1D17-4621-A0DF-140693A6CC11}" srcOrd="1" destOrd="0" presId="urn:microsoft.com/office/officeart/2005/8/layout/vList6"/>
    <dgm:cxn modelId="{DA5B5132-6561-4C7B-A25F-B9DFBDE9A6A9}" type="presParOf" srcId="{B9DDB259-BDA9-4EB7-880D-3246E8F3CE94}" destId="{D38CE2D1-77BD-4955-8CB9-A3810AC9381A}" srcOrd="2" destOrd="0" presId="urn:microsoft.com/office/officeart/2005/8/layout/vList6"/>
    <dgm:cxn modelId="{BE54A08C-97B2-4056-A250-D2E948D5F5F4}" type="presParOf" srcId="{D38CE2D1-77BD-4955-8CB9-A3810AC9381A}" destId="{CF73F80B-BAAE-4EB9-8574-207AD303353E}" srcOrd="0" destOrd="0" presId="urn:microsoft.com/office/officeart/2005/8/layout/vList6"/>
    <dgm:cxn modelId="{3A29FBD9-3BDA-4DDD-99D7-29016BB43D25}" type="presParOf" srcId="{D38CE2D1-77BD-4955-8CB9-A3810AC9381A}" destId="{41D3B0CD-9B72-4272-87EA-C8233BA35F9A}"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A8167-1B2B-420A-919C-11628A91D3BC}"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077E42EA-DC5E-4CC7-85E9-2E381F0F2B33}">
      <dgm:prSet phldrT="[Text]" custT="1"/>
      <dgm:spPr>
        <a:gradFill rotWithShape="0">
          <a:gsLst>
            <a:gs pos="0">
              <a:schemeClr val="accent3">
                <a:lumMod val="0"/>
                <a:lumOff val="100000"/>
              </a:schemeClr>
            </a:gs>
            <a:gs pos="0">
              <a:srgbClr val="00B050"/>
            </a:gs>
            <a:gs pos="100000">
              <a:schemeClr val="accent4">
                <a:lumMod val="75000"/>
              </a:schemeClr>
            </a:gs>
            <a:gs pos="57000">
              <a:schemeClr val="accent3">
                <a:lumMod val="75000"/>
              </a:schemeClr>
            </a:gs>
          </a:gsLst>
          <a:path path="circle">
            <a:fillToRect l="100000" b="100000"/>
          </a:path>
        </a:gradFill>
      </dgm:spPr>
      <dgm:t>
        <a:bodyPr/>
        <a:lstStyle/>
        <a:p>
          <a:r>
            <a:rPr lang="en-US" sz="2400" b="1" dirty="0"/>
            <a:t>Emergency Mylar blankets</a:t>
          </a:r>
        </a:p>
      </dgm:t>
    </dgm:pt>
    <dgm:pt modelId="{33A4DA44-63E4-47D0-9B59-FC5FEDF9A3A0}" type="parTrans" cxnId="{A25844EE-0270-442D-89EC-8BCB8CA40605}">
      <dgm:prSet/>
      <dgm:spPr/>
      <dgm:t>
        <a:bodyPr/>
        <a:lstStyle/>
        <a:p>
          <a:endParaRPr lang="en-US"/>
        </a:p>
      </dgm:t>
    </dgm:pt>
    <dgm:pt modelId="{196B0378-311F-40A4-BBE5-CCBB854D215C}" type="sibTrans" cxnId="{A25844EE-0270-442D-89EC-8BCB8CA40605}">
      <dgm:prSet/>
      <dgm:spPr/>
      <dgm:t>
        <a:bodyPr/>
        <a:lstStyle/>
        <a:p>
          <a:endParaRPr lang="en-US"/>
        </a:p>
      </dgm:t>
    </dgm:pt>
    <dgm:pt modelId="{6DA43A9A-159F-45CB-BC2B-3F10354A84DA}">
      <dgm:prSet phldrT="[Text]"/>
      <dgm:spPr>
        <a:solidFill>
          <a:schemeClr val="tx2">
            <a:alpha val="90000"/>
          </a:schemeClr>
        </a:solidFill>
      </dgm:spPr>
      <dgm:t>
        <a:bodyPr/>
        <a:lstStyle/>
        <a:p>
          <a:r>
            <a:rPr lang="en-US" b="1" dirty="0">
              <a:solidFill>
                <a:schemeClr val="bg1"/>
              </a:solidFill>
            </a:rPr>
            <a:t>These blankets retain 90% of body heat and are waterproof</a:t>
          </a:r>
        </a:p>
      </dgm:t>
    </dgm:pt>
    <dgm:pt modelId="{A9CA3B6A-A900-43CE-B5D9-E58192DBC1B0}" type="parTrans" cxnId="{07B84378-AB99-4558-AE38-F5987F3FCA4C}">
      <dgm:prSet/>
      <dgm:spPr/>
      <dgm:t>
        <a:bodyPr/>
        <a:lstStyle/>
        <a:p>
          <a:endParaRPr lang="en-US"/>
        </a:p>
      </dgm:t>
    </dgm:pt>
    <dgm:pt modelId="{7FC9A460-FE39-4093-97C9-E2E8C34ABAEC}" type="sibTrans" cxnId="{07B84378-AB99-4558-AE38-F5987F3FCA4C}">
      <dgm:prSet/>
      <dgm:spPr/>
      <dgm:t>
        <a:bodyPr/>
        <a:lstStyle/>
        <a:p>
          <a:endParaRPr lang="en-US"/>
        </a:p>
      </dgm:t>
    </dgm:pt>
    <dgm:pt modelId="{C95A8C89-936A-413C-9F18-D53B63BCB6B4}">
      <dgm:prSet phldrT="[Text]" custT="1"/>
      <dgm:spPr>
        <a:gradFill rotWithShape="0">
          <a:gsLst>
            <a:gs pos="0">
              <a:schemeClr val="accent3">
                <a:lumMod val="0"/>
                <a:lumOff val="100000"/>
              </a:schemeClr>
            </a:gs>
            <a:gs pos="0">
              <a:srgbClr val="00B050"/>
            </a:gs>
            <a:gs pos="100000">
              <a:schemeClr val="accent4">
                <a:lumMod val="75000"/>
              </a:schemeClr>
            </a:gs>
            <a:gs pos="53000">
              <a:schemeClr val="accent3">
                <a:lumMod val="75000"/>
              </a:schemeClr>
            </a:gs>
          </a:gsLst>
          <a:path path="circle">
            <a:fillToRect l="100000" b="100000"/>
          </a:path>
        </a:gradFill>
      </dgm:spPr>
      <dgm:t>
        <a:bodyPr/>
        <a:lstStyle/>
        <a:p>
          <a:r>
            <a:rPr lang="en-US" sz="2400" b="1" dirty="0"/>
            <a:t>Emergency Mylar tents</a:t>
          </a:r>
        </a:p>
      </dgm:t>
    </dgm:pt>
    <dgm:pt modelId="{3F65EBBA-4625-410A-93C2-EC64492C04F7}" type="parTrans" cxnId="{21EF5397-FC07-4CFA-8194-E4F91B3ABFB1}">
      <dgm:prSet/>
      <dgm:spPr/>
      <dgm:t>
        <a:bodyPr/>
        <a:lstStyle/>
        <a:p>
          <a:endParaRPr lang="en-US"/>
        </a:p>
      </dgm:t>
    </dgm:pt>
    <dgm:pt modelId="{4326916E-A075-4082-A77C-665975680AB7}" type="sibTrans" cxnId="{21EF5397-FC07-4CFA-8194-E4F91B3ABFB1}">
      <dgm:prSet/>
      <dgm:spPr/>
      <dgm:t>
        <a:bodyPr/>
        <a:lstStyle/>
        <a:p>
          <a:endParaRPr lang="en-US"/>
        </a:p>
      </dgm:t>
    </dgm:pt>
    <dgm:pt modelId="{A5AD54A2-1D2B-4E98-817D-EF79864D4307}">
      <dgm:prSet phldrT="[Text]"/>
      <dgm:spPr>
        <a:solidFill>
          <a:schemeClr val="tx2">
            <a:alpha val="90000"/>
          </a:schemeClr>
        </a:solidFill>
      </dgm:spPr>
      <dgm:t>
        <a:bodyPr/>
        <a:lstStyle/>
        <a:p>
          <a:r>
            <a:rPr lang="en-US" b="1" dirty="0">
              <a:solidFill>
                <a:schemeClr val="bg1"/>
              </a:solidFill>
            </a:rPr>
            <a:t>These tents retain 90% of body heat and are given solely to pet owners</a:t>
          </a:r>
        </a:p>
      </dgm:t>
    </dgm:pt>
    <dgm:pt modelId="{F2C85147-1387-41D0-8AE6-CD3A2EA3CEDA}" type="parTrans" cxnId="{2B5EAADF-00A9-48EE-BA78-A781943B9054}">
      <dgm:prSet/>
      <dgm:spPr/>
      <dgm:t>
        <a:bodyPr/>
        <a:lstStyle/>
        <a:p>
          <a:endParaRPr lang="en-US"/>
        </a:p>
      </dgm:t>
    </dgm:pt>
    <dgm:pt modelId="{368E6F77-31F1-4172-98CB-93697C4F1586}" type="sibTrans" cxnId="{2B5EAADF-00A9-48EE-BA78-A781943B9054}">
      <dgm:prSet/>
      <dgm:spPr/>
      <dgm:t>
        <a:bodyPr/>
        <a:lstStyle/>
        <a:p>
          <a:endParaRPr lang="en-US"/>
        </a:p>
      </dgm:t>
    </dgm:pt>
    <dgm:pt modelId="{B9DDB259-BDA9-4EB7-880D-3246E8F3CE94}" type="pres">
      <dgm:prSet presAssocID="{F0AA8167-1B2B-420A-919C-11628A91D3BC}" presName="Name0" presStyleCnt="0">
        <dgm:presLayoutVars>
          <dgm:dir/>
          <dgm:animLvl val="lvl"/>
          <dgm:resizeHandles/>
        </dgm:presLayoutVars>
      </dgm:prSet>
      <dgm:spPr/>
    </dgm:pt>
    <dgm:pt modelId="{30054582-D9D3-435E-9D02-2511B02C0C08}" type="pres">
      <dgm:prSet presAssocID="{077E42EA-DC5E-4CC7-85E9-2E381F0F2B33}" presName="linNode" presStyleCnt="0"/>
      <dgm:spPr/>
    </dgm:pt>
    <dgm:pt modelId="{715908CE-E00F-4A04-BC5E-2703A84BF252}" type="pres">
      <dgm:prSet presAssocID="{077E42EA-DC5E-4CC7-85E9-2E381F0F2B33}" presName="parentShp" presStyleLbl="node1" presStyleIdx="0" presStyleCnt="2">
        <dgm:presLayoutVars>
          <dgm:bulletEnabled val="1"/>
        </dgm:presLayoutVars>
      </dgm:prSet>
      <dgm:spPr/>
    </dgm:pt>
    <dgm:pt modelId="{259F8C53-5BBA-4230-845B-177752036A18}" type="pres">
      <dgm:prSet presAssocID="{077E42EA-DC5E-4CC7-85E9-2E381F0F2B33}" presName="childShp" presStyleLbl="bgAccFollowNode1" presStyleIdx="0" presStyleCnt="2">
        <dgm:presLayoutVars>
          <dgm:bulletEnabled val="1"/>
        </dgm:presLayoutVars>
      </dgm:prSet>
      <dgm:spPr/>
    </dgm:pt>
    <dgm:pt modelId="{0A8D0012-1D17-4621-A0DF-140693A6CC11}" type="pres">
      <dgm:prSet presAssocID="{196B0378-311F-40A4-BBE5-CCBB854D215C}" presName="spacing" presStyleCnt="0"/>
      <dgm:spPr/>
    </dgm:pt>
    <dgm:pt modelId="{D38CE2D1-77BD-4955-8CB9-A3810AC9381A}" type="pres">
      <dgm:prSet presAssocID="{C95A8C89-936A-413C-9F18-D53B63BCB6B4}" presName="linNode" presStyleCnt="0"/>
      <dgm:spPr/>
    </dgm:pt>
    <dgm:pt modelId="{CF73F80B-BAAE-4EB9-8574-207AD303353E}" type="pres">
      <dgm:prSet presAssocID="{C95A8C89-936A-413C-9F18-D53B63BCB6B4}" presName="parentShp" presStyleLbl="node1" presStyleIdx="1" presStyleCnt="2">
        <dgm:presLayoutVars>
          <dgm:bulletEnabled val="1"/>
        </dgm:presLayoutVars>
      </dgm:prSet>
      <dgm:spPr/>
    </dgm:pt>
    <dgm:pt modelId="{41D3B0CD-9B72-4272-87EA-C8233BA35F9A}" type="pres">
      <dgm:prSet presAssocID="{C95A8C89-936A-413C-9F18-D53B63BCB6B4}" presName="childShp" presStyleLbl="bgAccFollowNode1" presStyleIdx="1" presStyleCnt="2" custLinFactNeighborX="541" custLinFactNeighborY="2818">
        <dgm:presLayoutVars>
          <dgm:bulletEnabled val="1"/>
        </dgm:presLayoutVars>
      </dgm:prSet>
      <dgm:spPr/>
    </dgm:pt>
  </dgm:ptLst>
  <dgm:cxnLst>
    <dgm:cxn modelId="{AAF51D1D-EF3D-488B-95F8-21A1AE33B4D5}" type="presOf" srcId="{C95A8C89-936A-413C-9F18-D53B63BCB6B4}" destId="{CF73F80B-BAAE-4EB9-8574-207AD303353E}" srcOrd="0" destOrd="0" presId="urn:microsoft.com/office/officeart/2005/8/layout/vList6"/>
    <dgm:cxn modelId="{8BB52C2E-7FDF-4AFA-A518-C1CFE75C5C00}" type="presOf" srcId="{F0AA8167-1B2B-420A-919C-11628A91D3BC}" destId="{B9DDB259-BDA9-4EB7-880D-3246E8F3CE94}" srcOrd="0" destOrd="0" presId="urn:microsoft.com/office/officeart/2005/8/layout/vList6"/>
    <dgm:cxn modelId="{34D3E763-2B1D-4250-B9C3-053320C6A9E2}" type="presOf" srcId="{A5AD54A2-1D2B-4E98-817D-EF79864D4307}" destId="{41D3B0CD-9B72-4272-87EA-C8233BA35F9A}" srcOrd="0" destOrd="0" presId="urn:microsoft.com/office/officeart/2005/8/layout/vList6"/>
    <dgm:cxn modelId="{6452B052-BC13-400F-8A6E-F98FCCBD3B21}" type="presOf" srcId="{077E42EA-DC5E-4CC7-85E9-2E381F0F2B33}" destId="{715908CE-E00F-4A04-BC5E-2703A84BF252}" srcOrd="0" destOrd="0" presId="urn:microsoft.com/office/officeart/2005/8/layout/vList6"/>
    <dgm:cxn modelId="{07B84378-AB99-4558-AE38-F5987F3FCA4C}" srcId="{077E42EA-DC5E-4CC7-85E9-2E381F0F2B33}" destId="{6DA43A9A-159F-45CB-BC2B-3F10354A84DA}" srcOrd="0" destOrd="0" parTransId="{A9CA3B6A-A900-43CE-B5D9-E58192DBC1B0}" sibTransId="{7FC9A460-FE39-4093-97C9-E2E8C34ABAEC}"/>
    <dgm:cxn modelId="{21EF5397-FC07-4CFA-8194-E4F91B3ABFB1}" srcId="{F0AA8167-1B2B-420A-919C-11628A91D3BC}" destId="{C95A8C89-936A-413C-9F18-D53B63BCB6B4}" srcOrd="1" destOrd="0" parTransId="{3F65EBBA-4625-410A-93C2-EC64492C04F7}" sibTransId="{4326916E-A075-4082-A77C-665975680AB7}"/>
    <dgm:cxn modelId="{9DE33F9A-3902-4EA7-AAB7-2509827B51A6}" type="presOf" srcId="{6DA43A9A-159F-45CB-BC2B-3F10354A84DA}" destId="{259F8C53-5BBA-4230-845B-177752036A18}" srcOrd="0" destOrd="0" presId="urn:microsoft.com/office/officeart/2005/8/layout/vList6"/>
    <dgm:cxn modelId="{2B5EAADF-00A9-48EE-BA78-A781943B9054}" srcId="{C95A8C89-936A-413C-9F18-D53B63BCB6B4}" destId="{A5AD54A2-1D2B-4E98-817D-EF79864D4307}" srcOrd="0" destOrd="0" parTransId="{F2C85147-1387-41D0-8AE6-CD3A2EA3CEDA}" sibTransId="{368E6F77-31F1-4172-98CB-93697C4F1586}"/>
    <dgm:cxn modelId="{A25844EE-0270-442D-89EC-8BCB8CA40605}" srcId="{F0AA8167-1B2B-420A-919C-11628A91D3BC}" destId="{077E42EA-DC5E-4CC7-85E9-2E381F0F2B33}" srcOrd="0" destOrd="0" parTransId="{33A4DA44-63E4-47D0-9B59-FC5FEDF9A3A0}" sibTransId="{196B0378-311F-40A4-BBE5-CCBB854D215C}"/>
    <dgm:cxn modelId="{AFD40DBA-589E-4D71-9451-30E991BEE353}" type="presParOf" srcId="{B9DDB259-BDA9-4EB7-880D-3246E8F3CE94}" destId="{30054582-D9D3-435E-9D02-2511B02C0C08}" srcOrd="0" destOrd="0" presId="urn:microsoft.com/office/officeart/2005/8/layout/vList6"/>
    <dgm:cxn modelId="{BBE6DD42-BBF1-4B28-90E2-136D6120FA23}" type="presParOf" srcId="{30054582-D9D3-435E-9D02-2511B02C0C08}" destId="{715908CE-E00F-4A04-BC5E-2703A84BF252}" srcOrd="0" destOrd="0" presId="urn:microsoft.com/office/officeart/2005/8/layout/vList6"/>
    <dgm:cxn modelId="{18DEE29E-4D41-4BF2-9A5C-BE2A9D241E46}" type="presParOf" srcId="{30054582-D9D3-435E-9D02-2511B02C0C08}" destId="{259F8C53-5BBA-4230-845B-177752036A18}" srcOrd="1" destOrd="0" presId="urn:microsoft.com/office/officeart/2005/8/layout/vList6"/>
    <dgm:cxn modelId="{695C748D-1706-4AC7-870A-BAE6B5E14CEB}" type="presParOf" srcId="{B9DDB259-BDA9-4EB7-880D-3246E8F3CE94}" destId="{0A8D0012-1D17-4621-A0DF-140693A6CC11}" srcOrd="1" destOrd="0" presId="urn:microsoft.com/office/officeart/2005/8/layout/vList6"/>
    <dgm:cxn modelId="{DA5B5132-6561-4C7B-A25F-B9DFBDE9A6A9}" type="presParOf" srcId="{B9DDB259-BDA9-4EB7-880D-3246E8F3CE94}" destId="{D38CE2D1-77BD-4955-8CB9-A3810AC9381A}" srcOrd="2" destOrd="0" presId="urn:microsoft.com/office/officeart/2005/8/layout/vList6"/>
    <dgm:cxn modelId="{BE54A08C-97B2-4056-A250-D2E948D5F5F4}" type="presParOf" srcId="{D38CE2D1-77BD-4955-8CB9-A3810AC9381A}" destId="{CF73F80B-BAAE-4EB9-8574-207AD303353E}" srcOrd="0" destOrd="0" presId="urn:microsoft.com/office/officeart/2005/8/layout/vList6"/>
    <dgm:cxn modelId="{3A29FBD9-3BDA-4DDD-99D7-29016BB43D25}" type="presParOf" srcId="{D38CE2D1-77BD-4955-8CB9-A3810AC9381A}" destId="{41D3B0CD-9B72-4272-87EA-C8233BA35F9A}" srcOrd="1" destOrd="0" presId="urn:microsoft.com/office/officeart/2005/8/layout/vList6"/>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AA8167-1B2B-420A-919C-11628A91D3BC}"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077E42EA-DC5E-4CC7-85E9-2E381F0F2B33}">
      <dgm:prSet phldrT="[Text]" custT="1"/>
      <dgm:spPr>
        <a:gradFill rotWithShape="0">
          <a:gsLst>
            <a:gs pos="0">
              <a:schemeClr val="accent3">
                <a:lumMod val="0"/>
                <a:lumOff val="100000"/>
              </a:schemeClr>
            </a:gs>
            <a:gs pos="0">
              <a:srgbClr val="00B050"/>
            </a:gs>
            <a:gs pos="100000">
              <a:schemeClr val="accent4">
                <a:lumMod val="75000"/>
              </a:schemeClr>
            </a:gs>
            <a:gs pos="52000">
              <a:schemeClr val="accent3">
                <a:lumMod val="75000"/>
              </a:schemeClr>
            </a:gs>
          </a:gsLst>
          <a:path path="circle">
            <a:fillToRect l="100000" b="100000"/>
          </a:path>
        </a:gradFill>
      </dgm:spPr>
      <dgm:t>
        <a:bodyPr/>
        <a:lstStyle/>
        <a:p>
          <a:r>
            <a:rPr lang="en-US" sz="2400" b="1" dirty="0"/>
            <a:t>Bus tickets</a:t>
          </a:r>
        </a:p>
      </dgm:t>
    </dgm:pt>
    <dgm:pt modelId="{33A4DA44-63E4-47D0-9B59-FC5FEDF9A3A0}" type="parTrans" cxnId="{A25844EE-0270-442D-89EC-8BCB8CA40605}">
      <dgm:prSet/>
      <dgm:spPr/>
      <dgm:t>
        <a:bodyPr/>
        <a:lstStyle/>
        <a:p>
          <a:endParaRPr lang="en-US"/>
        </a:p>
      </dgm:t>
    </dgm:pt>
    <dgm:pt modelId="{196B0378-311F-40A4-BBE5-CCBB854D215C}" type="sibTrans" cxnId="{A25844EE-0270-442D-89EC-8BCB8CA40605}">
      <dgm:prSet/>
      <dgm:spPr/>
      <dgm:t>
        <a:bodyPr/>
        <a:lstStyle/>
        <a:p>
          <a:endParaRPr lang="en-US"/>
        </a:p>
      </dgm:t>
    </dgm:pt>
    <dgm:pt modelId="{C95A8C89-936A-413C-9F18-D53B63BCB6B4}">
      <dgm:prSet phldrT="[Text]" custT="1"/>
      <dgm:spPr>
        <a:gradFill rotWithShape="0">
          <a:gsLst>
            <a:gs pos="0">
              <a:schemeClr val="accent3">
                <a:lumMod val="0"/>
                <a:lumOff val="100000"/>
              </a:schemeClr>
            </a:gs>
            <a:gs pos="0">
              <a:srgbClr val="00B050"/>
            </a:gs>
            <a:gs pos="100000">
              <a:schemeClr val="accent4">
                <a:lumMod val="75000"/>
              </a:schemeClr>
            </a:gs>
            <a:gs pos="52000">
              <a:schemeClr val="accent3">
                <a:lumMod val="75000"/>
              </a:schemeClr>
            </a:gs>
          </a:gsLst>
          <a:path path="circle">
            <a:fillToRect l="100000" b="100000"/>
          </a:path>
        </a:gradFill>
      </dgm:spPr>
      <dgm:t>
        <a:bodyPr/>
        <a:lstStyle/>
        <a:p>
          <a:r>
            <a:rPr lang="en-US" sz="2400" b="1" dirty="0"/>
            <a:t>Shower Vouchers</a:t>
          </a:r>
        </a:p>
      </dgm:t>
    </dgm:pt>
    <dgm:pt modelId="{3F65EBBA-4625-410A-93C2-EC64492C04F7}" type="parTrans" cxnId="{21EF5397-FC07-4CFA-8194-E4F91B3ABFB1}">
      <dgm:prSet/>
      <dgm:spPr/>
      <dgm:t>
        <a:bodyPr/>
        <a:lstStyle/>
        <a:p>
          <a:endParaRPr lang="en-US"/>
        </a:p>
      </dgm:t>
    </dgm:pt>
    <dgm:pt modelId="{4326916E-A075-4082-A77C-665975680AB7}" type="sibTrans" cxnId="{21EF5397-FC07-4CFA-8194-E4F91B3ABFB1}">
      <dgm:prSet/>
      <dgm:spPr/>
      <dgm:t>
        <a:bodyPr/>
        <a:lstStyle/>
        <a:p>
          <a:endParaRPr lang="en-US"/>
        </a:p>
      </dgm:t>
    </dgm:pt>
    <dgm:pt modelId="{A4B458CC-AE5B-4A67-845E-397D4633DC9C}">
      <dgm:prSet/>
      <dgm:spPr>
        <a:solidFill>
          <a:schemeClr val="tx2">
            <a:alpha val="90000"/>
          </a:schemeClr>
        </a:solidFill>
      </dgm:spPr>
      <dgm:t>
        <a:bodyPr/>
        <a:lstStyle/>
        <a:p>
          <a:r>
            <a:rPr lang="en-US" b="1" dirty="0">
              <a:solidFill>
                <a:schemeClr val="bg1"/>
              </a:solidFill>
            </a:rPr>
            <a:t>To get to and from the shelter as well as making court appearances</a:t>
          </a:r>
        </a:p>
      </dgm:t>
    </dgm:pt>
    <dgm:pt modelId="{A903599E-7748-455A-A53F-EF40D5668271}" type="parTrans" cxnId="{206EBF9C-2043-4243-A2FF-38DBEE5144E4}">
      <dgm:prSet/>
      <dgm:spPr/>
      <dgm:t>
        <a:bodyPr/>
        <a:lstStyle/>
        <a:p>
          <a:endParaRPr lang="en-US"/>
        </a:p>
      </dgm:t>
    </dgm:pt>
    <dgm:pt modelId="{54091B8B-B1D8-4836-9E68-AE58F2AEC3EB}" type="sibTrans" cxnId="{206EBF9C-2043-4243-A2FF-38DBEE5144E4}">
      <dgm:prSet/>
      <dgm:spPr/>
      <dgm:t>
        <a:bodyPr/>
        <a:lstStyle/>
        <a:p>
          <a:endParaRPr lang="en-US"/>
        </a:p>
      </dgm:t>
    </dgm:pt>
    <dgm:pt modelId="{F6DFB525-FAB6-4C63-BF36-1C761A63CA37}">
      <dgm:prSet/>
      <dgm:spPr>
        <a:solidFill>
          <a:schemeClr val="tx2">
            <a:alpha val="90000"/>
          </a:schemeClr>
        </a:solidFill>
      </dgm:spPr>
      <dgm:t>
        <a:bodyPr/>
        <a:lstStyle/>
        <a:p>
          <a:r>
            <a:rPr lang="en-US" b="1" dirty="0">
              <a:solidFill>
                <a:schemeClr val="bg1"/>
              </a:solidFill>
            </a:rPr>
            <a:t>Includes a towel, this is the most important resource as it restores dignity</a:t>
          </a:r>
        </a:p>
      </dgm:t>
    </dgm:pt>
    <dgm:pt modelId="{03CF3A47-F6F5-439D-995D-B57E61267AF4}" type="parTrans" cxnId="{D906065D-5BA6-4D0E-A6FA-406919917721}">
      <dgm:prSet/>
      <dgm:spPr/>
      <dgm:t>
        <a:bodyPr/>
        <a:lstStyle/>
        <a:p>
          <a:endParaRPr lang="en-US"/>
        </a:p>
      </dgm:t>
    </dgm:pt>
    <dgm:pt modelId="{CA406F3F-5497-4A31-BC44-10BD40C604AC}" type="sibTrans" cxnId="{D906065D-5BA6-4D0E-A6FA-406919917721}">
      <dgm:prSet/>
      <dgm:spPr/>
      <dgm:t>
        <a:bodyPr/>
        <a:lstStyle/>
        <a:p>
          <a:endParaRPr lang="en-US"/>
        </a:p>
      </dgm:t>
    </dgm:pt>
    <dgm:pt modelId="{B9DDB259-BDA9-4EB7-880D-3246E8F3CE94}" type="pres">
      <dgm:prSet presAssocID="{F0AA8167-1B2B-420A-919C-11628A91D3BC}" presName="Name0" presStyleCnt="0">
        <dgm:presLayoutVars>
          <dgm:dir/>
          <dgm:animLvl val="lvl"/>
          <dgm:resizeHandles/>
        </dgm:presLayoutVars>
      </dgm:prSet>
      <dgm:spPr/>
    </dgm:pt>
    <dgm:pt modelId="{30054582-D9D3-435E-9D02-2511B02C0C08}" type="pres">
      <dgm:prSet presAssocID="{077E42EA-DC5E-4CC7-85E9-2E381F0F2B33}" presName="linNode" presStyleCnt="0"/>
      <dgm:spPr/>
    </dgm:pt>
    <dgm:pt modelId="{715908CE-E00F-4A04-BC5E-2703A84BF252}" type="pres">
      <dgm:prSet presAssocID="{077E42EA-DC5E-4CC7-85E9-2E381F0F2B33}" presName="parentShp" presStyleLbl="node1" presStyleIdx="0" presStyleCnt="2">
        <dgm:presLayoutVars>
          <dgm:bulletEnabled val="1"/>
        </dgm:presLayoutVars>
      </dgm:prSet>
      <dgm:spPr/>
    </dgm:pt>
    <dgm:pt modelId="{259F8C53-5BBA-4230-845B-177752036A18}" type="pres">
      <dgm:prSet presAssocID="{077E42EA-DC5E-4CC7-85E9-2E381F0F2B33}" presName="childShp" presStyleLbl="bgAccFollowNode1" presStyleIdx="0" presStyleCnt="2">
        <dgm:presLayoutVars>
          <dgm:bulletEnabled val="1"/>
        </dgm:presLayoutVars>
      </dgm:prSet>
      <dgm:spPr/>
    </dgm:pt>
    <dgm:pt modelId="{0A8D0012-1D17-4621-A0DF-140693A6CC11}" type="pres">
      <dgm:prSet presAssocID="{196B0378-311F-40A4-BBE5-CCBB854D215C}" presName="spacing" presStyleCnt="0"/>
      <dgm:spPr/>
    </dgm:pt>
    <dgm:pt modelId="{D38CE2D1-77BD-4955-8CB9-A3810AC9381A}" type="pres">
      <dgm:prSet presAssocID="{C95A8C89-936A-413C-9F18-D53B63BCB6B4}" presName="linNode" presStyleCnt="0"/>
      <dgm:spPr/>
    </dgm:pt>
    <dgm:pt modelId="{CF73F80B-BAAE-4EB9-8574-207AD303353E}" type="pres">
      <dgm:prSet presAssocID="{C95A8C89-936A-413C-9F18-D53B63BCB6B4}" presName="parentShp" presStyleLbl="node1" presStyleIdx="1" presStyleCnt="2">
        <dgm:presLayoutVars>
          <dgm:bulletEnabled val="1"/>
        </dgm:presLayoutVars>
      </dgm:prSet>
      <dgm:spPr/>
    </dgm:pt>
    <dgm:pt modelId="{41D3B0CD-9B72-4272-87EA-C8233BA35F9A}" type="pres">
      <dgm:prSet presAssocID="{C95A8C89-936A-413C-9F18-D53B63BCB6B4}" presName="childShp" presStyleLbl="bgAccFollowNode1" presStyleIdx="1" presStyleCnt="2">
        <dgm:presLayoutVars>
          <dgm:bulletEnabled val="1"/>
        </dgm:presLayoutVars>
      </dgm:prSet>
      <dgm:spPr/>
    </dgm:pt>
  </dgm:ptLst>
  <dgm:cxnLst>
    <dgm:cxn modelId="{AAF51D1D-EF3D-488B-95F8-21A1AE33B4D5}" type="presOf" srcId="{C95A8C89-936A-413C-9F18-D53B63BCB6B4}" destId="{CF73F80B-BAAE-4EB9-8574-207AD303353E}" srcOrd="0" destOrd="0" presId="urn:microsoft.com/office/officeart/2005/8/layout/vList6"/>
    <dgm:cxn modelId="{8BB52C2E-7FDF-4AFA-A518-C1CFE75C5C00}" type="presOf" srcId="{F0AA8167-1B2B-420A-919C-11628A91D3BC}" destId="{B9DDB259-BDA9-4EB7-880D-3246E8F3CE94}" srcOrd="0" destOrd="0" presId="urn:microsoft.com/office/officeart/2005/8/layout/vList6"/>
    <dgm:cxn modelId="{D906065D-5BA6-4D0E-A6FA-406919917721}" srcId="{C95A8C89-936A-413C-9F18-D53B63BCB6B4}" destId="{F6DFB525-FAB6-4C63-BF36-1C761A63CA37}" srcOrd="0" destOrd="0" parTransId="{03CF3A47-F6F5-439D-995D-B57E61267AF4}" sibTransId="{CA406F3F-5497-4A31-BC44-10BD40C604AC}"/>
    <dgm:cxn modelId="{4CC66C70-3EEE-402A-A263-AA92640D08A6}" type="presOf" srcId="{F6DFB525-FAB6-4C63-BF36-1C761A63CA37}" destId="{41D3B0CD-9B72-4272-87EA-C8233BA35F9A}" srcOrd="0" destOrd="0" presId="urn:microsoft.com/office/officeart/2005/8/layout/vList6"/>
    <dgm:cxn modelId="{6452B052-BC13-400F-8A6E-F98FCCBD3B21}" type="presOf" srcId="{077E42EA-DC5E-4CC7-85E9-2E381F0F2B33}" destId="{715908CE-E00F-4A04-BC5E-2703A84BF252}" srcOrd="0" destOrd="0" presId="urn:microsoft.com/office/officeart/2005/8/layout/vList6"/>
    <dgm:cxn modelId="{79B49D7F-3D8F-47A9-9B64-70923B40FF1C}" type="presOf" srcId="{A4B458CC-AE5B-4A67-845E-397D4633DC9C}" destId="{259F8C53-5BBA-4230-845B-177752036A18}" srcOrd="0" destOrd="0" presId="urn:microsoft.com/office/officeart/2005/8/layout/vList6"/>
    <dgm:cxn modelId="{21EF5397-FC07-4CFA-8194-E4F91B3ABFB1}" srcId="{F0AA8167-1B2B-420A-919C-11628A91D3BC}" destId="{C95A8C89-936A-413C-9F18-D53B63BCB6B4}" srcOrd="1" destOrd="0" parTransId="{3F65EBBA-4625-410A-93C2-EC64492C04F7}" sibTransId="{4326916E-A075-4082-A77C-665975680AB7}"/>
    <dgm:cxn modelId="{206EBF9C-2043-4243-A2FF-38DBEE5144E4}" srcId="{077E42EA-DC5E-4CC7-85E9-2E381F0F2B33}" destId="{A4B458CC-AE5B-4A67-845E-397D4633DC9C}" srcOrd="0" destOrd="0" parTransId="{A903599E-7748-455A-A53F-EF40D5668271}" sibTransId="{54091B8B-B1D8-4836-9E68-AE58F2AEC3EB}"/>
    <dgm:cxn modelId="{A25844EE-0270-442D-89EC-8BCB8CA40605}" srcId="{F0AA8167-1B2B-420A-919C-11628A91D3BC}" destId="{077E42EA-DC5E-4CC7-85E9-2E381F0F2B33}" srcOrd="0" destOrd="0" parTransId="{33A4DA44-63E4-47D0-9B59-FC5FEDF9A3A0}" sibTransId="{196B0378-311F-40A4-BBE5-CCBB854D215C}"/>
    <dgm:cxn modelId="{AFD40DBA-589E-4D71-9451-30E991BEE353}" type="presParOf" srcId="{B9DDB259-BDA9-4EB7-880D-3246E8F3CE94}" destId="{30054582-D9D3-435E-9D02-2511B02C0C08}" srcOrd="0" destOrd="0" presId="urn:microsoft.com/office/officeart/2005/8/layout/vList6"/>
    <dgm:cxn modelId="{BBE6DD42-BBF1-4B28-90E2-136D6120FA23}" type="presParOf" srcId="{30054582-D9D3-435E-9D02-2511B02C0C08}" destId="{715908CE-E00F-4A04-BC5E-2703A84BF252}" srcOrd="0" destOrd="0" presId="urn:microsoft.com/office/officeart/2005/8/layout/vList6"/>
    <dgm:cxn modelId="{18DEE29E-4D41-4BF2-9A5C-BE2A9D241E46}" type="presParOf" srcId="{30054582-D9D3-435E-9D02-2511B02C0C08}" destId="{259F8C53-5BBA-4230-845B-177752036A18}" srcOrd="1" destOrd="0" presId="urn:microsoft.com/office/officeart/2005/8/layout/vList6"/>
    <dgm:cxn modelId="{695C748D-1706-4AC7-870A-BAE6B5E14CEB}" type="presParOf" srcId="{B9DDB259-BDA9-4EB7-880D-3246E8F3CE94}" destId="{0A8D0012-1D17-4621-A0DF-140693A6CC11}" srcOrd="1" destOrd="0" presId="urn:microsoft.com/office/officeart/2005/8/layout/vList6"/>
    <dgm:cxn modelId="{DA5B5132-6561-4C7B-A25F-B9DFBDE9A6A9}" type="presParOf" srcId="{B9DDB259-BDA9-4EB7-880D-3246E8F3CE94}" destId="{D38CE2D1-77BD-4955-8CB9-A3810AC9381A}" srcOrd="2" destOrd="0" presId="urn:microsoft.com/office/officeart/2005/8/layout/vList6"/>
    <dgm:cxn modelId="{BE54A08C-97B2-4056-A250-D2E948D5F5F4}" type="presParOf" srcId="{D38CE2D1-77BD-4955-8CB9-A3810AC9381A}" destId="{CF73F80B-BAAE-4EB9-8574-207AD303353E}" srcOrd="0" destOrd="0" presId="urn:microsoft.com/office/officeart/2005/8/layout/vList6"/>
    <dgm:cxn modelId="{3A29FBD9-3BDA-4DDD-99D7-29016BB43D25}" type="presParOf" srcId="{D38CE2D1-77BD-4955-8CB9-A3810AC9381A}" destId="{41D3B0CD-9B72-4272-87EA-C8233BA35F9A}" srcOrd="1" destOrd="0" presId="urn:microsoft.com/office/officeart/2005/8/layout/v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849E81-889D-4AC1-8792-A96C6DBE8D5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43C90FE-B2B5-462A-B371-EEAB046D031D}">
      <dgm:prSet phldrT="[Text]" custT="1"/>
      <dgm:spPr>
        <a:solidFill>
          <a:schemeClr val="tx2"/>
        </a:solidFill>
        <a:ln>
          <a:solidFill>
            <a:schemeClr val="accent4">
              <a:lumMod val="75000"/>
            </a:schemeClr>
          </a:solidFill>
        </a:ln>
      </dgm:spPr>
      <dgm:t>
        <a:bodyPr/>
        <a:lstStyle/>
        <a:p>
          <a:r>
            <a:rPr lang="en-US" sz="1800" b="1" dirty="0"/>
            <a:t>Step 1</a:t>
          </a:r>
        </a:p>
      </dgm:t>
    </dgm:pt>
    <dgm:pt modelId="{D3C92008-A78F-4DF7-B300-4051E0A79D58}" type="parTrans" cxnId="{454B0D06-0362-4900-9522-5C31F5B6F920}">
      <dgm:prSet/>
      <dgm:spPr/>
      <dgm:t>
        <a:bodyPr/>
        <a:lstStyle/>
        <a:p>
          <a:endParaRPr lang="en-US"/>
        </a:p>
      </dgm:t>
    </dgm:pt>
    <dgm:pt modelId="{6AA758F7-8C95-46E9-B0AC-4146041E9F74}" type="sibTrans" cxnId="{454B0D06-0362-4900-9522-5C31F5B6F920}">
      <dgm:prSet/>
      <dgm:spPr/>
      <dgm:t>
        <a:bodyPr/>
        <a:lstStyle/>
        <a:p>
          <a:endParaRPr lang="en-US"/>
        </a:p>
      </dgm:t>
    </dgm:pt>
    <dgm:pt modelId="{3AF7678C-CACC-44F4-995F-C1496B63B634}">
      <dgm:prSet phldrT="[Text]" custT="1"/>
      <dgm:spPr>
        <a:solidFill>
          <a:srgbClr val="FF0000">
            <a:alpha val="90000"/>
          </a:srgbClr>
        </a:solidFill>
      </dgm:spPr>
      <dgm:t>
        <a:bodyPr/>
        <a:lstStyle/>
        <a:p>
          <a:r>
            <a:rPr lang="en-US" sz="1800" b="1" dirty="0">
              <a:solidFill>
                <a:schemeClr val="tx2"/>
              </a:solidFill>
            </a:rPr>
            <a:t>Find a different location for LCWS</a:t>
          </a:r>
        </a:p>
      </dgm:t>
    </dgm:pt>
    <dgm:pt modelId="{8C381552-DFA0-4F84-8E42-3AE79476DAD5}" type="parTrans" cxnId="{E08AA644-AF41-466E-AB67-0665904F2B15}">
      <dgm:prSet/>
      <dgm:spPr/>
      <dgm:t>
        <a:bodyPr/>
        <a:lstStyle/>
        <a:p>
          <a:endParaRPr lang="en-US"/>
        </a:p>
      </dgm:t>
    </dgm:pt>
    <dgm:pt modelId="{CC4F75A0-DE8A-4521-BDC5-CFA51B0C83FD}" type="sibTrans" cxnId="{E08AA644-AF41-466E-AB67-0665904F2B15}">
      <dgm:prSet/>
      <dgm:spPr/>
      <dgm:t>
        <a:bodyPr/>
        <a:lstStyle/>
        <a:p>
          <a:endParaRPr lang="en-US"/>
        </a:p>
      </dgm:t>
    </dgm:pt>
    <dgm:pt modelId="{1E70350C-9A2E-4EEC-BDBD-56A2354126C1}">
      <dgm:prSet phldrT="[Text]" custT="1"/>
      <dgm:spPr>
        <a:solidFill>
          <a:schemeClr val="tx2"/>
        </a:solidFill>
        <a:ln>
          <a:solidFill>
            <a:schemeClr val="accent3">
              <a:lumMod val="75000"/>
            </a:schemeClr>
          </a:solidFill>
        </a:ln>
      </dgm:spPr>
      <dgm:t>
        <a:bodyPr/>
        <a:lstStyle/>
        <a:p>
          <a:r>
            <a:rPr lang="en-US" sz="1800" b="1" dirty="0"/>
            <a:t>Step 2</a:t>
          </a:r>
        </a:p>
      </dgm:t>
    </dgm:pt>
    <dgm:pt modelId="{5A2F080A-18D9-477B-B51B-534DDC93D9DC}" type="parTrans" cxnId="{4F2C5C27-9DBF-4AAD-BA98-3EA7F4624F86}">
      <dgm:prSet/>
      <dgm:spPr/>
      <dgm:t>
        <a:bodyPr/>
        <a:lstStyle/>
        <a:p>
          <a:endParaRPr lang="en-US"/>
        </a:p>
      </dgm:t>
    </dgm:pt>
    <dgm:pt modelId="{3C70CA2B-1DFA-4A87-B5DE-BA3D75762C15}" type="sibTrans" cxnId="{4F2C5C27-9DBF-4AAD-BA98-3EA7F4624F86}">
      <dgm:prSet/>
      <dgm:spPr/>
      <dgm:t>
        <a:bodyPr/>
        <a:lstStyle/>
        <a:p>
          <a:endParaRPr lang="en-US"/>
        </a:p>
      </dgm:t>
    </dgm:pt>
    <dgm:pt modelId="{BE3043F4-F020-4199-B7DD-CB6A91FF88FE}">
      <dgm:prSet phldrT="[Text]" custT="1"/>
      <dgm:spPr>
        <a:solidFill>
          <a:srgbClr val="FFFF00">
            <a:alpha val="90000"/>
          </a:srgbClr>
        </a:solidFill>
      </dgm:spPr>
      <dgm:t>
        <a:bodyPr/>
        <a:lstStyle/>
        <a:p>
          <a:r>
            <a:rPr lang="en-US" sz="1800" b="1" dirty="0">
              <a:solidFill>
                <a:schemeClr val="tx2"/>
              </a:solidFill>
            </a:rPr>
            <a:t>Turn LCWS into a year-round emergency shelter program</a:t>
          </a:r>
          <a:r>
            <a:rPr lang="en-US" sz="1800" b="1" dirty="0"/>
            <a:t> </a:t>
          </a:r>
        </a:p>
      </dgm:t>
    </dgm:pt>
    <dgm:pt modelId="{7438B615-F649-40E7-A88F-F7202BF2682A}" type="parTrans" cxnId="{564E7357-37F6-4378-8079-298FE6ADA9DB}">
      <dgm:prSet/>
      <dgm:spPr/>
      <dgm:t>
        <a:bodyPr/>
        <a:lstStyle/>
        <a:p>
          <a:endParaRPr lang="en-US"/>
        </a:p>
      </dgm:t>
    </dgm:pt>
    <dgm:pt modelId="{104AD43E-C635-4F5B-AF8D-3749C3397CDB}" type="sibTrans" cxnId="{564E7357-37F6-4378-8079-298FE6ADA9DB}">
      <dgm:prSet/>
      <dgm:spPr/>
      <dgm:t>
        <a:bodyPr/>
        <a:lstStyle/>
        <a:p>
          <a:endParaRPr lang="en-US"/>
        </a:p>
      </dgm:t>
    </dgm:pt>
    <dgm:pt modelId="{01684150-DA46-49A1-BEDE-E1C2D660C9C3}">
      <dgm:prSet phldrT="[Text]" custT="1"/>
      <dgm:spPr>
        <a:solidFill>
          <a:schemeClr val="tx2"/>
        </a:solidFill>
      </dgm:spPr>
      <dgm:t>
        <a:bodyPr/>
        <a:lstStyle/>
        <a:p>
          <a:r>
            <a:rPr lang="en-US" sz="1800" b="1" dirty="0"/>
            <a:t>Step 3</a:t>
          </a:r>
        </a:p>
      </dgm:t>
    </dgm:pt>
    <dgm:pt modelId="{654FD04A-6AE2-461C-9709-8DD92CEAA70E}" type="parTrans" cxnId="{AEC7CC32-6DC8-4F87-ACF9-D380B86FBE5D}">
      <dgm:prSet/>
      <dgm:spPr/>
      <dgm:t>
        <a:bodyPr/>
        <a:lstStyle/>
        <a:p>
          <a:endParaRPr lang="en-US"/>
        </a:p>
      </dgm:t>
    </dgm:pt>
    <dgm:pt modelId="{D7674CE7-E90B-4705-B25E-D0029F29312C}" type="sibTrans" cxnId="{AEC7CC32-6DC8-4F87-ACF9-D380B86FBE5D}">
      <dgm:prSet/>
      <dgm:spPr/>
      <dgm:t>
        <a:bodyPr/>
        <a:lstStyle/>
        <a:p>
          <a:endParaRPr lang="en-US"/>
        </a:p>
      </dgm:t>
    </dgm:pt>
    <dgm:pt modelId="{C7296DE9-644A-4EC0-B3A1-45A778D8F4EC}">
      <dgm:prSet phldrT="[Text]" custT="1"/>
      <dgm:spPr>
        <a:solidFill>
          <a:srgbClr val="008000"/>
        </a:solidFill>
      </dgm:spPr>
      <dgm:t>
        <a:bodyPr/>
        <a:lstStyle/>
        <a:p>
          <a:r>
            <a:rPr lang="en-US" sz="1700" b="1" dirty="0">
              <a:solidFill>
                <a:schemeClr val="tx2"/>
              </a:solidFill>
            </a:rPr>
            <a:t>Opening Criteria: When temps reach 50 &amp; below or hazardous stormy weather</a:t>
          </a:r>
        </a:p>
      </dgm:t>
    </dgm:pt>
    <dgm:pt modelId="{07F2A306-A3A7-4024-824A-6B22AA71DEB2}" type="parTrans" cxnId="{3BE324FC-B59D-41F2-9554-863356B9554B}">
      <dgm:prSet/>
      <dgm:spPr/>
      <dgm:t>
        <a:bodyPr/>
        <a:lstStyle/>
        <a:p>
          <a:endParaRPr lang="en-US"/>
        </a:p>
      </dgm:t>
    </dgm:pt>
    <dgm:pt modelId="{726D4056-B799-4D2C-AB32-014916EEFBDE}" type="sibTrans" cxnId="{3BE324FC-B59D-41F2-9554-863356B9554B}">
      <dgm:prSet/>
      <dgm:spPr/>
      <dgm:t>
        <a:bodyPr/>
        <a:lstStyle/>
        <a:p>
          <a:endParaRPr lang="en-US"/>
        </a:p>
      </dgm:t>
    </dgm:pt>
    <dgm:pt modelId="{6C9F1F89-8472-4BE1-BB83-3665ED029A2C}" type="pres">
      <dgm:prSet presAssocID="{22849E81-889D-4AC1-8792-A96C6DBE8D50}" presName="theList" presStyleCnt="0">
        <dgm:presLayoutVars>
          <dgm:dir/>
          <dgm:animLvl val="lvl"/>
          <dgm:resizeHandles val="exact"/>
        </dgm:presLayoutVars>
      </dgm:prSet>
      <dgm:spPr/>
    </dgm:pt>
    <dgm:pt modelId="{A16BE5E1-B7E1-4555-BD04-6896F952B4AA}" type="pres">
      <dgm:prSet presAssocID="{A43C90FE-B2B5-462A-B371-EEAB046D031D}" presName="compNode" presStyleCnt="0"/>
      <dgm:spPr/>
    </dgm:pt>
    <dgm:pt modelId="{B5A8E500-DBEE-4E56-B2FA-DDB3C733AC84}" type="pres">
      <dgm:prSet presAssocID="{A43C90FE-B2B5-462A-B371-EEAB046D031D}" presName="noGeometry" presStyleCnt="0"/>
      <dgm:spPr/>
    </dgm:pt>
    <dgm:pt modelId="{35881ACA-AA40-4CE9-B98C-EEE692FE9F4E}" type="pres">
      <dgm:prSet presAssocID="{A43C90FE-B2B5-462A-B371-EEAB046D031D}" presName="childTextVisible" presStyleLbl="bgAccFollowNode1" presStyleIdx="0" presStyleCnt="3" custScaleX="105914" custLinFactNeighborX="1052" custLinFactNeighborY="1148">
        <dgm:presLayoutVars>
          <dgm:bulletEnabled val="1"/>
        </dgm:presLayoutVars>
      </dgm:prSet>
      <dgm:spPr/>
    </dgm:pt>
    <dgm:pt modelId="{88C54080-F63C-4BBB-B84A-ABE3F4F3137E}" type="pres">
      <dgm:prSet presAssocID="{A43C90FE-B2B5-462A-B371-EEAB046D031D}" presName="childTextHidden" presStyleLbl="bgAccFollowNode1" presStyleIdx="0" presStyleCnt="3"/>
      <dgm:spPr/>
    </dgm:pt>
    <dgm:pt modelId="{F64BE3A0-8B5F-44F7-8309-CEF9B49EAE27}" type="pres">
      <dgm:prSet presAssocID="{A43C90FE-B2B5-462A-B371-EEAB046D031D}" presName="parentText" presStyleLbl="node1" presStyleIdx="0" presStyleCnt="3" custLinFactNeighborX="-1167" custLinFactNeighborY="27">
        <dgm:presLayoutVars>
          <dgm:chMax val="1"/>
          <dgm:bulletEnabled val="1"/>
        </dgm:presLayoutVars>
      </dgm:prSet>
      <dgm:spPr/>
    </dgm:pt>
    <dgm:pt modelId="{04AC1C29-4DAB-43BE-90B3-D6610D4D5117}" type="pres">
      <dgm:prSet presAssocID="{A43C90FE-B2B5-462A-B371-EEAB046D031D}" presName="aSpace" presStyleCnt="0"/>
      <dgm:spPr/>
    </dgm:pt>
    <dgm:pt modelId="{CC6170E7-5F9D-4727-B3EB-B678D9970AE0}" type="pres">
      <dgm:prSet presAssocID="{1E70350C-9A2E-4EEC-BDBD-56A2354126C1}" presName="compNode" presStyleCnt="0"/>
      <dgm:spPr/>
    </dgm:pt>
    <dgm:pt modelId="{0CDC8C06-FAAD-4FBB-87E2-587DB16C5CED}" type="pres">
      <dgm:prSet presAssocID="{1E70350C-9A2E-4EEC-BDBD-56A2354126C1}" presName="noGeometry" presStyleCnt="0"/>
      <dgm:spPr/>
    </dgm:pt>
    <dgm:pt modelId="{3458088C-97A8-4C5C-9B00-0F37B92134D3}" type="pres">
      <dgm:prSet presAssocID="{1E70350C-9A2E-4EEC-BDBD-56A2354126C1}" presName="childTextVisible" presStyleLbl="bgAccFollowNode1" presStyleIdx="1" presStyleCnt="3" custScaleX="110419" custLinFactNeighborX="-930" custLinFactNeighborY="2260">
        <dgm:presLayoutVars>
          <dgm:bulletEnabled val="1"/>
        </dgm:presLayoutVars>
      </dgm:prSet>
      <dgm:spPr/>
    </dgm:pt>
    <dgm:pt modelId="{B60F1BFA-7FAE-44EB-BB7C-C98A0E20A297}" type="pres">
      <dgm:prSet presAssocID="{1E70350C-9A2E-4EEC-BDBD-56A2354126C1}" presName="childTextHidden" presStyleLbl="bgAccFollowNode1" presStyleIdx="1" presStyleCnt="3"/>
      <dgm:spPr/>
    </dgm:pt>
    <dgm:pt modelId="{FB2FE438-83B1-4CEA-AFAC-6F50C41F4496}" type="pres">
      <dgm:prSet presAssocID="{1E70350C-9A2E-4EEC-BDBD-56A2354126C1}" presName="parentText" presStyleLbl="node1" presStyleIdx="1" presStyleCnt="3" custLinFactNeighborX="-8027">
        <dgm:presLayoutVars>
          <dgm:chMax val="1"/>
          <dgm:bulletEnabled val="1"/>
        </dgm:presLayoutVars>
      </dgm:prSet>
      <dgm:spPr/>
    </dgm:pt>
    <dgm:pt modelId="{58F8BB5C-5AB1-4CD6-B15E-79786A88A1C4}" type="pres">
      <dgm:prSet presAssocID="{1E70350C-9A2E-4EEC-BDBD-56A2354126C1}" presName="aSpace" presStyleCnt="0"/>
      <dgm:spPr/>
    </dgm:pt>
    <dgm:pt modelId="{9D945AE1-CD28-4206-BAAD-E3F2501698C1}" type="pres">
      <dgm:prSet presAssocID="{01684150-DA46-49A1-BEDE-E1C2D660C9C3}" presName="compNode" presStyleCnt="0"/>
      <dgm:spPr/>
    </dgm:pt>
    <dgm:pt modelId="{2F5537E1-A0E0-4AD7-AD8D-125744196301}" type="pres">
      <dgm:prSet presAssocID="{01684150-DA46-49A1-BEDE-E1C2D660C9C3}" presName="noGeometry" presStyleCnt="0"/>
      <dgm:spPr/>
    </dgm:pt>
    <dgm:pt modelId="{BE793943-F564-4957-A772-3A2C5F0C4A66}" type="pres">
      <dgm:prSet presAssocID="{01684150-DA46-49A1-BEDE-E1C2D660C9C3}" presName="childTextVisible" presStyleLbl="bgAccFollowNode1" presStyleIdx="2" presStyleCnt="3" custScaleX="121038" custLinFactNeighborX="-502" custLinFactNeighborY="2295">
        <dgm:presLayoutVars>
          <dgm:bulletEnabled val="1"/>
        </dgm:presLayoutVars>
      </dgm:prSet>
      <dgm:spPr/>
    </dgm:pt>
    <dgm:pt modelId="{6CA7C884-AE15-487E-82FD-2C612BD2274B}" type="pres">
      <dgm:prSet presAssocID="{01684150-DA46-49A1-BEDE-E1C2D660C9C3}" presName="childTextHidden" presStyleLbl="bgAccFollowNode1" presStyleIdx="2" presStyleCnt="3"/>
      <dgm:spPr/>
    </dgm:pt>
    <dgm:pt modelId="{9388DBA9-2B8A-4976-B404-3EA2EE61FB60}" type="pres">
      <dgm:prSet presAssocID="{01684150-DA46-49A1-BEDE-E1C2D660C9C3}" presName="parentText" presStyleLbl="node1" presStyleIdx="2" presStyleCnt="3" custLinFactNeighborX="-10033" custLinFactNeighborY="1003">
        <dgm:presLayoutVars>
          <dgm:chMax val="1"/>
          <dgm:bulletEnabled val="1"/>
        </dgm:presLayoutVars>
      </dgm:prSet>
      <dgm:spPr/>
    </dgm:pt>
  </dgm:ptLst>
  <dgm:cxnLst>
    <dgm:cxn modelId="{454B0D06-0362-4900-9522-5C31F5B6F920}" srcId="{22849E81-889D-4AC1-8792-A96C6DBE8D50}" destId="{A43C90FE-B2B5-462A-B371-EEAB046D031D}" srcOrd="0" destOrd="0" parTransId="{D3C92008-A78F-4DF7-B300-4051E0A79D58}" sibTransId="{6AA758F7-8C95-46E9-B0AC-4146041E9F74}"/>
    <dgm:cxn modelId="{4F2C5C27-9DBF-4AAD-BA98-3EA7F4624F86}" srcId="{22849E81-889D-4AC1-8792-A96C6DBE8D50}" destId="{1E70350C-9A2E-4EEC-BDBD-56A2354126C1}" srcOrd="1" destOrd="0" parTransId="{5A2F080A-18D9-477B-B51B-534DDC93D9DC}" sibTransId="{3C70CA2B-1DFA-4A87-B5DE-BA3D75762C15}"/>
    <dgm:cxn modelId="{6151C927-9969-4429-A2A6-BE7326D15113}" type="presOf" srcId="{BE3043F4-F020-4199-B7DD-CB6A91FF88FE}" destId="{B60F1BFA-7FAE-44EB-BB7C-C98A0E20A297}" srcOrd="1" destOrd="0" presId="urn:microsoft.com/office/officeart/2005/8/layout/hProcess6"/>
    <dgm:cxn modelId="{FC8F122B-DF38-43D9-93A6-CFDFDCF9BA94}" type="presOf" srcId="{1E70350C-9A2E-4EEC-BDBD-56A2354126C1}" destId="{FB2FE438-83B1-4CEA-AFAC-6F50C41F4496}" srcOrd="0" destOrd="0" presId="urn:microsoft.com/office/officeart/2005/8/layout/hProcess6"/>
    <dgm:cxn modelId="{AEC7CC32-6DC8-4F87-ACF9-D380B86FBE5D}" srcId="{22849E81-889D-4AC1-8792-A96C6DBE8D50}" destId="{01684150-DA46-49A1-BEDE-E1C2D660C9C3}" srcOrd="2" destOrd="0" parTransId="{654FD04A-6AE2-461C-9709-8DD92CEAA70E}" sibTransId="{D7674CE7-E90B-4705-B25E-D0029F29312C}"/>
    <dgm:cxn modelId="{E08AA644-AF41-466E-AB67-0665904F2B15}" srcId="{A43C90FE-B2B5-462A-B371-EEAB046D031D}" destId="{3AF7678C-CACC-44F4-995F-C1496B63B634}" srcOrd="0" destOrd="0" parTransId="{8C381552-DFA0-4F84-8E42-3AE79476DAD5}" sibTransId="{CC4F75A0-DE8A-4521-BDC5-CFA51B0C83FD}"/>
    <dgm:cxn modelId="{564E7357-37F6-4378-8079-298FE6ADA9DB}" srcId="{1E70350C-9A2E-4EEC-BDBD-56A2354126C1}" destId="{BE3043F4-F020-4199-B7DD-CB6A91FF88FE}" srcOrd="0" destOrd="0" parTransId="{7438B615-F649-40E7-A88F-F7202BF2682A}" sibTransId="{104AD43E-C635-4F5B-AF8D-3749C3397CDB}"/>
    <dgm:cxn modelId="{CC64C87A-95D0-4D93-8240-1EEE51FCDFC6}" type="presOf" srcId="{C7296DE9-644A-4EC0-B3A1-45A778D8F4EC}" destId="{BE793943-F564-4957-A772-3A2C5F0C4A66}" srcOrd="0" destOrd="0" presId="urn:microsoft.com/office/officeart/2005/8/layout/hProcess6"/>
    <dgm:cxn modelId="{AF11517B-6954-4A0E-B13A-8BBDBEC57EBC}" type="presOf" srcId="{3AF7678C-CACC-44F4-995F-C1496B63B634}" destId="{35881ACA-AA40-4CE9-B98C-EEE692FE9F4E}" srcOrd="0" destOrd="0" presId="urn:microsoft.com/office/officeart/2005/8/layout/hProcess6"/>
    <dgm:cxn modelId="{93674A9F-AE2E-4256-BC4C-38FB5DAB6DB6}" type="presOf" srcId="{01684150-DA46-49A1-BEDE-E1C2D660C9C3}" destId="{9388DBA9-2B8A-4976-B404-3EA2EE61FB60}" srcOrd="0" destOrd="0" presId="urn:microsoft.com/office/officeart/2005/8/layout/hProcess6"/>
    <dgm:cxn modelId="{7892D19F-C95C-4F53-979A-D38E5CCCE745}" type="presOf" srcId="{C7296DE9-644A-4EC0-B3A1-45A778D8F4EC}" destId="{6CA7C884-AE15-487E-82FD-2C612BD2274B}" srcOrd="1" destOrd="0" presId="urn:microsoft.com/office/officeart/2005/8/layout/hProcess6"/>
    <dgm:cxn modelId="{55B75DBA-7014-492E-B86B-EF348EF534BD}" type="presOf" srcId="{BE3043F4-F020-4199-B7DD-CB6A91FF88FE}" destId="{3458088C-97A8-4C5C-9B00-0F37B92134D3}" srcOrd="0" destOrd="0" presId="urn:microsoft.com/office/officeart/2005/8/layout/hProcess6"/>
    <dgm:cxn modelId="{F7AF35E5-8DFD-471E-AA85-E53D890744C1}" type="presOf" srcId="{22849E81-889D-4AC1-8792-A96C6DBE8D50}" destId="{6C9F1F89-8472-4BE1-BB83-3665ED029A2C}" srcOrd="0" destOrd="0" presId="urn:microsoft.com/office/officeart/2005/8/layout/hProcess6"/>
    <dgm:cxn modelId="{9031DAEE-0531-4D22-A3BE-F27D85465B15}" type="presOf" srcId="{A43C90FE-B2B5-462A-B371-EEAB046D031D}" destId="{F64BE3A0-8B5F-44F7-8309-CEF9B49EAE27}" srcOrd="0" destOrd="0" presId="urn:microsoft.com/office/officeart/2005/8/layout/hProcess6"/>
    <dgm:cxn modelId="{5BCBC1F9-3F96-401E-9A06-93730BC94ED8}" type="presOf" srcId="{3AF7678C-CACC-44F4-995F-C1496B63B634}" destId="{88C54080-F63C-4BBB-B84A-ABE3F4F3137E}" srcOrd="1" destOrd="0" presId="urn:microsoft.com/office/officeart/2005/8/layout/hProcess6"/>
    <dgm:cxn modelId="{3BE324FC-B59D-41F2-9554-863356B9554B}" srcId="{01684150-DA46-49A1-BEDE-E1C2D660C9C3}" destId="{C7296DE9-644A-4EC0-B3A1-45A778D8F4EC}" srcOrd="0" destOrd="0" parTransId="{07F2A306-A3A7-4024-824A-6B22AA71DEB2}" sibTransId="{726D4056-B799-4D2C-AB32-014916EEFBDE}"/>
    <dgm:cxn modelId="{424D12C1-2436-4A7C-9D12-998D1930D0FB}" type="presParOf" srcId="{6C9F1F89-8472-4BE1-BB83-3665ED029A2C}" destId="{A16BE5E1-B7E1-4555-BD04-6896F952B4AA}" srcOrd="0" destOrd="0" presId="urn:microsoft.com/office/officeart/2005/8/layout/hProcess6"/>
    <dgm:cxn modelId="{B90033A0-1C70-4BF4-839A-08D65710586C}" type="presParOf" srcId="{A16BE5E1-B7E1-4555-BD04-6896F952B4AA}" destId="{B5A8E500-DBEE-4E56-B2FA-DDB3C733AC84}" srcOrd="0" destOrd="0" presId="urn:microsoft.com/office/officeart/2005/8/layout/hProcess6"/>
    <dgm:cxn modelId="{9D396640-AC47-49A0-A36A-C8080043A8C2}" type="presParOf" srcId="{A16BE5E1-B7E1-4555-BD04-6896F952B4AA}" destId="{35881ACA-AA40-4CE9-B98C-EEE692FE9F4E}" srcOrd="1" destOrd="0" presId="urn:microsoft.com/office/officeart/2005/8/layout/hProcess6"/>
    <dgm:cxn modelId="{9CEC9939-2642-4E51-B1DC-7A37911914F1}" type="presParOf" srcId="{A16BE5E1-B7E1-4555-BD04-6896F952B4AA}" destId="{88C54080-F63C-4BBB-B84A-ABE3F4F3137E}" srcOrd="2" destOrd="0" presId="urn:microsoft.com/office/officeart/2005/8/layout/hProcess6"/>
    <dgm:cxn modelId="{AF665538-7313-4AAB-B689-890FB9F6DD84}" type="presParOf" srcId="{A16BE5E1-B7E1-4555-BD04-6896F952B4AA}" destId="{F64BE3A0-8B5F-44F7-8309-CEF9B49EAE27}" srcOrd="3" destOrd="0" presId="urn:microsoft.com/office/officeart/2005/8/layout/hProcess6"/>
    <dgm:cxn modelId="{51A2BE54-A310-4263-93C5-6BA4166F07CA}" type="presParOf" srcId="{6C9F1F89-8472-4BE1-BB83-3665ED029A2C}" destId="{04AC1C29-4DAB-43BE-90B3-D6610D4D5117}" srcOrd="1" destOrd="0" presId="urn:microsoft.com/office/officeart/2005/8/layout/hProcess6"/>
    <dgm:cxn modelId="{6D8AB1CA-BC39-477A-86EC-A4F9BD74F58A}" type="presParOf" srcId="{6C9F1F89-8472-4BE1-BB83-3665ED029A2C}" destId="{CC6170E7-5F9D-4727-B3EB-B678D9970AE0}" srcOrd="2" destOrd="0" presId="urn:microsoft.com/office/officeart/2005/8/layout/hProcess6"/>
    <dgm:cxn modelId="{FF215EC3-E03A-479E-8E7A-A9C251FA786C}" type="presParOf" srcId="{CC6170E7-5F9D-4727-B3EB-B678D9970AE0}" destId="{0CDC8C06-FAAD-4FBB-87E2-587DB16C5CED}" srcOrd="0" destOrd="0" presId="urn:microsoft.com/office/officeart/2005/8/layout/hProcess6"/>
    <dgm:cxn modelId="{ED0353F0-66DA-44AE-AF97-BB8458D9C0FC}" type="presParOf" srcId="{CC6170E7-5F9D-4727-B3EB-B678D9970AE0}" destId="{3458088C-97A8-4C5C-9B00-0F37B92134D3}" srcOrd="1" destOrd="0" presId="urn:microsoft.com/office/officeart/2005/8/layout/hProcess6"/>
    <dgm:cxn modelId="{D2DE9C23-FB44-449A-8FE1-F09EC9519B2A}" type="presParOf" srcId="{CC6170E7-5F9D-4727-B3EB-B678D9970AE0}" destId="{B60F1BFA-7FAE-44EB-BB7C-C98A0E20A297}" srcOrd="2" destOrd="0" presId="urn:microsoft.com/office/officeart/2005/8/layout/hProcess6"/>
    <dgm:cxn modelId="{75BFDCC2-DCC2-4818-ADF2-35B2170FCDDF}" type="presParOf" srcId="{CC6170E7-5F9D-4727-B3EB-B678D9970AE0}" destId="{FB2FE438-83B1-4CEA-AFAC-6F50C41F4496}" srcOrd="3" destOrd="0" presId="urn:microsoft.com/office/officeart/2005/8/layout/hProcess6"/>
    <dgm:cxn modelId="{C1507DCF-9A25-4806-A7A0-5D22758C15D5}" type="presParOf" srcId="{6C9F1F89-8472-4BE1-BB83-3665ED029A2C}" destId="{58F8BB5C-5AB1-4CD6-B15E-79786A88A1C4}" srcOrd="3" destOrd="0" presId="urn:microsoft.com/office/officeart/2005/8/layout/hProcess6"/>
    <dgm:cxn modelId="{769F6C22-309B-42D3-B233-758E4C3FE36E}" type="presParOf" srcId="{6C9F1F89-8472-4BE1-BB83-3665ED029A2C}" destId="{9D945AE1-CD28-4206-BAAD-E3F2501698C1}" srcOrd="4" destOrd="0" presId="urn:microsoft.com/office/officeart/2005/8/layout/hProcess6"/>
    <dgm:cxn modelId="{2AF7D49B-1980-48CB-97E1-56E698F51EDE}" type="presParOf" srcId="{9D945AE1-CD28-4206-BAAD-E3F2501698C1}" destId="{2F5537E1-A0E0-4AD7-AD8D-125744196301}" srcOrd="0" destOrd="0" presId="urn:microsoft.com/office/officeart/2005/8/layout/hProcess6"/>
    <dgm:cxn modelId="{4BDE2D3B-0924-497A-A9F6-47AD19795761}" type="presParOf" srcId="{9D945AE1-CD28-4206-BAAD-E3F2501698C1}" destId="{BE793943-F564-4957-A772-3A2C5F0C4A66}" srcOrd="1" destOrd="0" presId="urn:microsoft.com/office/officeart/2005/8/layout/hProcess6"/>
    <dgm:cxn modelId="{1F5F996D-9D63-4EED-9860-3D8AC05E0D81}" type="presParOf" srcId="{9D945AE1-CD28-4206-BAAD-E3F2501698C1}" destId="{6CA7C884-AE15-487E-82FD-2C612BD2274B}" srcOrd="2" destOrd="0" presId="urn:microsoft.com/office/officeart/2005/8/layout/hProcess6"/>
    <dgm:cxn modelId="{6581C8D2-E0E7-4F90-B870-35CDD9A628DA}" type="presParOf" srcId="{9D945AE1-CD28-4206-BAAD-E3F2501698C1}" destId="{9388DBA9-2B8A-4976-B404-3EA2EE61FB6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79857F-9192-48AE-99CD-C7847B2F383D}" type="doc">
      <dgm:prSet loTypeId="urn:microsoft.com/office/officeart/2005/8/layout/radial6" loCatId="relationship" qsTypeId="urn:microsoft.com/office/officeart/2005/8/quickstyle/3d3" qsCatId="3D" csTypeId="urn:microsoft.com/office/officeart/2005/8/colors/accent1_2" csCatId="accent1" phldr="1"/>
      <dgm:spPr/>
      <dgm:t>
        <a:bodyPr/>
        <a:lstStyle/>
        <a:p>
          <a:endParaRPr lang="en-US"/>
        </a:p>
      </dgm:t>
    </dgm:pt>
    <dgm:pt modelId="{7CF28BF9-1D92-4632-BEC4-9900D384D6DC}">
      <dgm:prSet phldrT="[Text]" custT="1"/>
      <dgm:spPr>
        <a:solidFill>
          <a:srgbClr val="FF0000"/>
        </a:solidFill>
      </dgm:spPr>
      <dgm:t>
        <a:bodyPr/>
        <a:lstStyle/>
        <a:p>
          <a:r>
            <a:rPr lang="en-US" sz="1600" b="1" dirty="0">
              <a:solidFill>
                <a:schemeClr val="bg1"/>
              </a:solidFill>
            </a:rPr>
            <a:t>Year- Round Emergency Shelter </a:t>
          </a:r>
        </a:p>
        <a:p>
          <a:r>
            <a:rPr lang="en-US" sz="1600" b="1" dirty="0">
              <a:solidFill>
                <a:schemeClr val="bg1"/>
              </a:solidFill>
            </a:rPr>
            <a:t>Opening Criteria: 50 degrees and below and hazardous weather conditions </a:t>
          </a:r>
        </a:p>
      </dgm:t>
    </dgm:pt>
    <dgm:pt modelId="{23168694-33FC-41FD-BD96-AA14038451EB}" type="parTrans" cxnId="{941A68F8-AA21-4F1A-A108-6FFA121870DA}">
      <dgm:prSet/>
      <dgm:spPr/>
      <dgm:t>
        <a:bodyPr/>
        <a:lstStyle/>
        <a:p>
          <a:endParaRPr lang="en-US"/>
        </a:p>
      </dgm:t>
    </dgm:pt>
    <dgm:pt modelId="{BCB14399-0655-42B6-B5E2-C45D9F62B8D5}" type="sibTrans" cxnId="{941A68F8-AA21-4F1A-A108-6FFA121870DA}">
      <dgm:prSet/>
      <dgm:spPr/>
      <dgm:t>
        <a:bodyPr/>
        <a:lstStyle/>
        <a:p>
          <a:endParaRPr lang="en-US"/>
        </a:p>
      </dgm:t>
    </dgm:pt>
    <dgm:pt modelId="{470BB68A-C2F0-4776-B32F-FCA942C7A322}">
      <dgm:prSet phldrT="[Text]" custT="1"/>
      <dgm:spPr>
        <a:solidFill>
          <a:schemeClr val="tx2"/>
        </a:solidFill>
      </dgm:spPr>
      <dgm:t>
        <a:bodyPr/>
        <a:lstStyle/>
        <a:p>
          <a:r>
            <a:rPr lang="en-US" sz="1600" b="1" dirty="0"/>
            <a:t>Paid Staff</a:t>
          </a:r>
        </a:p>
      </dgm:t>
    </dgm:pt>
    <dgm:pt modelId="{240E40F5-7079-4CB1-B9FC-9B8D5E7DFD86}" type="parTrans" cxnId="{3AAC7034-721F-487F-BBE7-6D0BBF5ED672}">
      <dgm:prSet/>
      <dgm:spPr/>
      <dgm:t>
        <a:bodyPr/>
        <a:lstStyle/>
        <a:p>
          <a:endParaRPr lang="en-US"/>
        </a:p>
      </dgm:t>
    </dgm:pt>
    <dgm:pt modelId="{9FF94A37-6E80-431A-9CD8-B689F7378821}" type="sibTrans" cxnId="{3AAC7034-721F-487F-BBE7-6D0BBF5ED672}">
      <dgm:prSet/>
      <dgm:spPr/>
      <dgm:t>
        <a:bodyPr/>
        <a:lstStyle/>
        <a:p>
          <a:endParaRPr lang="en-US"/>
        </a:p>
      </dgm:t>
    </dgm:pt>
    <dgm:pt modelId="{93FBF8D8-9B2A-4512-8568-D2BBD4C9C90F}">
      <dgm:prSet phldrT="[Text]" custT="1"/>
      <dgm:spPr>
        <a:solidFill>
          <a:schemeClr val="tx2"/>
        </a:solidFill>
      </dgm:spPr>
      <dgm:t>
        <a:bodyPr/>
        <a:lstStyle/>
        <a:p>
          <a:r>
            <a:rPr lang="en-US" sz="1600" dirty="0"/>
            <a:t>Community Volunteers</a:t>
          </a:r>
        </a:p>
      </dgm:t>
    </dgm:pt>
    <dgm:pt modelId="{57CEAF8D-A220-4D7C-B055-6020AEF291EB}" type="parTrans" cxnId="{FC933E12-44B0-4B0C-BDA0-8E7E358550FB}">
      <dgm:prSet/>
      <dgm:spPr/>
      <dgm:t>
        <a:bodyPr/>
        <a:lstStyle/>
        <a:p>
          <a:endParaRPr lang="en-US"/>
        </a:p>
      </dgm:t>
    </dgm:pt>
    <dgm:pt modelId="{639CCEB5-7DDB-4819-AA5F-332F600C2EED}" type="sibTrans" cxnId="{FC933E12-44B0-4B0C-BDA0-8E7E358550FB}">
      <dgm:prSet/>
      <dgm:spPr/>
      <dgm:t>
        <a:bodyPr/>
        <a:lstStyle/>
        <a:p>
          <a:endParaRPr lang="en-US"/>
        </a:p>
      </dgm:t>
    </dgm:pt>
    <dgm:pt modelId="{C14168FC-3D03-4098-897C-93F90D484352}">
      <dgm:prSet phldrT="[Text]" custT="1"/>
      <dgm:spPr>
        <a:solidFill>
          <a:schemeClr val="tx2"/>
        </a:solidFill>
      </dgm:spPr>
      <dgm:t>
        <a:bodyPr/>
        <a:lstStyle/>
        <a:p>
          <a:r>
            <a:rPr lang="en-US" sz="1600" b="1" dirty="0"/>
            <a:t>Shelter- Guest Volunteers</a:t>
          </a:r>
        </a:p>
      </dgm:t>
    </dgm:pt>
    <dgm:pt modelId="{00AF641C-E78D-4368-8E13-46F3701E503D}" type="parTrans" cxnId="{26DC8437-9A25-4080-AF2C-9873800377DB}">
      <dgm:prSet/>
      <dgm:spPr/>
      <dgm:t>
        <a:bodyPr/>
        <a:lstStyle/>
        <a:p>
          <a:endParaRPr lang="en-US"/>
        </a:p>
      </dgm:t>
    </dgm:pt>
    <dgm:pt modelId="{02D8DEC1-D19C-4AC3-8F2C-FDC6420DAF68}" type="sibTrans" cxnId="{26DC8437-9A25-4080-AF2C-9873800377DB}">
      <dgm:prSet/>
      <dgm:spPr/>
      <dgm:t>
        <a:bodyPr/>
        <a:lstStyle/>
        <a:p>
          <a:endParaRPr lang="en-US"/>
        </a:p>
      </dgm:t>
    </dgm:pt>
    <dgm:pt modelId="{F4580F0F-8B2D-4E2E-9D15-93DDCC581E19}" type="pres">
      <dgm:prSet presAssocID="{1B79857F-9192-48AE-99CD-C7847B2F383D}" presName="Name0" presStyleCnt="0">
        <dgm:presLayoutVars>
          <dgm:chMax val="1"/>
          <dgm:dir/>
          <dgm:animLvl val="ctr"/>
          <dgm:resizeHandles val="exact"/>
        </dgm:presLayoutVars>
      </dgm:prSet>
      <dgm:spPr/>
    </dgm:pt>
    <dgm:pt modelId="{C3B8C827-9618-4CB0-8502-10D4B4AF3BE8}" type="pres">
      <dgm:prSet presAssocID="{7CF28BF9-1D92-4632-BEC4-9900D384D6DC}" presName="centerShape" presStyleLbl="node0" presStyleIdx="0" presStyleCnt="1" custScaleX="136093" custScaleY="122867" custLinFactNeighborX="2803" custLinFactNeighborY="1435"/>
      <dgm:spPr/>
    </dgm:pt>
    <dgm:pt modelId="{FB49F3C6-F0EB-4D97-BC49-6395DD8D04E1}" type="pres">
      <dgm:prSet presAssocID="{470BB68A-C2F0-4776-B32F-FCA942C7A322}" presName="node" presStyleLbl="node1" presStyleIdx="0" presStyleCnt="3" custScaleX="128634" custScaleY="130306" custRadScaleRad="101564" custRadScaleInc="8734">
        <dgm:presLayoutVars>
          <dgm:bulletEnabled val="1"/>
        </dgm:presLayoutVars>
      </dgm:prSet>
      <dgm:spPr/>
    </dgm:pt>
    <dgm:pt modelId="{66D882CF-33D2-4C84-AD45-9334D9546909}" type="pres">
      <dgm:prSet presAssocID="{470BB68A-C2F0-4776-B32F-FCA942C7A322}" presName="dummy" presStyleCnt="0"/>
      <dgm:spPr/>
    </dgm:pt>
    <dgm:pt modelId="{91907627-BF5E-40BA-BD91-C750822730BC}" type="pres">
      <dgm:prSet presAssocID="{9FF94A37-6E80-431A-9CD8-B689F7378821}" presName="sibTrans" presStyleLbl="sibTrans2D1" presStyleIdx="0" presStyleCnt="3"/>
      <dgm:spPr/>
    </dgm:pt>
    <dgm:pt modelId="{FCF12A29-D834-4C5E-8BE5-F2A66F8513E5}" type="pres">
      <dgm:prSet presAssocID="{93FBF8D8-9B2A-4512-8568-D2BBD4C9C90F}" presName="node" presStyleLbl="node1" presStyleIdx="1" presStyleCnt="3" custScaleX="147057" custScaleY="132031" custRadScaleRad="116588" custRadScaleInc="12852">
        <dgm:presLayoutVars>
          <dgm:bulletEnabled val="1"/>
        </dgm:presLayoutVars>
      </dgm:prSet>
      <dgm:spPr/>
    </dgm:pt>
    <dgm:pt modelId="{D8D6FD9B-6182-4AAE-B40D-A92BB3C42C34}" type="pres">
      <dgm:prSet presAssocID="{93FBF8D8-9B2A-4512-8568-D2BBD4C9C90F}" presName="dummy" presStyleCnt="0"/>
      <dgm:spPr/>
    </dgm:pt>
    <dgm:pt modelId="{86F11A7C-9940-4962-84D0-D04C4972A404}" type="pres">
      <dgm:prSet presAssocID="{639CCEB5-7DDB-4819-AA5F-332F600C2EED}" presName="sibTrans" presStyleLbl="sibTrans2D1" presStyleIdx="1" presStyleCnt="3"/>
      <dgm:spPr/>
    </dgm:pt>
    <dgm:pt modelId="{768D4F57-5FA1-4CFA-A76E-DDBD3CC24901}" type="pres">
      <dgm:prSet presAssocID="{C14168FC-3D03-4098-897C-93F90D484352}" presName="node" presStyleLbl="node1" presStyleIdx="2" presStyleCnt="3" custScaleX="147960" custScaleY="132241" custRadScaleRad="106416" custRadScaleInc="-19370">
        <dgm:presLayoutVars>
          <dgm:bulletEnabled val="1"/>
        </dgm:presLayoutVars>
      </dgm:prSet>
      <dgm:spPr/>
    </dgm:pt>
    <dgm:pt modelId="{6044C289-6419-4DA1-96A0-277A0F33E88B}" type="pres">
      <dgm:prSet presAssocID="{C14168FC-3D03-4098-897C-93F90D484352}" presName="dummy" presStyleCnt="0"/>
      <dgm:spPr/>
    </dgm:pt>
    <dgm:pt modelId="{5F78D542-F50E-4F6A-87D7-FAC9075E218C}" type="pres">
      <dgm:prSet presAssocID="{02D8DEC1-D19C-4AC3-8F2C-FDC6420DAF68}" presName="sibTrans" presStyleLbl="sibTrans2D1" presStyleIdx="2" presStyleCnt="3"/>
      <dgm:spPr/>
    </dgm:pt>
  </dgm:ptLst>
  <dgm:cxnLst>
    <dgm:cxn modelId="{A262D806-7EAA-4563-B8F2-74D95F6FAD96}" type="presOf" srcId="{639CCEB5-7DDB-4819-AA5F-332F600C2EED}" destId="{86F11A7C-9940-4962-84D0-D04C4972A404}" srcOrd="0" destOrd="0" presId="urn:microsoft.com/office/officeart/2005/8/layout/radial6"/>
    <dgm:cxn modelId="{FC933E12-44B0-4B0C-BDA0-8E7E358550FB}" srcId="{7CF28BF9-1D92-4632-BEC4-9900D384D6DC}" destId="{93FBF8D8-9B2A-4512-8568-D2BBD4C9C90F}" srcOrd="1" destOrd="0" parTransId="{57CEAF8D-A220-4D7C-B055-6020AEF291EB}" sibTransId="{639CCEB5-7DDB-4819-AA5F-332F600C2EED}"/>
    <dgm:cxn modelId="{3AAC7034-721F-487F-BBE7-6D0BBF5ED672}" srcId="{7CF28BF9-1D92-4632-BEC4-9900D384D6DC}" destId="{470BB68A-C2F0-4776-B32F-FCA942C7A322}" srcOrd="0" destOrd="0" parTransId="{240E40F5-7079-4CB1-B9FC-9B8D5E7DFD86}" sibTransId="{9FF94A37-6E80-431A-9CD8-B689F7378821}"/>
    <dgm:cxn modelId="{26DC8437-9A25-4080-AF2C-9873800377DB}" srcId="{7CF28BF9-1D92-4632-BEC4-9900D384D6DC}" destId="{C14168FC-3D03-4098-897C-93F90D484352}" srcOrd="2" destOrd="0" parTransId="{00AF641C-E78D-4368-8E13-46F3701E503D}" sibTransId="{02D8DEC1-D19C-4AC3-8F2C-FDC6420DAF68}"/>
    <dgm:cxn modelId="{D8A22C6B-FD8B-4F62-A17B-9D0CBD0D176F}" type="presOf" srcId="{C14168FC-3D03-4098-897C-93F90D484352}" destId="{768D4F57-5FA1-4CFA-A76E-DDBD3CC24901}" srcOrd="0" destOrd="0" presId="urn:microsoft.com/office/officeart/2005/8/layout/radial6"/>
    <dgm:cxn modelId="{5CE2124E-F12A-40F9-9665-E1B7B2EAAB3D}" type="presOf" srcId="{02D8DEC1-D19C-4AC3-8F2C-FDC6420DAF68}" destId="{5F78D542-F50E-4F6A-87D7-FAC9075E218C}" srcOrd="0" destOrd="0" presId="urn:microsoft.com/office/officeart/2005/8/layout/radial6"/>
    <dgm:cxn modelId="{57C2CA9C-4469-431A-86BB-52420C92E34B}" type="presOf" srcId="{93FBF8D8-9B2A-4512-8568-D2BBD4C9C90F}" destId="{FCF12A29-D834-4C5E-8BE5-F2A66F8513E5}" srcOrd="0" destOrd="0" presId="urn:microsoft.com/office/officeart/2005/8/layout/radial6"/>
    <dgm:cxn modelId="{69E6F3AE-A7BE-43E7-AE3B-9B4AE948BB45}" type="presOf" srcId="{9FF94A37-6E80-431A-9CD8-B689F7378821}" destId="{91907627-BF5E-40BA-BD91-C750822730BC}" srcOrd="0" destOrd="0" presId="urn:microsoft.com/office/officeart/2005/8/layout/radial6"/>
    <dgm:cxn modelId="{E00F49B8-9F24-4189-BD32-BDBE30D303EB}" type="presOf" srcId="{7CF28BF9-1D92-4632-BEC4-9900D384D6DC}" destId="{C3B8C827-9618-4CB0-8502-10D4B4AF3BE8}" srcOrd="0" destOrd="0" presId="urn:microsoft.com/office/officeart/2005/8/layout/radial6"/>
    <dgm:cxn modelId="{300105C6-A896-4026-A793-E1A9823573D2}" type="presOf" srcId="{470BB68A-C2F0-4776-B32F-FCA942C7A322}" destId="{FB49F3C6-F0EB-4D97-BC49-6395DD8D04E1}" srcOrd="0" destOrd="0" presId="urn:microsoft.com/office/officeart/2005/8/layout/radial6"/>
    <dgm:cxn modelId="{C397A0DC-F9CC-403F-B98C-FDFD24471BD5}" type="presOf" srcId="{1B79857F-9192-48AE-99CD-C7847B2F383D}" destId="{F4580F0F-8B2D-4E2E-9D15-93DDCC581E19}" srcOrd="0" destOrd="0" presId="urn:microsoft.com/office/officeart/2005/8/layout/radial6"/>
    <dgm:cxn modelId="{941A68F8-AA21-4F1A-A108-6FFA121870DA}" srcId="{1B79857F-9192-48AE-99CD-C7847B2F383D}" destId="{7CF28BF9-1D92-4632-BEC4-9900D384D6DC}" srcOrd="0" destOrd="0" parTransId="{23168694-33FC-41FD-BD96-AA14038451EB}" sibTransId="{BCB14399-0655-42B6-B5E2-C45D9F62B8D5}"/>
    <dgm:cxn modelId="{8E4D8545-B5C5-4B4C-BBE5-318A6EB8B6C7}" type="presParOf" srcId="{F4580F0F-8B2D-4E2E-9D15-93DDCC581E19}" destId="{C3B8C827-9618-4CB0-8502-10D4B4AF3BE8}" srcOrd="0" destOrd="0" presId="urn:microsoft.com/office/officeart/2005/8/layout/radial6"/>
    <dgm:cxn modelId="{3777605A-5BBC-4F22-B953-6D7770814BDD}" type="presParOf" srcId="{F4580F0F-8B2D-4E2E-9D15-93DDCC581E19}" destId="{FB49F3C6-F0EB-4D97-BC49-6395DD8D04E1}" srcOrd="1" destOrd="0" presId="urn:microsoft.com/office/officeart/2005/8/layout/radial6"/>
    <dgm:cxn modelId="{D94A8833-57C8-4A45-B901-EAC109FA3240}" type="presParOf" srcId="{F4580F0F-8B2D-4E2E-9D15-93DDCC581E19}" destId="{66D882CF-33D2-4C84-AD45-9334D9546909}" srcOrd="2" destOrd="0" presId="urn:microsoft.com/office/officeart/2005/8/layout/radial6"/>
    <dgm:cxn modelId="{BD2D7D90-B93F-40BA-B2F9-88EEB1C3DD27}" type="presParOf" srcId="{F4580F0F-8B2D-4E2E-9D15-93DDCC581E19}" destId="{91907627-BF5E-40BA-BD91-C750822730BC}" srcOrd="3" destOrd="0" presId="urn:microsoft.com/office/officeart/2005/8/layout/radial6"/>
    <dgm:cxn modelId="{5D5EDDC8-0F83-42EE-9B70-76FE66DE5314}" type="presParOf" srcId="{F4580F0F-8B2D-4E2E-9D15-93DDCC581E19}" destId="{FCF12A29-D834-4C5E-8BE5-F2A66F8513E5}" srcOrd="4" destOrd="0" presId="urn:microsoft.com/office/officeart/2005/8/layout/radial6"/>
    <dgm:cxn modelId="{F75355EA-DC73-4D40-838C-C418E75F7951}" type="presParOf" srcId="{F4580F0F-8B2D-4E2E-9D15-93DDCC581E19}" destId="{D8D6FD9B-6182-4AAE-B40D-A92BB3C42C34}" srcOrd="5" destOrd="0" presId="urn:microsoft.com/office/officeart/2005/8/layout/radial6"/>
    <dgm:cxn modelId="{411818A5-E247-47A2-A8D3-A975A2844C39}" type="presParOf" srcId="{F4580F0F-8B2D-4E2E-9D15-93DDCC581E19}" destId="{86F11A7C-9940-4962-84D0-D04C4972A404}" srcOrd="6" destOrd="0" presId="urn:microsoft.com/office/officeart/2005/8/layout/radial6"/>
    <dgm:cxn modelId="{8E470F5B-6FDD-404E-9B23-9F04649F0FEC}" type="presParOf" srcId="{F4580F0F-8B2D-4E2E-9D15-93DDCC581E19}" destId="{768D4F57-5FA1-4CFA-A76E-DDBD3CC24901}" srcOrd="7" destOrd="0" presId="urn:microsoft.com/office/officeart/2005/8/layout/radial6"/>
    <dgm:cxn modelId="{BF4D3968-CD93-4250-8655-4EF64B26DE87}" type="presParOf" srcId="{F4580F0F-8B2D-4E2E-9D15-93DDCC581E19}" destId="{6044C289-6419-4DA1-96A0-277A0F33E88B}" srcOrd="8" destOrd="0" presId="urn:microsoft.com/office/officeart/2005/8/layout/radial6"/>
    <dgm:cxn modelId="{6AD36D48-3A6B-4568-BA58-95CEE2D00FD0}" type="presParOf" srcId="{F4580F0F-8B2D-4E2E-9D15-93DDCC581E19}" destId="{5F78D542-F50E-4F6A-87D7-FAC9075E218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3E67C-5F31-42B3-A794-A3519E0862E1}">
      <dsp:nvSpPr>
        <dsp:cNvPr id="0" name=""/>
        <dsp:cNvSpPr/>
      </dsp:nvSpPr>
      <dsp:spPr>
        <a:xfrm>
          <a:off x="3" y="0"/>
          <a:ext cx="12191993" cy="5724602"/>
        </a:xfrm>
        <a:prstGeom prst="rightArrow">
          <a:avLst/>
        </a:prstGeom>
        <a:solidFill>
          <a:schemeClr val="tx2"/>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3BEB260-20D3-4EC9-BCAA-9484EB796C59}">
      <dsp:nvSpPr>
        <dsp:cNvPr id="0" name=""/>
        <dsp:cNvSpPr/>
      </dsp:nvSpPr>
      <dsp:spPr>
        <a:xfrm>
          <a:off x="5997" y="1717380"/>
          <a:ext cx="3084730" cy="228984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1. Operations Manager looks at </a:t>
          </a:r>
          <a:r>
            <a:rPr lang="en-US" sz="1600" b="1" kern="1200" baseline="0" dirty="0">
              <a:solidFill>
                <a:schemeClr val="tx2"/>
              </a:solidFill>
              <a:hlinkClick xmlns:r="http://schemas.openxmlformats.org/officeDocument/2006/relationships" r:id="rId1"/>
            </a:rPr>
            <a:t>www.weather.gov</a:t>
          </a:r>
          <a:r>
            <a:rPr lang="en-US" sz="1600" b="1" kern="1200" baseline="0" dirty="0">
              <a:solidFill>
                <a:schemeClr val="tx2"/>
              </a:solidFill>
            </a:rPr>
            <a:t> (NOAA) to</a:t>
          </a:r>
        </a:p>
        <a:p>
          <a:pPr marL="0" lvl="0" indent="0" algn="ctr" defTabSz="711200">
            <a:lnSpc>
              <a:spcPct val="90000"/>
            </a:lnSpc>
            <a:spcBef>
              <a:spcPct val="0"/>
            </a:spcBef>
            <a:spcAft>
              <a:spcPct val="35000"/>
            </a:spcAft>
            <a:buNone/>
          </a:pPr>
          <a:r>
            <a:rPr lang="en-US" sz="1600" b="1" kern="1200" baseline="0" dirty="0">
              <a:solidFill>
                <a:schemeClr val="tx2"/>
              </a:solidFill>
            </a:rPr>
            <a:t> Determine  if the temperature </a:t>
          </a:r>
        </a:p>
        <a:p>
          <a:pPr marL="0" lvl="0" indent="0" algn="ctr" defTabSz="711200">
            <a:lnSpc>
              <a:spcPct val="90000"/>
            </a:lnSpc>
            <a:spcBef>
              <a:spcPct val="0"/>
            </a:spcBef>
            <a:spcAft>
              <a:spcPct val="35000"/>
            </a:spcAft>
            <a:buNone/>
          </a:pPr>
          <a:r>
            <a:rPr lang="en-US" sz="1600" b="1" kern="1200" baseline="0" dirty="0">
              <a:solidFill>
                <a:schemeClr val="tx2"/>
              </a:solidFill>
            </a:rPr>
            <a:t>during the night time low will reach 39 degrees or below. (7 days prior)      </a:t>
          </a:r>
          <a:endParaRPr lang="en-US" sz="1600" kern="1200" baseline="0" dirty="0">
            <a:solidFill>
              <a:schemeClr val="tx2"/>
            </a:solidFill>
          </a:endParaRPr>
        </a:p>
      </dsp:txBody>
      <dsp:txXfrm>
        <a:off x="117778" y="1829161"/>
        <a:ext cx="2861168" cy="2066278"/>
      </dsp:txXfrm>
    </dsp:sp>
    <dsp:sp modelId="{FA1C0CAA-2A94-4855-A46F-3F11F2A4693A}">
      <dsp:nvSpPr>
        <dsp:cNvPr id="0" name=""/>
        <dsp:cNvSpPr/>
      </dsp:nvSpPr>
      <dsp:spPr>
        <a:xfrm>
          <a:off x="3176303" y="1717380"/>
          <a:ext cx="1821300" cy="2289840"/>
        </a:xfrm>
        <a:prstGeom prst="roundRect">
          <a:avLst/>
        </a:prstGeom>
        <a:solidFill>
          <a:schemeClr val="accent2">
            <a:hueOff val="2094147"/>
            <a:satOff val="-6241"/>
            <a:lumOff val="6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2. Host sites are notified (7 days prior)</a:t>
          </a:r>
        </a:p>
      </dsp:txBody>
      <dsp:txXfrm>
        <a:off x="3265212" y="1806289"/>
        <a:ext cx="1643482" cy="2112022"/>
      </dsp:txXfrm>
    </dsp:sp>
    <dsp:sp modelId="{BBE9C8C3-9F86-4D3E-854A-FBBE3063C8B2}">
      <dsp:nvSpPr>
        <dsp:cNvPr id="0" name=""/>
        <dsp:cNvSpPr/>
      </dsp:nvSpPr>
      <dsp:spPr>
        <a:xfrm>
          <a:off x="5083180" y="1717380"/>
          <a:ext cx="1711523" cy="2289840"/>
        </a:xfrm>
        <a:prstGeom prst="roundRect">
          <a:avLst/>
        </a:prstGeom>
        <a:solidFill>
          <a:schemeClr val="accent2">
            <a:hueOff val="4188295"/>
            <a:satOff val="-12483"/>
            <a:lumOff val="12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3. Volunteer Coordinators notified (7 days prior)</a:t>
          </a:r>
        </a:p>
      </dsp:txBody>
      <dsp:txXfrm>
        <a:off x="5166730" y="1800930"/>
        <a:ext cx="1544423" cy="2122740"/>
      </dsp:txXfrm>
    </dsp:sp>
    <dsp:sp modelId="{65335473-A0D6-483F-B8F4-087778701A4A}">
      <dsp:nvSpPr>
        <dsp:cNvPr id="0" name=""/>
        <dsp:cNvSpPr/>
      </dsp:nvSpPr>
      <dsp:spPr>
        <a:xfrm>
          <a:off x="6880279" y="1731440"/>
          <a:ext cx="1711523" cy="2289840"/>
        </a:xfrm>
        <a:prstGeom prst="roundRect">
          <a:avLst/>
        </a:prstGeom>
        <a:solidFill>
          <a:schemeClr val="accent2">
            <a:hueOff val="6282442"/>
            <a:satOff val="-18724"/>
            <a:lumOff val="1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4. Volunteers are notified (3 to 7 days prior) </a:t>
          </a:r>
        </a:p>
      </dsp:txBody>
      <dsp:txXfrm>
        <a:off x="6963829" y="1814990"/>
        <a:ext cx="1544423" cy="2122740"/>
      </dsp:txXfrm>
    </dsp:sp>
    <dsp:sp modelId="{75CF8F4D-EC5E-46C4-8EFD-D572E59A6880}">
      <dsp:nvSpPr>
        <dsp:cNvPr id="0" name=""/>
        <dsp:cNvSpPr/>
      </dsp:nvSpPr>
      <dsp:spPr>
        <a:xfrm>
          <a:off x="8677379" y="1717380"/>
          <a:ext cx="1711523" cy="2289840"/>
        </a:xfrm>
        <a:prstGeom prst="roundRect">
          <a:avLst/>
        </a:prstGeom>
        <a:solidFill>
          <a:schemeClr val="accent2">
            <a:hueOff val="8376589"/>
            <a:satOff val="-24966"/>
            <a:lumOff val="25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5. Facebook and other Social Media pages notified. (7 days prior)</a:t>
          </a:r>
        </a:p>
      </dsp:txBody>
      <dsp:txXfrm>
        <a:off x="8760929" y="1800930"/>
        <a:ext cx="1544423" cy="2122740"/>
      </dsp:txXfrm>
    </dsp:sp>
    <dsp:sp modelId="{8CE28629-E693-44D6-A061-7934DA6E105B}">
      <dsp:nvSpPr>
        <dsp:cNvPr id="0" name=""/>
        <dsp:cNvSpPr/>
      </dsp:nvSpPr>
      <dsp:spPr>
        <a:xfrm>
          <a:off x="10474479" y="1717380"/>
          <a:ext cx="1711523" cy="2289840"/>
        </a:xfrm>
        <a:prstGeom prst="roundRect">
          <a:avLst/>
        </a:prstGeom>
        <a:solidFill>
          <a:schemeClr val="accent2">
            <a:hueOff val="10470736"/>
            <a:satOff val="-31207"/>
            <a:lumOff val="31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rPr>
            <a:t>6. Police Station and hospital notified (day of shelter opening.)</a:t>
          </a:r>
        </a:p>
      </dsp:txBody>
      <dsp:txXfrm>
        <a:off x="10558029" y="1800930"/>
        <a:ext cx="1544423" cy="2122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19017-21F3-4D8D-8A71-A8B33A57C4A6}">
      <dsp:nvSpPr>
        <dsp:cNvPr id="0" name=""/>
        <dsp:cNvSpPr/>
      </dsp:nvSpPr>
      <dsp:spPr>
        <a:xfrm>
          <a:off x="0" y="4893132"/>
          <a:ext cx="9785813" cy="458791"/>
        </a:xfrm>
        <a:prstGeom prst="rect">
          <a:avLst/>
        </a:prstGeom>
        <a:gradFill rotWithShape="0">
          <a:gsLst>
            <a:gs pos="50000">
              <a:srgbClr val="FFFF00"/>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8:00am –close Shelters</a:t>
          </a:r>
          <a:endParaRPr lang="en-US" sz="1600" kern="1200" baseline="0" dirty="0">
            <a:solidFill>
              <a:schemeClr val="tx2"/>
            </a:solidFill>
            <a:effectLst>
              <a:outerShdw blurRad="38100" dist="38100" dir="2700000" algn="tl">
                <a:srgbClr val="000000">
                  <a:alpha val="43137"/>
                </a:srgbClr>
              </a:outerShdw>
            </a:effectLst>
          </a:endParaRPr>
        </a:p>
      </dsp:txBody>
      <dsp:txXfrm>
        <a:off x="0" y="4893132"/>
        <a:ext cx="9785813" cy="458791"/>
      </dsp:txXfrm>
    </dsp:sp>
    <dsp:sp modelId="{8F134FB0-B4B1-4203-83A2-3DEBA17D1B6D}">
      <dsp:nvSpPr>
        <dsp:cNvPr id="0" name=""/>
        <dsp:cNvSpPr/>
      </dsp:nvSpPr>
      <dsp:spPr>
        <a:xfrm rot="10800000">
          <a:off x="0" y="4194392"/>
          <a:ext cx="9785813" cy="705621"/>
        </a:xfrm>
        <a:prstGeom prst="upArrowCallout">
          <a:avLst/>
        </a:prstGeom>
        <a:gradFill rotWithShape="0">
          <a:gsLst>
            <a:gs pos="50000">
              <a:srgbClr val="FFFF00"/>
            </a:gs>
            <a:gs pos="100000">
              <a:schemeClr val="accent5">
                <a:hueOff val="-375959"/>
                <a:satOff val="-7038"/>
                <a:lumOff val="4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chemeClr val="tx2"/>
              </a:solidFill>
              <a:effectLst>
                <a:outerShdw blurRad="38100" dist="38100" dir="2700000" algn="tl">
                  <a:srgbClr val="000000">
                    <a:alpha val="43137"/>
                  </a:srgbClr>
                </a:outerShdw>
              </a:effectLst>
            </a:rPr>
            <a:t>6:30am – 7:30am – Breakfast with coffee or water bottle, resources handed out, i.e. bus tickets, shower vouchers, laundry vouchers </a:t>
          </a:r>
          <a:endParaRPr lang="en-US" sz="1400" kern="1200" baseline="0" dirty="0">
            <a:solidFill>
              <a:schemeClr val="tx2"/>
            </a:solidFill>
            <a:effectLst>
              <a:outerShdw blurRad="38100" dist="38100" dir="2700000" algn="tl">
                <a:srgbClr val="000000">
                  <a:alpha val="43137"/>
                </a:srgbClr>
              </a:outerShdw>
            </a:effectLst>
          </a:endParaRPr>
        </a:p>
      </dsp:txBody>
      <dsp:txXfrm rot="10800000">
        <a:off x="0" y="4194392"/>
        <a:ext cx="9785813" cy="458491"/>
      </dsp:txXfrm>
    </dsp:sp>
    <dsp:sp modelId="{03E64D20-90D9-4D96-8403-CC75A4510C3C}">
      <dsp:nvSpPr>
        <dsp:cNvPr id="0" name=""/>
        <dsp:cNvSpPr/>
      </dsp:nvSpPr>
      <dsp:spPr>
        <a:xfrm rot="10800000">
          <a:off x="0" y="3495652"/>
          <a:ext cx="9785813" cy="705621"/>
        </a:xfrm>
        <a:prstGeom prst="upArrowCallout">
          <a:avLst/>
        </a:prstGeom>
        <a:gradFill rotWithShape="0">
          <a:gsLst>
            <a:gs pos="50000">
              <a:srgbClr val="FFFF00"/>
            </a:gs>
            <a:gs pos="100000">
              <a:schemeClr val="accent5">
                <a:hueOff val="-501279"/>
                <a:satOff val="-9384"/>
                <a:lumOff val="5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6:00am – Lights on, everyone wakes up</a:t>
          </a:r>
          <a:endParaRPr lang="en-US" sz="1600" kern="1200" baseline="0" dirty="0">
            <a:solidFill>
              <a:schemeClr val="tx2"/>
            </a:solidFill>
            <a:effectLst>
              <a:outerShdw blurRad="38100" dist="38100" dir="2700000" algn="tl">
                <a:srgbClr val="000000">
                  <a:alpha val="43137"/>
                </a:srgbClr>
              </a:outerShdw>
            </a:effectLst>
          </a:endParaRPr>
        </a:p>
      </dsp:txBody>
      <dsp:txXfrm rot="10800000">
        <a:off x="0" y="3495652"/>
        <a:ext cx="9785813" cy="458491"/>
      </dsp:txXfrm>
    </dsp:sp>
    <dsp:sp modelId="{6BC45E1F-1E86-4588-8BFF-17E5B2105AFD}">
      <dsp:nvSpPr>
        <dsp:cNvPr id="0" name=""/>
        <dsp:cNvSpPr/>
      </dsp:nvSpPr>
      <dsp:spPr>
        <a:xfrm rot="10800000">
          <a:off x="0" y="2796913"/>
          <a:ext cx="9785813" cy="705621"/>
        </a:xfrm>
        <a:prstGeom prst="upArrowCallout">
          <a:avLst/>
        </a:prstGeom>
        <a:gradFill rotWithShape="0">
          <a:gsLst>
            <a:gs pos="50000">
              <a:srgbClr val="FFFF00"/>
            </a:gs>
            <a:gs pos="100000">
              <a:schemeClr val="accent5">
                <a:hueOff val="-751918"/>
                <a:satOff val="-14077"/>
                <a:lumOff val="85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10:00pm – Lights out and shelter doors close. No one enters the shelter unless escorted by a police officer </a:t>
          </a:r>
          <a:endParaRPr lang="en-US" sz="1600" kern="1200" baseline="0" dirty="0">
            <a:solidFill>
              <a:schemeClr val="tx2"/>
            </a:solidFill>
            <a:effectLst>
              <a:outerShdw blurRad="38100" dist="38100" dir="2700000" algn="tl">
                <a:srgbClr val="000000">
                  <a:alpha val="43137"/>
                </a:srgbClr>
              </a:outerShdw>
            </a:effectLst>
          </a:endParaRPr>
        </a:p>
      </dsp:txBody>
      <dsp:txXfrm rot="10800000">
        <a:off x="0" y="2796913"/>
        <a:ext cx="9785813" cy="458491"/>
      </dsp:txXfrm>
    </dsp:sp>
    <dsp:sp modelId="{65D303CC-FF4B-43A2-A81F-84E5C8CC6BCC}">
      <dsp:nvSpPr>
        <dsp:cNvPr id="0" name=""/>
        <dsp:cNvSpPr/>
      </dsp:nvSpPr>
      <dsp:spPr>
        <a:xfrm rot="10800000">
          <a:off x="0" y="2098173"/>
          <a:ext cx="9785813" cy="705621"/>
        </a:xfrm>
        <a:prstGeom prst="upArrowCallout">
          <a:avLst/>
        </a:prstGeom>
        <a:gradFill rotWithShape="0">
          <a:gsLst>
            <a:gs pos="50000">
              <a:srgbClr val="FFFF00"/>
            </a:gs>
            <a:gs pos="100000">
              <a:schemeClr val="accent5">
                <a:hueOff val="-1002558"/>
                <a:satOff val="-18769"/>
                <a:lumOff val="11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7:30pm – 10:00pm – There is a T.V and DVD available at both locations as well as decks of cards and board games</a:t>
          </a:r>
        </a:p>
      </dsp:txBody>
      <dsp:txXfrm rot="10800000">
        <a:off x="0" y="2098173"/>
        <a:ext cx="9785813" cy="458491"/>
      </dsp:txXfrm>
    </dsp:sp>
    <dsp:sp modelId="{02D26928-891E-4457-9910-B6F6B4924426}">
      <dsp:nvSpPr>
        <dsp:cNvPr id="0" name=""/>
        <dsp:cNvSpPr/>
      </dsp:nvSpPr>
      <dsp:spPr>
        <a:xfrm rot="10800000">
          <a:off x="0" y="1399433"/>
          <a:ext cx="9785813" cy="705621"/>
        </a:xfrm>
        <a:prstGeom prst="upArrowCallout">
          <a:avLst/>
        </a:prstGeom>
        <a:gradFill rotWithShape="0">
          <a:gsLst>
            <a:gs pos="50000">
              <a:srgbClr val="FFFF00"/>
            </a:gs>
            <a:gs pos="88000">
              <a:schemeClr val="accent5">
                <a:hueOff val="-1127878"/>
                <a:satOff val="-21115"/>
                <a:lumOff val="12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6:00pm – 7:30pm – A warm dinner provided with coffee or water bottle</a:t>
          </a:r>
          <a:endParaRPr lang="en-US" sz="1600" kern="1200" baseline="0" dirty="0">
            <a:solidFill>
              <a:schemeClr val="tx2"/>
            </a:solidFill>
            <a:effectLst>
              <a:outerShdw blurRad="38100" dist="38100" dir="2700000" algn="tl">
                <a:srgbClr val="000000">
                  <a:alpha val="43137"/>
                </a:srgbClr>
              </a:outerShdw>
            </a:effectLst>
          </a:endParaRPr>
        </a:p>
      </dsp:txBody>
      <dsp:txXfrm rot="10800000">
        <a:off x="0" y="1399433"/>
        <a:ext cx="9785813" cy="458491"/>
      </dsp:txXfrm>
    </dsp:sp>
    <dsp:sp modelId="{73C893D1-AD7A-4020-8395-FED723C595DF}">
      <dsp:nvSpPr>
        <dsp:cNvPr id="0" name=""/>
        <dsp:cNvSpPr/>
      </dsp:nvSpPr>
      <dsp:spPr>
        <a:xfrm rot="10800000">
          <a:off x="0" y="700693"/>
          <a:ext cx="9785813" cy="705621"/>
        </a:xfrm>
        <a:prstGeom prst="upArrowCallout">
          <a:avLst/>
        </a:prstGeom>
        <a:gradFill rotWithShape="0">
          <a:gsLst>
            <a:gs pos="0">
              <a:srgbClr val="FFFF00"/>
            </a:gs>
            <a:gs pos="89000">
              <a:srgbClr val="FFFF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6:00pm (Singles) Congregational Church – Doors Open</a:t>
          </a:r>
          <a:endParaRPr lang="en-US" sz="1600" kern="1200" baseline="0" dirty="0">
            <a:solidFill>
              <a:schemeClr val="tx2"/>
            </a:solidFill>
            <a:effectLst>
              <a:outerShdw blurRad="38100" dist="38100" dir="2700000" algn="tl">
                <a:srgbClr val="000000">
                  <a:alpha val="43137"/>
                </a:srgbClr>
              </a:outerShdw>
            </a:effectLst>
          </a:endParaRPr>
        </a:p>
      </dsp:txBody>
      <dsp:txXfrm rot="10800000">
        <a:off x="0" y="700693"/>
        <a:ext cx="9785813" cy="458491"/>
      </dsp:txXfrm>
    </dsp:sp>
    <dsp:sp modelId="{511D0B52-7610-4CDD-9C5F-6EA6D5C5B1C8}">
      <dsp:nvSpPr>
        <dsp:cNvPr id="0" name=""/>
        <dsp:cNvSpPr/>
      </dsp:nvSpPr>
      <dsp:spPr>
        <a:xfrm rot="10800000">
          <a:off x="0" y="23376"/>
          <a:ext cx="9785813" cy="705621"/>
        </a:xfrm>
        <a:prstGeom prst="upArrowCallout">
          <a:avLst/>
        </a:prstGeom>
        <a:gradFill rotWithShape="0">
          <a:gsLst>
            <a:gs pos="83000">
              <a:srgbClr val="F2C800"/>
            </a:gs>
            <a:gs pos="50000">
              <a:srgbClr val="FFFF00"/>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2"/>
              </a:solidFill>
              <a:effectLst>
                <a:outerShdw blurRad="38100" dist="38100" dir="2700000" algn="tl">
                  <a:srgbClr val="000000">
                    <a:alpha val="43137"/>
                  </a:srgbClr>
                </a:outerShdw>
              </a:effectLst>
            </a:rPr>
            <a:t>4:00pm (Families) First Baptist Church – Doors Open</a:t>
          </a:r>
          <a:endParaRPr lang="en-US" sz="1600" kern="1200" baseline="0" dirty="0">
            <a:solidFill>
              <a:schemeClr val="tx2"/>
            </a:solidFill>
            <a:effectLst>
              <a:outerShdw blurRad="38100" dist="38100" dir="2700000" algn="tl">
                <a:srgbClr val="000000">
                  <a:alpha val="43137"/>
                </a:srgbClr>
              </a:outerShdw>
            </a:effectLst>
          </a:endParaRPr>
        </a:p>
      </dsp:txBody>
      <dsp:txXfrm rot="10800000">
        <a:off x="0" y="23376"/>
        <a:ext cx="9785813" cy="458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8C53-5BBA-4230-845B-177752036A18}">
      <dsp:nvSpPr>
        <dsp:cNvPr id="0" name=""/>
        <dsp:cNvSpPr/>
      </dsp:nvSpPr>
      <dsp:spPr>
        <a:xfrm>
          <a:off x="4198740" y="96"/>
          <a:ext cx="6298110" cy="375077"/>
        </a:xfrm>
        <a:prstGeom prst="rightArrow">
          <a:avLst>
            <a:gd name="adj1" fmla="val 75000"/>
            <a:gd name="adj2" fmla="val 50000"/>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Pants, shirts, warm jackets, hats, gloves, scarfs, interview pieces, socks</a:t>
          </a:r>
        </a:p>
      </dsp:txBody>
      <dsp:txXfrm>
        <a:off x="4198740" y="46981"/>
        <a:ext cx="6157456" cy="281307"/>
      </dsp:txXfrm>
    </dsp:sp>
    <dsp:sp modelId="{715908CE-E00F-4A04-BC5E-2703A84BF252}">
      <dsp:nvSpPr>
        <dsp:cNvPr id="0" name=""/>
        <dsp:cNvSpPr/>
      </dsp:nvSpPr>
      <dsp:spPr>
        <a:xfrm>
          <a:off x="0" y="0"/>
          <a:ext cx="4198740" cy="375077"/>
        </a:xfrm>
        <a:prstGeom prst="roundRect">
          <a:avLst/>
        </a:prstGeom>
        <a:gradFill rotWithShape="0">
          <a:gsLst>
            <a:gs pos="99000">
              <a:schemeClr val="accent4">
                <a:lumMod val="75000"/>
              </a:schemeClr>
            </a:gs>
            <a:gs pos="2000">
              <a:srgbClr val="00B050"/>
            </a:gs>
            <a:gs pos="45000">
              <a:schemeClr val="accent3">
                <a:lumMod val="100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Clothes </a:t>
          </a:r>
        </a:p>
      </dsp:txBody>
      <dsp:txXfrm>
        <a:off x="18310" y="18310"/>
        <a:ext cx="4162120" cy="338457"/>
      </dsp:txXfrm>
    </dsp:sp>
    <dsp:sp modelId="{41D3B0CD-9B72-4272-87EA-C8233BA35F9A}">
      <dsp:nvSpPr>
        <dsp:cNvPr id="0" name=""/>
        <dsp:cNvSpPr/>
      </dsp:nvSpPr>
      <dsp:spPr>
        <a:xfrm>
          <a:off x="4198740" y="412681"/>
          <a:ext cx="6298110" cy="375077"/>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Gently used (sometimes new) athletic shoes, boots for men &amp; women</a:t>
          </a:r>
        </a:p>
      </dsp:txBody>
      <dsp:txXfrm>
        <a:off x="4198740" y="459566"/>
        <a:ext cx="6157456" cy="281307"/>
      </dsp:txXfrm>
    </dsp:sp>
    <dsp:sp modelId="{CF73F80B-BAAE-4EB9-8574-207AD303353E}">
      <dsp:nvSpPr>
        <dsp:cNvPr id="0" name=""/>
        <dsp:cNvSpPr/>
      </dsp:nvSpPr>
      <dsp:spPr>
        <a:xfrm>
          <a:off x="0" y="412681"/>
          <a:ext cx="4198740" cy="375077"/>
        </a:xfrm>
        <a:prstGeom prst="roundRect">
          <a:avLst/>
        </a:prstGeom>
        <a:gradFill rotWithShape="0">
          <a:gsLst>
            <a:gs pos="0">
              <a:schemeClr val="accent3">
                <a:lumMod val="0"/>
                <a:lumOff val="100000"/>
              </a:schemeClr>
            </a:gs>
            <a:gs pos="45000">
              <a:schemeClr val="accent3">
                <a:lumMod val="75000"/>
              </a:schemeClr>
            </a:gs>
            <a:gs pos="0">
              <a:srgbClr val="00B050"/>
            </a:gs>
            <a:gs pos="79000">
              <a:srgbClr val="405E81"/>
            </a:gs>
            <a:gs pos="100000">
              <a:schemeClr val="accent4">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Shoes</a:t>
          </a:r>
        </a:p>
      </dsp:txBody>
      <dsp:txXfrm>
        <a:off x="18310" y="430991"/>
        <a:ext cx="4162120" cy="338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8C53-5BBA-4230-845B-177752036A18}">
      <dsp:nvSpPr>
        <dsp:cNvPr id="0" name=""/>
        <dsp:cNvSpPr/>
      </dsp:nvSpPr>
      <dsp:spPr>
        <a:xfrm>
          <a:off x="4198740" y="101"/>
          <a:ext cx="6298111" cy="395201"/>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Shampoo, Conditioner, lotion, body soap, toothbrush, toothpaste, razors</a:t>
          </a:r>
        </a:p>
      </dsp:txBody>
      <dsp:txXfrm>
        <a:off x="4198740" y="49501"/>
        <a:ext cx="6149911" cy="296401"/>
      </dsp:txXfrm>
    </dsp:sp>
    <dsp:sp modelId="{715908CE-E00F-4A04-BC5E-2703A84BF252}">
      <dsp:nvSpPr>
        <dsp:cNvPr id="0" name=""/>
        <dsp:cNvSpPr/>
      </dsp:nvSpPr>
      <dsp:spPr>
        <a:xfrm>
          <a:off x="0" y="0"/>
          <a:ext cx="4198740" cy="395201"/>
        </a:xfrm>
        <a:prstGeom prst="roundRect">
          <a:avLst/>
        </a:prstGeom>
        <a:gradFill rotWithShape="0">
          <a:gsLst>
            <a:gs pos="0">
              <a:schemeClr val="accent3">
                <a:lumMod val="0"/>
                <a:lumOff val="100000"/>
              </a:schemeClr>
            </a:gs>
            <a:gs pos="0">
              <a:srgbClr val="00B050"/>
            </a:gs>
            <a:gs pos="100000">
              <a:schemeClr val="accent4">
                <a:lumMod val="75000"/>
              </a:schemeClr>
            </a:gs>
            <a:gs pos="48000">
              <a:schemeClr val="accent3">
                <a:lumMod val="100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Toiletries</a:t>
          </a:r>
        </a:p>
      </dsp:txBody>
      <dsp:txXfrm>
        <a:off x="19292" y="19292"/>
        <a:ext cx="4160156" cy="356617"/>
      </dsp:txXfrm>
    </dsp:sp>
    <dsp:sp modelId="{41D3B0CD-9B72-4272-87EA-C8233BA35F9A}">
      <dsp:nvSpPr>
        <dsp:cNvPr id="0" name=""/>
        <dsp:cNvSpPr/>
      </dsp:nvSpPr>
      <dsp:spPr>
        <a:xfrm>
          <a:off x="4198740" y="434923"/>
          <a:ext cx="6298111" cy="395201"/>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Pads and tampons</a:t>
          </a:r>
        </a:p>
      </dsp:txBody>
      <dsp:txXfrm>
        <a:off x="4198740" y="484323"/>
        <a:ext cx="6149911" cy="296401"/>
      </dsp:txXfrm>
    </dsp:sp>
    <dsp:sp modelId="{CF73F80B-BAAE-4EB9-8574-207AD303353E}">
      <dsp:nvSpPr>
        <dsp:cNvPr id="0" name=""/>
        <dsp:cNvSpPr/>
      </dsp:nvSpPr>
      <dsp:spPr>
        <a:xfrm>
          <a:off x="0" y="434822"/>
          <a:ext cx="4198740" cy="395201"/>
        </a:xfrm>
        <a:prstGeom prst="roundRect">
          <a:avLst/>
        </a:prstGeom>
        <a:gradFill rotWithShape="0">
          <a:gsLst>
            <a:gs pos="0">
              <a:schemeClr val="accent3">
                <a:lumMod val="0"/>
                <a:lumOff val="100000"/>
              </a:schemeClr>
            </a:gs>
            <a:gs pos="0">
              <a:srgbClr val="00B050"/>
            </a:gs>
            <a:gs pos="58000">
              <a:schemeClr val="accent3">
                <a:lumMod val="75000"/>
              </a:schemeClr>
            </a:gs>
            <a:gs pos="100000">
              <a:schemeClr val="accent4">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Feminine Products</a:t>
          </a:r>
        </a:p>
      </dsp:txBody>
      <dsp:txXfrm>
        <a:off x="19292" y="454114"/>
        <a:ext cx="4160156" cy="356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8C53-5BBA-4230-845B-177752036A18}">
      <dsp:nvSpPr>
        <dsp:cNvPr id="0" name=""/>
        <dsp:cNvSpPr/>
      </dsp:nvSpPr>
      <dsp:spPr>
        <a:xfrm>
          <a:off x="4198740" y="106"/>
          <a:ext cx="6298111" cy="416409"/>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These blankets retain 90% of body heat and are waterproof</a:t>
          </a:r>
        </a:p>
      </dsp:txBody>
      <dsp:txXfrm>
        <a:off x="4198740" y="52157"/>
        <a:ext cx="6141958" cy="312307"/>
      </dsp:txXfrm>
    </dsp:sp>
    <dsp:sp modelId="{715908CE-E00F-4A04-BC5E-2703A84BF252}">
      <dsp:nvSpPr>
        <dsp:cNvPr id="0" name=""/>
        <dsp:cNvSpPr/>
      </dsp:nvSpPr>
      <dsp:spPr>
        <a:xfrm>
          <a:off x="0" y="106"/>
          <a:ext cx="4198740" cy="416409"/>
        </a:xfrm>
        <a:prstGeom prst="roundRect">
          <a:avLst/>
        </a:prstGeom>
        <a:gradFill rotWithShape="0">
          <a:gsLst>
            <a:gs pos="0">
              <a:schemeClr val="accent3">
                <a:lumMod val="0"/>
                <a:lumOff val="100000"/>
              </a:schemeClr>
            </a:gs>
            <a:gs pos="0">
              <a:srgbClr val="00B050"/>
            </a:gs>
            <a:gs pos="100000">
              <a:schemeClr val="accent4">
                <a:lumMod val="75000"/>
              </a:schemeClr>
            </a:gs>
            <a:gs pos="57000">
              <a:schemeClr val="accent3">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Emergency Mylar blankets</a:t>
          </a:r>
        </a:p>
      </dsp:txBody>
      <dsp:txXfrm>
        <a:off x="20327" y="20433"/>
        <a:ext cx="4158086" cy="375755"/>
      </dsp:txXfrm>
    </dsp:sp>
    <dsp:sp modelId="{41D3B0CD-9B72-4272-87EA-C8233BA35F9A}">
      <dsp:nvSpPr>
        <dsp:cNvPr id="0" name=""/>
        <dsp:cNvSpPr/>
      </dsp:nvSpPr>
      <dsp:spPr>
        <a:xfrm>
          <a:off x="4198740" y="458263"/>
          <a:ext cx="6298111" cy="416409"/>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These tents retain 90% of body heat and are given solely to pet owners</a:t>
          </a:r>
        </a:p>
      </dsp:txBody>
      <dsp:txXfrm>
        <a:off x="4198740" y="510314"/>
        <a:ext cx="6141958" cy="312307"/>
      </dsp:txXfrm>
    </dsp:sp>
    <dsp:sp modelId="{CF73F80B-BAAE-4EB9-8574-207AD303353E}">
      <dsp:nvSpPr>
        <dsp:cNvPr id="0" name=""/>
        <dsp:cNvSpPr/>
      </dsp:nvSpPr>
      <dsp:spPr>
        <a:xfrm>
          <a:off x="0" y="458156"/>
          <a:ext cx="4198740" cy="416409"/>
        </a:xfrm>
        <a:prstGeom prst="roundRect">
          <a:avLst/>
        </a:prstGeom>
        <a:gradFill rotWithShape="0">
          <a:gsLst>
            <a:gs pos="0">
              <a:schemeClr val="accent3">
                <a:lumMod val="0"/>
                <a:lumOff val="100000"/>
              </a:schemeClr>
            </a:gs>
            <a:gs pos="0">
              <a:srgbClr val="00B050"/>
            </a:gs>
            <a:gs pos="100000">
              <a:schemeClr val="accent4">
                <a:lumMod val="75000"/>
              </a:schemeClr>
            </a:gs>
            <a:gs pos="53000">
              <a:schemeClr val="accent3">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Emergency Mylar tents</a:t>
          </a:r>
        </a:p>
      </dsp:txBody>
      <dsp:txXfrm>
        <a:off x="20327" y="478483"/>
        <a:ext cx="4158086" cy="375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8C53-5BBA-4230-845B-177752036A18}">
      <dsp:nvSpPr>
        <dsp:cNvPr id="0" name=""/>
        <dsp:cNvSpPr/>
      </dsp:nvSpPr>
      <dsp:spPr>
        <a:xfrm>
          <a:off x="4190609" y="106"/>
          <a:ext cx="6285913" cy="416409"/>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To get to and from the shelter as well as making court appearances</a:t>
          </a:r>
        </a:p>
      </dsp:txBody>
      <dsp:txXfrm>
        <a:off x="4190609" y="52157"/>
        <a:ext cx="6129760" cy="312307"/>
      </dsp:txXfrm>
    </dsp:sp>
    <dsp:sp modelId="{715908CE-E00F-4A04-BC5E-2703A84BF252}">
      <dsp:nvSpPr>
        <dsp:cNvPr id="0" name=""/>
        <dsp:cNvSpPr/>
      </dsp:nvSpPr>
      <dsp:spPr>
        <a:xfrm>
          <a:off x="0" y="106"/>
          <a:ext cx="4190609" cy="416409"/>
        </a:xfrm>
        <a:prstGeom prst="roundRect">
          <a:avLst/>
        </a:prstGeom>
        <a:gradFill rotWithShape="0">
          <a:gsLst>
            <a:gs pos="0">
              <a:schemeClr val="accent3">
                <a:lumMod val="0"/>
                <a:lumOff val="100000"/>
              </a:schemeClr>
            </a:gs>
            <a:gs pos="0">
              <a:srgbClr val="00B050"/>
            </a:gs>
            <a:gs pos="100000">
              <a:schemeClr val="accent4">
                <a:lumMod val="75000"/>
              </a:schemeClr>
            </a:gs>
            <a:gs pos="52000">
              <a:schemeClr val="accent3">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Bus tickets</a:t>
          </a:r>
        </a:p>
      </dsp:txBody>
      <dsp:txXfrm>
        <a:off x="20327" y="20433"/>
        <a:ext cx="4149955" cy="375755"/>
      </dsp:txXfrm>
    </dsp:sp>
    <dsp:sp modelId="{41D3B0CD-9B72-4272-87EA-C8233BA35F9A}">
      <dsp:nvSpPr>
        <dsp:cNvPr id="0" name=""/>
        <dsp:cNvSpPr/>
      </dsp:nvSpPr>
      <dsp:spPr>
        <a:xfrm>
          <a:off x="4190609" y="458156"/>
          <a:ext cx="6285913" cy="416409"/>
        </a:xfrm>
        <a:prstGeom prst="rightArrow">
          <a:avLst>
            <a:gd name="adj1" fmla="val 75000"/>
            <a:gd name="adj2" fmla="val 50000"/>
          </a:avLst>
        </a:prstGeom>
        <a:solidFill>
          <a:schemeClr val="tx2">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solidFill>
                <a:schemeClr val="bg1"/>
              </a:solidFill>
            </a:rPr>
            <a:t>Includes a towel, this is the most important resource as it restores dignity</a:t>
          </a:r>
        </a:p>
      </dsp:txBody>
      <dsp:txXfrm>
        <a:off x="4190609" y="510207"/>
        <a:ext cx="6129760" cy="312307"/>
      </dsp:txXfrm>
    </dsp:sp>
    <dsp:sp modelId="{CF73F80B-BAAE-4EB9-8574-207AD303353E}">
      <dsp:nvSpPr>
        <dsp:cNvPr id="0" name=""/>
        <dsp:cNvSpPr/>
      </dsp:nvSpPr>
      <dsp:spPr>
        <a:xfrm>
          <a:off x="0" y="458156"/>
          <a:ext cx="4190609" cy="416409"/>
        </a:xfrm>
        <a:prstGeom prst="roundRect">
          <a:avLst/>
        </a:prstGeom>
        <a:gradFill rotWithShape="0">
          <a:gsLst>
            <a:gs pos="0">
              <a:schemeClr val="accent3">
                <a:lumMod val="0"/>
                <a:lumOff val="100000"/>
              </a:schemeClr>
            </a:gs>
            <a:gs pos="0">
              <a:srgbClr val="00B050"/>
            </a:gs>
            <a:gs pos="100000">
              <a:schemeClr val="accent4">
                <a:lumMod val="75000"/>
              </a:schemeClr>
            </a:gs>
            <a:gs pos="52000">
              <a:schemeClr val="accent3">
                <a:lumMod val="75000"/>
              </a:schemeClr>
            </a:gs>
          </a:gsLst>
          <a:path path="circle">
            <a:fillToRect l="100000" b="100000"/>
          </a:path>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Shower Vouchers</a:t>
          </a:r>
        </a:p>
      </dsp:txBody>
      <dsp:txXfrm>
        <a:off x="20327" y="478483"/>
        <a:ext cx="4149955" cy="375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81ACA-AA40-4CE9-B98C-EEE692FE9F4E}">
      <dsp:nvSpPr>
        <dsp:cNvPr id="0" name=""/>
        <dsp:cNvSpPr/>
      </dsp:nvSpPr>
      <dsp:spPr>
        <a:xfrm>
          <a:off x="649924" y="1137766"/>
          <a:ext cx="2970036" cy="2451220"/>
        </a:xfrm>
        <a:prstGeom prst="rightArrow">
          <a:avLst>
            <a:gd name="adj1" fmla="val 70000"/>
            <a:gd name="adj2" fmla="val 50000"/>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Find a different location for LCWS</a:t>
          </a:r>
        </a:p>
      </dsp:txBody>
      <dsp:txXfrm>
        <a:off x="1392433" y="1505449"/>
        <a:ext cx="1447893" cy="1715854"/>
      </dsp:txXfrm>
    </dsp:sp>
    <dsp:sp modelId="{F64BE3A0-8B5F-44F7-8309-CEF9B49EAE27}">
      <dsp:nvSpPr>
        <dsp:cNvPr id="0" name=""/>
        <dsp:cNvSpPr/>
      </dsp:nvSpPr>
      <dsp:spPr>
        <a:xfrm>
          <a:off x="0" y="1634565"/>
          <a:ext cx="1402098" cy="1402098"/>
        </a:xfrm>
        <a:prstGeom prst="ellipse">
          <a:avLst/>
        </a:prstGeom>
        <a:solidFill>
          <a:schemeClr val="tx2"/>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Step 1</a:t>
          </a:r>
        </a:p>
      </dsp:txBody>
      <dsp:txXfrm>
        <a:off x="205332" y="1839897"/>
        <a:ext cx="991434" cy="991434"/>
      </dsp:txXfrm>
    </dsp:sp>
    <dsp:sp modelId="{3458088C-97A8-4C5C-9B00-0F37B92134D3}">
      <dsp:nvSpPr>
        <dsp:cNvPr id="0" name=""/>
        <dsp:cNvSpPr/>
      </dsp:nvSpPr>
      <dsp:spPr>
        <a:xfrm>
          <a:off x="4294609" y="1165023"/>
          <a:ext cx="3096365" cy="2451220"/>
        </a:xfrm>
        <a:prstGeom prst="rightArrow">
          <a:avLst>
            <a:gd name="adj1" fmla="val 70000"/>
            <a:gd name="adj2" fmla="val 50000"/>
          </a:avLst>
        </a:prstGeom>
        <a:solidFill>
          <a:srgbClr val="FFFF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Turn LCWS into a year-round emergency shelter program</a:t>
          </a:r>
          <a:r>
            <a:rPr lang="en-US" sz="1800" b="1" kern="1200" dirty="0"/>
            <a:t> </a:t>
          </a:r>
        </a:p>
      </dsp:txBody>
      <dsp:txXfrm>
        <a:off x="5068700" y="1532706"/>
        <a:ext cx="1509478" cy="1715854"/>
      </dsp:txXfrm>
    </dsp:sp>
    <dsp:sp modelId="{FB2FE438-83B1-4CEA-AFAC-6F50C41F4496}">
      <dsp:nvSpPr>
        <dsp:cNvPr id="0" name=""/>
        <dsp:cNvSpPr/>
      </dsp:nvSpPr>
      <dsp:spPr>
        <a:xfrm>
          <a:off x="3653177" y="1634187"/>
          <a:ext cx="1402098" cy="1402098"/>
        </a:xfrm>
        <a:prstGeom prst="ellipse">
          <a:avLst/>
        </a:prstGeom>
        <a:solidFill>
          <a:schemeClr val="tx2"/>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Step 2</a:t>
          </a:r>
        </a:p>
      </dsp:txBody>
      <dsp:txXfrm>
        <a:off x="3858509" y="1839519"/>
        <a:ext cx="991434" cy="991434"/>
      </dsp:txXfrm>
    </dsp:sp>
    <dsp:sp modelId="{BE793943-F564-4957-A772-3A2C5F0C4A66}">
      <dsp:nvSpPr>
        <dsp:cNvPr id="0" name=""/>
        <dsp:cNvSpPr/>
      </dsp:nvSpPr>
      <dsp:spPr>
        <a:xfrm>
          <a:off x="7984315" y="1165881"/>
          <a:ext cx="3394143" cy="2451220"/>
        </a:xfrm>
        <a:prstGeom prst="rightArrow">
          <a:avLst>
            <a:gd name="adj1" fmla="val 70000"/>
            <a:gd name="adj2" fmla="val 50000"/>
          </a:avLst>
        </a:prstGeom>
        <a:solidFill>
          <a:srgbClr val="00800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2"/>
              </a:solidFill>
            </a:rPr>
            <a:t>Opening Criteria: When temps reach 50 &amp; below or hazardous stormy weather</a:t>
          </a:r>
        </a:p>
      </dsp:txBody>
      <dsp:txXfrm>
        <a:off x="8832850" y="1533564"/>
        <a:ext cx="1687680" cy="1715854"/>
      </dsp:txXfrm>
    </dsp:sp>
    <dsp:sp modelId="{9388DBA9-2B8A-4976-B404-3EA2EE61FB60}">
      <dsp:nvSpPr>
        <dsp:cNvPr id="0" name=""/>
        <dsp:cNvSpPr/>
      </dsp:nvSpPr>
      <dsp:spPr>
        <a:xfrm>
          <a:off x="7451643" y="1648250"/>
          <a:ext cx="1402098" cy="140209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Step 3</a:t>
          </a:r>
        </a:p>
      </dsp:txBody>
      <dsp:txXfrm>
        <a:off x="7656975" y="1853582"/>
        <a:ext cx="991434" cy="991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D542-F50E-4F6A-87D7-FAC9075E218C}">
      <dsp:nvSpPr>
        <dsp:cNvPr id="0" name=""/>
        <dsp:cNvSpPr/>
      </dsp:nvSpPr>
      <dsp:spPr>
        <a:xfrm>
          <a:off x="1781842" y="704941"/>
          <a:ext cx="4188501" cy="4188501"/>
        </a:xfrm>
        <a:prstGeom prst="blockArc">
          <a:avLst>
            <a:gd name="adj1" fmla="val 8305543"/>
            <a:gd name="adj2" fmla="val 16735833"/>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6F11A7C-9940-4962-84D0-D04C4972A404}">
      <dsp:nvSpPr>
        <dsp:cNvPr id="0" name=""/>
        <dsp:cNvSpPr/>
      </dsp:nvSpPr>
      <dsp:spPr>
        <a:xfrm>
          <a:off x="2097147" y="1180221"/>
          <a:ext cx="4188501" cy="4188501"/>
        </a:xfrm>
        <a:prstGeom prst="blockArc">
          <a:avLst>
            <a:gd name="adj1" fmla="val 1607901"/>
            <a:gd name="adj2" fmla="val 9267172"/>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1907627-BF5E-40BA-BD91-C750822730BC}">
      <dsp:nvSpPr>
        <dsp:cNvPr id="0" name=""/>
        <dsp:cNvSpPr/>
      </dsp:nvSpPr>
      <dsp:spPr>
        <a:xfrm>
          <a:off x="2431457" y="702610"/>
          <a:ext cx="4188501" cy="4188501"/>
        </a:xfrm>
        <a:prstGeom prst="blockArc">
          <a:avLst>
            <a:gd name="adj1" fmla="val 15639495"/>
            <a:gd name="adj2" fmla="val 2590969"/>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B8C827-9618-4CB0-8502-10D4B4AF3BE8}">
      <dsp:nvSpPr>
        <dsp:cNvPr id="0" name=""/>
        <dsp:cNvSpPr/>
      </dsp:nvSpPr>
      <dsp:spPr>
        <a:xfrm>
          <a:off x="2869237" y="1697764"/>
          <a:ext cx="2624978" cy="2369874"/>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Year- Round Emergency Shelter </a:t>
          </a:r>
        </a:p>
        <a:p>
          <a:pPr marL="0" lvl="0" indent="0" algn="ctr" defTabSz="711200">
            <a:lnSpc>
              <a:spcPct val="90000"/>
            </a:lnSpc>
            <a:spcBef>
              <a:spcPct val="0"/>
            </a:spcBef>
            <a:spcAft>
              <a:spcPct val="35000"/>
            </a:spcAft>
            <a:buNone/>
          </a:pPr>
          <a:r>
            <a:rPr lang="en-US" sz="1600" b="1" kern="1200" dirty="0">
              <a:solidFill>
                <a:schemeClr val="bg1"/>
              </a:solidFill>
            </a:rPr>
            <a:t>Opening Criteria: 50 degrees and below and hazardous weather conditions </a:t>
          </a:r>
        </a:p>
      </dsp:txBody>
      <dsp:txXfrm>
        <a:off x="3253656" y="2044824"/>
        <a:ext cx="1856140" cy="1675754"/>
      </dsp:txXfrm>
    </dsp:sp>
    <dsp:sp modelId="{FB49F3C6-F0EB-4D97-BC49-6395DD8D04E1}">
      <dsp:nvSpPr>
        <dsp:cNvPr id="0" name=""/>
        <dsp:cNvSpPr/>
      </dsp:nvSpPr>
      <dsp:spPr>
        <a:xfrm>
          <a:off x="3325265" y="-101328"/>
          <a:ext cx="1736776" cy="1759350"/>
        </a:xfrm>
        <a:prstGeom prst="ellipse">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Paid Staff</a:t>
          </a:r>
        </a:p>
      </dsp:txBody>
      <dsp:txXfrm>
        <a:off x="3579610" y="156323"/>
        <a:ext cx="1228086" cy="1244048"/>
      </dsp:txXfrm>
    </dsp:sp>
    <dsp:sp modelId="{FCF12A29-D834-4C5E-8BE5-F2A66F8513E5}">
      <dsp:nvSpPr>
        <dsp:cNvPr id="0" name=""/>
        <dsp:cNvSpPr/>
      </dsp:nvSpPr>
      <dsp:spPr>
        <a:xfrm>
          <a:off x="5024579" y="3305433"/>
          <a:ext cx="1985517" cy="1782641"/>
        </a:xfrm>
        <a:prstGeom prst="ellipse">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Community Volunteers</a:t>
          </a:r>
        </a:p>
      </dsp:txBody>
      <dsp:txXfrm>
        <a:off x="5315351" y="3566495"/>
        <a:ext cx="1403973" cy="1260517"/>
      </dsp:txXfrm>
    </dsp:sp>
    <dsp:sp modelId="{768D4F57-5FA1-4CFA-A76E-DDBD3CC24901}">
      <dsp:nvSpPr>
        <dsp:cNvPr id="0" name=""/>
        <dsp:cNvSpPr/>
      </dsp:nvSpPr>
      <dsp:spPr>
        <a:xfrm>
          <a:off x="1346900" y="3263924"/>
          <a:ext cx="1997709" cy="1785476"/>
        </a:xfrm>
        <a:prstGeom prst="ellipse">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Shelter- Guest Volunteers</a:t>
          </a:r>
        </a:p>
      </dsp:txBody>
      <dsp:txXfrm>
        <a:off x="1639458" y="3525401"/>
        <a:ext cx="1412593" cy="12625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2/7/2026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2/7/2026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www.greendoors.org/facts/cost.php" TargetMode="External"/><Relationship Id="rId3" Type="http://schemas.openxmlformats.org/officeDocument/2006/relationships/hyperlink" Target="http://www.accuweather.com/en/us/lincoln-city-or/97367/month/340213?monyr=3/01/2016" TargetMode="External"/><Relationship Id="rId7" Type="http://schemas.openxmlformats.org/officeDocument/2006/relationships/hyperlink" Target="http://www.endhomelessness.org/pages/cost_of_homelessness" TargetMode="External"/><Relationship Id="rId2" Type="http://schemas.openxmlformats.org/officeDocument/2006/relationships/hyperlink" Target="https://en.wikipedia.org/wiki/Wind_chill" TargetMode="External"/><Relationship Id="rId1" Type="http://schemas.openxmlformats.org/officeDocument/2006/relationships/slideLayout" Target="../slideLayouts/slideLayout8.xml"/><Relationship Id="rId6" Type="http://schemas.openxmlformats.org/officeDocument/2006/relationships/hyperlink" Target="https://www.google.com/search?q=pictures+of+people+volunteering&amp;source=lnms&amp;tbm=isch&amp;sa=X&amp;ved=0ahUKEwja49u7gNTSAhUMpJQKHdeCCj4Q_AUIBigB&amp;biw=1310&amp;bih=611#imgrc=-gya3wztNENZfM" TargetMode="External"/><Relationship Id="rId5" Type="http://schemas.openxmlformats.org/officeDocument/2006/relationships/hyperlink" Target="http://www.mindhealthconnect.org.au/benefits-of-volunteering" TargetMode="External"/><Relationship Id="rId10" Type="http://schemas.openxmlformats.org/officeDocument/2006/relationships/hyperlink" Target="http://www.lincolncitywarmingshelter.com/stats-reviews-success-stories" TargetMode="External"/><Relationship Id="rId4" Type="http://schemas.openxmlformats.org/officeDocument/2006/relationships/hyperlink" Target="http://www.public.health.oregon.gov/DiseaseConditions/InjuryFatalityData/Documents/NVDRS/Suicide%20in%20Oregon%202015%20report.pdf" TargetMode="External"/><Relationship Id="rId9" Type="http://schemas.openxmlformats.org/officeDocument/2006/relationships/hyperlink" Target="http://www.lincolncitywarmingshelter.com/our-histor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p:spPr>
        <p:txBody>
          <a:bodyPr/>
          <a:lstStyle/>
          <a:p>
            <a:r>
              <a:rPr lang="en-US" dirty="0"/>
              <a:t>Lincoln City warming shelter</a:t>
            </a:r>
          </a:p>
        </p:txBody>
      </p:sp>
      <p:sp>
        <p:nvSpPr>
          <p:cNvPr id="3" name="Subtitle 2"/>
          <p:cNvSpPr>
            <a:spLocks noGrp="1"/>
          </p:cNvSpPr>
          <p:nvPr>
            <p:ph type="subTitle" idx="1"/>
          </p:nvPr>
        </p:nvSpPr>
        <p:spPr/>
        <p:txBody>
          <a:bodyPr/>
          <a:lstStyle/>
          <a:p>
            <a:r>
              <a:rPr lang="en-US" dirty="0"/>
              <a:t>Who we are and what we do</a:t>
            </a:r>
          </a:p>
        </p:txBody>
      </p:sp>
      <p:pic>
        <p:nvPicPr>
          <p:cNvPr id="7" name="Picture Placeholder 6"/>
          <p:cNvPicPr>
            <a:picLocks noGrp="1" noChangeAspect="1"/>
          </p:cNvPicPr>
          <p:nvPr>
            <p:ph type="pic" idx="10"/>
          </p:nvPr>
        </p:nvPicPr>
        <p:blipFill>
          <a:blip r:embed="rId2">
            <a:extLst>
              <a:ext uri="{28A0092B-C50C-407E-A947-70E740481C1C}">
                <a14:useLocalDpi xmlns:a14="http://schemas.microsoft.com/office/drawing/2010/main" val="0"/>
              </a:ext>
            </a:extLst>
          </a:blip>
          <a:stretch>
            <a:fillRect/>
          </a:stretch>
        </p:blipFill>
        <p:spPr>
          <a:xfrm>
            <a:off x="0" y="1"/>
            <a:ext cx="4084319" cy="4745736"/>
          </a:xfrm>
        </p:spPr>
      </p:pic>
      <p:pic>
        <p:nvPicPr>
          <p:cNvPr id="8" name="Picture Placeholder 7"/>
          <p:cNvPicPr>
            <a:picLocks noGrp="1" noChangeAspect="1"/>
          </p:cNvPicPr>
          <p:nvPr>
            <p:ph type="pic" idx="11"/>
          </p:nvPr>
        </p:nvPicPr>
        <p:blipFill>
          <a:blip r:embed="rId3">
            <a:extLst>
              <a:ext uri="{28A0092B-C50C-407E-A947-70E740481C1C}">
                <a14:useLocalDpi xmlns:a14="http://schemas.microsoft.com/office/drawing/2010/main" val="0"/>
              </a:ext>
            </a:extLst>
          </a:blip>
          <a:stretch>
            <a:fillRect/>
          </a:stretch>
        </p:blipFill>
        <p:spPr>
          <a:xfrm>
            <a:off x="4084320" y="2"/>
            <a:ext cx="4084320" cy="4745736"/>
          </a:xfrm>
        </p:spPr>
      </p:pic>
      <p:pic>
        <p:nvPicPr>
          <p:cNvPr id="9" name="Picture Placeholder 8"/>
          <p:cNvPicPr>
            <a:picLocks noGrp="1" noChangeAspect="1"/>
          </p:cNvPicPr>
          <p:nvPr>
            <p:ph type="pic" idx="12"/>
          </p:nvPr>
        </p:nvPicPr>
        <p:blipFill>
          <a:blip r:embed="rId4">
            <a:extLst>
              <a:ext uri="{28A0092B-C50C-407E-A947-70E740481C1C}">
                <a14:useLocalDpi xmlns:a14="http://schemas.microsoft.com/office/drawing/2010/main" val="0"/>
              </a:ext>
            </a:extLst>
          </a:blip>
          <a:stretch>
            <a:fillRect/>
          </a:stretch>
        </p:blipFill>
        <p:spPr>
          <a:xfrm>
            <a:off x="8168640" y="1"/>
            <a:ext cx="4023360" cy="4745735"/>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4638838" y="111593"/>
            <a:ext cx="2661113"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Statistics</a:t>
            </a:r>
          </a:p>
        </p:txBody>
      </p:sp>
      <p:sp>
        <p:nvSpPr>
          <p:cNvPr id="3" name="TextBox 2"/>
          <p:cNvSpPr txBox="1"/>
          <p:nvPr/>
        </p:nvSpPr>
        <p:spPr>
          <a:xfrm>
            <a:off x="521104" y="2124223"/>
            <a:ext cx="3432517" cy="3077766"/>
          </a:xfrm>
          <a:prstGeom prst="rect">
            <a:avLst/>
          </a:prstGeom>
          <a:noFill/>
          <a:ln>
            <a:solidFill>
              <a:schemeClr val="tx2"/>
            </a:solidFill>
          </a:ln>
        </p:spPr>
        <p:txBody>
          <a:bodyPr wrap="square" rtlCol="0">
            <a:spAutoFit/>
          </a:bodyPr>
          <a:lstStyle/>
          <a:p>
            <a:r>
              <a:rPr lang="en-US" sz="1600" dirty="0">
                <a:solidFill>
                  <a:schemeClr val="tx2"/>
                </a:solidFill>
              </a:rPr>
              <a:t>Total people we helped during 2016-17 season</a:t>
            </a:r>
            <a:r>
              <a:rPr lang="en-US" sz="1600" b="1" dirty="0">
                <a:solidFill>
                  <a:schemeClr val="tx2"/>
                </a:solidFill>
              </a:rPr>
              <a:t>: 127</a:t>
            </a:r>
          </a:p>
          <a:p>
            <a:r>
              <a:rPr lang="en-US" sz="1600" dirty="0">
                <a:solidFill>
                  <a:schemeClr val="tx2"/>
                </a:solidFill>
              </a:rPr>
              <a:t>Locals helped: </a:t>
            </a:r>
            <a:r>
              <a:rPr lang="en-US" sz="1600" b="1" dirty="0">
                <a:solidFill>
                  <a:schemeClr val="tx2"/>
                </a:solidFill>
              </a:rPr>
              <a:t>31</a:t>
            </a:r>
          </a:p>
          <a:p>
            <a:r>
              <a:rPr lang="en-US" sz="1600" dirty="0">
                <a:solidFill>
                  <a:schemeClr val="tx2"/>
                </a:solidFill>
              </a:rPr>
              <a:t>Transients helped: </a:t>
            </a:r>
            <a:r>
              <a:rPr lang="en-US" sz="1600" b="1" dirty="0">
                <a:solidFill>
                  <a:schemeClr val="tx2"/>
                </a:solidFill>
              </a:rPr>
              <a:t>96</a:t>
            </a:r>
          </a:p>
          <a:p>
            <a:r>
              <a:rPr lang="en-US" sz="1600" dirty="0">
                <a:solidFill>
                  <a:schemeClr val="tx2"/>
                </a:solidFill>
              </a:rPr>
              <a:t>Men helped: </a:t>
            </a:r>
            <a:r>
              <a:rPr lang="en-US" sz="1600" b="1" dirty="0">
                <a:solidFill>
                  <a:schemeClr val="tx2"/>
                </a:solidFill>
              </a:rPr>
              <a:t>91</a:t>
            </a:r>
          </a:p>
          <a:p>
            <a:r>
              <a:rPr lang="en-US" sz="1600" dirty="0">
                <a:solidFill>
                  <a:schemeClr val="tx2"/>
                </a:solidFill>
              </a:rPr>
              <a:t>Women helped: </a:t>
            </a:r>
            <a:r>
              <a:rPr lang="en-US" sz="1600" b="1" dirty="0">
                <a:solidFill>
                  <a:schemeClr val="tx2"/>
                </a:solidFill>
              </a:rPr>
              <a:t>32</a:t>
            </a:r>
          </a:p>
          <a:p>
            <a:r>
              <a:rPr lang="en-US" sz="1600" dirty="0">
                <a:solidFill>
                  <a:schemeClr val="tx2"/>
                </a:solidFill>
              </a:rPr>
              <a:t>Children helped: </a:t>
            </a:r>
            <a:r>
              <a:rPr lang="en-US" sz="1600" b="1" dirty="0">
                <a:solidFill>
                  <a:schemeClr val="tx2"/>
                </a:solidFill>
              </a:rPr>
              <a:t>4</a:t>
            </a:r>
          </a:p>
          <a:p>
            <a:r>
              <a:rPr lang="en-US" sz="1600" dirty="0">
                <a:solidFill>
                  <a:schemeClr val="tx2"/>
                </a:solidFill>
              </a:rPr>
              <a:t>Veterans helped: </a:t>
            </a:r>
            <a:r>
              <a:rPr lang="en-US" sz="1600" b="1" dirty="0">
                <a:solidFill>
                  <a:schemeClr val="tx2"/>
                </a:solidFill>
              </a:rPr>
              <a:t>12</a:t>
            </a:r>
          </a:p>
          <a:p>
            <a:r>
              <a:rPr lang="en-US" sz="1600" dirty="0">
                <a:solidFill>
                  <a:schemeClr val="tx2"/>
                </a:solidFill>
              </a:rPr>
              <a:t>Native American people helped: </a:t>
            </a:r>
            <a:r>
              <a:rPr lang="en-US" sz="1600" b="1" dirty="0">
                <a:solidFill>
                  <a:schemeClr val="tx2"/>
                </a:solidFill>
              </a:rPr>
              <a:t>13</a:t>
            </a:r>
            <a:r>
              <a:rPr lang="en-US" sz="1600" dirty="0">
                <a:solidFill>
                  <a:schemeClr val="tx2"/>
                </a:solidFill>
              </a:rPr>
              <a:t> African American people helped: </a:t>
            </a:r>
            <a:r>
              <a:rPr lang="en-US" sz="1600" b="1" dirty="0">
                <a:solidFill>
                  <a:schemeClr val="tx2"/>
                </a:solidFill>
              </a:rPr>
              <a:t>4</a:t>
            </a:r>
            <a:endParaRPr lang="en-US" sz="1600" dirty="0">
              <a:solidFill>
                <a:schemeClr val="tx2"/>
              </a:solidFill>
            </a:endParaRPr>
          </a:p>
          <a:p>
            <a:r>
              <a:rPr lang="en-US" sz="1600" dirty="0">
                <a:solidFill>
                  <a:schemeClr val="tx2"/>
                </a:solidFill>
              </a:rPr>
              <a:t>Hispanic people helped: </a:t>
            </a:r>
            <a:r>
              <a:rPr lang="en-US" sz="1600" b="1" dirty="0">
                <a:solidFill>
                  <a:schemeClr val="tx2"/>
                </a:solidFill>
              </a:rPr>
              <a:t>6</a:t>
            </a:r>
            <a:endParaRPr lang="en-US" sz="1600" dirty="0">
              <a:solidFill>
                <a:schemeClr val="tx2"/>
              </a:solidFill>
            </a:endParaRPr>
          </a:p>
          <a:p>
            <a:endParaRPr lang="en-US" dirty="0">
              <a:solidFill>
                <a:schemeClr val="tx2"/>
              </a:solidFill>
            </a:endParaRPr>
          </a:p>
        </p:txBody>
      </p:sp>
      <p:sp>
        <p:nvSpPr>
          <p:cNvPr id="4" name="TextBox 3"/>
          <p:cNvSpPr txBox="1"/>
          <p:nvPr/>
        </p:nvSpPr>
        <p:spPr>
          <a:xfrm>
            <a:off x="1052735" y="1575582"/>
            <a:ext cx="3291840" cy="369332"/>
          </a:xfrm>
          <a:prstGeom prst="rect">
            <a:avLst/>
          </a:prstGeom>
          <a:noFill/>
        </p:spPr>
        <p:txBody>
          <a:bodyPr wrap="square" rtlCol="0">
            <a:spAutoFit/>
          </a:bodyPr>
          <a:lstStyle/>
          <a:p>
            <a:r>
              <a:rPr lang="en-US" b="1" dirty="0">
                <a:solidFill>
                  <a:schemeClr val="tx2"/>
                </a:solidFill>
              </a:rPr>
              <a:t>Homeless Population</a:t>
            </a:r>
          </a:p>
        </p:txBody>
      </p:sp>
      <p:sp>
        <p:nvSpPr>
          <p:cNvPr id="9" name="TextBox 8"/>
          <p:cNvSpPr txBox="1"/>
          <p:nvPr/>
        </p:nvSpPr>
        <p:spPr>
          <a:xfrm>
            <a:off x="4344575" y="2096087"/>
            <a:ext cx="3502855" cy="1077218"/>
          </a:xfrm>
          <a:prstGeom prst="rect">
            <a:avLst/>
          </a:prstGeom>
          <a:noFill/>
          <a:ln>
            <a:solidFill>
              <a:schemeClr val="tx2"/>
            </a:solidFill>
          </a:ln>
        </p:spPr>
        <p:txBody>
          <a:bodyPr wrap="square" rtlCol="0">
            <a:spAutoFit/>
          </a:bodyPr>
          <a:lstStyle/>
          <a:p>
            <a:r>
              <a:rPr lang="en-US" sz="1600" dirty="0">
                <a:solidFill>
                  <a:schemeClr val="tx2"/>
                </a:solidFill>
              </a:rPr>
              <a:t>Shower vouchers given: </a:t>
            </a:r>
            <a:r>
              <a:rPr lang="en-US" sz="1600" b="1" dirty="0">
                <a:solidFill>
                  <a:schemeClr val="tx2"/>
                </a:solidFill>
              </a:rPr>
              <a:t>204</a:t>
            </a:r>
          </a:p>
          <a:p>
            <a:r>
              <a:rPr lang="en-US" sz="1600" dirty="0">
                <a:solidFill>
                  <a:schemeClr val="tx2"/>
                </a:solidFill>
              </a:rPr>
              <a:t>Bus tickets given: </a:t>
            </a:r>
            <a:r>
              <a:rPr lang="en-US" sz="1600" b="1" dirty="0">
                <a:solidFill>
                  <a:schemeClr val="tx2"/>
                </a:solidFill>
              </a:rPr>
              <a:t>467</a:t>
            </a:r>
          </a:p>
          <a:p>
            <a:r>
              <a:rPr lang="en-US" sz="1600" dirty="0">
                <a:solidFill>
                  <a:schemeClr val="tx2"/>
                </a:solidFill>
              </a:rPr>
              <a:t>Laundry Vouchers given: </a:t>
            </a:r>
            <a:r>
              <a:rPr lang="en-US" sz="1600" b="1" dirty="0">
                <a:solidFill>
                  <a:schemeClr val="tx2"/>
                </a:solidFill>
              </a:rPr>
              <a:t>48</a:t>
            </a:r>
          </a:p>
          <a:p>
            <a:r>
              <a:rPr lang="en-US" sz="1600" dirty="0">
                <a:solidFill>
                  <a:schemeClr val="tx2"/>
                </a:solidFill>
              </a:rPr>
              <a:t>Mylar tents for pet owners: </a:t>
            </a:r>
            <a:r>
              <a:rPr lang="en-US" sz="1600" b="1" dirty="0">
                <a:solidFill>
                  <a:schemeClr val="tx2"/>
                </a:solidFill>
              </a:rPr>
              <a:t>7</a:t>
            </a:r>
            <a:endParaRPr lang="en-US" sz="1600" dirty="0">
              <a:solidFill>
                <a:schemeClr val="tx2"/>
              </a:solidFill>
            </a:endParaRPr>
          </a:p>
        </p:txBody>
      </p:sp>
      <p:sp>
        <p:nvSpPr>
          <p:cNvPr id="10" name="TextBox 9"/>
          <p:cNvSpPr txBox="1"/>
          <p:nvPr/>
        </p:nvSpPr>
        <p:spPr>
          <a:xfrm>
            <a:off x="5463548" y="1575582"/>
            <a:ext cx="2957716" cy="369332"/>
          </a:xfrm>
          <a:prstGeom prst="rect">
            <a:avLst/>
          </a:prstGeom>
          <a:noFill/>
        </p:spPr>
        <p:txBody>
          <a:bodyPr wrap="square" rtlCol="0">
            <a:spAutoFit/>
          </a:bodyPr>
          <a:lstStyle/>
          <a:p>
            <a:r>
              <a:rPr lang="en-US" b="1" dirty="0">
                <a:solidFill>
                  <a:schemeClr val="tx2"/>
                </a:solidFill>
              </a:rPr>
              <a:t>Resources</a:t>
            </a:r>
          </a:p>
        </p:txBody>
      </p:sp>
      <p:sp>
        <p:nvSpPr>
          <p:cNvPr id="11" name="TextBox 10"/>
          <p:cNvSpPr txBox="1"/>
          <p:nvPr/>
        </p:nvSpPr>
        <p:spPr>
          <a:xfrm>
            <a:off x="8238384" y="2096087"/>
            <a:ext cx="3578478" cy="1077218"/>
          </a:xfrm>
          <a:prstGeom prst="rect">
            <a:avLst/>
          </a:prstGeom>
          <a:noFill/>
          <a:ln>
            <a:solidFill>
              <a:schemeClr val="tx2"/>
            </a:solidFill>
          </a:ln>
        </p:spPr>
        <p:txBody>
          <a:bodyPr wrap="square" rtlCol="0">
            <a:spAutoFit/>
          </a:bodyPr>
          <a:lstStyle/>
          <a:p>
            <a:r>
              <a:rPr lang="en-US" sz="1600" dirty="0">
                <a:solidFill>
                  <a:schemeClr val="tx2"/>
                </a:solidFill>
              </a:rPr>
              <a:t>Volunteers: </a:t>
            </a:r>
            <a:r>
              <a:rPr lang="en-US" sz="1600" b="1" dirty="0">
                <a:solidFill>
                  <a:schemeClr val="tx2"/>
                </a:solidFill>
              </a:rPr>
              <a:t>68</a:t>
            </a:r>
          </a:p>
          <a:p>
            <a:r>
              <a:rPr lang="en-US" sz="1600" dirty="0">
                <a:solidFill>
                  <a:schemeClr val="tx2"/>
                </a:solidFill>
              </a:rPr>
              <a:t>Volunteer Hours: </a:t>
            </a:r>
            <a:r>
              <a:rPr lang="en-US" sz="1600" b="1" dirty="0">
                <a:solidFill>
                  <a:schemeClr val="tx2"/>
                </a:solidFill>
              </a:rPr>
              <a:t>3,073.20</a:t>
            </a:r>
          </a:p>
          <a:p>
            <a:endParaRPr lang="en-US" sz="1600" b="1" dirty="0">
              <a:solidFill>
                <a:schemeClr val="tx2"/>
              </a:solidFill>
            </a:endParaRPr>
          </a:p>
          <a:p>
            <a:endParaRPr lang="en-US" sz="1600" dirty="0">
              <a:solidFill>
                <a:schemeClr val="tx2"/>
              </a:solidFill>
            </a:endParaRPr>
          </a:p>
        </p:txBody>
      </p:sp>
      <p:sp>
        <p:nvSpPr>
          <p:cNvPr id="12" name="TextBox 11"/>
          <p:cNvSpPr txBox="1"/>
          <p:nvPr/>
        </p:nvSpPr>
        <p:spPr>
          <a:xfrm>
            <a:off x="9366441" y="1651169"/>
            <a:ext cx="2602523" cy="369332"/>
          </a:xfrm>
          <a:prstGeom prst="rect">
            <a:avLst/>
          </a:prstGeom>
          <a:noFill/>
        </p:spPr>
        <p:txBody>
          <a:bodyPr wrap="square" rtlCol="0">
            <a:spAutoFit/>
          </a:bodyPr>
          <a:lstStyle/>
          <a:p>
            <a:r>
              <a:rPr lang="en-US" b="1" dirty="0">
                <a:solidFill>
                  <a:schemeClr val="tx2"/>
                </a:solidFill>
              </a:rPr>
              <a:t>Volunteers</a:t>
            </a:r>
          </a:p>
        </p:txBody>
      </p:sp>
    </p:spTree>
    <p:extLst>
      <p:ext uri="{BB962C8B-B14F-4D97-AF65-F5344CB8AC3E}">
        <p14:creationId xmlns:p14="http://schemas.microsoft.com/office/powerpoint/2010/main" val="2198355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055076" y="478302"/>
            <a:ext cx="10002129" cy="6001643"/>
          </a:xfrm>
          <a:prstGeom prst="rect">
            <a:avLst/>
          </a:prstGeom>
          <a:noFill/>
        </p:spPr>
        <p:txBody>
          <a:bodyPr wrap="square" rtlCol="0">
            <a:spAutoFit/>
          </a:bodyPr>
          <a:lstStyle/>
          <a:p>
            <a:r>
              <a:rPr lang="en-US" sz="4800" b="1" dirty="0">
                <a:solidFill>
                  <a:schemeClr val="bg1"/>
                </a:solidFill>
              </a:rPr>
              <a:t>Do to the strain on the host locations, we were unable to open the shelters at 50 degrees and below as well as unable to open during hazardous stormy weather conditions. Both of which pose a medical emergency threat of hypothermia for our homeless population…</a:t>
            </a:r>
          </a:p>
        </p:txBody>
      </p:sp>
    </p:spTree>
    <p:extLst>
      <p:ext uri="{BB962C8B-B14F-4D97-AF65-F5344CB8AC3E}">
        <p14:creationId xmlns:p14="http://schemas.microsoft.com/office/powerpoint/2010/main" val="192425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928468" y="1338571"/>
            <a:ext cx="10705514" cy="2862322"/>
          </a:xfrm>
          <a:prstGeom prst="rect">
            <a:avLst/>
          </a:prstGeom>
          <a:noFill/>
        </p:spPr>
        <p:txBody>
          <a:bodyPr wrap="square" rtlCol="0">
            <a:spAutoFit/>
          </a:bodyPr>
          <a:lstStyle/>
          <a:p>
            <a:r>
              <a:rPr lang="en-US" sz="2000" b="1" dirty="0">
                <a:solidFill>
                  <a:schemeClr val="tx2"/>
                </a:solidFill>
              </a:rPr>
              <a:t>Hypothermia – The condition of having an abnormally low body temperature, typically one that is dangerously low.</a:t>
            </a:r>
          </a:p>
          <a:p>
            <a:endParaRPr lang="en-US" sz="2000" b="1" dirty="0">
              <a:solidFill>
                <a:schemeClr val="tx2"/>
              </a:solidFill>
            </a:endParaRPr>
          </a:p>
          <a:p>
            <a:r>
              <a:rPr lang="en-US" sz="2000" b="1" dirty="0">
                <a:solidFill>
                  <a:schemeClr val="tx2"/>
                </a:solidFill>
              </a:rPr>
              <a:t>Causes of Hypothermia: </a:t>
            </a:r>
          </a:p>
          <a:p>
            <a:pPr marL="457200" indent="-457200">
              <a:buAutoNum type="arabicPeriod"/>
            </a:pPr>
            <a:r>
              <a:rPr lang="en-US" sz="2000" b="1" dirty="0">
                <a:solidFill>
                  <a:schemeClr val="tx2"/>
                </a:solidFill>
              </a:rPr>
              <a:t>Exposure to cold air, water, wind or rain – Your body temperature can drop to a low level at temperatures of </a:t>
            </a:r>
            <a:r>
              <a:rPr lang="en-US" sz="2000" b="1" u="sng" dirty="0">
                <a:solidFill>
                  <a:schemeClr val="tx2"/>
                </a:solidFill>
              </a:rPr>
              <a:t>50 degrees and below </a:t>
            </a:r>
            <a:r>
              <a:rPr lang="en-US" sz="2000" b="1" dirty="0">
                <a:solidFill>
                  <a:schemeClr val="tx2"/>
                </a:solidFill>
              </a:rPr>
              <a:t>or higher in wet &amp; windy weather or if you are in 60-70 degree water.</a:t>
            </a:r>
          </a:p>
          <a:p>
            <a:pPr marL="457200" indent="-457200">
              <a:buAutoNum type="arabicPeriod"/>
            </a:pPr>
            <a:r>
              <a:rPr lang="en-US" sz="2000" b="1" dirty="0">
                <a:solidFill>
                  <a:schemeClr val="tx2"/>
                </a:solidFill>
              </a:rPr>
              <a:t>Other causes – Certain medical conditions such as diabetes, and thyroid conditions, some medications, severe trauma, or </a:t>
            </a:r>
            <a:r>
              <a:rPr lang="en-US" sz="2000" b="1" u="sng" dirty="0">
                <a:solidFill>
                  <a:schemeClr val="tx2"/>
                </a:solidFill>
              </a:rPr>
              <a:t>using drugs and / or alcohol</a:t>
            </a:r>
            <a:r>
              <a:rPr lang="en-US" sz="2000" b="1" dirty="0">
                <a:solidFill>
                  <a:schemeClr val="tx2"/>
                </a:solidFill>
              </a:rPr>
              <a:t>. </a:t>
            </a:r>
            <a:endParaRPr lang="en-US" sz="2000" b="1" u="sng" dirty="0">
              <a:solidFill>
                <a:schemeClr val="tx2"/>
              </a:solidFill>
            </a:endParaRPr>
          </a:p>
        </p:txBody>
      </p:sp>
      <p:pic>
        <p:nvPicPr>
          <p:cNvPr id="4" name="Picture 3" descr="C:\Users\Amanda\Desktop\hypothermia 1.png"/>
          <p:cNvPicPr/>
          <p:nvPr/>
        </p:nvPicPr>
        <p:blipFill rotWithShape="1">
          <a:blip r:embed="rId2">
            <a:extLst>
              <a:ext uri="{28A0092B-C50C-407E-A947-70E740481C1C}">
                <a14:useLocalDpi xmlns:a14="http://schemas.microsoft.com/office/drawing/2010/main" val="0"/>
              </a:ext>
            </a:extLst>
          </a:blip>
          <a:srcRect l="51057" t="7942" b="7581"/>
          <a:stretch/>
        </p:blipFill>
        <p:spPr bwMode="auto">
          <a:xfrm>
            <a:off x="4735646" y="4543865"/>
            <a:ext cx="2720706" cy="1856496"/>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341" y="4878103"/>
            <a:ext cx="2346814" cy="15222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68" y="4895558"/>
            <a:ext cx="2321169" cy="1504804"/>
          </a:xfrm>
          <a:prstGeom prst="rect">
            <a:avLst/>
          </a:prstGeom>
        </p:spPr>
      </p:pic>
      <p:sp>
        <p:nvSpPr>
          <p:cNvPr id="9" name="Rectangle 8"/>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a:off x="4152999" y="72269"/>
            <a:ext cx="3886000" cy="923330"/>
          </a:xfrm>
          <a:prstGeom prst="rect">
            <a:avLst/>
          </a:prstGeom>
        </p:spPr>
        <p:txBody>
          <a:bodyPr wrap="none">
            <a:spAutoFit/>
          </a:bodyPr>
          <a:lstStyle/>
          <a:p>
            <a:pPr algn="ctr"/>
            <a:r>
              <a:rPr lang="en-US" sz="5400" dirty="0">
                <a:ln w="0"/>
                <a:solidFill>
                  <a:schemeClr val="tx2"/>
                </a:solidFill>
                <a:effectLst>
                  <a:reflection blurRad="6350" stA="55000" endA="300" endPos="45500" dir="5400000" sy="-100000" algn="bl" rotWithShape="0"/>
                </a:effectLst>
              </a:rPr>
              <a:t>Hypothermia</a:t>
            </a:r>
          </a:p>
        </p:txBody>
      </p:sp>
    </p:spTree>
    <p:extLst>
      <p:ext uri="{BB962C8B-B14F-4D97-AF65-F5344CB8AC3E}">
        <p14:creationId xmlns:p14="http://schemas.microsoft.com/office/powerpoint/2010/main" val="373715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3542292" y="298454"/>
            <a:ext cx="4966744"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Wind Chill Factor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46" y="3404382"/>
            <a:ext cx="6907237" cy="3282095"/>
          </a:xfrm>
          <a:prstGeom prst="rect">
            <a:avLst/>
          </a:prstGeom>
        </p:spPr>
      </p:pic>
      <p:sp>
        <p:nvSpPr>
          <p:cNvPr id="5" name="TextBox 4"/>
          <p:cNvSpPr txBox="1"/>
          <p:nvPr/>
        </p:nvSpPr>
        <p:spPr>
          <a:xfrm>
            <a:off x="492369" y="1290017"/>
            <a:ext cx="11422966" cy="2431435"/>
          </a:xfrm>
          <a:prstGeom prst="rect">
            <a:avLst/>
          </a:prstGeom>
          <a:noFill/>
        </p:spPr>
        <p:txBody>
          <a:bodyPr wrap="square" rtlCol="0">
            <a:spAutoFit/>
          </a:bodyPr>
          <a:lstStyle/>
          <a:p>
            <a:r>
              <a:rPr lang="en-US" sz="1700" b="1" dirty="0">
                <a:solidFill>
                  <a:schemeClr val="tx2"/>
                </a:solidFill>
              </a:rPr>
              <a:t>Wind-Chill ( Wind-Chill Factor) -  is the perceived decrease in air temperature felt by the body on exposed skin due to the flow of air. </a:t>
            </a:r>
          </a:p>
          <a:p>
            <a:endParaRPr lang="en-US" sz="1700" b="1" dirty="0">
              <a:solidFill>
                <a:schemeClr val="tx2"/>
              </a:solidFill>
            </a:endParaRPr>
          </a:p>
          <a:p>
            <a:r>
              <a:rPr lang="en-US" sz="1700" b="1" dirty="0">
                <a:solidFill>
                  <a:schemeClr val="tx2"/>
                </a:solidFill>
              </a:rPr>
              <a:t>A surface loses heat through conduction, convection and radiation. The rate of convection depends both on the difference in temperature between the surface and the fluid surrounding it and the velocity of that fluid with respect to the surface. The faster the wind speed, the more the surface cools. In other words, the air “feels” colder than it is because of the chilling effect of the wind on the skin. In extreme conditions, this will increase the risk of adverse effects such as frost-bite</a:t>
            </a:r>
          </a:p>
          <a:p>
            <a:endParaRPr lang="en-US" sz="1700" b="1" dirty="0">
              <a:solidFill>
                <a:schemeClr val="tx2"/>
              </a:solidFill>
            </a:endParaRPr>
          </a:p>
          <a:p>
            <a:endParaRPr lang="en-US" sz="1600" b="1" dirty="0">
              <a:solidFill>
                <a:schemeClr val="tx2"/>
              </a:solidFill>
            </a:endParaRPr>
          </a:p>
        </p:txBody>
      </p:sp>
    </p:spTree>
    <p:extLst>
      <p:ext uri="{BB962C8B-B14F-4D97-AF65-F5344CB8AC3E}">
        <p14:creationId xmlns:p14="http://schemas.microsoft.com/office/powerpoint/2010/main" val="25735579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2168074" y="0"/>
            <a:ext cx="8043420" cy="923330"/>
          </a:xfrm>
          <a:prstGeom prst="rect">
            <a:avLst/>
          </a:prstGeom>
          <a:noFill/>
        </p:spPr>
        <p:txBody>
          <a:bodyPr wrap="none" lIns="91440" tIns="45720" rIns="91440" bIns="45720">
            <a:spAutoFit/>
          </a:bodyPr>
          <a:lstStyle/>
          <a:p>
            <a:pPr algn="ctr"/>
            <a:r>
              <a:rPr lang="en-US" sz="5400" dirty="0">
                <a:ln w="0"/>
                <a:solidFill>
                  <a:schemeClr val="tx2"/>
                </a:solidFill>
                <a:effectLst>
                  <a:reflection blurRad="6350" stA="53000" endA="300" endPos="35500" dir="5400000" sy="-90000" algn="bl" rotWithShape="0"/>
                </a:effectLst>
              </a:rPr>
              <a:t>2016 months and their lows</a:t>
            </a:r>
            <a:endParaRPr lang="en-US" sz="5400" b="0" cap="none" spc="0" dirty="0">
              <a:ln w="0"/>
              <a:solidFill>
                <a:schemeClr val="tx2"/>
              </a:solidFill>
              <a:effectLst>
                <a:reflection blurRad="6350" stA="53000" endA="300" endPos="35500" dir="5400000" sy="-90000" algn="bl" rotWithShape="0"/>
              </a:effectLst>
            </a:endParaRPr>
          </a:p>
        </p:txBody>
      </p:sp>
      <p:sp>
        <p:nvSpPr>
          <p:cNvPr id="3" name="TextBox 2"/>
          <p:cNvSpPr txBox="1"/>
          <p:nvPr/>
        </p:nvSpPr>
        <p:spPr>
          <a:xfrm>
            <a:off x="464233" y="1871000"/>
            <a:ext cx="2504050" cy="584775"/>
          </a:xfrm>
          <a:prstGeom prst="rect">
            <a:avLst/>
          </a:prstGeom>
          <a:noFill/>
          <a:ln>
            <a:solidFill>
              <a:schemeClr val="tx2"/>
            </a:solidFill>
          </a:ln>
        </p:spPr>
        <p:txBody>
          <a:bodyPr wrap="square" rtlCol="0">
            <a:spAutoFit/>
          </a:bodyPr>
          <a:lstStyle/>
          <a:p>
            <a:r>
              <a:rPr lang="en-US" sz="1600" dirty="0">
                <a:solidFill>
                  <a:schemeClr val="tx2"/>
                </a:solidFill>
              </a:rPr>
              <a:t>January 2016:</a:t>
            </a:r>
          </a:p>
          <a:p>
            <a:r>
              <a:rPr lang="en-US" sz="1600" dirty="0">
                <a:solidFill>
                  <a:schemeClr val="tx2"/>
                </a:solidFill>
              </a:rPr>
              <a:t>Potential days open: 29</a:t>
            </a:r>
          </a:p>
        </p:txBody>
      </p:sp>
      <p:sp>
        <p:nvSpPr>
          <p:cNvPr id="4" name="TextBox 3"/>
          <p:cNvSpPr txBox="1"/>
          <p:nvPr/>
        </p:nvSpPr>
        <p:spPr>
          <a:xfrm>
            <a:off x="464233" y="2644472"/>
            <a:ext cx="2504050" cy="584775"/>
          </a:xfrm>
          <a:prstGeom prst="rect">
            <a:avLst/>
          </a:prstGeom>
          <a:noFill/>
          <a:ln>
            <a:solidFill>
              <a:schemeClr val="tx2"/>
            </a:solidFill>
          </a:ln>
        </p:spPr>
        <p:txBody>
          <a:bodyPr wrap="square" rtlCol="0">
            <a:spAutoFit/>
          </a:bodyPr>
          <a:lstStyle/>
          <a:p>
            <a:r>
              <a:rPr lang="en-US" sz="1600" dirty="0">
                <a:solidFill>
                  <a:schemeClr val="tx2"/>
                </a:solidFill>
              </a:rPr>
              <a:t>February 2016:</a:t>
            </a:r>
          </a:p>
          <a:p>
            <a:r>
              <a:rPr lang="en-US" sz="1600" dirty="0">
                <a:solidFill>
                  <a:schemeClr val="tx2"/>
                </a:solidFill>
              </a:rPr>
              <a:t>Potential days open: 24</a:t>
            </a:r>
          </a:p>
        </p:txBody>
      </p:sp>
      <p:sp>
        <p:nvSpPr>
          <p:cNvPr id="5" name="TextBox 4"/>
          <p:cNvSpPr txBox="1"/>
          <p:nvPr/>
        </p:nvSpPr>
        <p:spPr>
          <a:xfrm>
            <a:off x="464233" y="3426446"/>
            <a:ext cx="2504050" cy="584775"/>
          </a:xfrm>
          <a:prstGeom prst="rect">
            <a:avLst/>
          </a:prstGeom>
          <a:noFill/>
          <a:ln>
            <a:solidFill>
              <a:schemeClr val="tx2"/>
            </a:solidFill>
          </a:ln>
        </p:spPr>
        <p:txBody>
          <a:bodyPr wrap="square" rtlCol="0">
            <a:spAutoFit/>
          </a:bodyPr>
          <a:lstStyle/>
          <a:p>
            <a:r>
              <a:rPr lang="en-US" sz="1600" dirty="0">
                <a:solidFill>
                  <a:schemeClr val="tx2"/>
                </a:solidFill>
              </a:rPr>
              <a:t>March 2016:</a:t>
            </a:r>
          </a:p>
          <a:p>
            <a:r>
              <a:rPr lang="en-US" sz="1600" dirty="0">
                <a:solidFill>
                  <a:schemeClr val="tx2"/>
                </a:solidFill>
              </a:rPr>
              <a:t>Potential days open: 29</a:t>
            </a:r>
          </a:p>
        </p:txBody>
      </p:sp>
      <p:sp>
        <p:nvSpPr>
          <p:cNvPr id="6" name="TextBox 5"/>
          <p:cNvSpPr txBox="1"/>
          <p:nvPr/>
        </p:nvSpPr>
        <p:spPr>
          <a:xfrm>
            <a:off x="464233" y="4198237"/>
            <a:ext cx="2504050" cy="584775"/>
          </a:xfrm>
          <a:prstGeom prst="rect">
            <a:avLst/>
          </a:prstGeom>
          <a:noFill/>
          <a:ln>
            <a:solidFill>
              <a:schemeClr val="tx2"/>
            </a:solidFill>
          </a:ln>
        </p:spPr>
        <p:txBody>
          <a:bodyPr wrap="square" rtlCol="0">
            <a:spAutoFit/>
          </a:bodyPr>
          <a:lstStyle/>
          <a:p>
            <a:r>
              <a:rPr lang="en-US" sz="1600" dirty="0">
                <a:solidFill>
                  <a:schemeClr val="tx2"/>
                </a:solidFill>
              </a:rPr>
              <a:t>April 2016:</a:t>
            </a:r>
          </a:p>
          <a:p>
            <a:r>
              <a:rPr lang="en-US" sz="1600" dirty="0">
                <a:solidFill>
                  <a:schemeClr val="tx2"/>
                </a:solidFill>
              </a:rPr>
              <a:t>Potential days open: 26</a:t>
            </a:r>
          </a:p>
        </p:txBody>
      </p:sp>
      <p:sp>
        <p:nvSpPr>
          <p:cNvPr id="7" name="TextBox 6"/>
          <p:cNvSpPr txBox="1"/>
          <p:nvPr/>
        </p:nvSpPr>
        <p:spPr>
          <a:xfrm>
            <a:off x="464233" y="4970028"/>
            <a:ext cx="2504050" cy="584775"/>
          </a:xfrm>
          <a:prstGeom prst="rect">
            <a:avLst/>
          </a:prstGeom>
          <a:noFill/>
          <a:ln>
            <a:solidFill>
              <a:schemeClr val="tx2"/>
            </a:solidFill>
          </a:ln>
        </p:spPr>
        <p:txBody>
          <a:bodyPr wrap="square" rtlCol="0">
            <a:spAutoFit/>
          </a:bodyPr>
          <a:lstStyle/>
          <a:p>
            <a:r>
              <a:rPr lang="en-US" sz="1600" dirty="0">
                <a:solidFill>
                  <a:schemeClr val="tx2"/>
                </a:solidFill>
              </a:rPr>
              <a:t>May 2016:</a:t>
            </a:r>
            <a:endParaRPr lang="en-US" sz="1600" b="1" dirty="0">
              <a:solidFill>
                <a:schemeClr val="tx2"/>
              </a:solidFill>
            </a:endParaRPr>
          </a:p>
          <a:p>
            <a:r>
              <a:rPr lang="en-US" sz="1600" dirty="0">
                <a:solidFill>
                  <a:schemeClr val="tx2"/>
                </a:solidFill>
              </a:rPr>
              <a:t>Potential days open: 22</a:t>
            </a:r>
          </a:p>
        </p:txBody>
      </p:sp>
      <p:sp>
        <p:nvSpPr>
          <p:cNvPr id="8" name="TextBox 7"/>
          <p:cNvSpPr txBox="1"/>
          <p:nvPr/>
        </p:nvSpPr>
        <p:spPr>
          <a:xfrm>
            <a:off x="464233" y="5753683"/>
            <a:ext cx="2504050" cy="584775"/>
          </a:xfrm>
          <a:prstGeom prst="rect">
            <a:avLst/>
          </a:prstGeom>
          <a:noFill/>
          <a:ln>
            <a:solidFill>
              <a:schemeClr val="tx2"/>
            </a:solidFill>
          </a:ln>
        </p:spPr>
        <p:txBody>
          <a:bodyPr wrap="square" rtlCol="0">
            <a:spAutoFit/>
          </a:bodyPr>
          <a:lstStyle/>
          <a:p>
            <a:r>
              <a:rPr lang="en-US" sz="1600" dirty="0">
                <a:solidFill>
                  <a:schemeClr val="tx2"/>
                </a:solidFill>
              </a:rPr>
              <a:t>June 2016:</a:t>
            </a:r>
          </a:p>
          <a:p>
            <a:r>
              <a:rPr lang="en-US" sz="1600" dirty="0">
                <a:solidFill>
                  <a:schemeClr val="tx2"/>
                </a:solidFill>
              </a:rPr>
              <a:t>Potential days open: 19</a:t>
            </a:r>
          </a:p>
        </p:txBody>
      </p:sp>
      <p:sp>
        <p:nvSpPr>
          <p:cNvPr id="9" name="TextBox 8"/>
          <p:cNvSpPr txBox="1"/>
          <p:nvPr/>
        </p:nvSpPr>
        <p:spPr>
          <a:xfrm>
            <a:off x="3221500" y="1863227"/>
            <a:ext cx="2504050" cy="584775"/>
          </a:xfrm>
          <a:prstGeom prst="rect">
            <a:avLst/>
          </a:prstGeom>
          <a:noFill/>
          <a:ln>
            <a:solidFill>
              <a:schemeClr val="tx2"/>
            </a:solidFill>
          </a:ln>
        </p:spPr>
        <p:txBody>
          <a:bodyPr wrap="square" rtlCol="0">
            <a:spAutoFit/>
          </a:bodyPr>
          <a:lstStyle/>
          <a:p>
            <a:r>
              <a:rPr lang="en-US" sz="1600" dirty="0">
                <a:solidFill>
                  <a:schemeClr val="tx2"/>
                </a:solidFill>
              </a:rPr>
              <a:t>July 2016:</a:t>
            </a:r>
          </a:p>
          <a:p>
            <a:r>
              <a:rPr lang="en-US" sz="1600" dirty="0">
                <a:solidFill>
                  <a:schemeClr val="tx2"/>
                </a:solidFill>
              </a:rPr>
              <a:t>Potential days open: 10</a:t>
            </a:r>
          </a:p>
        </p:txBody>
      </p:sp>
      <p:sp>
        <p:nvSpPr>
          <p:cNvPr id="10" name="TextBox 9"/>
          <p:cNvSpPr txBox="1"/>
          <p:nvPr/>
        </p:nvSpPr>
        <p:spPr>
          <a:xfrm>
            <a:off x="3221500" y="2644472"/>
            <a:ext cx="2504050" cy="584775"/>
          </a:xfrm>
          <a:prstGeom prst="rect">
            <a:avLst/>
          </a:prstGeom>
          <a:noFill/>
          <a:ln>
            <a:solidFill>
              <a:schemeClr val="tx2"/>
            </a:solidFill>
          </a:ln>
        </p:spPr>
        <p:txBody>
          <a:bodyPr wrap="square" rtlCol="0">
            <a:spAutoFit/>
          </a:bodyPr>
          <a:lstStyle/>
          <a:p>
            <a:r>
              <a:rPr lang="en-US" sz="1600" dirty="0">
                <a:solidFill>
                  <a:schemeClr val="tx2"/>
                </a:solidFill>
              </a:rPr>
              <a:t>August 2016:</a:t>
            </a:r>
          </a:p>
          <a:p>
            <a:r>
              <a:rPr lang="en-US" sz="1600" dirty="0">
                <a:solidFill>
                  <a:schemeClr val="tx2"/>
                </a:solidFill>
              </a:rPr>
              <a:t>Potential days open: 11</a:t>
            </a:r>
          </a:p>
        </p:txBody>
      </p:sp>
      <p:sp>
        <p:nvSpPr>
          <p:cNvPr id="11" name="TextBox 10"/>
          <p:cNvSpPr txBox="1"/>
          <p:nvPr/>
        </p:nvSpPr>
        <p:spPr>
          <a:xfrm>
            <a:off x="3221500" y="3422195"/>
            <a:ext cx="2504050" cy="584775"/>
          </a:xfrm>
          <a:prstGeom prst="rect">
            <a:avLst/>
          </a:prstGeom>
          <a:noFill/>
          <a:ln>
            <a:solidFill>
              <a:schemeClr val="tx2"/>
            </a:solidFill>
          </a:ln>
        </p:spPr>
        <p:txBody>
          <a:bodyPr wrap="square" rtlCol="0">
            <a:spAutoFit/>
          </a:bodyPr>
          <a:lstStyle/>
          <a:p>
            <a:r>
              <a:rPr lang="en-US" sz="1600" dirty="0">
                <a:solidFill>
                  <a:schemeClr val="tx2"/>
                </a:solidFill>
              </a:rPr>
              <a:t>September 2016:</a:t>
            </a:r>
          </a:p>
          <a:p>
            <a:r>
              <a:rPr lang="en-US" sz="1600" dirty="0">
                <a:solidFill>
                  <a:schemeClr val="tx2"/>
                </a:solidFill>
              </a:rPr>
              <a:t>Potential days open: 18</a:t>
            </a:r>
          </a:p>
        </p:txBody>
      </p:sp>
      <p:sp>
        <p:nvSpPr>
          <p:cNvPr id="12" name="TextBox 11"/>
          <p:cNvSpPr txBox="1"/>
          <p:nvPr/>
        </p:nvSpPr>
        <p:spPr>
          <a:xfrm>
            <a:off x="3221500" y="4211420"/>
            <a:ext cx="2504050" cy="584775"/>
          </a:xfrm>
          <a:prstGeom prst="rect">
            <a:avLst/>
          </a:prstGeom>
          <a:noFill/>
          <a:ln>
            <a:solidFill>
              <a:schemeClr val="tx2"/>
            </a:solidFill>
          </a:ln>
        </p:spPr>
        <p:txBody>
          <a:bodyPr wrap="square" rtlCol="0">
            <a:spAutoFit/>
          </a:bodyPr>
          <a:lstStyle/>
          <a:p>
            <a:r>
              <a:rPr lang="en-US" sz="1600" dirty="0">
                <a:solidFill>
                  <a:schemeClr val="tx2"/>
                </a:solidFill>
              </a:rPr>
              <a:t>October 2016:</a:t>
            </a:r>
          </a:p>
          <a:p>
            <a:r>
              <a:rPr lang="en-US" sz="1600" dirty="0">
                <a:solidFill>
                  <a:schemeClr val="tx2"/>
                </a:solidFill>
              </a:rPr>
              <a:t>Potential days open: 11</a:t>
            </a:r>
          </a:p>
        </p:txBody>
      </p:sp>
      <p:sp>
        <p:nvSpPr>
          <p:cNvPr id="13" name="TextBox 12"/>
          <p:cNvSpPr txBox="1"/>
          <p:nvPr/>
        </p:nvSpPr>
        <p:spPr>
          <a:xfrm>
            <a:off x="3221500" y="4977276"/>
            <a:ext cx="2504050" cy="584775"/>
          </a:xfrm>
          <a:prstGeom prst="rect">
            <a:avLst/>
          </a:prstGeom>
          <a:noFill/>
          <a:ln>
            <a:solidFill>
              <a:schemeClr val="tx2"/>
            </a:solidFill>
          </a:ln>
        </p:spPr>
        <p:txBody>
          <a:bodyPr wrap="square" rtlCol="0">
            <a:spAutoFit/>
          </a:bodyPr>
          <a:lstStyle/>
          <a:p>
            <a:r>
              <a:rPr lang="en-US" sz="1600" dirty="0">
                <a:solidFill>
                  <a:schemeClr val="tx2"/>
                </a:solidFill>
              </a:rPr>
              <a:t>November 2016:</a:t>
            </a:r>
          </a:p>
          <a:p>
            <a:r>
              <a:rPr lang="en-US" sz="1600" dirty="0">
                <a:solidFill>
                  <a:schemeClr val="tx2"/>
                </a:solidFill>
              </a:rPr>
              <a:t>Potential days open: 22</a:t>
            </a:r>
          </a:p>
        </p:txBody>
      </p:sp>
      <p:sp>
        <p:nvSpPr>
          <p:cNvPr id="14" name="TextBox 13"/>
          <p:cNvSpPr txBox="1"/>
          <p:nvPr/>
        </p:nvSpPr>
        <p:spPr>
          <a:xfrm>
            <a:off x="3221500" y="5753683"/>
            <a:ext cx="2504050" cy="584775"/>
          </a:xfrm>
          <a:prstGeom prst="rect">
            <a:avLst/>
          </a:prstGeom>
          <a:noFill/>
          <a:ln>
            <a:solidFill>
              <a:schemeClr val="tx2"/>
            </a:solidFill>
          </a:ln>
        </p:spPr>
        <p:txBody>
          <a:bodyPr wrap="square" rtlCol="0">
            <a:spAutoFit/>
          </a:bodyPr>
          <a:lstStyle/>
          <a:p>
            <a:r>
              <a:rPr lang="en-US" sz="1600" dirty="0">
                <a:solidFill>
                  <a:schemeClr val="tx2"/>
                </a:solidFill>
              </a:rPr>
              <a:t>December 2016:</a:t>
            </a:r>
          </a:p>
          <a:p>
            <a:r>
              <a:rPr lang="en-US" sz="1600" dirty="0">
                <a:solidFill>
                  <a:schemeClr val="tx2"/>
                </a:solidFill>
              </a:rPr>
              <a:t>Potential days open: 31</a:t>
            </a:r>
          </a:p>
        </p:txBody>
      </p:sp>
      <p:sp>
        <p:nvSpPr>
          <p:cNvPr id="15" name="TextBox 14"/>
          <p:cNvSpPr txBox="1"/>
          <p:nvPr/>
        </p:nvSpPr>
        <p:spPr>
          <a:xfrm>
            <a:off x="8736034" y="1856930"/>
            <a:ext cx="3179301" cy="4708981"/>
          </a:xfrm>
          <a:prstGeom prst="rect">
            <a:avLst/>
          </a:prstGeom>
          <a:noFill/>
          <a:ln>
            <a:solidFill>
              <a:schemeClr val="tx2"/>
            </a:solidFill>
          </a:ln>
        </p:spPr>
        <p:txBody>
          <a:bodyPr wrap="square" rtlCol="0">
            <a:spAutoFit/>
          </a:bodyPr>
          <a:lstStyle/>
          <a:p>
            <a:r>
              <a:rPr lang="en-US" sz="2000" b="1" dirty="0">
                <a:solidFill>
                  <a:schemeClr val="tx2"/>
                </a:solidFill>
              </a:rPr>
              <a:t>If we were open addressing the posing medical emergency due to hypothermia, we would be open every single month for no less than 10 days per month. </a:t>
            </a:r>
          </a:p>
          <a:p>
            <a:endParaRPr lang="en-US" sz="2000" b="1" dirty="0">
              <a:solidFill>
                <a:schemeClr val="tx2"/>
              </a:solidFill>
            </a:endParaRPr>
          </a:p>
          <a:p>
            <a:r>
              <a:rPr lang="en-US" sz="2000" b="1" dirty="0">
                <a:solidFill>
                  <a:schemeClr val="tx2"/>
                </a:solidFill>
              </a:rPr>
              <a:t>According to these facts, we have hypothermia risk temperatures year-round. We are in desperate need of a year-round emergency shelter to address this issue and save lives.</a:t>
            </a:r>
          </a:p>
        </p:txBody>
      </p:sp>
      <p:sp>
        <p:nvSpPr>
          <p:cNvPr id="16" name="TextBox 15"/>
          <p:cNvSpPr txBox="1"/>
          <p:nvPr/>
        </p:nvSpPr>
        <p:spPr>
          <a:xfrm>
            <a:off x="5978767" y="1850111"/>
            <a:ext cx="2504050" cy="4601260"/>
          </a:xfrm>
          <a:prstGeom prst="rect">
            <a:avLst/>
          </a:prstGeom>
          <a:noFill/>
          <a:ln>
            <a:solidFill>
              <a:schemeClr val="tx2"/>
            </a:solidFill>
          </a:ln>
        </p:spPr>
        <p:txBody>
          <a:bodyPr wrap="square" rtlCol="0">
            <a:spAutoFit/>
          </a:bodyPr>
          <a:lstStyle/>
          <a:p>
            <a:r>
              <a:rPr lang="en-US" dirty="0">
                <a:solidFill>
                  <a:schemeClr val="tx2"/>
                </a:solidFill>
              </a:rPr>
              <a:t>Total Number of days we would have been open: </a:t>
            </a:r>
            <a:r>
              <a:rPr lang="en-US" b="1" dirty="0">
                <a:solidFill>
                  <a:schemeClr val="tx2"/>
                </a:solidFill>
              </a:rPr>
              <a:t>251</a:t>
            </a:r>
          </a:p>
          <a:p>
            <a:endParaRPr lang="en-US" sz="1400" b="1" dirty="0">
              <a:solidFill>
                <a:schemeClr val="tx2"/>
              </a:solidFill>
            </a:endParaRPr>
          </a:p>
          <a:p>
            <a:r>
              <a:rPr lang="en-US" dirty="0">
                <a:solidFill>
                  <a:schemeClr val="tx2"/>
                </a:solidFill>
              </a:rPr>
              <a:t>Number of actual days open</a:t>
            </a:r>
            <a:r>
              <a:rPr lang="en-US" b="1" dirty="0">
                <a:solidFill>
                  <a:schemeClr val="tx2"/>
                </a:solidFill>
              </a:rPr>
              <a:t>: 13</a:t>
            </a:r>
          </a:p>
          <a:p>
            <a:endParaRPr lang="en-US" sz="1600" b="1" dirty="0">
              <a:solidFill>
                <a:schemeClr val="tx2"/>
              </a:solidFill>
            </a:endParaRPr>
          </a:p>
          <a:p>
            <a:r>
              <a:rPr lang="en-US" b="1" dirty="0">
                <a:solidFill>
                  <a:schemeClr val="tx2"/>
                </a:solidFill>
              </a:rPr>
              <a:t>This means that in the 2016 season, for 238 days, </a:t>
            </a:r>
            <a:r>
              <a:rPr lang="en-US" b="1" u="sng" dirty="0">
                <a:solidFill>
                  <a:schemeClr val="tx2"/>
                </a:solidFill>
              </a:rPr>
              <a:t>our entire homeless population was in emergency medical status at risk of hypothermia</a:t>
            </a:r>
            <a:r>
              <a:rPr lang="en-US" b="1" dirty="0">
                <a:solidFill>
                  <a:schemeClr val="tx2"/>
                </a:solidFill>
              </a:rPr>
              <a:t>. This does not include the wind-chill factor.</a:t>
            </a:r>
            <a:endParaRPr lang="en-US" sz="1000" b="1" dirty="0">
              <a:solidFill>
                <a:schemeClr val="tx2"/>
              </a:solidFill>
            </a:endParaRPr>
          </a:p>
          <a:p>
            <a:endParaRPr lang="en-US" sz="1100" b="1" dirty="0">
              <a:solidFill>
                <a:schemeClr val="tx2"/>
              </a:solidFill>
            </a:endParaRPr>
          </a:p>
        </p:txBody>
      </p:sp>
      <p:sp>
        <p:nvSpPr>
          <p:cNvPr id="17" name="TextBox 16"/>
          <p:cNvSpPr txBox="1"/>
          <p:nvPr/>
        </p:nvSpPr>
        <p:spPr>
          <a:xfrm>
            <a:off x="464233" y="1090708"/>
            <a:ext cx="11451102" cy="584775"/>
          </a:xfrm>
          <a:prstGeom prst="rect">
            <a:avLst/>
          </a:prstGeom>
          <a:noFill/>
        </p:spPr>
        <p:txBody>
          <a:bodyPr wrap="square" rtlCol="0">
            <a:spAutoFit/>
          </a:bodyPr>
          <a:lstStyle/>
          <a:p>
            <a:r>
              <a:rPr lang="en-US" sz="1600" b="1" dirty="0">
                <a:solidFill>
                  <a:schemeClr val="tx2"/>
                </a:solidFill>
                <a:effectLst>
                  <a:outerShdw blurRad="38100" dist="38100" dir="2700000" algn="tl">
                    <a:srgbClr val="000000">
                      <a:alpha val="43137"/>
                    </a:srgbClr>
                  </a:outerShdw>
                </a:effectLst>
              </a:rPr>
              <a:t>Causes of Hypothermia</a:t>
            </a:r>
            <a:r>
              <a:rPr lang="en-US" sz="1600" b="1" dirty="0">
                <a:solidFill>
                  <a:schemeClr val="tx2"/>
                </a:solidFill>
              </a:rPr>
              <a:t>: Exposure to cold air, water, wind or rain  - your body temperature can drop to a low level at temperatures of </a:t>
            </a:r>
            <a:r>
              <a:rPr lang="en-US" sz="1600" b="1" u="sng" dirty="0">
                <a:solidFill>
                  <a:schemeClr val="tx2"/>
                </a:solidFill>
                <a:effectLst>
                  <a:outerShdw blurRad="38100" dist="38100" dir="2700000" algn="tl">
                    <a:srgbClr val="000000">
                      <a:alpha val="43137"/>
                    </a:srgbClr>
                  </a:outerShdw>
                </a:effectLst>
              </a:rPr>
              <a:t>50 degrees and below</a:t>
            </a:r>
            <a:r>
              <a:rPr lang="en-US" sz="1600" b="1" u="sng" dirty="0">
                <a:solidFill>
                  <a:schemeClr val="tx2"/>
                </a:solidFill>
              </a:rPr>
              <a:t>, or higher in wet and windy weather or if you are in 60 to 70 degree water</a:t>
            </a:r>
            <a:r>
              <a:rPr lang="en-US" sz="1600" b="1" dirty="0">
                <a:solidFill>
                  <a:schemeClr val="tx2"/>
                </a:solidFill>
              </a:rPr>
              <a:t>.</a:t>
            </a:r>
          </a:p>
        </p:txBody>
      </p:sp>
    </p:spTree>
    <p:extLst>
      <p:ext uri="{BB962C8B-B14F-4D97-AF65-F5344CB8AC3E}">
        <p14:creationId xmlns:p14="http://schemas.microsoft.com/office/powerpoint/2010/main" val="1524329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266092" y="1125415"/>
            <a:ext cx="9762979" cy="4524315"/>
          </a:xfrm>
          <a:prstGeom prst="rect">
            <a:avLst/>
          </a:prstGeom>
          <a:noFill/>
        </p:spPr>
        <p:txBody>
          <a:bodyPr wrap="square" rtlCol="0">
            <a:spAutoFit/>
          </a:bodyPr>
          <a:lstStyle/>
          <a:p>
            <a:r>
              <a:rPr lang="en-US" sz="4800" b="1" dirty="0">
                <a:solidFill>
                  <a:schemeClr val="bg1"/>
                </a:solidFill>
              </a:rPr>
              <a:t>With our area being a hypothermia risk pretty much year round, that brings another factor into play…Depression…Would you be able to get out of depression if you were freezing all the time and homeless? </a:t>
            </a:r>
          </a:p>
        </p:txBody>
      </p:sp>
    </p:spTree>
    <p:extLst>
      <p:ext uri="{BB962C8B-B14F-4D97-AF65-F5344CB8AC3E}">
        <p14:creationId xmlns:p14="http://schemas.microsoft.com/office/powerpoint/2010/main" val="4046222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angle 2"/>
          <p:cNvSpPr/>
          <p:nvPr/>
        </p:nvSpPr>
        <p:spPr>
          <a:xfrm>
            <a:off x="4144929" y="171126"/>
            <a:ext cx="3769623"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Suicide Facts</a:t>
            </a:r>
          </a:p>
        </p:txBody>
      </p:sp>
      <p:sp>
        <p:nvSpPr>
          <p:cNvPr id="8" name="Arrow: Right 7"/>
          <p:cNvSpPr/>
          <p:nvPr/>
        </p:nvSpPr>
        <p:spPr>
          <a:xfrm>
            <a:off x="874643" y="1616765"/>
            <a:ext cx="978408" cy="185530"/>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2"/>
              </a:solidFill>
            </a:endParaRPr>
          </a:p>
        </p:txBody>
      </p:sp>
      <p:sp>
        <p:nvSpPr>
          <p:cNvPr id="9" name="TextBox 8"/>
          <p:cNvSpPr txBox="1"/>
          <p:nvPr/>
        </p:nvSpPr>
        <p:spPr>
          <a:xfrm>
            <a:off x="1853051" y="1511745"/>
            <a:ext cx="6268278" cy="369332"/>
          </a:xfrm>
          <a:prstGeom prst="rect">
            <a:avLst/>
          </a:prstGeom>
          <a:noFill/>
        </p:spPr>
        <p:txBody>
          <a:bodyPr wrap="square" rtlCol="0">
            <a:spAutoFit/>
          </a:bodyPr>
          <a:lstStyle/>
          <a:p>
            <a:r>
              <a:rPr lang="en-US" b="1" dirty="0">
                <a:solidFill>
                  <a:schemeClr val="tx2"/>
                </a:solidFill>
              </a:rPr>
              <a:t>Suicide is the 2</a:t>
            </a:r>
            <a:r>
              <a:rPr lang="en-US" b="1" baseline="30000" dirty="0">
                <a:solidFill>
                  <a:schemeClr val="tx2"/>
                </a:solidFill>
              </a:rPr>
              <a:t>nd</a:t>
            </a:r>
            <a:r>
              <a:rPr lang="en-US" b="1" dirty="0">
                <a:solidFill>
                  <a:schemeClr val="tx2"/>
                </a:solidFill>
              </a:rPr>
              <a:t> leading cause of death in Oregon </a:t>
            </a:r>
          </a:p>
        </p:txBody>
      </p:sp>
      <p:sp>
        <p:nvSpPr>
          <p:cNvPr id="10" name="Arrow: Right 9"/>
          <p:cNvSpPr/>
          <p:nvPr/>
        </p:nvSpPr>
        <p:spPr>
          <a:xfrm>
            <a:off x="874643" y="2444900"/>
            <a:ext cx="978408" cy="185530"/>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2"/>
              </a:solidFill>
            </a:endParaRPr>
          </a:p>
        </p:txBody>
      </p:sp>
      <p:sp>
        <p:nvSpPr>
          <p:cNvPr id="11" name="TextBox 10"/>
          <p:cNvSpPr txBox="1"/>
          <p:nvPr/>
        </p:nvSpPr>
        <p:spPr>
          <a:xfrm>
            <a:off x="2941983" y="3114261"/>
            <a:ext cx="6533321" cy="338554"/>
          </a:xfrm>
          <a:prstGeom prst="rect">
            <a:avLst/>
          </a:prstGeom>
          <a:noFill/>
        </p:spPr>
        <p:txBody>
          <a:bodyPr wrap="square" rtlCol="0">
            <a:spAutoFit/>
          </a:bodyPr>
          <a:lstStyle/>
          <a:p>
            <a:endParaRPr lang="en-US" sz="1600" b="1" dirty="0">
              <a:solidFill>
                <a:schemeClr val="tx2"/>
              </a:solidFill>
            </a:endParaRPr>
          </a:p>
        </p:txBody>
      </p:sp>
      <p:sp>
        <p:nvSpPr>
          <p:cNvPr id="12" name="Rectangle 11"/>
          <p:cNvSpPr/>
          <p:nvPr/>
        </p:nvSpPr>
        <p:spPr>
          <a:xfrm>
            <a:off x="1865176" y="2368798"/>
            <a:ext cx="9649836" cy="923330"/>
          </a:xfrm>
          <a:prstGeom prst="rect">
            <a:avLst/>
          </a:prstGeom>
        </p:spPr>
        <p:txBody>
          <a:bodyPr wrap="square">
            <a:spAutoFit/>
          </a:bodyPr>
          <a:lstStyle/>
          <a:p>
            <a:r>
              <a:rPr lang="en-US" b="1" dirty="0">
                <a:solidFill>
                  <a:schemeClr val="tx2"/>
                </a:solidFill>
              </a:rPr>
              <a:t>Psychological, behavioral, and health problems co-occur and are known to increase suicide risk. Approximately, 70% of suicide victims had a diagnosed mental disorder, alcohol and/ or substance use problems, or depressed mood at time of death.</a:t>
            </a:r>
          </a:p>
        </p:txBody>
      </p:sp>
      <p:sp>
        <p:nvSpPr>
          <p:cNvPr id="13" name="Arrow: Right 12"/>
          <p:cNvSpPr/>
          <p:nvPr/>
        </p:nvSpPr>
        <p:spPr>
          <a:xfrm>
            <a:off x="874643" y="3781304"/>
            <a:ext cx="978408" cy="185530"/>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2"/>
              </a:solidFill>
            </a:endParaRPr>
          </a:p>
        </p:txBody>
      </p:sp>
      <p:sp>
        <p:nvSpPr>
          <p:cNvPr id="14" name="TextBox 13"/>
          <p:cNvSpPr txBox="1"/>
          <p:nvPr/>
        </p:nvSpPr>
        <p:spPr>
          <a:xfrm>
            <a:off x="1851924" y="3678843"/>
            <a:ext cx="9210261" cy="369332"/>
          </a:xfrm>
          <a:prstGeom prst="rect">
            <a:avLst/>
          </a:prstGeom>
          <a:noFill/>
        </p:spPr>
        <p:txBody>
          <a:bodyPr wrap="square" rtlCol="0">
            <a:spAutoFit/>
          </a:bodyPr>
          <a:lstStyle/>
          <a:p>
            <a:r>
              <a:rPr lang="en-US" b="1" dirty="0">
                <a:solidFill>
                  <a:schemeClr val="tx2"/>
                </a:solidFill>
              </a:rPr>
              <a:t>Lincoln and Tillamook Counties have a higher than state average suicide rate</a:t>
            </a:r>
          </a:p>
        </p:txBody>
      </p:sp>
      <p:sp>
        <p:nvSpPr>
          <p:cNvPr id="15" name="Arrow: Right 14"/>
          <p:cNvSpPr/>
          <p:nvPr/>
        </p:nvSpPr>
        <p:spPr>
          <a:xfrm>
            <a:off x="873516" y="4691644"/>
            <a:ext cx="978408" cy="185530"/>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2"/>
              </a:solidFill>
            </a:endParaRPr>
          </a:p>
        </p:txBody>
      </p:sp>
      <p:sp>
        <p:nvSpPr>
          <p:cNvPr id="16" name="TextBox 15"/>
          <p:cNvSpPr txBox="1"/>
          <p:nvPr/>
        </p:nvSpPr>
        <p:spPr>
          <a:xfrm>
            <a:off x="1865176" y="4588710"/>
            <a:ext cx="9250017" cy="369332"/>
          </a:xfrm>
          <a:prstGeom prst="rect">
            <a:avLst/>
          </a:prstGeom>
          <a:noFill/>
        </p:spPr>
        <p:txBody>
          <a:bodyPr wrap="square" rtlCol="0">
            <a:spAutoFit/>
          </a:bodyPr>
          <a:lstStyle/>
          <a:p>
            <a:r>
              <a:rPr lang="en-US" b="1" dirty="0">
                <a:solidFill>
                  <a:schemeClr val="tx2"/>
                </a:solidFill>
              </a:rPr>
              <a:t>Approximately 25% of suicides that occurred in Oregon were Veterans</a:t>
            </a:r>
          </a:p>
        </p:txBody>
      </p:sp>
      <p:sp>
        <p:nvSpPr>
          <p:cNvPr id="17" name="Arrow: Right 16"/>
          <p:cNvSpPr/>
          <p:nvPr/>
        </p:nvSpPr>
        <p:spPr>
          <a:xfrm>
            <a:off x="873516" y="5620749"/>
            <a:ext cx="978408" cy="185530"/>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2"/>
              </a:solidFill>
            </a:endParaRPr>
          </a:p>
        </p:txBody>
      </p:sp>
      <p:sp>
        <p:nvSpPr>
          <p:cNvPr id="19" name="TextBox 18"/>
          <p:cNvSpPr txBox="1"/>
          <p:nvPr/>
        </p:nvSpPr>
        <p:spPr>
          <a:xfrm>
            <a:off x="1865176" y="5531140"/>
            <a:ext cx="9674087" cy="646331"/>
          </a:xfrm>
          <a:prstGeom prst="rect">
            <a:avLst/>
          </a:prstGeom>
          <a:noFill/>
        </p:spPr>
        <p:txBody>
          <a:bodyPr wrap="square" rtlCol="0">
            <a:spAutoFit/>
          </a:bodyPr>
          <a:lstStyle/>
          <a:p>
            <a:r>
              <a:rPr lang="en-US" b="1" dirty="0">
                <a:solidFill>
                  <a:schemeClr val="tx2"/>
                </a:solidFill>
              </a:rPr>
              <a:t>In 2012, the age-adjusted suicide rate among Oregonians was 17.7 per 100,000, which is 42% higher than the national average</a:t>
            </a:r>
          </a:p>
        </p:txBody>
      </p:sp>
    </p:spTree>
    <p:extLst>
      <p:ext uri="{BB962C8B-B14F-4D97-AF65-F5344CB8AC3E}">
        <p14:creationId xmlns:p14="http://schemas.microsoft.com/office/powerpoint/2010/main" val="24693980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078522" y="480545"/>
            <a:ext cx="9952383" cy="5909310"/>
          </a:xfrm>
          <a:prstGeom prst="rect">
            <a:avLst/>
          </a:prstGeom>
          <a:noFill/>
        </p:spPr>
        <p:txBody>
          <a:bodyPr wrap="square" rtlCol="0">
            <a:spAutoFit/>
          </a:bodyPr>
          <a:lstStyle/>
          <a:p>
            <a:r>
              <a:rPr lang="en-US" sz="5400" dirty="0">
                <a:solidFill>
                  <a:schemeClr val="bg1"/>
                </a:solidFill>
              </a:rPr>
              <a:t>What we do is not just a mission for our homeless population, it is also a mission for our volunteers who suffer in silence from depression. Currently, 11.4% of the population in Lincoln County live with depression…</a:t>
            </a:r>
          </a:p>
        </p:txBody>
      </p:sp>
    </p:spTree>
    <p:extLst>
      <p:ext uri="{BB962C8B-B14F-4D97-AF65-F5344CB8AC3E}">
        <p14:creationId xmlns:p14="http://schemas.microsoft.com/office/powerpoint/2010/main" val="3583594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2602582" y="182880"/>
            <a:ext cx="6986849"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Benefits of Volunteering</a:t>
            </a:r>
          </a:p>
        </p:txBody>
      </p:sp>
      <p:sp>
        <p:nvSpPr>
          <p:cNvPr id="3" name="TextBox 2"/>
          <p:cNvSpPr txBox="1"/>
          <p:nvPr/>
        </p:nvSpPr>
        <p:spPr>
          <a:xfrm>
            <a:off x="935665" y="1384522"/>
            <a:ext cx="10632558" cy="923330"/>
          </a:xfrm>
          <a:prstGeom prst="rect">
            <a:avLst/>
          </a:prstGeom>
          <a:noFill/>
        </p:spPr>
        <p:txBody>
          <a:bodyPr wrap="square" rtlCol="0">
            <a:spAutoFit/>
          </a:bodyPr>
          <a:lstStyle/>
          <a:p>
            <a:r>
              <a:rPr lang="en-US" b="1" dirty="0">
                <a:solidFill>
                  <a:schemeClr val="tx2"/>
                </a:solidFill>
              </a:rPr>
              <a:t>Being a volunteer has lots of benefits. It can bring meaning and purpose to your life, while increasing your self-esteem and wellbeing. Volunteering also relieves stress, and alleviates symptoms of depression. As well as having a positive impact on your community, volunteering can improve your relationships too.</a:t>
            </a:r>
          </a:p>
        </p:txBody>
      </p:sp>
      <p:sp>
        <p:nvSpPr>
          <p:cNvPr id="4" name="TextBox 3"/>
          <p:cNvSpPr txBox="1"/>
          <p:nvPr/>
        </p:nvSpPr>
        <p:spPr>
          <a:xfrm>
            <a:off x="935665" y="2586164"/>
            <a:ext cx="8292741" cy="3693319"/>
          </a:xfrm>
          <a:prstGeom prst="rect">
            <a:avLst/>
          </a:prstGeom>
          <a:noFill/>
        </p:spPr>
        <p:txBody>
          <a:bodyPr wrap="square" rtlCol="0">
            <a:spAutoFit/>
          </a:bodyPr>
          <a:lstStyle/>
          <a:p>
            <a:r>
              <a:rPr lang="en-US" b="1" dirty="0">
                <a:solidFill>
                  <a:schemeClr val="tx2"/>
                </a:solidFill>
              </a:rPr>
              <a:t>Volunteering can:</a:t>
            </a:r>
          </a:p>
          <a:p>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Give you a sense of achievement and purpose</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Help you feel part of the community</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Help you feel better about yourself by improving your self-esteem and confidence</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Help you share your skills, learn new skills and create better work-life balance</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Help combat stress, loneliness, social isolation and depression</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b="1" dirty="0">
                <a:solidFill>
                  <a:schemeClr val="tx2"/>
                </a:solidFill>
              </a:rPr>
              <a:t>Help you meet new people, which can help you feel more needed and valued</a:t>
            </a:r>
          </a:p>
        </p:txBody>
      </p:sp>
      <p:pic>
        <p:nvPicPr>
          <p:cNvPr id="1026" name="Picture 2" descr="Image result for pictures of people volunt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526" y="4934526"/>
            <a:ext cx="2743200" cy="162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5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2088330"/>
              </p:ext>
            </p:extLst>
          </p:nvPr>
        </p:nvGraphicFramePr>
        <p:xfrm>
          <a:off x="365760" y="1406769"/>
          <a:ext cx="11394831" cy="467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164070" y="140677"/>
            <a:ext cx="8088946" cy="923330"/>
          </a:xfrm>
          <a:prstGeom prst="rect">
            <a:avLst/>
          </a:prstGeom>
          <a:noFill/>
        </p:spPr>
        <p:txBody>
          <a:bodyPr wrap="none" lIns="91440" tIns="45720" rIns="91440" bIns="45720">
            <a:spAutoFit/>
          </a:bodyPr>
          <a:lstStyle/>
          <a:p>
            <a:pPr algn="ctr"/>
            <a:r>
              <a:rPr lang="en-US" sz="5400" dirty="0">
                <a:ln w="0"/>
                <a:solidFill>
                  <a:schemeClr val="tx2"/>
                </a:solidFill>
                <a:effectLst>
                  <a:reflection blurRad="6350" stA="53000" endA="300" endPos="35500" dir="5400000" sy="-90000" algn="bl" rotWithShape="0"/>
                </a:effectLst>
              </a:rPr>
              <a:t>Where do we go from here?</a:t>
            </a:r>
            <a:endParaRPr lang="en-US" sz="5400" b="0" cap="none" spc="0" dirty="0">
              <a:ln w="0"/>
              <a:solidFill>
                <a:schemeClr val="tx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0522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984738" y="633046"/>
            <a:ext cx="10832124" cy="2400657"/>
          </a:xfrm>
          <a:prstGeom prst="rect">
            <a:avLst/>
          </a:prstGeom>
          <a:noFill/>
        </p:spPr>
        <p:txBody>
          <a:bodyPr wrap="square" rtlCol="0">
            <a:spAutoFit/>
          </a:bodyPr>
          <a:lstStyle/>
          <a:p>
            <a:r>
              <a:rPr lang="en-US" sz="3000" dirty="0">
                <a:solidFill>
                  <a:schemeClr val="bg1"/>
                </a:solidFill>
              </a:rPr>
              <a:t>“Make a career out of humanity…it will enrich your spirit as nothing else can. It will give you that rare sense of nobility that can only spring from love and selflessly helping your fellow man…you will make a greater person of yourself, a greater nation of your country, and a finer world to live 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707" y="3374116"/>
            <a:ext cx="4538217" cy="2548383"/>
          </a:xfrm>
          <a:prstGeom prst="rect">
            <a:avLst/>
          </a:prstGeom>
        </p:spPr>
      </p:pic>
      <p:sp>
        <p:nvSpPr>
          <p:cNvPr id="5" name="TextBox 4"/>
          <p:cNvSpPr txBox="1"/>
          <p:nvPr/>
        </p:nvSpPr>
        <p:spPr>
          <a:xfrm>
            <a:off x="3900707" y="5922499"/>
            <a:ext cx="4538217" cy="707886"/>
          </a:xfrm>
          <a:prstGeom prst="rect">
            <a:avLst/>
          </a:prstGeom>
          <a:noFill/>
        </p:spPr>
        <p:txBody>
          <a:bodyPr wrap="square" rtlCol="0">
            <a:spAutoFit/>
          </a:bodyPr>
          <a:lstStyle/>
          <a:p>
            <a:r>
              <a:rPr lang="en-US" sz="2000" dirty="0">
                <a:solidFill>
                  <a:schemeClr val="bg1"/>
                </a:solidFill>
              </a:rPr>
              <a:t>                     Martin Luther King Jr.</a:t>
            </a:r>
          </a:p>
          <a:p>
            <a:r>
              <a:rPr lang="en-US" sz="2000" dirty="0">
                <a:solidFill>
                  <a:schemeClr val="bg1"/>
                </a:solidFill>
              </a:rPr>
              <a:t>                             1929 - 1968</a:t>
            </a:r>
          </a:p>
        </p:txBody>
      </p:sp>
    </p:spTree>
    <p:extLst>
      <p:ext uri="{BB962C8B-B14F-4D97-AF65-F5344CB8AC3E}">
        <p14:creationId xmlns:p14="http://schemas.microsoft.com/office/powerpoint/2010/main" val="11353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185153" y="103256"/>
            <a:ext cx="11821698" cy="769441"/>
          </a:xfrm>
          <a:prstGeom prst="rect">
            <a:avLst/>
          </a:prstGeom>
          <a:noFill/>
        </p:spPr>
        <p:txBody>
          <a:bodyPr wrap="none" lIns="91440" tIns="45720" rIns="91440" bIns="45720">
            <a:spAutoFit/>
          </a:bodyPr>
          <a:lstStyle/>
          <a:p>
            <a:pPr algn="ctr"/>
            <a:r>
              <a:rPr lang="en-US" sz="4400" b="0" cap="none" spc="0" dirty="0">
                <a:ln w="0"/>
                <a:solidFill>
                  <a:schemeClr val="tx2"/>
                </a:solidFill>
                <a:effectLst>
                  <a:reflection blurRad="6350" stA="53000" endA="300" endPos="35500" dir="5400000" sy="-90000" algn="bl" rotWithShape="0"/>
                </a:effectLst>
              </a:rPr>
              <a:t>How do we stay open for all these potential days??</a:t>
            </a:r>
          </a:p>
        </p:txBody>
      </p:sp>
      <p:graphicFrame>
        <p:nvGraphicFramePr>
          <p:cNvPr id="5" name="Diagram 4"/>
          <p:cNvGraphicFramePr/>
          <p:nvPr>
            <p:extLst>
              <p:ext uri="{D42A27DB-BD31-4B8C-83A1-F6EECF244321}">
                <p14:modId xmlns:p14="http://schemas.microsoft.com/office/powerpoint/2010/main" val="258840387"/>
              </p:ext>
            </p:extLst>
          </p:nvPr>
        </p:nvGraphicFramePr>
        <p:xfrm>
          <a:off x="1624037" y="1383063"/>
          <a:ext cx="8128000" cy="508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710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702678" y="42203"/>
            <a:ext cx="10899202"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Emergency Shelter Facility Must Have:</a:t>
            </a:r>
          </a:p>
        </p:txBody>
      </p:sp>
      <p:sp>
        <p:nvSpPr>
          <p:cNvPr id="3" name="TextBox 2"/>
          <p:cNvSpPr txBox="1"/>
          <p:nvPr/>
        </p:nvSpPr>
        <p:spPr>
          <a:xfrm>
            <a:off x="588501" y="1308294"/>
            <a:ext cx="10846191"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tx2"/>
                </a:solidFill>
              </a:rPr>
              <a:t>Commercial Kitchen</a:t>
            </a:r>
          </a:p>
          <a:p>
            <a:pPr marL="571500" indent="-571500">
              <a:buFont typeface="Arial" panose="020B0604020202020204" pitchFamily="34" charset="0"/>
              <a:buChar char="•"/>
            </a:pPr>
            <a:endParaRPr lang="en-US" sz="2800" dirty="0">
              <a:solidFill>
                <a:schemeClr val="tx2"/>
              </a:solidFill>
            </a:endParaRPr>
          </a:p>
          <a:p>
            <a:pPr marL="571500" indent="-571500">
              <a:buFont typeface="Arial" panose="020B0604020202020204" pitchFamily="34" charset="0"/>
              <a:buChar char="•"/>
            </a:pPr>
            <a:r>
              <a:rPr lang="en-US" sz="2800" dirty="0">
                <a:solidFill>
                  <a:schemeClr val="tx2"/>
                </a:solidFill>
              </a:rPr>
              <a:t>Showers / or the capability to put in showers.</a:t>
            </a:r>
          </a:p>
          <a:p>
            <a:pPr marL="571500" indent="-571500">
              <a:buFont typeface="Arial" panose="020B0604020202020204" pitchFamily="34" charset="0"/>
              <a:buChar char="•"/>
            </a:pPr>
            <a:endParaRPr lang="en-US" sz="2800" dirty="0">
              <a:solidFill>
                <a:schemeClr val="tx2"/>
              </a:solidFill>
            </a:endParaRPr>
          </a:p>
          <a:p>
            <a:pPr marL="571500" indent="-571500">
              <a:buFont typeface="Arial" panose="020B0604020202020204" pitchFamily="34" charset="0"/>
              <a:buChar char="•"/>
            </a:pPr>
            <a:r>
              <a:rPr lang="en-US" sz="2800" dirty="0">
                <a:solidFill>
                  <a:schemeClr val="tx2"/>
                </a:solidFill>
              </a:rPr>
              <a:t>Separate areas or the ability to create separate areas for Men, Women, and Families.</a:t>
            </a:r>
          </a:p>
          <a:p>
            <a:pPr marL="571500" indent="-571500">
              <a:buFont typeface="Arial" panose="020B0604020202020204" pitchFamily="34" charset="0"/>
              <a:buChar char="•"/>
            </a:pPr>
            <a:endParaRPr lang="en-US" sz="2800" dirty="0">
              <a:solidFill>
                <a:schemeClr val="tx2"/>
              </a:solidFill>
            </a:endParaRPr>
          </a:p>
          <a:p>
            <a:pPr marL="571500" indent="-571500">
              <a:buFont typeface="Arial" panose="020B0604020202020204" pitchFamily="34" charset="0"/>
              <a:buChar char="•"/>
            </a:pPr>
            <a:r>
              <a:rPr lang="en-US" sz="2800" dirty="0">
                <a:solidFill>
                  <a:schemeClr val="tx2"/>
                </a:solidFill>
              </a:rPr>
              <a:t>Enough room in each separate area for 20 people.</a:t>
            </a:r>
          </a:p>
          <a:p>
            <a:pPr marL="571500" indent="-571500">
              <a:buFont typeface="Arial" panose="020B0604020202020204" pitchFamily="34" charset="0"/>
              <a:buChar char="•"/>
            </a:pPr>
            <a:endParaRPr lang="en-US" sz="2800" dirty="0">
              <a:solidFill>
                <a:schemeClr val="tx2"/>
              </a:solidFill>
            </a:endParaRPr>
          </a:p>
          <a:p>
            <a:pPr marL="571500" indent="-571500">
              <a:buFont typeface="Arial" panose="020B0604020202020204" pitchFamily="34" charset="0"/>
              <a:buChar char="•"/>
            </a:pPr>
            <a:r>
              <a:rPr lang="en-US" sz="2800" dirty="0">
                <a:solidFill>
                  <a:schemeClr val="tx2"/>
                </a:solidFill>
              </a:rPr>
              <a:t>A location within the city limits, so that guests can get to work and use public transit.</a:t>
            </a:r>
          </a:p>
          <a:p>
            <a:pPr marL="571500" indent="-571500">
              <a:buFont typeface="Arial" panose="020B0604020202020204" pitchFamily="34" charset="0"/>
              <a:buChar char="•"/>
            </a:pPr>
            <a:endParaRPr lang="en-US" sz="2800" dirty="0">
              <a:solidFill>
                <a:schemeClr val="tx2"/>
              </a:solidFill>
            </a:endParaRPr>
          </a:p>
          <a:p>
            <a:pPr marL="571500" indent="-571500">
              <a:buFont typeface="Arial" panose="020B0604020202020204" pitchFamily="34" charset="0"/>
              <a:buChar char="•"/>
            </a:pPr>
            <a:endParaRPr lang="en-US" sz="3600" dirty="0">
              <a:solidFill>
                <a:schemeClr val="tx2"/>
              </a:solidFill>
            </a:endParaRPr>
          </a:p>
        </p:txBody>
      </p:sp>
    </p:spTree>
    <p:extLst>
      <p:ext uri="{BB962C8B-B14F-4D97-AF65-F5344CB8AC3E}">
        <p14:creationId xmlns:p14="http://schemas.microsoft.com/office/powerpoint/2010/main" val="1278176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1961971" y="168813"/>
            <a:ext cx="8352478" cy="830997"/>
          </a:xfrm>
          <a:prstGeom prst="rect">
            <a:avLst/>
          </a:prstGeom>
          <a:noFill/>
        </p:spPr>
        <p:txBody>
          <a:bodyPr wrap="none" lIns="91440" tIns="45720" rIns="91440" bIns="45720">
            <a:spAutoFit/>
          </a:bodyPr>
          <a:lstStyle/>
          <a:p>
            <a:pPr algn="ctr"/>
            <a:r>
              <a:rPr lang="en-US" sz="4800" b="0" cap="none" spc="0" dirty="0">
                <a:ln w="0"/>
                <a:solidFill>
                  <a:schemeClr val="tx2"/>
                </a:solidFill>
                <a:effectLst>
                  <a:reflection blurRad="6350" stA="53000" endA="300" endPos="35500" dir="5400000" sy="-90000" algn="bl" rotWithShape="0"/>
                </a:effectLst>
              </a:rPr>
              <a:t>LC Emergency Shelter Guidelines</a:t>
            </a:r>
          </a:p>
        </p:txBody>
      </p:sp>
      <p:sp>
        <p:nvSpPr>
          <p:cNvPr id="4" name="TextBox 3"/>
          <p:cNvSpPr txBox="1"/>
          <p:nvPr/>
        </p:nvSpPr>
        <p:spPr>
          <a:xfrm>
            <a:off x="454862" y="1252025"/>
            <a:ext cx="11366695" cy="5478423"/>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tx2"/>
                </a:solidFill>
              </a:rPr>
              <a:t>All shelter guests must sign in upon arrival providing their name and birth date (and showing some form of identification should they have it and/ or provide emergency contacts.</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No smoking on the grounds of the emergency warming shelter site, or within the building. Should they wish to leave and smoke after 10:00pm, advise them that they cannot be readmitted that same night.</a:t>
            </a:r>
          </a:p>
          <a:p>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After 10:00pm, no one may leave and come back to the shelter once they are signed in for the night. If they choose to leave, they will not be able to return until the next opening day.</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No one will be admitted to the shelter after 10:00pm, for security reasons, unless escorted by emergency personnel because of threatening health issues.</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No alcohol or drugs are permitted in the shelters. Should someone arrive noticeably intoxicated, they will be given an opportunity to immediately go to bed and sleep it off or will be asked to leave.</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No pets or comfort/companion animals are allowed at the shelter site; only trained service animals are allowed, if the animal does not cause problems in the shelter.</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No weapons of any kind or size are permitted in the shelters. Should they come to the shelter with a weapon, regardless of size, they are asked to surrender it and place it in a marked container, retain in a safe location, and return to the guest upon departure the next morning.</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As a shelter guest, conflict is disrespectful and will not be tolerated. If they demonstrate an unwillingness to abide by shelter policies while a guest, they may be asked to leave.</a:t>
            </a:r>
          </a:p>
          <a:p>
            <a:pPr marL="285750" indent="-285750">
              <a:buFont typeface="Arial" panose="020B0604020202020204" pitchFamily="34" charset="0"/>
              <a:buChar char="•"/>
            </a:pPr>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The Shelter operates from 6:00pm to 8:00am. At 8:00am, the shelter is closed and all guests must depart the shelter site.</a:t>
            </a:r>
            <a:endParaRPr lang="en-US" sz="1400" dirty="0"/>
          </a:p>
        </p:txBody>
      </p:sp>
    </p:spTree>
    <p:extLst>
      <p:ext uri="{BB962C8B-B14F-4D97-AF65-F5344CB8AC3E}">
        <p14:creationId xmlns:p14="http://schemas.microsoft.com/office/powerpoint/2010/main" val="1707167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348370" y="182881"/>
            <a:ext cx="11129522" cy="769441"/>
          </a:xfrm>
          <a:prstGeom prst="rect">
            <a:avLst/>
          </a:prstGeom>
          <a:noFill/>
        </p:spPr>
        <p:txBody>
          <a:bodyPr wrap="none" lIns="91440" tIns="45720" rIns="91440" bIns="45720">
            <a:spAutoFit/>
          </a:bodyPr>
          <a:lstStyle/>
          <a:p>
            <a:pPr algn="ctr"/>
            <a:r>
              <a:rPr lang="en-US" sz="4400" b="0" cap="none" spc="0" dirty="0">
                <a:ln w="0"/>
                <a:solidFill>
                  <a:schemeClr val="tx2"/>
                </a:solidFill>
                <a:effectLst>
                  <a:reflection blurRad="6350" stA="53000" endA="300" endPos="35500" dir="5400000" sy="-90000" algn="bl" rotWithShape="0"/>
                </a:effectLst>
              </a:rPr>
              <a:t>The Approximate Cost to run a program like this</a:t>
            </a:r>
          </a:p>
        </p:txBody>
      </p:sp>
      <p:sp>
        <p:nvSpPr>
          <p:cNvPr id="4" name="TextBox 3"/>
          <p:cNvSpPr txBox="1"/>
          <p:nvPr/>
        </p:nvSpPr>
        <p:spPr>
          <a:xfrm>
            <a:off x="806557" y="1533378"/>
            <a:ext cx="10213144" cy="4524315"/>
          </a:xfrm>
          <a:prstGeom prst="rect">
            <a:avLst/>
          </a:prstGeom>
          <a:noFill/>
          <a:ln>
            <a:solidFill>
              <a:schemeClr val="tx2"/>
            </a:solidFill>
          </a:ln>
        </p:spPr>
        <p:txBody>
          <a:bodyPr wrap="square" rtlCol="0">
            <a:spAutoFit/>
          </a:bodyPr>
          <a:lstStyle/>
          <a:p>
            <a:pPr algn="ctr"/>
            <a:r>
              <a:rPr lang="en-US" b="1" dirty="0">
                <a:solidFill>
                  <a:schemeClr val="tx2"/>
                </a:solidFill>
              </a:rPr>
              <a:t>1. Food: $100.00 per day open X approx. 250 days = $25,000.00 per year</a:t>
            </a:r>
          </a:p>
          <a:p>
            <a:pPr algn="ctr"/>
            <a:r>
              <a:rPr lang="en-US" b="1" dirty="0">
                <a:solidFill>
                  <a:schemeClr val="tx2"/>
                </a:solidFill>
              </a:rPr>
              <a:t>2. Laundry: $45.00 per 7 days = $1,620.00 per year</a:t>
            </a:r>
          </a:p>
          <a:p>
            <a:pPr algn="ctr"/>
            <a:r>
              <a:rPr lang="en-US" b="1" dirty="0">
                <a:solidFill>
                  <a:schemeClr val="tx2"/>
                </a:solidFill>
              </a:rPr>
              <a:t>3. Transportation: $2.00 per person X 20 people X 250 days = $10,000.00 per year</a:t>
            </a:r>
          </a:p>
          <a:p>
            <a:pPr algn="ctr"/>
            <a:r>
              <a:rPr lang="en-US" b="1" dirty="0">
                <a:solidFill>
                  <a:schemeClr val="tx2"/>
                </a:solidFill>
              </a:rPr>
              <a:t>4. Advertising: approx. $2,000.00 per year</a:t>
            </a:r>
          </a:p>
          <a:p>
            <a:pPr algn="ctr"/>
            <a:r>
              <a:rPr lang="en-US" b="1" dirty="0">
                <a:solidFill>
                  <a:schemeClr val="tx2"/>
                </a:solidFill>
              </a:rPr>
              <a:t>5. Admin Costs: approx. $2,500.00 per year</a:t>
            </a:r>
          </a:p>
          <a:p>
            <a:pPr algn="ctr"/>
            <a:r>
              <a:rPr lang="en-US" b="1" dirty="0">
                <a:solidFill>
                  <a:schemeClr val="tx2"/>
                </a:solidFill>
              </a:rPr>
              <a:t>6. Supplies: approx. $5,000.00 per year</a:t>
            </a:r>
          </a:p>
          <a:p>
            <a:pPr algn="ctr"/>
            <a:r>
              <a:rPr lang="en-US" b="1" dirty="0">
                <a:solidFill>
                  <a:schemeClr val="tx2"/>
                </a:solidFill>
              </a:rPr>
              <a:t>7. Trash: approx. $1,200.00 per year</a:t>
            </a:r>
          </a:p>
          <a:p>
            <a:pPr algn="ctr"/>
            <a:r>
              <a:rPr lang="en-US" b="1" dirty="0">
                <a:solidFill>
                  <a:schemeClr val="tx2"/>
                </a:solidFill>
              </a:rPr>
              <a:t>8. Wages: approx. $286,560.00 per year</a:t>
            </a:r>
          </a:p>
          <a:p>
            <a:pPr algn="ctr"/>
            <a:r>
              <a:rPr lang="en-US" b="1" dirty="0">
                <a:solidFill>
                  <a:schemeClr val="tx2"/>
                </a:solidFill>
              </a:rPr>
              <a:t>9. Building Rent/Lease: approx. $24,000.00 per year</a:t>
            </a:r>
          </a:p>
          <a:p>
            <a:pPr algn="ctr"/>
            <a:r>
              <a:rPr lang="en-US" b="1" dirty="0">
                <a:solidFill>
                  <a:schemeClr val="tx2"/>
                </a:solidFill>
              </a:rPr>
              <a:t>10. Utilities: approx. $6,000.00 per year</a:t>
            </a:r>
          </a:p>
          <a:p>
            <a:pPr algn="ctr"/>
            <a:endParaRPr lang="en-US" b="1" dirty="0">
              <a:solidFill>
                <a:schemeClr val="tx2"/>
              </a:solidFill>
            </a:endParaRPr>
          </a:p>
          <a:p>
            <a:pPr algn="ctr"/>
            <a:r>
              <a:rPr lang="en-US" b="1" dirty="0">
                <a:solidFill>
                  <a:schemeClr val="tx2"/>
                </a:solidFill>
              </a:rPr>
              <a:t>_____________________________________________________________________________________</a:t>
            </a:r>
          </a:p>
          <a:p>
            <a:pPr algn="ctr"/>
            <a:endParaRPr lang="en-US" b="1" dirty="0">
              <a:solidFill>
                <a:schemeClr val="tx2"/>
              </a:solidFill>
            </a:endParaRPr>
          </a:p>
          <a:p>
            <a:pPr algn="ctr"/>
            <a:r>
              <a:rPr lang="en-US" b="1" dirty="0">
                <a:solidFill>
                  <a:schemeClr val="tx2"/>
                </a:solidFill>
              </a:rPr>
              <a:t>Total Approx. Cost: $363, 880.00 (</a:t>
            </a:r>
            <a:r>
              <a:rPr lang="en-US" b="1" u="sng" dirty="0">
                <a:solidFill>
                  <a:schemeClr val="tx2"/>
                </a:solidFill>
              </a:rPr>
              <a:t>PER YEAR</a:t>
            </a:r>
            <a:r>
              <a:rPr lang="en-US" b="1" dirty="0">
                <a:solidFill>
                  <a:schemeClr val="tx2"/>
                </a:solidFill>
              </a:rPr>
              <a:t>)</a:t>
            </a:r>
          </a:p>
          <a:p>
            <a:pPr algn="ctr"/>
            <a:endParaRPr lang="en-US" b="1" dirty="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319250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856935" y="1575581"/>
            <a:ext cx="8904850" cy="3139321"/>
          </a:xfrm>
          <a:prstGeom prst="rect">
            <a:avLst/>
          </a:prstGeom>
          <a:noFill/>
        </p:spPr>
        <p:txBody>
          <a:bodyPr wrap="square" rtlCol="0">
            <a:spAutoFit/>
          </a:bodyPr>
          <a:lstStyle/>
          <a:p>
            <a:r>
              <a:rPr lang="en-US" sz="6600" b="1" dirty="0">
                <a:solidFill>
                  <a:schemeClr val="bg1"/>
                </a:solidFill>
              </a:rPr>
              <a:t>You think those are high numbers? Check this out…</a:t>
            </a:r>
          </a:p>
        </p:txBody>
      </p:sp>
    </p:spTree>
    <p:extLst>
      <p:ext uri="{BB962C8B-B14F-4D97-AF65-F5344CB8AC3E}">
        <p14:creationId xmlns:p14="http://schemas.microsoft.com/office/powerpoint/2010/main" val="250644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680429" y="5485718"/>
            <a:ext cx="10841010" cy="1354217"/>
          </a:xfrm>
          <a:prstGeom prst="rect">
            <a:avLst/>
          </a:prstGeom>
          <a:noFill/>
          <a:ln>
            <a:solidFill>
              <a:schemeClr val="tx2"/>
            </a:solidFill>
          </a:ln>
        </p:spPr>
        <p:txBody>
          <a:bodyPr wrap="square" rtlCol="0">
            <a:spAutoFit/>
          </a:bodyPr>
          <a:lstStyle/>
          <a:p>
            <a:r>
              <a:rPr lang="en-US" sz="1600" b="1" dirty="0">
                <a:solidFill>
                  <a:schemeClr val="tx2"/>
                </a:solidFill>
              </a:rPr>
              <a:t>Hospital Costs PER YEAR: approx. $2,668,500.00 + Jail Costs PER YEAR: approx. $912,240.00 =  </a:t>
            </a:r>
            <a:r>
              <a:rPr lang="en-US" sz="1600" b="1" u="sng" dirty="0">
                <a:solidFill>
                  <a:schemeClr val="tx2"/>
                </a:solidFill>
                <a:effectLst>
                  <a:outerShdw blurRad="38100" dist="38100" dir="2700000" algn="tl">
                    <a:srgbClr val="000000">
                      <a:alpha val="43137"/>
                    </a:srgbClr>
                  </a:outerShdw>
                </a:effectLst>
              </a:rPr>
              <a:t>$3, 580,740.00</a:t>
            </a:r>
          </a:p>
          <a:p>
            <a:endParaRPr lang="en-US" sz="1600" b="1" dirty="0">
              <a:solidFill>
                <a:schemeClr val="tx2"/>
              </a:solidFill>
            </a:endParaRPr>
          </a:p>
          <a:p>
            <a:r>
              <a:rPr lang="en-US" sz="1600" b="1" dirty="0">
                <a:solidFill>
                  <a:schemeClr val="tx2"/>
                </a:solidFill>
              </a:rPr>
              <a:t>Cost to run Year-Round Emergency Shelter (approx. 250 days a year): approx. $363,880.00</a:t>
            </a:r>
          </a:p>
          <a:p>
            <a:endParaRPr lang="en-US" sz="1600" b="1" dirty="0">
              <a:solidFill>
                <a:schemeClr val="tx2"/>
              </a:solidFill>
            </a:endParaRPr>
          </a:p>
          <a:p>
            <a:r>
              <a:rPr lang="en-US" b="1" u="sng" dirty="0">
                <a:solidFill>
                  <a:schemeClr val="tx2"/>
                </a:solidFill>
                <a:effectLst>
                  <a:outerShdw blurRad="38100" dist="38100" dir="2700000" algn="tl">
                    <a:srgbClr val="000000">
                      <a:alpha val="43137"/>
                    </a:srgbClr>
                  </a:outerShdw>
                </a:effectLst>
              </a:rPr>
              <a:t>If we took the total cost for ONE year with Hospital &amp; Jail costs combined, we could run our Shelter for 9 Years</a:t>
            </a:r>
          </a:p>
        </p:txBody>
      </p:sp>
      <p:sp>
        <p:nvSpPr>
          <p:cNvPr id="10" name="Rectangle 9"/>
          <p:cNvSpPr/>
          <p:nvPr/>
        </p:nvSpPr>
        <p:spPr>
          <a:xfrm>
            <a:off x="680429" y="480826"/>
            <a:ext cx="4721564" cy="4832092"/>
          </a:xfrm>
          <a:prstGeom prst="rect">
            <a:avLst/>
          </a:prstGeom>
          <a:ln>
            <a:solidFill>
              <a:schemeClr val="tx2"/>
            </a:solidFill>
          </a:ln>
        </p:spPr>
        <p:txBody>
          <a:bodyPr wrap="square">
            <a:spAutoFit/>
          </a:bodyPr>
          <a:lstStyle/>
          <a:p>
            <a:pPr marL="285750" indent="-285750">
              <a:buFont typeface="Arial" panose="020B0604020202020204" pitchFamily="34" charset="0"/>
              <a:buChar char="•"/>
            </a:pPr>
            <a:r>
              <a:rPr lang="en-US" sz="1400" b="1" dirty="0">
                <a:solidFill>
                  <a:schemeClr val="tx2"/>
                </a:solidFill>
              </a:rPr>
              <a:t>Samaritan treats approximately 180 homeless people every year. </a:t>
            </a:r>
          </a:p>
          <a:p>
            <a:pPr marL="285750" indent="-285750">
              <a:buFont typeface="Arial" panose="020B0604020202020204" pitchFamily="34" charset="0"/>
              <a:buChar char="•"/>
            </a:pPr>
            <a:r>
              <a:rPr lang="en-US" sz="1400" b="1" dirty="0">
                <a:solidFill>
                  <a:schemeClr val="tx2"/>
                </a:solidFill>
              </a:rPr>
              <a:t>Half of those people visit more than once, and of that number, 45% of them are chronic users.</a:t>
            </a:r>
          </a:p>
          <a:p>
            <a:pPr marL="285750" indent="-285750">
              <a:buFont typeface="Arial" panose="020B0604020202020204" pitchFamily="34" charset="0"/>
              <a:buChar char="•"/>
            </a:pPr>
            <a:r>
              <a:rPr lang="en-US" sz="1400" b="1" dirty="0">
                <a:solidFill>
                  <a:schemeClr val="tx2"/>
                </a:solidFill>
              </a:rPr>
              <a:t>Emergency room treatment costs the hospital approximately $14,500.00 for a typical homeless person, and averages $44,800.00 for chronic users</a:t>
            </a:r>
          </a:p>
          <a:p>
            <a:pPr marL="285750" indent="-285750">
              <a:buFont typeface="Arial" panose="020B0604020202020204" pitchFamily="34" charset="0"/>
              <a:buChar char="•"/>
            </a:pPr>
            <a:r>
              <a:rPr lang="en-US" sz="1400" b="1" dirty="0">
                <a:solidFill>
                  <a:schemeClr val="tx2"/>
                </a:solidFill>
              </a:rPr>
              <a:t>80% of Emergency room visits made by people struggling with homelessness is for an illness that could have been treated with </a:t>
            </a:r>
            <a:r>
              <a:rPr lang="en-US" sz="1400" b="1" u="sng" dirty="0">
                <a:solidFill>
                  <a:schemeClr val="tx2"/>
                </a:solidFill>
              </a:rPr>
              <a:t>PREVENTATIVE CARE</a:t>
            </a:r>
            <a:r>
              <a:rPr lang="en-US" sz="1400" b="1" dirty="0">
                <a:solidFill>
                  <a:schemeClr val="tx2"/>
                </a:solidFill>
              </a:rPr>
              <a:t>.</a:t>
            </a:r>
          </a:p>
          <a:p>
            <a:pPr marL="285750" indent="-285750">
              <a:buFont typeface="Arial" panose="020B0604020202020204" pitchFamily="34" charset="0"/>
              <a:buChar char="•"/>
            </a:pPr>
            <a:r>
              <a:rPr lang="en-US" sz="1400" b="1" dirty="0">
                <a:solidFill>
                  <a:schemeClr val="tx2"/>
                </a:solidFill>
              </a:rPr>
              <a:t>This year, we helped 127 different people </a:t>
            </a:r>
          </a:p>
          <a:p>
            <a:endParaRPr lang="en-US" sz="1400" b="1" dirty="0">
              <a:solidFill>
                <a:schemeClr val="tx2"/>
              </a:solidFill>
            </a:endParaRPr>
          </a:p>
          <a:p>
            <a:pPr algn="ctr"/>
            <a:r>
              <a:rPr lang="en-US" sz="1400" b="1" dirty="0">
                <a:solidFill>
                  <a:schemeClr val="tx2"/>
                </a:solidFill>
              </a:rPr>
              <a:t>If we took the 180 people and spit that in half, we would have 90 people. This is what it would look like to pay for them.</a:t>
            </a:r>
          </a:p>
          <a:p>
            <a:pPr algn="ctr"/>
            <a:endParaRPr lang="en-US" sz="1400" b="1" dirty="0">
              <a:solidFill>
                <a:schemeClr val="tx2"/>
              </a:solidFill>
            </a:endParaRPr>
          </a:p>
          <a:p>
            <a:pPr algn="ctr"/>
            <a:r>
              <a:rPr lang="en-US" sz="1400" b="1" dirty="0">
                <a:solidFill>
                  <a:schemeClr val="tx2"/>
                </a:solidFill>
              </a:rPr>
              <a:t>         45 regular people X $14,500.00 = $652,500.00</a:t>
            </a:r>
          </a:p>
          <a:p>
            <a:pPr algn="ctr"/>
            <a:r>
              <a:rPr lang="en-US" sz="1400" b="1" dirty="0">
                <a:solidFill>
                  <a:schemeClr val="tx2"/>
                </a:solidFill>
              </a:rPr>
              <a:t>        45 Chronic Users X $44,800.00 = $2,016,000.00</a:t>
            </a:r>
          </a:p>
          <a:p>
            <a:pPr algn="ctr"/>
            <a:r>
              <a:rPr lang="en-US" sz="1400" b="1" dirty="0">
                <a:solidFill>
                  <a:schemeClr val="tx2"/>
                </a:solidFill>
              </a:rPr>
              <a:t>________________________________________</a:t>
            </a:r>
          </a:p>
          <a:p>
            <a:pPr algn="ctr"/>
            <a:r>
              <a:rPr lang="en-US" sz="1400" b="1" dirty="0">
                <a:solidFill>
                  <a:schemeClr val="tx2"/>
                </a:solidFill>
              </a:rPr>
              <a:t>Total Cost (</a:t>
            </a:r>
            <a:r>
              <a:rPr lang="en-US" sz="1400" b="1" u="sng" dirty="0">
                <a:solidFill>
                  <a:schemeClr val="tx2"/>
                </a:solidFill>
              </a:rPr>
              <a:t>PER YEAR</a:t>
            </a:r>
            <a:r>
              <a:rPr lang="en-US" sz="1400" b="1" dirty="0">
                <a:solidFill>
                  <a:schemeClr val="tx2"/>
                </a:solidFill>
              </a:rPr>
              <a:t>): $2,668,500.00</a:t>
            </a:r>
          </a:p>
          <a:p>
            <a:endParaRPr lang="en-US" sz="2800" b="1" dirty="0">
              <a:solidFill>
                <a:schemeClr val="tx2"/>
              </a:solidFill>
            </a:endParaRPr>
          </a:p>
        </p:txBody>
      </p:sp>
      <p:sp>
        <p:nvSpPr>
          <p:cNvPr id="11" name="Rectangle 10"/>
          <p:cNvSpPr/>
          <p:nvPr/>
        </p:nvSpPr>
        <p:spPr>
          <a:xfrm>
            <a:off x="2070048" y="19161"/>
            <a:ext cx="1942327" cy="461665"/>
          </a:xfrm>
          <a:prstGeom prst="rect">
            <a:avLst/>
          </a:prstGeom>
          <a:noFill/>
        </p:spPr>
        <p:txBody>
          <a:bodyPr wrap="none" lIns="91440" tIns="45720" rIns="91440" bIns="45720">
            <a:spAutoFit/>
          </a:bodyPr>
          <a:lstStyle/>
          <a:p>
            <a:pPr algn="ctr"/>
            <a:r>
              <a:rPr lang="en-US" sz="2400" b="0" cap="none" spc="0" dirty="0">
                <a:ln w="0"/>
                <a:solidFill>
                  <a:schemeClr val="tx2"/>
                </a:solidFill>
                <a:effectLst>
                  <a:reflection blurRad="6350" stA="53000" endA="300" endPos="35500" dir="5400000" sy="-90000" algn="bl" rotWithShape="0"/>
                </a:effectLst>
              </a:rPr>
              <a:t>Hospital Costs</a:t>
            </a:r>
          </a:p>
        </p:txBody>
      </p:sp>
      <p:sp>
        <p:nvSpPr>
          <p:cNvPr id="12" name="Rectangle 11"/>
          <p:cNvSpPr/>
          <p:nvPr/>
        </p:nvSpPr>
        <p:spPr>
          <a:xfrm>
            <a:off x="8561884" y="19160"/>
            <a:ext cx="1304908" cy="461665"/>
          </a:xfrm>
          <a:prstGeom prst="rect">
            <a:avLst/>
          </a:prstGeom>
          <a:noFill/>
        </p:spPr>
        <p:txBody>
          <a:bodyPr wrap="none" lIns="91440" tIns="45720" rIns="91440" bIns="45720">
            <a:spAutoFit/>
          </a:bodyPr>
          <a:lstStyle/>
          <a:p>
            <a:pPr algn="ctr"/>
            <a:r>
              <a:rPr lang="en-US" sz="2400" b="0" cap="none" spc="0" dirty="0">
                <a:ln w="0"/>
                <a:solidFill>
                  <a:schemeClr val="tx2"/>
                </a:solidFill>
                <a:effectLst>
                  <a:reflection blurRad="6350" stA="53000" endA="300" endPos="35500" dir="5400000" sy="-90000" algn="bl" rotWithShape="0"/>
                </a:effectLst>
              </a:rPr>
              <a:t>Jail Costs</a:t>
            </a:r>
          </a:p>
        </p:txBody>
      </p:sp>
      <p:sp>
        <p:nvSpPr>
          <p:cNvPr id="13" name="TextBox 12"/>
          <p:cNvSpPr txBox="1"/>
          <p:nvPr/>
        </p:nvSpPr>
        <p:spPr>
          <a:xfrm>
            <a:off x="6907236" y="480825"/>
            <a:ext cx="4614203" cy="4185761"/>
          </a:xfrm>
          <a:prstGeom prst="rect">
            <a:avLst/>
          </a:prstGeom>
          <a:noFill/>
          <a:ln>
            <a:solidFill>
              <a:schemeClr val="tx2"/>
            </a:solidFill>
          </a:ln>
        </p:spPr>
        <p:txBody>
          <a:bodyPr wrap="square" rtlCol="0">
            <a:spAutoFit/>
          </a:bodyPr>
          <a:lstStyle/>
          <a:p>
            <a:r>
              <a:rPr lang="en-US" sz="1400" b="1" dirty="0">
                <a:solidFill>
                  <a:schemeClr val="tx2"/>
                </a:solidFill>
              </a:rPr>
              <a:t>People who are homeless spend more time in jail or prison, which is tremendously costly to the state and locality. Often, time served is a result of laws disproportionately affecting the homeless population, including regulations against loitering, sleeping in cars, and begging.</a:t>
            </a:r>
          </a:p>
          <a:p>
            <a:endParaRPr lang="en-US" sz="1400" b="1" dirty="0">
              <a:solidFill>
                <a:schemeClr val="tx2"/>
              </a:solidFill>
            </a:endParaRPr>
          </a:p>
          <a:p>
            <a:pPr marL="285750" indent="-285750">
              <a:buFont typeface="Arial" panose="020B0604020202020204" pitchFamily="34" charset="0"/>
              <a:buChar char="•"/>
            </a:pPr>
            <a:r>
              <a:rPr lang="en-US" sz="1400" b="1" dirty="0">
                <a:solidFill>
                  <a:schemeClr val="tx2"/>
                </a:solidFill>
              </a:rPr>
              <a:t>According to a University of Texas two-year survey of homeless individuals, each person cost the tax payers $14,480.00 (</a:t>
            </a:r>
            <a:r>
              <a:rPr lang="en-US" sz="1400" b="1" u="sng" dirty="0">
                <a:solidFill>
                  <a:schemeClr val="tx2"/>
                </a:solidFill>
              </a:rPr>
              <a:t>PER YEAR</a:t>
            </a:r>
            <a:r>
              <a:rPr lang="en-US" sz="1400" b="1" dirty="0">
                <a:solidFill>
                  <a:schemeClr val="tx2"/>
                </a:solidFill>
              </a:rPr>
              <a:t>), primarily for OVERNIGHT jail.</a:t>
            </a:r>
          </a:p>
          <a:p>
            <a:pPr marL="285750" indent="-285750">
              <a:buFont typeface="Arial" panose="020B0604020202020204" pitchFamily="34" charset="0"/>
              <a:buChar char="•"/>
            </a:pPr>
            <a:r>
              <a:rPr lang="en-US" sz="1400" b="1" dirty="0">
                <a:solidFill>
                  <a:schemeClr val="tx2"/>
                </a:solidFill>
              </a:rPr>
              <a:t>A typical cost of a prison bed in a state or federal prison is $20,000.00 (</a:t>
            </a:r>
            <a:r>
              <a:rPr lang="en-US" sz="1400" b="1" u="sng" dirty="0">
                <a:solidFill>
                  <a:schemeClr val="tx2"/>
                </a:solidFill>
              </a:rPr>
              <a:t>PER YEAR</a:t>
            </a:r>
            <a:r>
              <a:rPr lang="en-US" sz="1400" b="1" dirty="0">
                <a:solidFill>
                  <a:schemeClr val="tx2"/>
                </a:solidFill>
              </a:rPr>
              <a:t>)</a:t>
            </a:r>
          </a:p>
          <a:p>
            <a:endParaRPr lang="en-US" sz="1400" b="1" dirty="0">
              <a:solidFill>
                <a:schemeClr val="tx2"/>
              </a:solidFill>
            </a:endParaRPr>
          </a:p>
          <a:p>
            <a:pPr algn="ctr"/>
            <a:r>
              <a:rPr lang="en-US" sz="1400" b="1" dirty="0">
                <a:solidFill>
                  <a:schemeClr val="tx2"/>
                </a:solidFill>
              </a:rPr>
              <a:t>We helped 127 different people this year which is a far cry from the entire homeless population that we have in Lincoln City alone. Let’s be fair and say that 63 homeless people went to jail, which is half of the people we helped.</a:t>
            </a:r>
          </a:p>
          <a:p>
            <a:pPr algn="ctr"/>
            <a:endParaRPr lang="en-US" sz="1400" b="1" dirty="0">
              <a:solidFill>
                <a:schemeClr val="tx2"/>
              </a:solidFill>
            </a:endParaRPr>
          </a:p>
          <a:p>
            <a:pPr algn="ctr"/>
            <a:r>
              <a:rPr lang="en-US" sz="1400" b="1" dirty="0">
                <a:solidFill>
                  <a:schemeClr val="tx2"/>
                </a:solidFill>
              </a:rPr>
              <a:t>63 people X $14,480.00 = $912,240.00 (</a:t>
            </a:r>
            <a:r>
              <a:rPr lang="en-US" sz="1400" b="1" u="sng" dirty="0">
                <a:solidFill>
                  <a:schemeClr val="tx2"/>
                </a:solidFill>
              </a:rPr>
              <a:t>PER YEAR</a:t>
            </a:r>
            <a:r>
              <a:rPr lang="en-US" sz="1400" b="1" dirty="0">
                <a:solidFill>
                  <a:schemeClr val="tx2"/>
                </a:solidFill>
              </a:rPr>
              <a:t>)</a:t>
            </a:r>
          </a:p>
          <a:p>
            <a:pPr algn="ctr"/>
            <a:endParaRPr lang="en-US" sz="1400" b="1" dirty="0">
              <a:solidFill>
                <a:schemeClr val="tx2"/>
              </a:solidFill>
            </a:endParaRPr>
          </a:p>
        </p:txBody>
      </p:sp>
    </p:spTree>
    <p:extLst>
      <p:ext uri="{BB962C8B-B14F-4D97-AF65-F5344CB8AC3E}">
        <p14:creationId xmlns:p14="http://schemas.microsoft.com/office/powerpoint/2010/main" val="418592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603717" y="745588"/>
            <a:ext cx="9551963" cy="5262979"/>
          </a:xfrm>
          <a:prstGeom prst="rect">
            <a:avLst/>
          </a:prstGeom>
          <a:noFill/>
        </p:spPr>
        <p:txBody>
          <a:bodyPr wrap="square" rtlCol="0">
            <a:spAutoFit/>
          </a:bodyPr>
          <a:lstStyle/>
          <a:p>
            <a:r>
              <a:rPr lang="en-US" sz="4800" b="1" dirty="0">
                <a:solidFill>
                  <a:schemeClr val="bg1"/>
                </a:solidFill>
              </a:rPr>
              <a:t>Doesn’t seem so bad now does it? Seems like a pretty reasonable budget if we can run our Shelter for 9 solid years with the same amount of money it takes to pay for Hospital and Jail costs every year……So why haven’t we done this yet??</a:t>
            </a:r>
          </a:p>
        </p:txBody>
      </p:sp>
    </p:spTree>
    <p:extLst>
      <p:ext uri="{BB962C8B-B14F-4D97-AF65-F5344CB8AC3E}">
        <p14:creationId xmlns:p14="http://schemas.microsoft.com/office/powerpoint/2010/main" val="24745010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603716" y="590843"/>
            <a:ext cx="9903656" cy="3139321"/>
          </a:xfrm>
          <a:prstGeom prst="rect">
            <a:avLst/>
          </a:prstGeom>
          <a:noFill/>
        </p:spPr>
        <p:txBody>
          <a:bodyPr wrap="square" rtlCol="0">
            <a:spAutoFit/>
          </a:bodyPr>
          <a:lstStyle/>
          <a:p>
            <a:r>
              <a:rPr lang="en-US" sz="6600" dirty="0">
                <a:solidFill>
                  <a:schemeClr val="bg1"/>
                </a:solidFill>
              </a:rPr>
              <a:t>“ You must be the change you wish to see in the world.”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945" y="3981157"/>
            <a:ext cx="3331746" cy="1874107"/>
          </a:xfrm>
          <a:prstGeom prst="rect">
            <a:avLst/>
          </a:prstGeom>
        </p:spPr>
      </p:pic>
      <p:sp>
        <p:nvSpPr>
          <p:cNvPr id="5" name="TextBox 4"/>
          <p:cNvSpPr txBox="1"/>
          <p:nvPr/>
        </p:nvSpPr>
        <p:spPr>
          <a:xfrm>
            <a:off x="4810003" y="5926481"/>
            <a:ext cx="2555630" cy="584775"/>
          </a:xfrm>
          <a:prstGeom prst="rect">
            <a:avLst/>
          </a:prstGeom>
          <a:noFill/>
        </p:spPr>
        <p:txBody>
          <a:bodyPr wrap="square" rtlCol="0">
            <a:spAutoFit/>
          </a:bodyPr>
          <a:lstStyle/>
          <a:p>
            <a:r>
              <a:rPr lang="en-US" sz="1600" b="1" dirty="0">
                <a:solidFill>
                  <a:schemeClr val="bg1"/>
                </a:solidFill>
              </a:rPr>
              <a:t>          Mahatma Gandhi</a:t>
            </a:r>
          </a:p>
          <a:p>
            <a:r>
              <a:rPr lang="en-US" sz="1600" b="1" dirty="0">
                <a:solidFill>
                  <a:schemeClr val="bg1"/>
                </a:solidFill>
              </a:rPr>
              <a:t>               1869 - 1943</a:t>
            </a:r>
          </a:p>
        </p:txBody>
      </p:sp>
    </p:spTree>
    <p:extLst>
      <p:ext uri="{BB962C8B-B14F-4D97-AF65-F5344CB8AC3E}">
        <p14:creationId xmlns:p14="http://schemas.microsoft.com/office/powerpoint/2010/main" val="2378017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0006" y="239151"/>
            <a:ext cx="5075044"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Research Sources</a:t>
            </a:r>
          </a:p>
        </p:txBody>
      </p:sp>
      <p:sp>
        <p:nvSpPr>
          <p:cNvPr id="3" name="TextBox 2"/>
          <p:cNvSpPr txBox="1"/>
          <p:nvPr/>
        </p:nvSpPr>
        <p:spPr>
          <a:xfrm>
            <a:off x="0" y="1734119"/>
            <a:ext cx="12192000" cy="5216813"/>
          </a:xfrm>
          <a:prstGeom prst="rect">
            <a:avLst/>
          </a:prstGeom>
          <a:noFill/>
        </p:spPr>
        <p:txBody>
          <a:bodyPr wrap="square" rtlCol="0">
            <a:spAutoFit/>
          </a:bodyPr>
          <a:lstStyle/>
          <a:p>
            <a:r>
              <a:rPr lang="en-US" sz="1500" b="1" dirty="0">
                <a:solidFill>
                  <a:schemeClr val="tx2"/>
                </a:solidFill>
              </a:rPr>
              <a:t>1. </a:t>
            </a:r>
            <a:r>
              <a:rPr lang="en-US" sz="1500" u="sng" dirty="0">
                <a:hlinkClick r:id="rId2"/>
              </a:rPr>
              <a:t>https://en.wikipedia.org/wiki/Wind_chill</a:t>
            </a:r>
            <a:endParaRPr lang="en-US" sz="1500" u="sng" dirty="0"/>
          </a:p>
          <a:p>
            <a:endParaRPr lang="en-US" sz="1500" b="1" dirty="0">
              <a:solidFill>
                <a:schemeClr val="tx2"/>
              </a:solidFill>
            </a:endParaRPr>
          </a:p>
          <a:p>
            <a:r>
              <a:rPr lang="en-US" sz="1500" b="1" dirty="0">
                <a:solidFill>
                  <a:schemeClr val="tx2"/>
                </a:solidFill>
              </a:rPr>
              <a:t>2. </a:t>
            </a:r>
            <a:r>
              <a:rPr lang="en-US" sz="1500" u="sng" dirty="0">
                <a:hlinkClick r:id="rId3"/>
              </a:rPr>
              <a:t>http://www.accuweather.com/en/us/lincoln-city-or/97367/month/340213?monyr=3/01/2016</a:t>
            </a:r>
            <a:endParaRPr lang="en-US" sz="1500" u="sng" dirty="0"/>
          </a:p>
          <a:p>
            <a:endParaRPr lang="en-US" sz="1500" dirty="0"/>
          </a:p>
          <a:p>
            <a:r>
              <a:rPr lang="en-US" sz="1500" b="1" dirty="0">
                <a:solidFill>
                  <a:schemeClr val="tx2"/>
                </a:solidFill>
              </a:rPr>
              <a:t>3.</a:t>
            </a:r>
            <a:r>
              <a:rPr lang="en-US" sz="1500" u="sng" dirty="0">
                <a:hlinkClick r:id="rId4"/>
              </a:rPr>
              <a:t>http://www.Public.health.oregon.gov/DiseaseConditions/InjuryFatalityData/Documents/NVDRS/Suicide%20in%20Oregon%202015%20report.pdf</a:t>
            </a:r>
            <a:endParaRPr lang="en-US" sz="1500" u="sng" dirty="0"/>
          </a:p>
          <a:p>
            <a:endParaRPr lang="en-US" sz="1500" dirty="0"/>
          </a:p>
          <a:p>
            <a:r>
              <a:rPr lang="en-US" sz="1500" b="1" dirty="0">
                <a:solidFill>
                  <a:schemeClr val="tx2"/>
                </a:solidFill>
              </a:rPr>
              <a:t>4.</a:t>
            </a:r>
            <a:r>
              <a:rPr lang="en-US" sz="1500" u="sng" dirty="0">
                <a:hlinkClick r:id="rId5"/>
              </a:rPr>
              <a:t> http://www.mindhealthconnect.org.au/benefits-of-volunteering</a:t>
            </a:r>
            <a:endParaRPr lang="en-US" sz="1500" u="sng" dirty="0"/>
          </a:p>
          <a:p>
            <a:endParaRPr lang="en-US" sz="1500" dirty="0"/>
          </a:p>
          <a:p>
            <a:r>
              <a:rPr lang="en-US" sz="1500" b="1" dirty="0">
                <a:solidFill>
                  <a:schemeClr val="tx2"/>
                </a:solidFill>
              </a:rPr>
              <a:t>5.</a:t>
            </a:r>
            <a:r>
              <a:rPr lang="en-US" sz="1500" u="sng" dirty="0">
                <a:hlinkClick r:id="rId6"/>
              </a:rPr>
              <a:t>https://www.google.com/search?q=pictures+of+people+volunteering&amp;source=lnms&amp;tbm=isch&amp;sa=X&amp;ved=0ahUKEwja49u7gNTSAhUMpJQKHdeCCj4Q_AUIBigB&amp;biw=1310&amp;bih=611#imgrc=-gya3wztNENZfM</a:t>
            </a:r>
            <a:r>
              <a:rPr lang="en-US" sz="1500" dirty="0"/>
              <a:t>:</a:t>
            </a:r>
            <a:r>
              <a:rPr lang="en-US" sz="1500" b="1" dirty="0">
                <a:solidFill>
                  <a:schemeClr val="tx2"/>
                </a:solidFill>
              </a:rPr>
              <a:t> </a:t>
            </a:r>
          </a:p>
          <a:p>
            <a:endParaRPr lang="en-US" sz="1500" b="1" dirty="0">
              <a:solidFill>
                <a:schemeClr val="tx2"/>
              </a:solidFill>
            </a:endParaRPr>
          </a:p>
          <a:p>
            <a:r>
              <a:rPr lang="en-US" sz="1500" b="1" dirty="0">
                <a:solidFill>
                  <a:schemeClr val="tx2"/>
                </a:solidFill>
              </a:rPr>
              <a:t>6. </a:t>
            </a:r>
            <a:r>
              <a:rPr lang="en-US" sz="1500" u="sng" dirty="0">
                <a:hlinkClick r:id="rId7"/>
              </a:rPr>
              <a:t>http://www.endhomelessness.org/pages/cost_of_homelessness</a:t>
            </a:r>
            <a:endParaRPr lang="en-US" sz="1500" u="sng" dirty="0"/>
          </a:p>
          <a:p>
            <a:endParaRPr lang="en-US" sz="1500" dirty="0"/>
          </a:p>
          <a:p>
            <a:r>
              <a:rPr lang="en-US" sz="1500" b="1" dirty="0">
                <a:solidFill>
                  <a:schemeClr val="tx2"/>
                </a:solidFill>
              </a:rPr>
              <a:t>7. </a:t>
            </a:r>
            <a:r>
              <a:rPr lang="en-US" sz="1500" u="sng" dirty="0">
                <a:hlinkClick r:id="rId8"/>
              </a:rPr>
              <a:t>http://www.greendoors.org/facts/cost.php</a:t>
            </a:r>
            <a:endParaRPr lang="en-US" sz="1500" u="sng" dirty="0"/>
          </a:p>
          <a:p>
            <a:endParaRPr lang="en-US" sz="1500" u="sng" dirty="0"/>
          </a:p>
          <a:p>
            <a:r>
              <a:rPr lang="en-US" sz="1500" b="1" dirty="0">
                <a:solidFill>
                  <a:schemeClr val="tx2"/>
                </a:solidFill>
              </a:rPr>
              <a:t>8</a:t>
            </a:r>
            <a:r>
              <a:rPr lang="en-US" sz="1500" dirty="0">
                <a:solidFill>
                  <a:schemeClr val="tx2"/>
                </a:solidFill>
              </a:rPr>
              <a:t>. </a:t>
            </a:r>
            <a:r>
              <a:rPr lang="en-US" sz="1500" dirty="0">
                <a:solidFill>
                  <a:schemeClr val="tx2"/>
                </a:solidFill>
                <a:hlinkClick r:id="rId9"/>
              </a:rPr>
              <a:t>http://www.lincolncitywarmingshelter.com/our-history</a:t>
            </a:r>
            <a:endParaRPr lang="en-US" sz="1500" dirty="0">
              <a:solidFill>
                <a:schemeClr val="tx2"/>
              </a:solidFill>
            </a:endParaRPr>
          </a:p>
          <a:p>
            <a:endParaRPr lang="en-US" sz="1500" b="1" dirty="0">
              <a:solidFill>
                <a:schemeClr val="tx2"/>
              </a:solidFill>
            </a:endParaRPr>
          </a:p>
          <a:p>
            <a:r>
              <a:rPr lang="en-US" sz="1500" b="1" dirty="0">
                <a:solidFill>
                  <a:schemeClr val="tx2"/>
                </a:solidFill>
              </a:rPr>
              <a:t>9. </a:t>
            </a:r>
            <a:r>
              <a:rPr lang="en-US" sz="1500" u="sng" dirty="0">
                <a:solidFill>
                  <a:schemeClr val="tx2"/>
                </a:solidFill>
                <a:hlinkClick r:id="rId10"/>
              </a:rPr>
              <a:t>http://www.lincolncitywarmingshelter.com/stats-reviews-success-stories</a:t>
            </a:r>
            <a:endParaRPr lang="en-US" sz="1500" u="sng" dirty="0">
              <a:solidFill>
                <a:schemeClr val="tx2"/>
              </a:solidFill>
            </a:endParaRPr>
          </a:p>
          <a:p>
            <a:endParaRPr lang="en-US" sz="1500" u="sng" dirty="0">
              <a:solidFill>
                <a:schemeClr val="tx2"/>
              </a:solidFill>
            </a:endParaRPr>
          </a:p>
          <a:p>
            <a:r>
              <a:rPr lang="en-US" sz="1500" b="1" dirty="0">
                <a:solidFill>
                  <a:schemeClr val="tx2"/>
                </a:solidFill>
              </a:rPr>
              <a:t>10. Lincoln City Warming Shelter Operations Manual</a:t>
            </a:r>
          </a:p>
          <a:p>
            <a:endParaRPr lang="en-US" sz="1500" u="sng" dirty="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619890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4677" y="3111597"/>
            <a:ext cx="9144000" cy="1143000"/>
          </a:xfrm>
        </p:spPr>
        <p:txBody>
          <a:bodyPr>
            <a:normAutofit/>
          </a:bodyPr>
          <a:lstStyle/>
          <a:p>
            <a:r>
              <a:rPr lang="en-US" sz="3200" b="1" dirty="0">
                <a:solidFill>
                  <a:schemeClr val="tx2"/>
                </a:solidFill>
              </a:rPr>
              <a:t>      Lincoln City Warming Shelter Mission </a:t>
            </a:r>
          </a:p>
        </p:txBody>
      </p:sp>
      <p:sp>
        <p:nvSpPr>
          <p:cNvPr id="3" name="Content Placeholder 2"/>
          <p:cNvSpPr>
            <a:spLocks noGrp="1"/>
          </p:cNvSpPr>
          <p:nvPr>
            <p:ph idx="1"/>
          </p:nvPr>
        </p:nvSpPr>
        <p:spPr>
          <a:xfrm>
            <a:off x="184613" y="4629150"/>
            <a:ext cx="11774658" cy="4457700"/>
          </a:xfrm>
        </p:spPr>
        <p:txBody>
          <a:bodyPr/>
          <a:lstStyle/>
          <a:p>
            <a:pPr marL="45720" indent="0">
              <a:buNone/>
            </a:pPr>
            <a:r>
              <a:rPr lang="en-US" b="1" dirty="0">
                <a:solidFill>
                  <a:schemeClr val="tx2"/>
                </a:solidFill>
              </a:rPr>
              <a:t>Lincoln City Warming Shelter(s) are operated by a coalition of people representing non profits, faith based communities, and regular citizens providing warming shelter(s) in the Lincoln City and surrounding areas during temperatures 39 degrees and below from December 1</a:t>
            </a:r>
            <a:r>
              <a:rPr lang="en-US" b="1" baseline="30000" dirty="0">
                <a:solidFill>
                  <a:schemeClr val="tx2"/>
                </a:solidFill>
              </a:rPr>
              <a:t>st</a:t>
            </a:r>
            <a:r>
              <a:rPr lang="en-US" b="1" dirty="0">
                <a:solidFill>
                  <a:schemeClr val="tx2"/>
                </a:solidFill>
              </a:rPr>
              <a:t> through March 1</a:t>
            </a:r>
            <a:r>
              <a:rPr lang="en-US" b="1" baseline="30000" dirty="0">
                <a:solidFill>
                  <a:schemeClr val="tx2"/>
                </a:solidFill>
              </a:rPr>
              <a:t>st</a:t>
            </a:r>
            <a:r>
              <a:rPr lang="en-US" b="1" dirty="0">
                <a:solidFill>
                  <a:schemeClr val="tx2"/>
                </a:solidFill>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9" t="1322" r="219" b="35787"/>
          <a:stretch/>
        </p:blipFill>
        <p:spPr>
          <a:xfrm>
            <a:off x="184613" y="153655"/>
            <a:ext cx="11774658" cy="3321065"/>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3943084" y="154745"/>
            <a:ext cx="4277709" cy="923330"/>
          </a:xfrm>
          <a:prstGeom prst="rect">
            <a:avLst/>
          </a:prstGeom>
          <a:noFill/>
        </p:spPr>
        <p:txBody>
          <a:bodyPr wrap="none" lIns="91440" tIns="45720" rIns="91440" bIns="45720">
            <a:spAutoFit/>
          </a:bodyPr>
          <a:lstStyle/>
          <a:p>
            <a:pPr algn="ctr"/>
            <a:r>
              <a:rPr lang="en-US" sz="5400" dirty="0">
                <a:ln w="0"/>
                <a:solidFill>
                  <a:schemeClr val="tx2"/>
                </a:solidFill>
                <a:effectLst>
                  <a:reflection blurRad="6350" stA="53000" endA="300" endPos="35500" dir="5400000" sy="-90000" algn="bl" rotWithShape="0"/>
                </a:effectLst>
              </a:rPr>
              <a:t>Singles Shelter</a:t>
            </a:r>
            <a:endParaRPr lang="en-US" sz="5400" b="0" cap="none" spc="0" dirty="0">
              <a:ln w="0"/>
              <a:solidFill>
                <a:schemeClr val="tx2"/>
              </a:solidFill>
              <a:effectLst>
                <a:reflection blurRad="6350" stA="53000" endA="300" endPos="35500" dir="5400000" sy="-90000" algn="bl" rotWithShape="0"/>
              </a:effectLst>
            </a:endParaRPr>
          </a:p>
        </p:txBody>
      </p:sp>
      <p:pic>
        <p:nvPicPr>
          <p:cNvPr id="1026" name="Picture 2" descr="https://storage.googleapis.com/wzukusers/user-26698184/images/587364ad1d682v5lpxIH/Congregational-Chu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00" y="1895136"/>
            <a:ext cx="2422866" cy="1623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orage.googleapis.com/wzukusers/user-26698184/images/587e79dec1dcaykdsqvX/Singles-m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724" y="1903647"/>
            <a:ext cx="2444226" cy="1614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orage.googleapis.com/wzukusers/user-26698184/images/587e7a8d483f5QxnLOGt/Singles-me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2508" y="1903647"/>
            <a:ext cx="2350458" cy="1614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orage.googleapis.com/wzukusers/user-26698184/images/587e7acf80e03jhc81zY/Singles-wom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836297" y="4413403"/>
            <a:ext cx="2422865" cy="1711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orage.googleapis.com/wzukusers/user-26698184/images/587e7b39c87c9R6rrsJw/Singles-kitch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0290" y="4413403"/>
            <a:ext cx="2367659" cy="1711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orage.googleapis.com/wzukusers/user-26698184/images/587e7bb146e61hU4DWzn/Singles-T.V-are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9076" y="4413403"/>
            <a:ext cx="2273890" cy="1711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5323" y="3518644"/>
            <a:ext cx="2422866" cy="338554"/>
          </a:xfrm>
          <a:prstGeom prst="rect">
            <a:avLst/>
          </a:prstGeom>
          <a:noFill/>
        </p:spPr>
        <p:txBody>
          <a:bodyPr wrap="square" rtlCol="0">
            <a:spAutoFit/>
          </a:bodyPr>
          <a:lstStyle/>
          <a:p>
            <a:r>
              <a:rPr lang="en-US" sz="1600" b="1" dirty="0">
                <a:solidFill>
                  <a:schemeClr val="tx2"/>
                </a:solidFill>
              </a:rPr>
              <a:t>Congregational Church</a:t>
            </a:r>
          </a:p>
        </p:txBody>
      </p:sp>
      <p:sp>
        <p:nvSpPr>
          <p:cNvPr id="4" name="TextBox 3"/>
          <p:cNvSpPr txBox="1"/>
          <p:nvPr/>
        </p:nvSpPr>
        <p:spPr>
          <a:xfrm>
            <a:off x="5208768" y="3504767"/>
            <a:ext cx="2444225" cy="338554"/>
          </a:xfrm>
          <a:prstGeom prst="rect">
            <a:avLst/>
          </a:prstGeom>
          <a:noFill/>
        </p:spPr>
        <p:txBody>
          <a:bodyPr wrap="square" rtlCol="0">
            <a:spAutoFit/>
          </a:bodyPr>
          <a:lstStyle/>
          <a:p>
            <a:r>
              <a:rPr lang="en-US" sz="1600" b="1" dirty="0">
                <a:solidFill>
                  <a:schemeClr val="tx2"/>
                </a:solidFill>
              </a:rPr>
              <a:t>Singles Men Room 1</a:t>
            </a:r>
          </a:p>
        </p:txBody>
      </p:sp>
      <p:sp>
        <p:nvSpPr>
          <p:cNvPr id="5" name="TextBox 4"/>
          <p:cNvSpPr txBox="1"/>
          <p:nvPr/>
        </p:nvSpPr>
        <p:spPr>
          <a:xfrm>
            <a:off x="9337551" y="3501141"/>
            <a:ext cx="2273890" cy="338554"/>
          </a:xfrm>
          <a:prstGeom prst="rect">
            <a:avLst/>
          </a:prstGeom>
          <a:noFill/>
        </p:spPr>
        <p:txBody>
          <a:bodyPr wrap="square" rtlCol="0">
            <a:spAutoFit/>
          </a:bodyPr>
          <a:lstStyle/>
          <a:p>
            <a:r>
              <a:rPr lang="en-US" sz="1600" b="1" dirty="0">
                <a:solidFill>
                  <a:schemeClr val="tx2"/>
                </a:solidFill>
              </a:rPr>
              <a:t>Singles Men Room 2</a:t>
            </a:r>
          </a:p>
        </p:txBody>
      </p:sp>
      <p:sp>
        <p:nvSpPr>
          <p:cNvPr id="6" name="TextBox 5"/>
          <p:cNvSpPr txBox="1"/>
          <p:nvPr/>
        </p:nvSpPr>
        <p:spPr>
          <a:xfrm>
            <a:off x="995323" y="6124563"/>
            <a:ext cx="2422866" cy="338554"/>
          </a:xfrm>
          <a:prstGeom prst="rect">
            <a:avLst/>
          </a:prstGeom>
          <a:noFill/>
        </p:spPr>
        <p:txBody>
          <a:bodyPr wrap="square" rtlCol="0">
            <a:spAutoFit/>
          </a:bodyPr>
          <a:lstStyle/>
          <a:p>
            <a:r>
              <a:rPr lang="en-US" sz="1600" b="1" dirty="0">
                <a:solidFill>
                  <a:schemeClr val="tx2"/>
                </a:solidFill>
              </a:rPr>
              <a:t>Singles Women Room</a:t>
            </a:r>
          </a:p>
        </p:txBody>
      </p:sp>
      <p:sp>
        <p:nvSpPr>
          <p:cNvPr id="7" name="TextBox 6"/>
          <p:cNvSpPr txBox="1"/>
          <p:nvPr/>
        </p:nvSpPr>
        <p:spPr>
          <a:xfrm>
            <a:off x="5099803" y="6124563"/>
            <a:ext cx="2367659" cy="338554"/>
          </a:xfrm>
          <a:prstGeom prst="rect">
            <a:avLst/>
          </a:prstGeom>
          <a:noFill/>
        </p:spPr>
        <p:txBody>
          <a:bodyPr wrap="square" rtlCol="0">
            <a:spAutoFit/>
          </a:bodyPr>
          <a:lstStyle/>
          <a:p>
            <a:r>
              <a:rPr lang="en-US" sz="1600" b="1" dirty="0">
                <a:solidFill>
                  <a:schemeClr val="tx2"/>
                </a:solidFill>
              </a:rPr>
              <a:t>Kitchen &amp; Dining Room </a:t>
            </a:r>
          </a:p>
        </p:txBody>
      </p:sp>
      <p:sp>
        <p:nvSpPr>
          <p:cNvPr id="9" name="TextBox 8"/>
          <p:cNvSpPr txBox="1"/>
          <p:nvPr/>
        </p:nvSpPr>
        <p:spPr>
          <a:xfrm>
            <a:off x="9149076" y="6124563"/>
            <a:ext cx="2462365" cy="338554"/>
          </a:xfrm>
          <a:prstGeom prst="rect">
            <a:avLst/>
          </a:prstGeom>
          <a:noFill/>
        </p:spPr>
        <p:txBody>
          <a:bodyPr wrap="square" rtlCol="0">
            <a:spAutoFit/>
          </a:bodyPr>
          <a:lstStyle/>
          <a:p>
            <a:r>
              <a:rPr lang="en-US" sz="1600" b="1" dirty="0">
                <a:solidFill>
                  <a:schemeClr val="tx2"/>
                </a:solidFill>
              </a:rPr>
              <a:t>Hang out spot w/ movies</a:t>
            </a:r>
          </a:p>
        </p:txBody>
      </p:sp>
    </p:spTree>
    <p:extLst>
      <p:ext uri="{BB962C8B-B14F-4D97-AF65-F5344CB8AC3E}">
        <p14:creationId xmlns:p14="http://schemas.microsoft.com/office/powerpoint/2010/main" val="207570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3991210" y="238203"/>
            <a:ext cx="4153317" cy="923330"/>
          </a:xfrm>
          <a:prstGeom prst="rect">
            <a:avLst/>
          </a:prstGeom>
          <a:noFill/>
        </p:spPr>
        <p:txBody>
          <a:bodyPr wrap="none" lIns="91440" tIns="45720" rIns="91440" bIns="45720">
            <a:spAutoFit/>
          </a:bodyPr>
          <a:lstStyle/>
          <a:p>
            <a:pPr algn="ctr"/>
            <a:r>
              <a:rPr lang="en-US" sz="5400" b="0" cap="none" spc="0" dirty="0">
                <a:ln w="0"/>
                <a:solidFill>
                  <a:schemeClr val="tx2"/>
                </a:solidFill>
                <a:effectLst>
                  <a:reflection blurRad="6350" stA="53000" endA="300" endPos="35500" dir="5400000" sy="-90000" algn="bl" rotWithShape="0"/>
                </a:effectLst>
              </a:rPr>
              <a:t>Family Shelter</a:t>
            </a:r>
          </a:p>
        </p:txBody>
      </p:sp>
      <p:pic>
        <p:nvPicPr>
          <p:cNvPr id="2050" name="Picture 2" descr="https://storage.googleapis.com/wzukusers/user-26698184/images/587365570f150k6s33pz/first-baptist-church-L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555" y="1678771"/>
            <a:ext cx="2618836" cy="1718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orage.googleapis.com/wzukusers/user-26698184/images/5886a60476940HrouiLo/cotsfirstbapt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450" y="1678771"/>
            <a:ext cx="2618836" cy="1718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orage.googleapis.com/wzukusers/user-26698184/images/5886a681e1530cgYdunG/childrensare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0345" y="1678771"/>
            <a:ext cx="2618836" cy="17185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orage.googleapis.com/wzukusers/user-26698184/images/5886a6a8cd59chffBBdb/childrensare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678" y="4206240"/>
            <a:ext cx="2741732" cy="16450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orage.googleapis.com/wzukusers/user-26698184/images/5886a6e8f1cb3hST6rhm/kitchenfirstbapti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9611" y="4206241"/>
            <a:ext cx="2741732" cy="1645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23708" y="3397344"/>
            <a:ext cx="2618836" cy="338554"/>
          </a:xfrm>
          <a:prstGeom prst="rect">
            <a:avLst/>
          </a:prstGeom>
          <a:noFill/>
        </p:spPr>
        <p:txBody>
          <a:bodyPr wrap="square" rtlCol="0">
            <a:spAutoFit/>
          </a:bodyPr>
          <a:lstStyle/>
          <a:p>
            <a:r>
              <a:rPr lang="en-US" sz="1600" b="1" dirty="0">
                <a:solidFill>
                  <a:schemeClr val="tx2"/>
                </a:solidFill>
              </a:rPr>
              <a:t>First Baptist Church</a:t>
            </a:r>
          </a:p>
        </p:txBody>
      </p:sp>
      <p:sp>
        <p:nvSpPr>
          <p:cNvPr id="4" name="TextBox 3"/>
          <p:cNvSpPr txBox="1"/>
          <p:nvPr/>
        </p:nvSpPr>
        <p:spPr>
          <a:xfrm>
            <a:off x="5095603" y="3369625"/>
            <a:ext cx="2715776" cy="338554"/>
          </a:xfrm>
          <a:prstGeom prst="rect">
            <a:avLst/>
          </a:prstGeom>
          <a:noFill/>
        </p:spPr>
        <p:txBody>
          <a:bodyPr wrap="square" rtlCol="0">
            <a:spAutoFit/>
          </a:bodyPr>
          <a:lstStyle/>
          <a:p>
            <a:r>
              <a:rPr lang="en-US" sz="1600" b="1" dirty="0">
                <a:solidFill>
                  <a:schemeClr val="tx2"/>
                </a:solidFill>
              </a:rPr>
              <a:t>Family sleeping space</a:t>
            </a:r>
          </a:p>
        </p:txBody>
      </p:sp>
      <p:sp>
        <p:nvSpPr>
          <p:cNvPr id="5" name="TextBox 4"/>
          <p:cNvSpPr txBox="1"/>
          <p:nvPr/>
        </p:nvSpPr>
        <p:spPr>
          <a:xfrm>
            <a:off x="9200188" y="3397344"/>
            <a:ext cx="2618836" cy="338554"/>
          </a:xfrm>
          <a:prstGeom prst="rect">
            <a:avLst/>
          </a:prstGeom>
          <a:noFill/>
        </p:spPr>
        <p:txBody>
          <a:bodyPr wrap="square" rtlCol="0">
            <a:spAutoFit/>
          </a:bodyPr>
          <a:lstStyle/>
          <a:p>
            <a:r>
              <a:rPr lang="en-US" sz="1600" b="1" dirty="0">
                <a:solidFill>
                  <a:schemeClr val="tx2"/>
                </a:solidFill>
              </a:rPr>
              <a:t>Children’s area</a:t>
            </a:r>
          </a:p>
        </p:txBody>
      </p:sp>
      <p:sp>
        <p:nvSpPr>
          <p:cNvPr id="6" name="TextBox 5"/>
          <p:cNvSpPr txBox="1"/>
          <p:nvPr/>
        </p:nvSpPr>
        <p:spPr>
          <a:xfrm>
            <a:off x="2962008" y="5851279"/>
            <a:ext cx="2741732" cy="338554"/>
          </a:xfrm>
          <a:prstGeom prst="rect">
            <a:avLst/>
          </a:prstGeom>
          <a:noFill/>
        </p:spPr>
        <p:txBody>
          <a:bodyPr wrap="square" rtlCol="0">
            <a:spAutoFit/>
          </a:bodyPr>
          <a:lstStyle/>
          <a:p>
            <a:r>
              <a:rPr lang="en-US" sz="1600" b="1" dirty="0">
                <a:solidFill>
                  <a:schemeClr val="tx2"/>
                </a:solidFill>
              </a:rPr>
              <a:t>Movies for the kids</a:t>
            </a:r>
          </a:p>
        </p:txBody>
      </p:sp>
      <p:sp>
        <p:nvSpPr>
          <p:cNvPr id="7" name="TextBox 6"/>
          <p:cNvSpPr txBox="1"/>
          <p:nvPr/>
        </p:nvSpPr>
        <p:spPr>
          <a:xfrm>
            <a:off x="7983767" y="5851279"/>
            <a:ext cx="2741732" cy="338554"/>
          </a:xfrm>
          <a:prstGeom prst="rect">
            <a:avLst/>
          </a:prstGeom>
          <a:noFill/>
        </p:spPr>
        <p:txBody>
          <a:bodyPr wrap="square" rtlCol="0">
            <a:spAutoFit/>
          </a:bodyPr>
          <a:lstStyle/>
          <a:p>
            <a:r>
              <a:rPr lang="en-US" sz="1600" b="1" dirty="0">
                <a:solidFill>
                  <a:schemeClr val="tx2"/>
                </a:solidFill>
              </a:rPr>
              <a:t>Kitchen</a:t>
            </a:r>
          </a:p>
        </p:txBody>
      </p:sp>
    </p:spTree>
    <p:extLst>
      <p:ext uri="{BB962C8B-B14F-4D97-AF65-F5344CB8AC3E}">
        <p14:creationId xmlns:p14="http://schemas.microsoft.com/office/powerpoint/2010/main" val="112398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26179163"/>
              </p:ext>
            </p:extLst>
          </p:nvPr>
        </p:nvGraphicFramePr>
        <p:xfrm>
          <a:off x="0" y="1133398"/>
          <a:ext cx="12192000" cy="572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868659" y="210068"/>
            <a:ext cx="8454682" cy="923330"/>
          </a:xfrm>
          <a:prstGeom prst="rect">
            <a:avLst/>
          </a:prstGeom>
          <a:solidFill>
            <a:schemeClr val="bg1">
              <a:alpha val="0"/>
            </a:schemeClr>
          </a:solidFill>
        </p:spPr>
        <p:txBody>
          <a:bodyPr wrap="square" lIns="91440" tIns="45720" rIns="91440" bIns="45720">
            <a:spAutoFit/>
          </a:bodyPr>
          <a:lstStyle/>
          <a:p>
            <a:pPr algn="ctr"/>
            <a:r>
              <a:rPr lang="en-US" sz="5400" dirty="0">
                <a:ln w="0"/>
                <a:solidFill>
                  <a:schemeClr val="tx2"/>
                </a:solidFill>
                <a:effectLst>
                  <a:outerShdw blurRad="38100" dist="38100" dir="2700000" algn="tl">
                    <a:srgbClr val="000000">
                      <a:alpha val="43137"/>
                    </a:srgbClr>
                  </a:outerShdw>
                  <a:reflection blurRad="6350" stA="55000" endA="300" endPos="45500" dir="5400000" sy="-100000" algn="bl" rotWithShape="0"/>
                </a:effectLst>
              </a:rPr>
              <a:t>Notification Process Protocol</a:t>
            </a:r>
          </a:p>
        </p:txBody>
      </p:sp>
    </p:spTree>
    <p:extLst>
      <p:ext uri="{BB962C8B-B14F-4D97-AF65-F5344CB8AC3E}">
        <p14:creationId xmlns:p14="http://schemas.microsoft.com/office/powerpoint/2010/main" val="28193525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769416670"/>
              </p:ext>
            </p:extLst>
          </p:nvPr>
        </p:nvGraphicFramePr>
        <p:xfrm>
          <a:off x="1343772" y="1298713"/>
          <a:ext cx="9785813" cy="5353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a:off x="808383" y="48904"/>
            <a:ext cx="10575234" cy="830997"/>
          </a:xfrm>
          <a:prstGeom prst="rect">
            <a:avLst/>
          </a:prstGeom>
        </p:spPr>
        <p:txBody>
          <a:bodyPr wrap="square">
            <a:spAutoFit/>
          </a:bodyPr>
          <a:lstStyle/>
          <a:p>
            <a:pPr algn="ctr"/>
            <a:r>
              <a:rPr lang="en-US" sz="4800" dirty="0">
                <a:ln w="0"/>
                <a:solidFill>
                  <a:schemeClr val="tx2"/>
                </a:solidFill>
                <a:effectLst>
                  <a:reflection blurRad="6350" stA="55000" endA="300" endPos="45500" dir="5400000" sy="-100000" algn="bl" rotWithShape="0"/>
                </a:effectLst>
              </a:rPr>
              <a:t>  </a:t>
            </a:r>
            <a:r>
              <a:rPr lang="en-US" sz="4800" dirty="0">
                <a:ln w="0"/>
                <a:solidFill>
                  <a:schemeClr val="tx2"/>
                </a:solidFill>
                <a:effectLst>
                  <a:outerShdw blurRad="38100" dist="38100" dir="2700000" algn="tl">
                    <a:srgbClr val="000000">
                      <a:alpha val="43137"/>
                    </a:srgbClr>
                  </a:outerShdw>
                  <a:reflection blurRad="6350" stA="55000" endA="300" endPos="45500" dir="5400000" sy="-100000" algn="bl" rotWithShape="0"/>
                </a:effectLst>
              </a:rPr>
              <a:t>Shelter Operations</a:t>
            </a: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90847789"/>
              </p:ext>
            </p:extLst>
          </p:nvPr>
        </p:nvGraphicFramePr>
        <p:xfrm>
          <a:off x="926115" y="2024571"/>
          <a:ext cx="10496851" cy="787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425040689"/>
              </p:ext>
            </p:extLst>
          </p:nvPr>
        </p:nvGraphicFramePr>
        <p:xfrm>
          <a:off x="926114" y="2855779"/>
          <a:ext cx="10496852" cy="830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1019252494"/>
              </p:ext>
            </p:extLst>
          </p:nvPr>
        </p:nvGraphicFramePr>
        <p:xfrm>
          <a:off x="926114" y="3729257"/>
          <a:ext cx="10496852" cy="8746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extLst>
              <p:ext uri="{D42A27DB-BD31-4B8C-83A1-F6EECF244321}">
                <p14:modId xmlns:p14="http://schemas.microsoft.com/office/powerpoint/2010/main" val="2278883428"/>
              </p:ext>
            </p:extLst>
          </p:nvPr>
        </p:nvGraphicFramePr>
        <p:xfrm>
          <a:off x="946442" y="4647283"/>
          <a:ext cx="10476523" cy="87467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Rectangle 11"/>
          <p:cNvSpPr/>
          <p:nvPr/>
        </p:nvSpPr>
        <p:spPr>
          <a:xfrm>
            <a:off x="273538" y="143313"/>
            <a:ext cx="11796541" cy="923330"/>
          </a:xfrm>
          <a:prstGeom prst="rect">
            <a:avLst/>
          </a:prstGeom>
          <a:noFill/>
        </p:spPr>
        <p:txBody>
          <a:bodyPr wrap="square" lIns="91440" tIns="45720" rIns="91440" bIns="45720">
            <a:spAutoFit/>
          </a:bodyPr>
          <a:lstStyle/>
          <a:p>
            <a:pPr algn="ctr"/>
            <a:endParaRPr lang="en-US" sz="5400" b="1" cap="none" spc="0" dirty="0">
              <a:ln w="9525">
                <a:solidFill>
                  <a:schemeClr val="bg1"/>
                </a:solidFill>
                <a:prstDash val="solid"/>
              </a:ln>
              <a:solidFill>
                <a:schemeClr val="tx2"/>
              </a:solidFill>
            </a:endParaRPr>
          </a:p>
        </p:txBody>
      </p:sp>
      <p:grpSp>
        <p:nvGrpSpPr>
          <p:cNvPr id="22" name="Group 21"/>
          <p:cNvGrpSpPr/>
          <p:nvPr/>
        </p:nvGrpSpPr>
        <p:grpSpPr>
          <a:xfrm>
            <a:off x="946442" y="5565309"/>
            <a:ext cx="4160129" cy="416409"/>
            <a:chOff x="0" y="106"/>
            <a:chExt cx="3251200" cy="416409"/>
          </a:xfrm>
          <a:scene3d>
            <a:camera prst="orthographicFront">
              <a:rot lat="0" lon="0" rev="0"/>
            </a:camera>
            <a:lightRig rig="contrasting" dir="t">
              <a:rot lat="0" lon="0" rev="1200000"/>
            </a:lightRig>
          </a:scene3d>
        </p:grpSpPr>
        <p:sp>
          <p:nvSpPr>
            <p:cNvPr id="23" name="Rectangle: Rounded Corners 22"/>
            <p:cNvSpPr/>
            <p:nvPr/>
          </p:nvSpPr>
          <p:spPr>
            <a:xfrm>
              <a:off x="0" y="106"/>
              <a:ext cx="3251200" cy="416409"/>
            </a:xfrm>
            <a:prstGeom prst="roundRect">
              <a:avLst/>
            </a:prstGeom>
            <a:gradFill rotWithShape="0">
              <a:gsLst>
                <a:gs pos="0">
                  <a:schemeClr val="accent3">
                    <a:lumMod val="0"/>
                    <a:lumOff val="100000"/>
                  </a:schemeClr>
                </a:gs>
                <a:gs pos="13000">
                  <a:srgbClr val="00B050"/>
                </a:gs>
                <a:gs pos="100000">
                  <a:schemeClr val="accent3">
                    <a:lumMod val="100000"/>
                  </a:schemeClr>
                </a:gs>
              </a:gsLst>
              <a:path path="circle">
                <a:fillToRect l="100000" b="100000"/>
              </a:path>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4" name="Rectangle: Rounded Corners 4"/>
            <p:cNvSpPr txBox="1"/>
            <p:nvPr/>
          </p:nvSpPr>
          <p:spPr>
            <a:xfrm>
              <a:off x="40654" y="40760"/>
              <a:ext cx="3210546" cy="375755"/>
            </a:xfrm>
            <a:prstGeom prst="rect">
              <a:avLst/>
            </a:prstGeom>
            <a:gradFill>
              <a:gsLst>
                <a:gs pos="0">
                  <a:schemeClr val="accent3">
                    <a:lumMod val="0"/>
                    <a:lumOff val="100000"/>
                  </a:schemeClr>
                </a:gs>
                <a:gs pos="0">
                  <a:srgbClr val="00B050"/>
                </a:gs>
                <a:gs pos="100000">
                  <a:schemeClr val="accent4">
                    <a:lumMod val="75000"/>
                  </a:schemeClr>
                </a:gs>
                <a:gs pos="52000">
                  <a:schemeClr val="accent3">
                    <a:lumMod val="75000"/>
                  </a:schemeClr>
                </a:gs>
              </a:gsLst>
              <a:path path="circle">
                <a:fillToRect l="100000" b="100000"/>
              </a:path>
            </a:grad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400" b="1" kern="1200" dirty="0"/>
                <a:t>Laundry Vouchers</a:t>
              </a:r>
            </a:p>
          </p:txBody>
        </p:sp>
      </p:grpSp>
      <p:grpSp>
        <p:nvGrpSpPr>
          <p:cNvPr id="25" name="Group 24"/>
          <p:cNvGrpSpPr/>
          <p:nvPr/>
        </p:nvGrpSpPr>
        <p:grpSpPr>
          <a:xfrm>
            <a:off x="5132581" y="5544982"/>
            <a:ext cx="6290384" cy="416409"/>
            <a:chOff x="3251199" y="458156"/>
            <a:chExt cx="4876800" cy="416410"/>
          </a:xfrm>
          <a:scene3d>
            <a:camera prst="orthographicFront">
              <a:rot lat="0" lon="0" rev="0"/>
            </a:camera>
            <a:lightRig rig="contrasting" dir="t">
              <a:rot lat="0" lon="0" rev="1200000"/>
            </a:lightRig>
          </a:scene3d>
        </p:grpSpPr>
        <p:sp>
          <p:nvSpPr>
            <p:cNvPr id="26" name="Arrow: Right 25"/>
            <p:cNvSpPr/>
            <p:nvPr/>
          </p:nvSpPr>
          <p:spPr>
            <a:xfrm>
              <a:off x="3251199" y="458156"/>
              <a:ext cx="4876800" cy="416409"/>
            </a:xfrm>
            <a:prstGeom prst="rightArrow">
              <a:avLst>
                <a:gd name="adj1" fmla="val 75000"/>
                <a:gd name="adj2" fmla="val 50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Right 4"/>
            <p:cNvSpPr txBox="1"/>
            <p:nvPr/>
          </p:nvSpPr>
          <p:spPr>
            <a:xfrm>
              <a:off x="3251199" y="498810"/>
              <a:ext cx="4720647" cy="375756"/>
            </a:xfrm>
            <a:prstGeom prst="rect">
              <a:avLst/>
            </a:prstGeom>
            <a:solidFill>
              <a:schemeClr val="tx2"/>
            </a:solid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0" lvl="1" algn="l" defTabSz="400050">
                <a:lnSpc>
                  <a:spcPct val="90000"/>
                </a:lnSpc>
                <a:spcBef>
                  <a:spcPct val="0"/>
                </a:spcBef>
                <a:spcAft>
                  <a:spcPct val="15000"/>
                </a:spcAft>
              </a:pPr>
              <a:r>
                <a:rPr lang="en-US" sz="2400" b="1" dirty="0">
                  <a:solidFill>
                    <a:schemeClr val="bg1"/>
                  </a:solidFill>
                </a:rPr>
                <a:t>∙</a:t>
              </a:r>
              <a:r>
                <a:rPr lang="en-US" sz="1400" b="1" dirty="0">
                  <a:solidFill>
                    <a:schemeClr val="bg1"/>
                  </a:solidFill>
                </a:rPr>
                <a:t>Laundry vouchers can be redeemed at Posh Wash Laundry mat in Lincoln City</a:t>
              </a:r>
              <a:endParaRPr lang="en-US" sz="1400" b="1" kern="1200" dirty="0">
                <a:solidFill>
                  <a:schemeClr val="bg1"/>
                </a:solidFill>
              </a:endParaRPr>
            </a:p>
          </p:txBody>
        </p:sp>
      </p:grpSp>
      <p:sp>
        <p:nvSpPr>
          <p:cNvPr id="29" name="Rectangle 28"/>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0" name="Rectangle 29"/>
          <p:cNvSpPr/>
          <p:nvPr/>
        </p:nvSpPr>
        <p:spPr>
          <a:xfrm>
            <a:off x="371062" y="420312"/>
            <a:ext cx="11383616" cy="769441"/>
          </a:xfrm>
          <a:prstGeom prst="rect">
            <a:avLst/>
          </a:prstGeom>
        </p:spPr>
        <p:txBody>
          <a:bodyPr wrap="square">
            <a:spAutoFit/>
          </a:bodyPr>
          <a:lstStyle/>
          <a:p>
            <a:pPr algn="ctr"/>
            <a:r>
              <a:rPr lang="en-US" sz="4400" dirty="0">
                <a:ln w="0"/>
                <a:solidFill>
                  <a:schemeClr val="tx2"/>
                </a:solidFill>
                <a:effectLst>
                  <a:outerShdw blurRad="38100" dist="38100" dir="2700000" algn="tl">
                    <a:srgbClr val="000000">
                      <a:alpha val="43137"/>
                    </a:srgbClr>
                  </a:outerShdw>
                  <a:reflection blurRad="6350" stA="53000" endA="300" endPos="35500" dir="5400000" sy="-90000" algn="bl" rotWithShape="0"/>
                </a:effectLst>
              </a:rPr>
              <a:t>Supplies available to Shelter Guests</a:t>
            </a:r>
          </a:p>
        </p:txBody>
      </p:sp>
    </p:spTree>
    <p:extLst>
      <p:ext uri="{BB962C8B-B14F-4D97-AF65-F5344CB8AC3E}">
        <p14:creationId xmlns:p14="http://schemas.microsoft.com/office/powerpoint/2010/main" val="1169040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223888" y="633046"/>
            <a:ext cx="9678573" cy="5632311"/>
          </a:xfrm>
          <a:prstGeom prst="rect">
            <a:avLst/>
          </a:prstGeom>
          <a:noFill/>
        </p:spPr>
        <p:txBody>
          <a:bodyPr wrap="square" rtlCol="0">
            <a:spAutoFit/>
          </a:bodyPr>
          <a:lstStyle/>
          <a:p>
            <a:r>
              <a:rPr lang="en-US" sz="4000" b="1" dirty="0">
                <a:solidFill>
                  <a:schemeClr val="bg1"/>
                </a:solidFill>
              </a:rPr>
              <a:t>When people are given basic things like the ability to take a shower, wear clean clothes, and groom themselves, they are able to face society and get back on their feet. Expecting a homeless person to function in society without rehabilitation is comparable to handing someone a raw steak without a way to cook it. Crazy right? Take a moment and think about that… </a:t>
            </a:r>
          </a:p>
        </p:txBody>
      </p:sp>
    </p:spTree>
    <p:extLst>
      <p:ext uri="{BB962C8B-B14F-4D97-AF65-F5344CB8AC3E}">
        <p14:creationId xmlns:p14="http://schemas.microsoft.com/office/powerpoint/2010/main" val="3991894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2802</Words>
  <Application>Microsoft Office PowerPoint</Application>
  <PresentationFormat>Widescreen</PresentationFormat>
  <Paragraphs>253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Health Fitness 16x9</vt:lpstr>
      <vt:lpstr>Lincoln City warming shelter</vt:lpstr>
      <vt:lpstr>PowerPoint Presentation</vt:lpstr>
      <vt:lpstr>      Lincoln City Warming Shelter 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Amanda Cherryholmes</cp:lastModifiedBy>
  <cp:revision>1</cp:revision>
  <dcterms:created xsi:type="dcterms:W3CDTF">2017-03-03T03:07:42Z</dcterms:created>
  <dcterms:modified xsi:type="dcterms:W3CDTF">2026-02-08T02:13:04Z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