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2" r:id="rId3"/>
    <p:sldId id="271" r:id="rId4"/>
    <p:sldId id="270" r:id="rId5"/>
    <p:sldId id="2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As a Whole, between 12/16/18 &amp; 11/17/19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 a whole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DE60-4D06-821C-D25122CA4AB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DE60-4D06-821C-D25122CA4ABF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Incidents at or around the center</c:v>
                </c:pt>
                <c:pt idx="1">
                  <c:v>Incidents NOT at or around the Center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7.0000000000000001E-3</c:v>
                </c:pt>
                <c:pt idx="1">
                  <c:v>0.99299999999999999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60-4D06-821C-D25122CA4A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467275024"/>
        <c:axId val="467279944"/>
        <c:axId val="0"/>
      </c:bar3DChart>
      <c:catAx>
        <c:axId val="46727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279944"/>
        <c:crosses val="autoZero"/>
        <c:auto val="1"/>
        <c:lblAlgn val="ctr"/>
        <c:lblOffset val="100"/>
        <c:noMultiLvlLbl val="0"/>
      </c:catAx>
      <c:valAx>
        <c:axId val="467279944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7275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Local</a:t>
            </a:r>
            <a:r>
              <a:rPr lang="en-US" baseline="0" dirty="0"/>
              <a:t> Vs Transient Percentage</a:t>
            </a:r>
            <a:endParaRPr lang="en-US" dirty="0"/>
          </a:p>
        </c:rich>
      </c:tx>
      <c:layout>
        <c:manualLayout>
          <c:xMode val="edge"/>
          <c:yMode val="edge"/>
          <c:x val="0.1993746408767718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Reasons Behind Crime Breakdown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4E3-4BAC-AA01-1B1CA08891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4E3-4BAC-AA01-1B1CA088910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Local</c:v>
                </c:pt>
                <c:pt idx="1">
                  <c:v>Transient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0.53</c:v>
                </c:pt>
                <c:pt idx="1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E3-4BAC-AA01-1B1CA08891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Crimes Committed at or around the Center</a:t>
            </a:r>
          </a:p>
        </c:rich>
      </c:tx>
      <c:layout>
        <c:manualLayout>
          <c:xMode val="edge"/>
          <c:yMode val="edge"/>
          <c:x val="0.1067592863710742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 or around the center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3"/>
                <c:pt idx="0">
                  <c:v>Quarter 1</c:v>
                </c:pt>
                <c:pt idx="1">
                  <c:v>Quarter 2</c:v>
                </c:pt>
                <c:pt idx="2">
                  <c:v>Quarter 3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0.01</c:v>
                </c:pt>
                <c:pt idx="1">
                  <c:v>4.0000000000000001E-3</c:v>
                </c:pt>
                <c:pt idx="2">
                  <c:v>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F-4640-BD85-CFD1F427DE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60065800"/>
        <c:axId val="460070064"/>
      </c:lineChart>
      <c:catAx>
        <c:axId val="460065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070064"/>
        <c:crosses val="autoZero"/>
        <c:auto val="1"/>
        <c:lblAlgn val="ctr"/>
        <c:lblOffset val="100"/>
        <c:noMultiLvlLbl val="0"/>
      </c:catAx>
      <c:valAx>
        <c:axId val="46007006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06580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People utilizing services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People who have utilized services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273-472B-82E2-CB6B56B12B9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273-472B-82E2-CB6B56B12B9C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People involved in a crime</c:v>
                </c:pt>
                <c:pt idx="1">
                  <c:v>People NOT involved in a crime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0.04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73-472B-82E2-CB6B56B12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65149552"/>
        <c:axId val="465154472"/>
      </c:barChart>
      <c:catAx>
        <c:axId val="46514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5154472"/>
        <c:crosses val="autoZero"/>
        <c:auto val="1"/>
        <c:lblAlgn val="ctr"/>
        <c:lblOffset val="100"/>
        <c:noMultiLvlLbl val="0"/>
      </c:catAx>
      <c:valAx>
        <c:axId val="465154472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514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Reasons behind crime breakdown (The 4%)</a:t>
            </a:r>
          </a:p>
        </c:rich>
      </c:tx>
      <c:layout>
        <c:manualLayout>
          <c:xMode val="edge"/>
          <c:yMode val="edge"/>
          <c:x val="0.1993746408767718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Reasons Behind Crime Breakdown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37D-450B-9088-29699F23693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37D-450B-9088-29699F23693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37D-450B-9088-29699F23693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37D-450B-9088-29699F23693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37D-450B-9088-29699F23693C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Mental Illness</c:v>
                </c:pt>
                <c:pt idx="1">
                  <c:v>Addiction </c:v>
                </c:pt>
                <c:pt idx="2">
                  <c:v>Co-Ocurring Disorder</c:v>
                </c:pt>
                <c:pt idx="3">
                  <c:v>Victim</c:v>
                </c:pt>
                <c:pt idx="4">
                  <c:v>No Excuse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7.0000000000000007E-2</c:v>
                </c:pt>
                <c:pt idx="1">
                  <c:v>0.4</c:v>
                </c:pt>
                <c:pt idx="2">
                  <c:v>0.27</c:v>
                </c:pt>
                <c:pt idx="3">
                  <c:v>0.19</c:v>
                </c:pt>
                <c:pt idx="4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37D-450B-9088-29699F2369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Quarter 1:  12/16/18 - 3/16/19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Quarter 1:  12/16/18 - 3/16/19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FA1-40B4-86EC-554E96E52C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FA1-40B4-86EC-554E96E52C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FA1-40B4-86EC-554E96E52CF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North (North of D River)</c:v>
                </c:pt>
                <c:pt idx="1">
                  <c:v>South (South of D River)</c:v>
                </c:pt>
                <c:pt idx="2">
                  <c:v>At or Around Center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0.63</c:v>
                </c:pt>
                <c:pt idx="1">
                  <c:v>0.36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FA1-40B4-86EC-554E96E52CF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Quarter 2:  3/17/19 - 6/16/19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Quarter 2:  3/17/19 - 6/16/19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C8B-43F0-A178-3236CE922C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C8B-43F0-A178-3236CE922C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C8B-43F0-A178-3236CE922CE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North (North of D River)</c:v>
                </c:pt>
                <c:pt idx="1">
                  <c:v>South (South of D River)</c:v>
                </c:pt>
                <c:pt idx="2">
                  <c:v>At or Around Center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0.54</c:v>
                </c:pt>
                <c:pt idx="1">
                  <c:v>0.46</c:v>
                </c:pt>
                <c:pt idx="2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8B-43F0-A178-3236CE922CE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Quarter 3:  6/17/19 - 9/16/19</a:t>
            </a:r>
          </a:p>
        </c:rich>
      </c:tx>
      <c:layout>
        <c:manualLayout>
          <c:xMode val="edge"/>
          <c:yMode val="edge"/>
          <c:x val="0.10189585305165647"/>
          <c:y val="3.17640101973549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Quarter 3:  6/17/19 - 9/16/19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094-49D7-9298-88E136AE00D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094-49D7-9298-88E136AE00D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094-49D7-9298-88E136AE00D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North (North of D River)</c:v>
                </c:pt>
                <c:pt idx="1">
                  <c:v>South (South of D River)</c:v>
                </c:pt>
                <c:pt idx="2">
                  <c:v>At or Around Center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0.43</c:v>
                </c:pt>
                <c:pt idx="2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94-49D7-9298-88E136AE00D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Quarter 4 so far:  </a:t>
            </a:r>
            <a:r>
              <a:rPr lang="en-US" sz="2100" dirty="0"/>
              <a:t>9/17/19 - 11/17/19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Quarter 3:  6/17/19 - 9/16/19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7E0-4907-AFC3-C1EF17F8D6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7E0-4907-AFC3-C1EF17F8D6B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7E0-4907-AFC3-C1EF17F8D6B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63%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7E0-4907-AFC3-C1EF17F8D6B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7E0-4907-AFC3-C1EF17F8D6B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7E0-4907-AFC3-C1EF17F8D6B2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North (North of D River)</c:v>
                </c:pt>
                <c:pt idx="1">
                  <c:v>South (South of D River)</c:v>
                </c:pt>
                <c:pt idx="2">
                  <c:v>At or Around Center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0.64</c:v>
                </c:pt>
                <c:pt idx="1">
                  <c:v>0.35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E0-4907-AFC3-C1EF17F8D6B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Breakdown</a:t>
            </a:r>
            <a:r>
              <a:rPr lang="en-US" baseline="0" dirty="0"/>
              <a:t> of unduplicated people (1,026)</a:t>
            </a:r>
            <a:endParaRPr lang="en-US" dirty="0"/>
          </a:p>
        </c:rich>
      </c:tx>
      <c:layout>
        <c:manualLayout>
          <c:xMode val="edge"/>
          <c:yMode val="edge"/>
          <c:x val="0.1993746408767718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Reasons Behind Crime Breakdown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380-4457-A0F3-398A8257983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380-4457-A0F3-398A8257983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380-4457-A0F3-398A8257983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Men</c:v>
                </c:pt>
                <c:pt idx="1">
                  <c:v>Women</c:v>
                </c:pt>
                <c:pt idx="2">
                  <c:v>Families w/ children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</c:v>
                </c:pt>
                <c:pt idx="1">
                  <c:v>0.3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80-4457-A0F3-398A825798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04C69-551D-21CE-B4A9-1A998407C1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606AB9-0460-68AC-CF00-82B1FF2F0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B0D8D-048F-1D52-8A48-2EEA7E5D8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E5F89-3F15-E280-B1C3-9D9FA0908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D88A8-2D3E-2196-9CC2-F24E45BA8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B6FA1-F121-7155-AA3A-BBB6F5335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6B11F-A98B-A2FB-4112-738043F01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C5B9E-0AC1-2F9F-6946-2CC439AD4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41EFD-72ED-44D3-A64E-E8DA1FDD2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B3F3E-60BE-627E-B1B2-5D748098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3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C05C3B-0AB5-70FC-047C-1A0A9C3D2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2369E6-36B2-00A8-BD88-828753E06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F37CB-17E0-C575-29EF-68F93F396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ECCA0-C445-9523-97BB-AE797C33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CE282-E843-2F0A-42C3-1CF48F44E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DB2A3-6E19-18B1-D085-C1AAEC3F1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29C1F-3C7A-0D36-EE98-3E5AD5D94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760AF-DFAA-D4E3-247A-B3A35CA6A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F53F9-E4B9-284D-F2CE-7A30922F4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06AE3-2BAB-F5DC-25BA-3F631874B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0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F043E-94A8-9215-D9F8-40BD3A111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F3C2C-8233-9FB6-9B89-3F467228E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B74FC-EC7B-121E-6539-F72EF3B7F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6DBBC-8B56-2537-3AD7-217D3230C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DD8F8-CFC5-7ABF-1E2A-885EEA44B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21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B2698-3D97-A7BB-6A4E-49EB49283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B668A-5EE0-4D29-7AEF-32C16D9D3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2862F-9C20-24E1-D7BB-D832C3800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4B883F-3CD0-563D-CCCF-E0E12925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1052D2-9327-F0E7-72A3-A48673F2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4D3FDD-0723-CEB3-7F55-C586417E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9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18566-DA93-A280-D7FE-90B3FC2B8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958AE-FC2E-ABB5-1FE9-A01075841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164FBA-22E6-C2C4-5039-725AE05A2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B2FAE6-59D4-809C-C290-6793BED39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EF407D-4D7D-E36E-2EA6-447B05783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4BE911-E34E-833E-8996-F0186339E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1035AF-A9CF-717C-C46B-DA33BAC03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46B4D7-728A-C469-90F9-B259B88D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0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03CB8-0596-9064-A09E-48DFAA1E2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B26BE-0291-D957-AEEB-2E28F0DAC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E11DD6-E234-B7E6-4DB9-A9E92222D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0C8A71-2C1A-C55C-69CA-1AD34769D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84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7BF9E9-A9C3-49E0-C4BD-A2C59146F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0BC226-FA35-133F-C4B8-B16433A60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7F7B2-E4D1-2D81-3E32-52110F33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3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B442-2519-593C-B6EC-FC4CF6BEE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75ED2-55F6-26C8-EABC-018DE00EA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C5715-3610-1CBD-E926-94B4E20A9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6D6DE-E84B-F588-E3CA-2C8DBC2A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3C6B8C-C46B-C1C4-A87B-D9E762759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42059-B868-30CA-0BFE-9023DC5E4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11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6CFA0-1F4A-1310-BEFB-993F7F54E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53AC23-ED11-1132-9F03-0A383DAFF2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25E7D7-6E8E-45CC-DABC-576CF01AC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FD270E-7354-5158-506F-B7267C6B4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C9D6F-B504-1047-3598-42C620CD5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FDB82B-2988-936F-D39A-86194DF4D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81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8770C7-05F9-B6F2-02A4-E725BEE75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4748A-F53A-E915-41AF-F4255408C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74A23-CA1B-A775-3BC6-5053376E5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06DBD3-BB18-43B4-904A-BF9C1DA689BE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AEC56-B3ED-D631-77CB-4D7880248B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F350E-46FD-55C5-FFA0-A627AD73CE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33D229-22B4-4D48-BB61-5273B1F90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3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A67C188-55A6-4806-B6E5-F192A439D71C}"/>
              </a:ext>
            </a:extLst>
          </p:cNvPr>
          <p:cNvGrpSpPr/>
          <p:nvPr/>
        </p:nvGrpSpPr>
        <p:grpSpPr>
          <a:xfrm>
            <a:off x="1077587" y="485373"/>
            <a:ext cx="9697614" cy="5735199"/>
            <a:chOff x="1247193" y="935199"/>
            <a:chExt cx="9697614" cy="5735199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14FAFA5D-8448-4BBB-B6AA-18DE30443467}"/>
                </a:ext>
              </a:extLst>
            </p:cNvPr>
            <p:cNvGraphicFramePr/>
            <p:nvPr/>
          </p:nvGraphicFramePr>
          <p:xfrm>
            <a:off x="6173756" y="1723982"/>
            <a:ext cx="4771051" cy="341003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6" name="Chart 5">
              <a:extLst>
                <a:ext uri="{FF2B5EF4-FFF2-40B4-BE49-F238E27FC236}">
                  <a16:creationId xmlns:a16="http://schemas.microsoft.com/office/drawing/2014/main" id="{7705202B-0831-434C-801A-9B7E41471794}"/>
                </a:ext>
              </a:extLst>
            </p:cNvPr>
            <p:cNvGraphicFramePr/>
            <p:nvPr/>
          </p:nvGraphicFramePr>
          <p:xfrm>
            <a:off x="1247193" y="1723982"/>
            <a:ext cx="4771051" cy="341003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AFD6431-60C7-48C7-80C5-410394DFFFD4}"/>
                </a:ext>
              </a:extLst>
            </p:cNvPr>
            <p:cNvSpPr txBox="1"/>
            <p:nvPr/>
          </p:nvSpPr>
          <p:spPr>
            <a:xfrm>
              <a:off x="1247194" y="5270015"/>
              <a:ext cx="4771050" cy="140038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There is a steady decline in the percentage of crime that has happened at or around the Lincoln City Resource Center &amp; Emergency Warming Shelter due to our inhouse rules, mitigation plan and very strong working relationship with the Lincoln City Police Department.</a:t>
              </a:r>
            </a:p>
            <a:p>
              <a:pPr algn="ctr"/>
              <a:r>
                <a:rPr lang="en-US" sz="1500" dirty="0"/>
                <a:t> Quarter 1 = 1%, Quarter 2 = 0.4%, Quarter 3 = 0.2%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B4FEA07-CFC9-4EFF-AEDC-DDE50F18BA3F}"/>
                </a:ext>
              </a:extLst>
            </p:cNvPr>
            <p:cNvSpPr txBox="1"/>
            <p:nvPr/>
          </p:nvSpPr>
          <p:spPr>
            <a:xfrm>
              <a:off x="2719356" y="935199"/>
              <a:ext cx="690879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/>
                <a:t>Crime at or around the Lincoln City Warming Shelter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0903025-2C67-445A-954B-942225A674EC}"/>
                </a:ext>
              </a:extLst>
            </p:cNvPr>
            <p:cNvSpPr txBox="1"/>
            <p:nvPr/>
          </p:nvSpPr>
          <p:spPr>
            <a:xfrm>
              <a:off x="6173756" y="5270015"/>
              <a:ext cx="4771051" cy="7848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b="1" i="1" dirty="0"/>
                <a:t>Between 12/16/18 and 11/17/2019, &gt;1% of crime happened at or around the Lincoln City Resource Center &amp; Emergency Warming Shelter programs.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304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F51AD2-906B-496E-8F80-B4DC0AC3DC5C}"/>
              </a:ext>
            </a:extLst>
          </p:cNvPr>
          <p:cNvSpPr txBox="1"/>
          <p:nvPr/>
        </p:nvSpPr>
        <p:spPr>
          <a:xfrm>
            <a:off x="2473130" y="348490"/>
            <a:ext cx="72457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Correlation with Crime and people utilizing services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5572BA1-718E-4316-AF8B-E5E12D309BE7}"/>
              </a:ext>
            </a:extLst>
          </p:cNvPr>
          <p:cNvGraphicFramePr/>
          <p:nvPr/>
        </p:nvGraphicFramePr>
        <p:xfrm>
          <a:off x="1377820" y="1465513"/>
          <a:ext cx="4285859" cy="3410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A2DC985-1175-4F2E-9F2D-566DA2AA010D}"/>
              </a:ext>
            </a:extLst>
          </p:cNvPr>
          <p:cNvGraphicFramePr/>
          <p:nvPr/>
        </p:nvGraphicFramePr>
        <p:xfrm>
          <a:off x="6842702" y="1465513"/>
          <a:ext cx="4214074" cy="3410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B1AE1D7-BF1C-4EC1-88B1-AB6B9E6FE4D1}"/>
              </a:ext>
            </a:extLst>
          </p:cNvPr>
          <p:cNvSpPr txBox="1"/>
          <p:nvPr/>
        </p:nvSpPr>
        <p:spPr>
          <a:xfrm>
            <a:off x="1377819" y="5062960"/>
            <a:ext cx="4285859" cy="1184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dirty="0"/>
              <a:t># of people who have utilized services: 1,031</a:t>
            </a:r>
          </a:p>
          <a:p>
            <a:r>
              <a:rPr lang="en-US" sz="1500" dirty="0"/>
              <a:t># of people who have been involved in a crime of some kind: 45 (4%)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 b="1" i="1" dirty="0"/>
              <a:t>This means that 96% of people who walk in our door are not involved in a crime of any kind.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28874C-1E7C-4BD7-8C4F-F7E6047E1A86}"/>
              </a:ext>
            </a:extLst>
          </p:cNvPr>
          <p:cNvSpPr txBox="1"/>
          <p:nvPr/>
        </p:nvSpPr>
        <p:spPr>
          <a:xfrm>
            <a:off x="6842701" y="5062960"/>
            <a:ext cx="421407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1" dirty="0"/>
              <a:t>74%</a:t>
            </a:r>
            <a:r>
              <a:rPr lang="en-US" sz="1500" dirty="0"/>
              <a:t> of the people who have utilized Lincoln City Resource Center or Emergency Warming Shelter services and involved in a crime of some form struggle with mental illness, addiction or both.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77F2E1-5EAF-4B44-893D-D7043A1E7909}"/>
              </a:ext>
            </a:extLst>
          </p:cNvPr>
          <p:cNvSpPr txBox="1"/>
          <p:nvPr/>
        </p:nvSpPr>
        <p:spPr>
          <a:xfrm>
            <a:off x="1478844" y="1049867"/>
            <a:ext cx="40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11/16/2019 - Present</a:t>
            </a:r>
          </a:p>
        </p:txBody>
      </p:sp>
    </p:spTree>
    <p:extLst>
      <p:ext uri="{BB962C8B-B14F-4D97-AF65-F5344CB8AC3E}">
        <p14:creationId xmlns:p14="http://schemas.microsoft.com/office/powerpoint/2010/main" val="2460540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1D6759B-9F97-4A8D-84EE-73D1B1B66CA3}"/>
              </a:ext>
            </a:extLst>
          </p:cNvPr>
          <p:cNvSpPr txBox="1"/>
          <p:nvPr/>
        </p:nvSpPr>
        <p:spPr>
          <a:xfrm>
            <a:off x="2473130" y="144317"/>
            <a:ext cx="724573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/>
              <a:t>Crime Throughout Lincoln City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F4AB9B5-B037-4185-ACE8-50C672BE7F60}"/>
              </a:ext>
            </a:extLst>
          </p:cNvPr>
          <p:cNvGraphicFramePr/>
          <p:nvPr/>
        </p:nvGraphicFramePr>
        <p:xfrm>
          <a:off x="0" y="738244"/>
          <a:ext cx="3040742" cy="261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62B79BC-27A6-4424-A05E-323F171CE788}"/>
              </a:ext>
            </a:extLst>
          </p:cNvPr>
          <p:cNvGraphicFramePr/>
          <p:nvPr/>
        </p:nvGraphicFramePr>
        <p:xfrm>
          <a:off x="3113840" y="1598693"/>
          <a:ext cx="3040742" cy="2612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D6E0E90-C7B7-4732-A78D-424E3F1F6668}"/>
              </a:ext>
            </a:extLst>
          </p:cNvPr>
          <p:cNvGraphicFramePr/>
          <p:nvPr/>
        </p:nvGraphicFramePr>
        <p:xfrm>
          <a:off x="6258760" y="967660"/>
          <a:ext cx="3040742" cy="2798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55D00B5E-59D2-4A99-8C77-2E32A8710C88}"/>
              </a:ext>
            </a:extLst>
          </p:cNvPr>
          <p:cNvGraphicFramePr/>
          <p:nvPr/>
        </p:nvGraphicFramePr>
        <p:xfrm>
          <a:off x="9372600" y="1418276"/>
          <a:ext cx="2819400" cy="295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EC6AD64-67A8-4A4D-8F35-81C512E231F6}"/>
              </a:ext>
            </a:extLst>
          </p:cNvPr>
          <p:cNvSpPr txBox="1"/>
          <p:nvPr/>
        </p:nvSpPr>
        <p:spPr>
          <a:xfrm>
            <a:off x="680359" y="4728944"/>
            <a:ext cx="1057896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000" b="1" dirty="0"/>
              <a:t>Only 4% </a:t>
            </a:r>
            <a:r>
              <a:rPr lang="en-US" sz="2000" dirty="0"/>
              <a:t>of the crimes committed involved people who utilized The Lincoln City Resource Center or Warming Shelter which means that </a:t>
            </a:r>
            <a:r>
              <a:rPr lang="en-US" sz="2000" b="1" dirty="0"/>
              <a:t>96% of the crimes committed </a:t>
            </a:r>
            <a:r>
              <a:rPr lang="en-US" sz="2000" dirty="0"/>
              <a:t>were by people who have never walked through our door. </a:t>
            </a:r>
          </a:p>
        </p:txBody>
      </p:sp>
    </p:spTree>
    <p:extLst>
      <p:ext uri="{BB962C8B-B14F-4D97-AF65-F5344CB8AC3E}">
        <p14:creationId xmlns:p14="http://schemas.microsoft.com/office/powerpoint/2010/main" val="173247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62361FC-BDD9-4A8C-AD1F-42E20D0B5657}"/>
              </a:ext>
            </a:extLst>
          </p:cNvPr>
          <p:cNvGrpSpPr/>
          <p:nvPr/>
        </p:nvGrpSpPr>
        <p:grpSpPr>
          <a:xfrm>
            <a:off x="1076383" y="615821"/>
            <a:ext cx="9960827" cy="6043535"/>
            <a:chOff x="1076383" y="615821"/>
            <a:chExt cx="9960827" cy="604353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9CAF11A-73C3-470D-973F-00699921161E}"/>
                </a:ext>
              </a:extLst>
            </p:cNvPr>
            <p:cNvSpPr txBox="1"/>
            <p:nvPr/>
          </p:nvSpPr>
          <p:spPr>
            <a:xfrm>
              <a:off x="1188098" y="615821"/>
              <a:ext cx="98158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What we do and the needs of our homeless community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19306D3-1260-4BD4-8C2D-CCD39DA2B1F9}"/>
                </a:ext>
              </a:extLst>
            </p:cNvPr>
            <p:cNvSpPr txBox="1"/>
            <p:nvPr/>
          </p:nvSpPr>
          <p:spPr>
            <a:xfrm>
              <a:off x="3373793" y="1200596"/>
              <a:ext cx="5444413" cy="2831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Statistics: November 2016 to present (both programs)</a:t>
              </a:r>
            </a:p>
            <a:p>
              <a:pPr algn="ctr"/>
              <a:endParaRPr lang="en-US" dirty="0"/>
            </a:p>
            <a:p>
              <a:r>
                <a:rPr lang="en-US" sz="1400" dirty="0"/>
                <a:t># of nights open: 136</a:t>
              </a:r>
            </a:p>
            <a:p>
              <a:r>
                <a:rPr lang="en-US" sz="1400" dirty="0"/>
                <a:t># of meals served: 21,887</a:t>
              </a:r>
            </a:p>
            <a:p>
              <a:r>
                <a:rPr lang="en-US" sz="1400" dirty="0"/>
                <a:t># showers: 3,242</a:t>
              </a:r>
            </a:p>
            <a:p>
              <a:r>
                <a:rPr lang="en-US" sz="1400" dirty="0"/>
                <a:t># laundry loads: 697</a:t>
              </a:r>
            </a:p>
            <a:p>
              <a:r>
                <a:rPr lang="en-US" sz="1400" dirty="0"/>
                <a:t># clothing items (almost 3-month period): 993</a:t>
              </a:r>
            </a:p>
            <a:p>
              <a:r>
                <a:rPr lang="en-US" sz="1400" dirty="0"/>
                <a:t># unduplicated people: 1,031</a:t>
              </a:r>
            </a:p>
            <a:p>
              <a:r>
                <a:rPr lang="en-US" sz="1400" dirty="0"/>
                <a:t># of people who have benefitted from one or more program created by the Resource Center: 1,681</a:t>
              </a:r>
            </a:p>
            <a:p>
              <a:r>
                <a:rPr lang="en-US" sz="1400" dirty="0"/>
                <a:t># of families: 36</a:t>
              </a:r>
            </a:p>
            <a:p>
              <a:endParaRPr lang="en-US" sz="1600" dirty="0"/>
            </a:p>
          </p:txBody>
        </p:sp>
        <p:graphicFrame>
          <p:nvGraphicFramePr>
            <p:cNvPr id="7" name="Chart 6">
              <a:extLst>
                <a:ext uri="{FF2B5EF4-FFF2-40B4-BE49-F238E27FC236}">
                  <a16:creationId xmlns:a16="http://schemas.microsoft.com/office/drawing/2014/main" id="{C2F2E219-32BD-4B9E-8BA5-6480340F2388}"/>
                </a:ext>
              </a:extLst>
            </p:cNvPr>
            <p:cNvGraphicFramePr/>
            <p:nvPr/>
          </p:nvGraphicFramePr>
          <p:xfrm>
            <a:off x="1076383" y="4133461"/>
            <a:ext cx="4438009" cy="252589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8" name="Chart 7">
              <a:extLst>
                <a:ext uri="{FF2B5EF4-FFF2-40B4-BE49-F238E27FC236}">
                  <a16:creationId xmlns:a16="http://schemas.microsoft.com/office/drawing/2014/main" id="{7E3A9ADF-661F-4A11-A5F9-ED2A0882BADF}"/>
                </a:ext>
              </a:extLst>
            </p:cNvPr>
            <p:cNvGraphicFramePr/>
            <p:nvPr/>
          </p:nvGraphicFramePr>
          <p:xfrm>
            <a:off x="6599201" y="4133460"/>
            <a:ext cx="4438009" cy="252589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136883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C9992AD-F3F1-49F4-81E3-66C4597FB639}"/>
              </a:ext>
            </a:extLst>
          </p:cNvPr>
          <p:cNvGrpSpPr/>
          <p:nvPr/>
        </p:nvGrpSpPr>
        <p:grpSpPr>
          <a:xfrm>
            <a:off x="648276" y="423344"/>
            <a:ext cx="11041808" cy="3646961"/>
            <a:chOff x="648276" y="755184"/>
            <a:chExt cx="11041808" cy="364696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8A69C64-6F8F-4AE3-81D6-0BE62C8E6BB8}"/>
                </a:ext>
              </a:extLst>
            </p:cNvPr>
            <p:cNvSpPr txBox="1"/>
            <p:nvPr/>
          </p:nvSpPr>
          <p:spPr>
            <a:xfrm>
              <a:off x="648276" y="755184"/>
              <a:ext cx="9470571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b="1" dirty="0"/>
                <a:t>Myth</a:t>
              </a:r>
              <a:r>
                <a:rPr lang="en-US" sz="2500" dirty="0"/>
                <a:t>: The resource center / warming shelter brings crime to the area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CA64B61-CC33-492D-94B5-00598CAA8199}"/>
                </a:ext>
              </a:extLst>
            </p:cNvPr>
            <p:cNvSpPr txBox="1"/>
            <p:nvPr/>
          </p:nvSpPr>
          <p:spPr>
            <a:xfrm>
              <a:off x="1425790" y="1228171"/>
              <a:ext cx="9974094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b="1" dirty="0"/>
                <a:t>Fact</a:t>
              </a:r>
              <a:r>
                <a:rPr lang="en-US" sz="2500" dirty="0"/>
                <a:t>: Out of 2,127 incidents that occurred in all of Lincoln City between 12/16/2018 &amp; 11/14/2019, 0.6% or less than 1% of incidents were at or in a close neighborhood of the resource center / warming shelter.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2CB9D26-081D-4A4D-BD4C-3E6B9877BB18}"/>
                </a:ext>
              </a:extLst>
            </p:cNvPr>
            <p:cNvSpPr txBox="1"/>
            <p:nvPr/>
          </p:nvSpPr>
          <p:spPr>
            <a:xfrm>
              <a:off x="648276" y="2664011"/>
              <a:ext cx="9470571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b="1" dirty="0"/>
                <a:t>Myth</a:t>
              </a:r>
              <a:r>
                <a:rPr lang="en-US" sz="2500" dirty="0"/>
                <a:t>: Homeless Services bring more homeless to the area.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78E488A-2E86-4C8A-94ED-317EB931CF0C}"/>
                </a:ext>
              </a:extLst>
            </p:cNvPr>
            <p:cNvSpPr txBox="1"/>
            <p:nvPr/>
          </p:nvSpPr>
          <p:spPr>
            <a:xfrm>
              <a:off x="1425790" y="3155650"/>
              <a:ext cx="10264294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00" b="1" dirty="0"/>
                <a:t>Fact</a:t>
              </a:r>
              <a:r>
                <a:rPr lang="en-US" sz="2500" dirty="0"/>
                <a:t>: There was a 21% drop in the average number of users for the warming shelter between season 2017/18 &amp; 2018/19 due to the expansion of more homeless services with the creation of the Resource / Referral program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31A539D-BE7A-468F-B7BF-1918DEAEB368}"/>
              </a:ext>
            </a:extLst>
          </p:cNvPr>
          <p:cNvSpPr txBox="1"/>
          <p:nvPr/>
        </p:nvSpPr>
        <p:spPr>
          <a:xfrm>
            <a:off x="648275" y="4336353"/>
            <a:ext cx="94705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/>
              <a:t>Myth</a:t>
            </a:r>
            <a:r>
              <a:rPr lang="en-US" sz="2500" dirty="0"/>
              <a:t>: People who use the warming shelter don’t have any intention of changing their lives.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4F2EA2-B33B-4745-A920-9490C63736F5}"/>
              </a:ext>
            </a:extLst>
          </p:cNvPr>
          <p:cNvSpPr txBox="1"/>
          <p:nvPr/>
        </p:nvSpPr>
        <p:spPr>
          <a:xfrm>
            <a:off x="1425790" y="5301365"/>
            <a:ext cx="103968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/>
              <a:t>Fact</a:t>
            </a:r>
            <a:r>
              <a:rPr lang="en-US" sz="2500" dirty="0"/>
              <a:t>: 24% of warming shelter users seek more services through the Resource / referral program. 73% of those people are a success within 2-6 months.</a:t>
            </a:r>
          </a:p>
        </p:txBody>
      </p:sp>
    </p:spTree>
    <p:extLst>
      <p:ext uri="{BB962C8B-B14F-4D97-AF65-F5344CB8AC3E}">
        <p14:creationId xmlns:p14="http://schemas.microsoft.com/office/powerpoint/2010/main" val="4081282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531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Cherryholmes</dc:creator>
  <cp:lastModifiedBy>Amanda Cherryholmes</cp:lastModifiedBy>
  <cp:revision>1</cp:revision>
  <dcterms:created xsi:type="dcterms:W3CDTF">2026-02-08T02:58:09Z</dcterms:created>
  <dcterms:modified xsi:type="dcterms:W3CDTF">2026-02-08T03:02:47Z</dcterms:modified>
</cp:coreProperties>
</file>