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68" r:id="rId4"/>
    <p:sldId id="267" r:id="rId5"/>
    <p:sldId id="261" r:id="rId6"/>
    <p:sldId id="269" r:id="rId7"/>
    <p:sldId id="260" r:id="rId8"/>
    <p:sldId id="277" r:id="rId9"/>
    <p:sldId id="276" r:id="rId10"/>
    <p:sldId id="262" r:id="rId11"/>
    <p:sldId id="263" r:id="rId12"/>
    <p:sldId id="270" r:id="rId13"/>
    <p:sldId id="272" r:id="rId14"/>
    <p:sldId id="275" r:id="rId15"/>
    <p:sldId id="278"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95" d="100"/>
          <a:sy n="95" d="100"/>
        </p:scale>
        <p:origin x="206" y="53"/>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EAE71-DC86-4F7D-972D-E540C1D41856}" type="doc">
      <dgm:prSet loTypeId="urn:microsoft.com/office/officeart/2005/8/layout/hProcess3" loCatId="process" qsTypeId="urn:microsoft.com/office/officeart/2005/8/quickstyle/simple1" qsCatId="simple" csTypeId="urn:microsoft.com/office/officeart/2005/8/colors/accent1_2" csCatId="accent1" phldr="1"/>
      <dgm:spPr/>
    </dgm:pt>
    <dgm:pt modelId="{EDCBF78C-3DDD-45CD-BEC8-FB5A5A459636}" type="pres">
      <dgm:prSet presAssocID="{3EAEAE71-DC86-4F7D-972D-E540C1D41856}" presName="Name0" presStyleCnt="0">
        <dgm:presLayoutVars>
          <dgm:dir/>
          <dgm:animLvl val="lvl"/>
          <dgm:resizeHandles val="exact"/>
        </dgm:presLayoutVars>
      </dgm:prSet>
      <dgm:spPr/>
    </dgm:pt>
    <dgm:pt modelId="{3C44FD46-C388-4C1F-81C5-7C4C9947F430}" type="pres">
      <dgm:prSet presAssocID="{3EAEAE71-DC86-4F7D-972D-E540C1D41856}" presName="dummy" presStyleCnt="0"/>
      <dgm:spPr/>
    </dgm:pt>
    <dgm:pt modelId="{AE34D5E5-F022-4268-A00D-D8628B01441A}" type="pres">
      <dgm:prSet presAssocID="{3EAEAE71-DC86-4F7D-972D-E540C1D41856}" presName="linH" presStyleCnt="0"/>
      <dgm:spPr/>
    </dgm:pt>
    <dgm:pt modelId="{E1BD4511-D149-496C-8058-814F53F12DB6}" type="pres">
      <dgm:prSet presAssocID="{3EAEAE71-DC86-4F7D-972D-E540C1D41856}" presName="padding1" presStyleCnt="0"/>
      <dgm:spPr/>
    </dgm:pt>
    <dgm:pt modelId="{19D537A3-6E86-4CD2-BFED-7C2130F847FC}" type="pres">
      <dgm:prSet presAssocID="{3EAEAE71-DC86-4F7D-972D-E540C1D41856}" presName="padding2" presStyleCnt="0"/>
      <dgm:spPr/>
    </dgm:pt>
    <dgm:pt modelId="{355B4259-A970-4D2F-B485-659478070D2B}" type="pres">
      <dgm:prSet presAssocID="{3EAEAE71-DC86-4F7D-972D-E540C1D41856}" presName="negArrow" presStyleCnt="0"/>
      <dgm:spPr/>
    </dgm:pt>
    <dgm:pt modelId="{8BD41DAF-E369-467D-9427-C6534E80C5E7}" type="pres">
      <dgm:prSet presAssocID="{3EAEAE71-DC86-4F7D-972D-E540C1D41856}" presName="backgroundArrow" presStyleLbl="node1" presStyleIdx="0" presStyleCnt="1" custAng="5400000" custLinFactX="-100000" custLinFactNeighborX="-153743" custLinFactNeighborY="-95956"/>
      <dgm:spPr>
        <a:solidFill>
          <a:srgbClr val="00B050"/>
        </a:solidFill>
      </dgm:spPr>
    </dgm:pt>
  </dgm:ptLst>
  <dgm:cxnLst>
    <dgm:cxn modelId="{422050F0-F679-4FD4-8007-D84B119A211A}" type="presOf" srcId="{3EAEAE71-DC86-4F7D-972D-E540C1D41856}" destId="{EDCBF78C-3DDD-45CD-BEC8-FB5A5A459636}" srcOrd="0" destOrd="0" presId="urn:microsoft.com/office/officeart/2005/8/layout/hProcess3"/>
    <dgm:cxn modelId="{23962D5B-B821-406C-9F7A-94C88F3549DA}" type="presParOf" srcId="{EDCBF78C-3DDD-45CD-BEC8-FB5A5A459636}" destId="{3C44FD46-C388-4C1F-81C5-7C4C9947F430}" srcOrd="0" destOrd="0" presId="urn:microsoft.com/office/officeart/2005/8/layout/hProcess3"/>
    <dgm:cxn modelId="{26B8B6F9-FB25-45DE-BEE3-AE3247F2985F}" type="presParOf" srcId="{EDCBF78C-3DDD-45CD-BEC8-FB5A5A459636}" destId="{AE34D5E5-F022-4268-A00D-D8628B01441A}" srcOrd="1" destOrd="0" presId="urn:microsoft.com/office/officeart/2005/8/layout/hProcess3"/>
    <dgm:cxn modelId="{3A344C12-5F4A-4718-8F15-232BB96CD070}" type="presParOf" srcId="{AE34D5E5-F022-4268-A00D-D8628B01441A}" destId="{E1BD4511-D149-496C-8058-814F53F12DB6}" srcOrd="0" destOrd="0" presId="urn:microsoft.com/office/officeart/2005/8/layout/hProcess3"/>
    <dgm:cxn modelId="{413054B6-61CD-4D96-830D-E384F7AE2898}" type="presParOf" srcId="{AE34D5E5-F022-4268-A00D-D8628B01441A}" destId="{19D537A3-6E86-4CD2-BFED-7C2130F847FC}" srcOrd="1" destOrd="0" presId="urn:microsoft.com/office/officeart/2005/8/layout/hProcess3"/>
    <dgm:cxn modelId="{B820BFAC-8A1B-456F-9BC2-71934C73426E}" type="presParOf" srcId="{AE34D5E5-F022-4268-A00D-D8628B01441A}" destId="{355B4259-A970-4D2F-B485-659478070D2B}" srcOrd="2" destOrd="0" presId="urn:microsoft.com/office/officeart/2005/8/layout/hProcess3"/>
    <dgm:cxn modelId="{CD1E392A-C90E-43A8-A06E-1F96881BEE31}" type="presParOf" srcId="{AE34D5E5-F022-4268-A00D-D8628B01441A}" destId="{8BD41DAF-E369-467D-9427-C6534E80C5E7}"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EAE71-DC86-4F7D-972D-E540C1D41856}" type="doc">
      <dgm:prSet loTypeId="urn:microsoft.com/office/officeart/2005/8/layout/hProcess3" loCatId="process" qsTypeId="urn:microsoft.com/office/officeart/2005/8/quickstyle/simple1" qsCatId="simple" csTypeId="urn:microsoft.com/office/officeart/2005/8/colors/accent1_2" csCatId="accent1" phldr="1"/>
      <dgm:spPr/>
    </dgm:pt>
    <dgm:pt modelId="{EDCBF78C-3DDD-45CD-BEC8-FB5A5A459636}" type="pres">
      <dgm:prSet presAssocID="{3EAEAE71-DC86-4F7D-972D-E540C1D41856}" presName="Name0" presStyleCnt="0">
        <dgm:presLayoutVars>
          <dgm:dir/>
          <dgm:animLvl val="lvl"/>
          <dgm:resizeHandles val="exact"/>
        </dgm:presLayoutVars>
      </dgm:prSet>
      <dgm:spPr/>
    </dgm:pt>
    <dgm:pt modelId="{3C44FD46-C388-4C1F-81C5-7C4C9947F430}" type="pres">
      <dgm:prSet presAssocID="{3EAEAE71-DC86-4F7D-972D-E540C1D41856}" presName="dummy" presStyleCnt="0"/>
      <dgm:spPr/>
    </dgm:pt>
    <dgm:pt modelId="{AE34D5E5-F022-4268-A00D-D8628B01441A}" type="pres">
      <dgm:prSet presAssocID="{3EAEAE71-DC86-4F7D-972D-E540C1D41856}" presName="linH" presStyleCnt="0"/>
      <dgm:spPr/>
    </dgm:pt>
    <dgm:pt modelId="{E1BD4511-D149-496C-8058-814F53F12DB6}" type="pres">
      <dgm:prSet presAssocID="{3EAEAE71-DC86-4F7D-972D-E540C1D41856}" presName="padding1" presStyleCnt="0"/>
      <dgm:spPr/>
    </dgm:pt>
    <dgm:pt modelId="{19D537A3-6E86-4CD2-BFED-7C2130F847FC}" type="pres">
      <dgm:prSet presAssocID="{3EAEAE71-DC86-4F7D-972D-E540C1D41856}" presName="padding2" presStyleCnt="0"/>
      <dgm:spPr/>
    </dgm:pt>
    <dgm:pt modelId="{355B4259-A970-4D2F-B485-659478070D2B}" type="pres">
      <dgm:prSet presAssocID="{3EAEAE71-DC86-4F7D-972D-E540C1D41856}" presName="negArrow" presStyleCnt="0"/>
      <dgm:spPr/>
    </dgm:pt>
    <dgm:pt modelId="{8BD41DAF-E369-467D-9427-C6534E80C5E7}" type="pres">
      <dgm:prSet presAssocID="{3EAEAE71-DC86-4F7D-972D-E540C1D41856}" presName="backgroundArrow" presStyleLbl="node1" presStyleIdx="0" presStyleCnt="1" custAng="5400000" custLinFactX="-100000" custLinFactNeighborX="-153743" custLinFactNeighborY="-95956"/>
      <dgm:spPr>
        <a:solidFill>
          <a:srgbClr val="00B050"/>
        </a:solidFill>
      </dgm:spPr>
    </dgm:pt>
  </dgm:ptLst>
  <dgm:cxnLst>
    <dgm:cxn modelId="{422050F0-F679-4FD4-8007-D84B119A211A}" type="presOf" srcId="{3EAEAE71-DC86-4F7D-972D-E540C1D41856}" destId="{EDCBF78C-3DDD-45CD-BEC8-FB5A5A459636}" srcOrd="0" destOrd="0" presId="urn:microsoft.com/office/officeart/2005/8/layout/hProcess3"/>
    <dgm:cxn modelId="{23962D5B-B821-406C-9F7A-94C88F3549DA}" type="presParOf" srcId="{EDCBF78C-3DDD-45CD-BEC8-FB5A5A459636}" destId="{3C44FD46-C388-4C1F-81C5-7C4C9947F430}" srcOrd="0" destOrd="0" presId="urn:microsoft.com/office/officeart/2005/8/layout/hProcess3"/>
    <dgm:cxn modelId="{26B8B6F9-FB25-45DE-BEE3-AE3247F2985F}" type="presParOf" srcId="{EDCBF78C-3DDD-45CD-BEC8-FB5A5A459636}" destId="{AE34D5E5-F022-4268-A00D-D8628B01441A}" srcOrd="1" destOrd="0" presId="urn:microsoft.com/office/officeart/2005/8/layout/hProcess3"/>
    <dgm:cxn modelId="{3A344C12-5F4A-4718-8F15-232BB96CD070}" type="presParOf" srcId="{AE34D5E5-F022-4268-A00D-D8628B01441A}" destId="{E1BD4511-D149-496C-8058-814F53F12DB6}" srcOrd="0" destOrd="0" presId="urn:microsoft.com/office/officeart/2005/8/layout/hProcess3"/>
    <dgm:cxn modelId="{413054B6-61CD-4D96-830D-E384F7AE2898}" type="presParOf" srcId="{AE34D5E5-F022-4268-A00D-D8628B01441A}" destId="{19D537A3-6E86-4CD2-BFED-7C2130F847FC}" srcOrd="1" destOrd="0" presId="urn:microsoft.com/office/officeart/2005/8/layout/hProcess3"/>
    <dgm:cxn modelId="{B820BFAC-8A1B-456F-9BC2-71934C73426E}" type="presParOf" srcId="{AE34D5E5-F022-4268-A00D-D8628B01441A}" destId="{355B4259-A970-4D2F-B485-659478070D2B}" srcOrd="2" destOrd="0" presId="urn:microsoft.com/office/officeart/2005/8/layout/hProcess3"/>
    <dgm:cxn modelId="{CD1E392A-C90E-43A8-A06E-1F96881BEE31}" type="presParOf" srcId="{AE34D5E5-F022-4268-A00D-D8628B01441A}" destId="{8BD41DAF-E369-467D-9427-C6534E80C5E7}" srcOrd="3"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41DAF-E369-467D-9427-C6534E80C5E7}">
      <dsp:nvSpPr>
        <dsp:cNvPr id="0" name=""/>
        <dsp:cNvSpPr/>
      </dsp:nvSpPr>
      <dsp:spPr>
        <a:xfrm rot="5400000">
          <a:off x="-268119" y="0"/>
          <a:ext cx="860409" cy="324171"/>
        </a:xfrm>
        <a:prstGeom prs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41DAF-E369-467D-9427-C6534E80C5E7}">
      <dsp:nvSpPr>
        <dsp:cNvPr id="0" name=""/>
        <dsp:cNvSpPr/>
      </dsp:nvSpPr>
      <dsp:spPr>
        <a:xfrm rot="5400000">
          <a:off x="-268119" y="0"/>
          <a:ext cx="860409" cy="324171"/>
        </a:xfrm>
        <a:prstGeom prs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2/9/2026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2/9/2026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2/9/2026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2/9/2026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2/9/2026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2/9/2026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2/9/2026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2/9/2026</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2/9/2026</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2/9/2026</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2/9/2026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2/9/2026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2/9/2026</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57200"/>
            <a:ext cx="10972800" cy="914400"/>
          </a:xfrm>
        </p:spPr>
        <p:txBody>
          <a:bodyPr/>
          <a:lstStyle/>
          <a:p>
            <a:r>
              <a:rPr lang="en-US" dirty="0"/>
              <a:t>Lincoln City Warming Shelter</a:t>
            </a:r>
          </a:p>
        </p:txBody>
      </p:sp>
      <p:sp>
        <p:nvSpPr>
          <p:cNvPr id="3" name="Subtitle 2"/>
          <p:cNvSpPr>
            <a:spLocks noGrp="1"/>
          </p:cNvSpPr>
          <p:nvPr>
            <p:ph type="subTitle" idx="1"/>
          </p:nvPr>
        </p:nvSpPr>
        <p:spPr>
          <a:xfrm>
            <a:off x="1598612" y="5105400"/>
            <a:ext cx="8610600" cy="1066800"/>
          </a:xfrm>
        </p:spPr>
        <p:txBody>
          <a:bodyPr>
            <a:noAutofit/>
          </a:bodyPr>
          <a:lstStyle/>
          <a:p>
            <a:pPr algn="ctr"/>
            <a:r>
              <a:rPr lang="en-US" sz="3600" dirty="0"/>
              <a:t>2 phase approach to a permanent home</a:t>
            </a:r>
          </a:p>
        </p:txBody>
      </p:sp>
      <p:pic>
        <p:nvPicPr>
          <p:cNvPr id="5" name="Picture 4">
            <a:extLst>
              <a:ext uri="{FF2B5EF4-FFF2-40B4-BE49-F238E27FC236}">
                <a16:creationId xmlns:a16="http://schemas.microsoft.com/office/drawing/2014/main" id="{1AB621F1-E638-44D5-9133-FFFDDEA1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012" y="1600200"/>
            <a:ext cx="3733800" cy="288294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BBBD5-78D7-485F-873E-BAE3850475AA}"/>
              </a:ext>
            </a:extLst>
          </p:cNvPr>
          <p:cNvSpPr txBox="1"/>
          <p:nvPr/>
        </p:nvSpPr>
        <p:spPr>
          <a:xfrm>
            <a:off x="3656012" y="685800"/>
            <a:ext cx="5181600" cy="840230"/>
          </a:xfrm>
          <a:prstGeom prst="rect">
            <a:avLst/>
          </a:prstGeom>
          <a:noFill/>
        </p:spPr>
        <p:txBody>
          <a:bodyPr wrap="square" rtlCol="0">
            <a:spAutoFit/>
          </a:bodyPr>
          <a:lstStyle/>
          <a:p>
            <a:pPr>
              <a:lnSpc>
                <a:spcPct val="90000"/>
              </a:lnSpc>
            </a:pPr>
            <a:r>
              <a:rPr lang="en-US" sz="5400" dirty="0"/>
              <a:t>What is needed?</a:t>
            </a:r>
          </a:p>
        </p:txBody>
      </p:sp>
      <p:sp>
        <p:nvSpPr>
          <p:cNvPr id="3" name="TextBox 2">
            <a:extLst>
              <a:ext uri="{FF2B5EF4-FFF2-40B4-BE49-F238E27FC236}">
                <a16:creationId xmlns:a16="http://schemas.microsoft.com/office/drawing/2014/main" id="{BF2254D2-A8F3-4C63-A5AB-95011357E30C}"/>
              </a:ext>
            </a:extLst>
          </p:cNvPr>
          <p:cNvSpPr txBox="1"/>
          <p:nvPr/>
        </p:nvSpPr>
        <p:spPr>
          <a:xfrm>
            <a:off x="1141412" y="1828800"/>
            <a:ext cx="10210800" cy="4745915"/>
          </a:xfrm>
          <a:prstGeom prst="rect">
            <a:avLst/>
          </a:prstGeom>
          <a:noFill/>
        </p:spPr>
        <p:txBody>
          <a:bodyPr wrap="square" rtlCol="0">
            <a:spAutoFit/>
          </a:bodyPr>
          <a:lstStyle/>
          <a:p>
            <a:pPr>
              <a:lnSpc>
                <a:spcPct val="90000"/>
              </a:lnSpc>
            </a:pPr>
            <a:r>
              <a:rPr lang="en-US" sz="4800" dirty="0"/>
              <a:t>Financial Support. We have received a donation of a pre-fabricated 2-story building that needs to be put on a lot and built. That building is Phase 2 of our expansion project and will become the future permanent home for LCWS.</a:t>
            </a:r>
          </a:p>
          <a:p>
            <a:pPr>
              <a:lnSpc>
                <a:spcPct val="90000"/>
              </a:lnSpc>
            </a:pPr>
            <a:endParaRPr lang="en-US" sz="2400" dirty="0"/>
          </a:p>
          <a:p>
            <a:pPr>
              <a:lnSpc>
                <a:spcPct val="90000"/>
              </a:lnSpc>
            </a:pPr>
            <a:endParaRPr lang="en-US" sz="2400"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200400"/>
            <a:ext cx="9143998" cy="1020762"/>
          </a:xfrm>
        </p:spPr>
        <p:txBody>
          <a:bodyPr/>
          <a:lstStyle/>
          <a:p>
            <a:pPr algn="ctr"/>
            <a:r>
              <a:rPr lang="en-US" sz="7200" dirty="0"/>
              <a:t>Different ways to donate</a:t>
            </a:r>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6E2D-F822-4647-97D6-826EEB318437}"/>
              </a:ext>
            </a:extLst>
          </p:cNvPr>
          <p:cNvSpPr>
            <a:spLocks noGrp="1"/>
          </p:cNvSpPr>
          <p:nvPr>
            <p:ph type="title"/>
          </p:nvPr>
        </p:nvSpPr>
        <p:spPr>
          <a:xfrm>
            <a:off x="4113212" y="228600"/>
            <a:ext cx="3733798" cy="1020762"/>
          </a:xfrm>
        </p:spPr>
        <p:txBody>
          <a:bodyPr>
            <a:noAutofit/>
          </a:bodyPr>
          <a:lstStyle/>
          <a:p>
            <a:r>
              <a:rPr lang="en-US" sz="7200" dirty="0"/>
              <a:t>Online</a:t>
            </a:r>
          </a:p>
        </p:txBody>
      </p:sp>
      <p:pic>
        <p:nvPicPr>
          <p:cNvPr id="4" name="Picture 3">
            <a:extLst>
              <a:ext uri="{FF2B5EF4-FFF2-40B4-BE49-F238E27FC236}">
                <a16:creationId xmlns:a16="http://schemas.microsoft.com/office/drawing/2014/main" id="{514E4DD5-162E-4CA7-9CA7-9AAB6D774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11" y="2438400"/>
            <a:ext cx="5410200" cy="3124200"/>
          </a:xfrm>
          <a:prstGeom prst="rect">
            <a:avLst/>
          </a:prstGeom>
        </p:spPr>
      </p:pic>
      <p:sp>
        <p:nvSpPr>
          <p:cNvPr id="5" name="TextBox 4">
            <a:extLst>
              <a:ext uri="{FF2B5EF4-FFF2-40B4-BE49-F238E27FC236}">
                <a16:creationId xmlns:a16="http://schemas.microsoft.com/office/drawing/2014/main" id="{2B5DCFE6-B1BB-430F-B5D5-46E4F2D6AF2A}"/>
              </a:ext>
            </a:extLst>
          </p:cNvPr>
          <p:cNvSpPr txBox="1"/>
          <p:nvPr/>
        </p:nvSpPr>
        <p:spPr>
          <a:xfrm>
            <a:off x="874711" y="1828800"/>
            <a:ext cx="4800600" cy="424732"/>
          </a:xfrm>
          <a:prstGeom prst="rect">
            <a:avLst/>
          </a:prstGeom>
          <a:noFill/>
        </p:spPr>
        <p:txBody>
          <a:bodyPr wrap="square" rtlCol="0">
            <a:spAutoFit/>
          </a:bodyPr>
          <a:lstStyle/>
          <a:p>
            <a:pPr>
              <a:lnSpc>
                <a:spcPct val="90000"/>
              </a:lnSpc>
            </a:pPr>
            <a:r>
              <a:rPr lang="en-US" sz="2400" dirty="0"/>
              <a:t>www.lincolncitywarmingshelter.com</a:t>
            </a:r>
          </a:p>
        </p:txBody>
      </p:sp>
      <p:pic>
        <p:nvPicPr>
          <p:cNvPr id="7" name="Picture 6">
            <a:extLst>
              <a:ext uri="{FF2B5EF4-FFF2-40B4-BE49-F238E27FC236}">
                <a16:creationId xmlns:a16="http://schemas.microsoft.com/office/drawing/2014/main" id="{57CCD891-D041-4517-8185-AA76EE4E1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612" y="2438401"/>
            <a:ext cx="5789612" cy="3124200"/>
          </a:xfrm>
          <a:prstGeom prst="rect">
            <a:avLst/>
          </a:prstGeom>
        </p:spPr>
      </p:pic>
      <p:sp>
        <p:nvSpPr>
          <p:cNvPr id="8" name="TextBox 7">
            <a:extLst>
              <a:ext uri="{FF2B5EF4-FFF2-40B4-BE49-F238E27FC236}">
                <a16:creationId xmlns:a16="http://schemas.microsoft.com/office/drawing/2014/main" id="{74BC9250-D9CD-43F3-A355-A6E868E2E424}"/>
              </a:ext>
            </a:extLst>
          </p:cNvPr>
          <p:cNvSpPr txBox="1"/>
          <p:nvPr/>
        </p:nvSpPr>
        <p:spPr>
          <a:xfrm>
            <a:off x="6475412" y="1828800"/>
            <a:ext cx="4648200" cy="424732"/>
          </a:xfrm>
          <a:prstGeom prst="rect">
            <a:avLst/>
          </a:prstGeom>
          <a:noFill/>
        </p:spPr>
        <p:txBody>
          <a:bodyPr wrap="square" rtlCol="0">
            <a:spAutoFit/>
          </a:bodyPr>
          <a:lstStyle/>
          <a:p>
            <a:pPr algn="ctr">
              <a:lnSpc>
                <a:spcPct val="90000"/>
              </a:lnSpc>
            </a:pPr>
            <a:r>
              <a:rPr lang="en-US" sz="2400" dirty="0"/>
              <a:t>Click on Contact Page</a:t>
            </a:r>
          </a:p>
        </p:txBody>
      </p:sp>
      <p:sp>
        <p:nvSpPr>
          <p:cNvPr id="9" name="TextBox 8">
            <a:extLst>
              <a:ext uri="{FF2B5EF4-FFF2-40B4-BE49-F238E27FC236}">
                <a16:creationId xmlns:a16="http://schemas.microsoft.com/office/drawing/2014/main" id="{8AF2A776-DDA6-46B5-AD0D-48D3A1763D05}"/>
              </a:ext>
            </a:extLst>
          </p:cNvPr>
          <p:cNvSpPr txBox="1"/>
          <p:nvPr/>
        </p:nvSpPr>
        <p:spPr>
          <a:xfrm>
            <a:off x="874711" y="6019800"/>
            <a:ext cx="10706101" cy="480131"/>
          </a:xfrm>
          <a:prstGeom prst="rect">
            <a:avLst/>
          </a:prstGeom>
          <a:noFill/>
        </p:spPr>
        <p:txBody>
          <a:bodyPr wrap="square" rtlCol="0">
            <a:spAutoFit/>
          </a:bodyPr>
          <a:lstStyle/>
          <a:p>
            <a:pPr>
              <a:lnSpc>
                <a:spcPct val="90000"/>
              </a:lnSpc>
            </a:pPr>
            <a:r>
              <a:rPr lang="en-US" sz="2800" dirty="0"/>
              <a:t>Click on yellow donate button which will lead you to payment window </a:t>
            </a:r>
          </a:p>
        </p:txBody>
      </p:sp>
    </p:spTree>
    <p:extLst>
      <p:ext uri="{BB962C8B-B14F-4D97-AF65-F5344CB8AC3E}">
        <p14:creationId xmlns:p14="http://schemas.microsoft.com/office/powerpoint/2010/main" val="26337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E0A2-AE31-4F83-A1E8-AFB5B3797C6E}"/>
              </a:ext>
            </a:extLst>
          </p:cNvPr>
          <p:cNvSpPr>
            <a:spLocks noGrp="1"/>
          </p:cNvSpPr>
          <p:nvPr>
            <p:ph type="title"/>
          </p:nvPr>
        </p:nvSpPr>
        <p:spPr>
          <a:xfrm>
            <a:off x="2132012" y="304800"/>
            <a:ext cx="7696198" cy="1020762"/>
          </a:xfrm>
        </p:spPr>
        <p:txBody>
          <a:bodyPr>
            <a:normAutofit/>
          </a:bodyPr>
          <a:lstStyle/>
          <a:p>
            <a:pPr algn="ctr"/>
            <a:r>
              <a:rPr lang="en-US" sz="6000" dirty="0"/>
              <a:t>In Person</a:t>
            </a:r>
          </a:p>
        </p:txBody>
      </p:sp>
      <p:sp>
        <p:nvSpPr>
          <p:cNvPr id="3" name="TextBox 2">
            <a:extLst>
              <a:ext uri="{FF2B5EF4-FFF2-40B4-BE49-F238E27FC236}">
                <a16:creationId xmlns:a16="http://schemas.microsoft.com/office/drawing/2014/main" id="{C1A15801-980D-4E62-A2C5-64531792D227}"/>
              </a:ext>
            </a:extLst>
          </p:cNvPr>
          <p:cNvSpPr txBox="1"/>
          <p:nvPr/>
        </p:nvSpPr>
        <p:spPr>
          <a:xfrm>
            <a:off x="836612" y="1828800"/>
            <a:ext cx="10744200" cy="4524315"/>
          </a:xfrm>
          <a:prstGeom prst="rect">
            <a:avLst/>
          </a:prstGeom>
          <a:noFill/>
        </p:spPr>
        <p:txBody>
          <a:bodyPr wrap="square" rtlCol="0">
            <a:spAutoFit/>
          </a:bodyPr>
          <a:lstStyle/>
          <a:p>
            <a:pPr>
              <a:lnSpc>
                <a:spcPct val="90000"/>
              </a:lnSpc>
            </a:pPr>
            <a:r>
              <a:rPr lang="en-US" sz="3200" dirty="0"/>
              <a:t>Keep updated on local festivals and which vendors will be present. The next scheduled vendor booth will be at the Cultural Center in November at Giving Tuesday. We are set up with PayPal Here which gives us the ability to take credit card donations at whatever capacity and the funds go directly into the Warming Shelter bank account for us to run our program. The equipment is portable and connects via Bluetooth to an app on my smart phone and sends receipts to the donors via e-mail. This gives us the ability to take credit card donations in person whenever and wherever we are located. </a:t>
            </a:r>
          </a:p>
        </p:txBody>
      </p:sp>
    </p:spTree>
    <p:extLst>
      <p:ext uri="{BB962C8B-B14F-4D97-AF65-F5344CB8AC3E}">
        <p14:creationId xmlns:p14="http://schemas.microsoft.com/office/powerpoint/2010/main" val="82940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1753-8BEA-4391-BD12-649256FBB2CC}"/>
              </a:ext>
            </a:extLst>
          </p:cNvPr>
          <p:cNvSpPr>
            <a:spLocks noGrp="1"/>
          </p:cNvSpPr>
          <p:nvPr>
            <p:ph type="title"/>
          </p:nvPr>
        </p:nvSpPr>
        <p:spPr/>
        <p:txBody>
          <a:bodyPr>
            <a:normAutofit/>
          </a:bodyPr>
          <a:lstStyle/>
          <a:p>
            <a:pPr algn="ctr"/>
            <a:r>
              <a:rPr lang="en-US" sz="6000" dirty="0"/>
              <a:t>Through the Mail</a:t>
            </a:r>
          </a:p>
        </p:txBody>
      </p:sp>
      <p:sp>
        <p:nvSpPr>
          <p:cNvPr id="3" name="TextBox 2">
            <a:extLst>
              <a:ext uri="{FF2B5EF4-FFF2-40B4-BE49-F238E27FC236}">
                <a16:creationId xmlns:a16="http://schemas.microsoft.com/office/drawing/2014/main" id="{E358298F-6F60-4A54-AC21-6272748C26A6}"/>
              </a:ext>
            </a:extLst>
          </p:cNvPr>
          <p:cNvSpPr txBox="1"/>
          <p:nvPr/>
        </p:nvSpPr>
        <p:spPr>
          <a:xfrm>
            <a:off x="1370012" y="2209800"/>
            <a:ext cx="10058400" cy="3831818"/>
          </a:xfrm>
          <a:prstGeom prst="rect">
            <a:avLst/>
          </a:prstGeom>
          <a:noFill/>
        </p:spPr>
        <p:txBody>
          <a:bodyPr wrap="square" rtlCol="0">
            <a:spAutoFit/>
          </a:bodyPr>
          <a:lstStyle/>
          <a:p>
            <a:pPr>
              <a:lnSpc>
                <a:spcPct val="90000"/>
              </a:lnSpc>
            </a:pPr>
            <a:r>
              <a:rPr lang="en-US" sz="5400" dirty="0"/>
              <a:t>You can send us donations to us at P.O Box 198, Lincoln City, OR 97367. If you are sending a check, please make it payable to Lincoln City Warming Shelter. </a:t>
            </a:r>
          </a:p>
        </p:txBody>
      </p:sp>
    </p:spTree>
    <p:extLst>
      <p:ext uri="{BB962C8B-B14F-4D97-AF65-F5344CB8AC3E}">
        <p14:creationId xmlns:p14="http://schemas.microsoft.com/office/powerpoint/2010/main" val="347086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9BB1-43B0-4702-9716-C7028D0A470D}"/>
              </a:ext>
            </a:extLst>
          </p:cNvPr>
          <p:cNvSpPr>
            <a:spLocks noGrp="1"/>
          </p:cNvSpPr>
          <p:nvPr>
            <p:ph type="title"/>
          </p:nvPr>
        </p:nvSpPr>
        <p:spPr>
          <a:xfrm>
            <a:off x="1293812" y="1981200"/>
            <a:ext cx="9143998" cy="3992562"/>
          </a:xfrm>
        </p:spPr>
        <p:txBody>
          <a:bodyPr>
            <a:noAutofit/>
          </a:bodyPr>
          <a:lstStyle/>
          <a:p>
            <a:pPr algn="ctr"/>
            <a:r>
              <a:rPr lang="en-US" sz="9600" dirty="0"/>
              <a:t>We need </a:t>
            </a:r>
            <a:r>
              <a:rPr lang="en-US" sz="9600" u="sng" dirty="0"/>
              <a:t>YOUR</a:t>
            </a:r>
            <a:r>
              <a:rPr lang="en-US" sz="9600" dirty="0"/>
              <a:t> help to    succeed.</a:t>
            </a:r>
          </a:p>
        </p:txBody>
      </p:sp>
    </p:spTree>
    <p:extLst>
      <p:ext uri="{BB962C8B-B14F-4D97-AF65-F5344CB8AC3E}">
        <p14:creationId xmlns:p14="http://schemas.microsoft.com/office/powerpoint/2010/main" val="67634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8991598" cy="1020762"/>
          </a:xfrm>
        </p:spPr>
        <p:txBody>
          <a:bodyPr/>
          <a:lstStyle/>
          <a:p>
            <a:r>
              <a:rPr lang="en-US" b="1" dirty="0"/>
              <a:t>Lincoln City Warming Shelter Mission:</a:t>
            </a:r>
          </a:p>
        </p:txBody>
      </p:sp>
      <p:sp>
        <p:nvSpPr>
          <p:cNvPr id="14" name="Content Placeholder 13"/>
          <p:cNvSpPr>
            <a:spLocks noGrp="1"/>
          </p:cNvSpPr>
          <p:nvPr>
            <p:ph idx="1"/>
          </p:nvPr>
        </p:nvSpPr>
        <p:spPr>
          <a:xfrm>
            <a:off x="1522414" y="1752600"/>
            <a:ext cx="9144000" cy="990600"/>
          </a:xfrm>
        </p:spPr>
        <p:txBody>
          <a:bodyPr>
            <a:normAutofit/>
          </a:bodyPr>
          <a:lstStyle/>
          <a:p>
            <a:pPr marL="0" indent="0">
              <a:buNone/>
            </a:pPr>
            <a:r>
              <a:rPr lang="en-US" sz="3200" b="1" dirty="0"/>
              <a:t>Providing warmth to those who need it when it is needed most…</a:t>
            </a:r>
          </a:p>
        </p:txBody>
      </p:sp>
      <p:sp>
        <p:nvSpPr>
          <p:cNvPr id="2" name="TextBox 1">
            <a:extLst>
              <a:ext uri="{FF2B5EF4-FFF2-40B4-BE49-F238E27FC236}">
                <a16:creationId xmlns:a16="http://schemas.microsoft.com/office/drawing/2014/main" id="{AC9672B4-A5CF-4480-8B0A-6C2584F2E1FD}"/>
              </a:ext>
            </a:extLst>
          </p:cNvPr>
          <p:cNvSpPr txBox="1"/>
          <p:nvPr/>
        </p:nvSpPr>
        <p:spPr>
          <a:xfrm>
            <a:off x="1522414" y="2971800"/>
            <a:ext cx="8610600" cy="2751522"/>
          </a:xfrm>
          <a:prstGeom prst="rect">
            <a:avLst/>
          </a:prstGeom>
          <a:noFill/>
        </p:spPr>
        <p:txBody>
          <a:bodyPr wrap="square" rtlCol="0">
            <a:spAutoFit/>
          </a:bodyPr>
          <a:lstStyle/>
          <a:p>
            <a:pPr>
              <a:lnSpc>
                <a:spcPct val="90000"/>
              </a:lnSpc>
            </a:pPr>
            <a:r>
              <a:rPr lang="en-US" sz="2400" dirty="0"/>
              <a:t>Lincoln City Warming Shelter is a tax deductible, nonprofit agency providing the homeless in Lincoln City a warm safe location to sleep overnight during hypothermic risk temperatures.</a:t>
            </a:r>
          </a:p>
          <a:p>
            <a:pPr>
              <a:lnSpc>
                <a:spcPct val="90000"/>
              </a:lnSpc>
            </a:pPr>
            <a:endParaRPr lang="en-US" sz="2400" dirty="0"/>
          </a:p>
          <a:p>
            <a:pPr>
              <a:lnSpc>
                <a:spcPct val="90000"/>
              </a:lnSpc>
            </a:pPr>
            <a:r>
              <a:rPr lang="en-US" sz="2400" dirty="0"/>
              <a:t>Lincoln City Warming Shelter is in Phase 1 of our expansion project providing food, shelter, resources, and social services on-site to the homeless in Lincoln City and surrounding areas for a three month block from mid November through March. </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Hypothermia &amp; Wind chill</a:t>
            </a:r>
          </a:p>
        </p:txBody>
      </p:sp>
      <p:sp>
        <p:nvSpPr>
          <p:cNvPr id="5" name="Content Placeholder 4"/>
          <p:cNvSpPr>
            <a:spLocks noGrp="1"/>
          </p:cNvSpPr>
          <p:nvPr>
            <p:ph sz="half" idx="1"/>
          </p:nvPr>
        </p:nvSpPr>
        <p:spPr>
          <a:xfrm>
            <a:off x="1510887" y="1752600"/>
            <a:ext cx="9296399" cy="2286000"/>
          </a:xfrm>
        </p:spPr>
        <p:txBody>
          <a:bodyPr>
            <a:normAutofit fontScale="85000" lnSpcReduction="10000"/>
          </a:bodyPr>
          <a:lstStyle/>
          <a:p>
            <a:pPr marL="0" indent="0">
              <a:buNone/>
            </a:pPr>
            <a:r>
              <a:rPr lang="en-US" b="1" dirty="0"/>
              <a:t>Hypothermia</a:t>
            </a:r>
            <a:r>
              <a:rPr lang="en-US" dirty="0"/>
              <a:t>: When the body’s temperature drops abnormally low, typically one that is dangerously low. Causes of hypothermia are exposure to cold air, wind or rain. The body temperature can drop to a dangerously low level at outside temperatures of 50 degrees and below, in wet windy weather or in 60-70 degree precipitation. </a:t>
            </a:r>
          </a:p>
          <a:p>
            <a:pPr marL="0" indent="0">
              <a:buNone/>
            </a:pPr>
            <a:r>
              <a:rPr lang="en-US" b="1" dirty="0"/>
              <a:t>Wind Chill</a:t>
            </a:r>
            <a:r>
              <a:rPr lang="en-US" dirty="0"/>
              <a:t>: the perceived decrease in air temperature felt by the body on exposed skin due to the flow of air. The faster the wind speed, the more the surface cools. In extreme conditions, this will increase the risk of adverse effects such as frost-bite, and hypothermia. </a:t>
            </a:r>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36F45E50-7C15-4FAB-AF72-09CD7E6DC7BA}"/>
              </a:ext>
            </a:extLst>
          </p:cNvPr>
          <p:cNvSpPr txBox="1"/>
          <p:nvPr/>
        </p:nvSpPr>
        <p:spPr>
          <a:xfrm>
            <a:off x="1522414" y="4048539"/>
            <a:ext cx="8991600" cy="1200329"/>
          </a:xfrm>
          <a:prstGeom prst="rect">
            <a:avLst/>
          </a:prstGeom>
          <a:noFill/>
        </p:spPr>
        <p:txBody>
          <a:bodyPr wrap="square" rtlCol="0">
            <a:spAutoFit/>
          </a:bodyPr>
          <a:lstStyle/>
          <a:p>
            <a:pPr>
              <a:lnSpc>
                <a:spcPct val="90000"/>
              </a:lnSpc>
            </a:pPr>
            <a:r>
              <a:rPr lang="en-US" sz="2000" b="1" u="sng" dirty="0"/>
              <a:t>Samaritan North Lincoln Hospital</a:t>
            </a:r>
            <a:r>
              <a:rPr lang="en-US" sz="2000" b="1" dirty="0"/>
              <a:t>: In 2016, 10 unduplicated homeless individuals were treated and released  for hypothermia with an additional 9 unduplicated homeless individuals who were hospitalized owing hypothermia. This cost SNLH approximately $548,200.00</a:t>
            </a:r>
          </a:p>
        </p:txBody>
      </p:sp>
      <p:sp>
        <p:nvSpPr>
          <p:cNvPr id="7" name="TextBox 6">
            <a:extLst>
              <a:ext uri="{FF2B5EF4-FFF2-40B4-BE49-F238E27FC236}">
                <a16:creationId xmlns:a16="http://schemas.microsoft.com/office/drawing/2014/main" id="{8B3D63CA-9ECB-4123-A09A-15201C8D7B76}"/>
              </a:ext>
            </a:extLst>
          </p:cNvPr>
          <p:cNvSpPr txBox="1"/>
          <p:nvPr/>
        </p:nvSpPr>
        <p:spPr>
          <a:xfrm>
            <a:off x="1499360" y="5285311"/>
            <a:ext cx="9167052" cy="1200329"/>
          </a:xfrm>
          <a:prstGeom prst="rect">
            <a:avLst/>
          </a:prstGeom>
          <a:noFill/>
        </p:spPr>
        <p:txBody>
          <a:bodyPr wrap="square" rtlCol="0">
            <a:spAutoFit/>
          </a:bodyPr>
          <a:lstStyle/>
          <a:p>
            <a:pPr>
              <a:lnSpc>
                <a:spcPct val="90000"/>
              </a:lnSpc>
            </a:pPr>
            <a:r>
              <a:rPr lang="en-US" sz="2000" b="1" u="sng" dirty="0"/>
              <a:t>Samaritan Pacific Communities Hospital</a:t>
            </a:r>
            <a:r>
              <a:rPr lang="en-US" sz="2000" b="1" dirty="0"/>
              <a:t>: In 2016, 12 unduplicated homeless individuals were treated and released for hypothermia with an additional 5 unduplicated homeless individuals who were hospitalized owing hypothermia. This cost SPCH approximately $398,000.00</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008" y="533400"/>
            <a:ext cx="9143998" cy="792162"/>
          </a:xfrm>
        </p:spPr>
        <p:txBody>
          <a:bodyPr/>
          <a:lstStyle/>
          <a:p>
            <a:pPr algn="ctr"/>
            <a:r>
              <a:rPr lang="en-US" b="1" dirty="0"/>
              <a:t>The Need for Services</a:t>
            </a:r>
          </a:p>
        </p:txBody>
      </p:sp>
      <p:sp>
        <p:nvSpPr>
          <p:cNvPr id="3" name="Content Placeholder 2">
            <a:extLst>
              <a:ext uri="{FF2B5EF4-FFF2-40B4-BE49-F238E27FC236}">
                <a16:creationId xmlns:a16="http://schemas.microsoft.com/office/drawing/2014/main" id="{B0DD9FC5-F62A-4FA9-8F5F-2C0D9C771976}"/>
              </a:ext>
            </a:extLst>
          </p:cNvPr>
          <p:cNvSpPr>
            <a:spLocks noGrp="1"/>
          </p:cNvSpPr>
          <p:nvPr>
            <p:ph idx="1"/>
          </p:nvPr>
        </p:nvSpPr>
        <p:spPr>
          <a:xfrm>
            <a:off x="760412" y="1905000"/>
            <a:ext cx="10744200" cy="4267200"/>
          </a:xfrm>
        </p:spPr>
        <p:txBody>
          <a:bodyPr/>
          <a:lstStyle/>
          <a:p>
            <a:pPr marL="0" indent="0" algn="ctr">
              <a:buNone/>
            </a:pPr>
            <a:r>
              <a:rPr lang="en-US" b="1" dirty="0"/>
              <a:t>Season 2016/ 2017 Stats</a:t>
            </a:r>
          </a:p>
          <a:p>
            <a:pPr marL="0" indent="0" algn="ctr">
              <a:buNone/>
            </a:pPr>
            <a:endParaRPr lang="en-US" b="1" dirty="0"/>
          </a:p>
          <a:p>
            <a:pPr marL="0" indent="0">
              <a:buNone/>
            </a:pPr>
            <a:r>
              <a:rPr lang="en-US" b="1" dirty="0"/>
              <a:t>Number of Cots Occupied: 779                                 Number of nights open: 47</a:t>
            </a:r>
          </a:p>
          <a:p>
            <a:pPr marL="0" indent="0">
              <a:buNone/>
            </a:pPr>
            <a:r>
              <a:rPr lang="en-US" b="1" dirty="0"/>
              <a:t>Number of un-duplicated individuals: 135          Number of meals served: 2,344</a:t>
            </a:r>
          </a:p>
          <a:p>
            <a:pPr marL="0" indent="0">
              <a:buNone/>
            </a:pPr>
            <a:r>
              <a:rPr lang="en-US" b="1" dirty="0"/>
              <a:t>Number of shower vouchers given: 204               Number of bus tickets given: 467</a:t>
            </a:r>
          </a:p>
          <a:p>
            <a:pPr marL="0" indent="0">
              <a:buNone/>
            </a:pPr>
            <a:r>
              <a:rPr lang="en-US" b="1" dirty="0"/>
              <a:t>Number of laundry vouchers given: 48                Number of tents to pet owners: 7</a:t>
            </a:r>
          </a:p>
          <a:p>
            <a:pPr marL="0" indent="0">
              <a:buNone/>
            </a:pPr>
            <a:r>
              <a:rPr lang="en-US" b="1" dirty="0"/>
              <a:t>Number of meals given to pets: 21                </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143998" cy="762000"/>
          </a:xfrm>
        </p:spPr>
        <p:txBody>
          <a:bodyPr>
            <a:normAutofit/>
          </a:bodyPr>
          <a:lstStyle/>
          <a:p>
            <a:pPr algn="ctr"/>
            <a:r>
              <a:rPr lang="en-US" sz="4000" dirty="0"/>
              <a:t>Phase 1</a:t>
            </a:r>
          </a:p>
        </p:txBody>
      </p:sp>
      <p:sp>
        <p:nvSpPr>
          <p:cNvPr id="3" name="TextBox 2">
            <a:extLst>
              <a:ext uri="{FF2B5EF4-FFF2-40B4-BE49-F238E27FC236}">
                <a16:creationId xmlns:a16="http://schemas.microsoft.com/office/drawing/2014/main" id="{465C45D0-0BB5-428A-80EA-EA3B7E5C4AAE}"/>
              </a:ext>
            </a:extLst>
          </p:cNvPr>
          <p:cNvSpPr txBox="1"/>
          <p:nvPr/>
        </p:nvSpPr>
        <p:spPr>
          <a:xfrm>
            <a:off x="684212" y="1676764"/>
            <a:ext cx="11811000" cy="2031325"/>
          </a:xfrm>
          <a:prstGeom prst="rect">
            <a:avLst/>
          </a:prstGeom>
          <a:noFill/>
        </p:spPr>
        <p:txBody>
          <a:bodyPr wrap="square" rtlCol="0">
            <a:spAutoFit/>
          </a:bodyPr>
          <a:lstStyle/>
          <a:p>
            <a:pPr>
              <a:lnSpc>
                <a:spcPct val="90000"/>
              </a:lnSpc>
            </a:pPr>
            <a:r>
              <a:rPr lang="en-US" sz="2000" b="1" dirty="0"/>
              <a:t>For the winter season of 2017/18, Lincoln City Warming Shelter will be at the Old Taft Fire</a:t>
            </a:r>
          </a:p>
          <a:p>
            <a:pPr>
              <a:lnSpc>
                <a:spcPct val="90000"/>
              </a:lnSpc>
            </a:pPr>
            <a:r>
              <a:rPr lang="en-US" sz="2000" b="1" dirty="0"/>
              <a:t>House located at 1207 SE 48</a:t>
            </a:r>
            <a:r>
              <a:rPr lang="en-US" sz="2000" b="1" baseline="30000" dirty="0"/>
              <a:t>th</a:t>
            </a:r>
            <a:r>
              <a:rPr lang="en-US" sz="2000" b="1" dirty="0"/>
              <a:t> Place, in Taft of Lincoln City moving us away from using a host location which gives us the opportunity provide more services to the homeless.</a:t>
            </a:r>
          </a:p>
          <a:p>
            <a:pPr>
              <a:lnSpc>
                <a:spcPct val="90000"/>
              </a:lnSpc>
            </a:pPr>
            <a:endParaRPr lang="en-US" sz="2000" b="1" dirty="0"/>
          </a:p>
          <a:p>
            <a:pPr>
              <a:lnSpc>
                <a:spcPct val="90000"/>
              </a:lnSpc>
            </a:pPr>
            <a:r>
              <a:rPr lang="en-US" sz="2000" b="1" dirty="0"/>
              <a:t>                                                                   What the new changes look like:</a:t>
            </a:r>
          </a:p>
          <a:p>
            <a:pPr algn="ctr">
              <a:lnSpc>
                <a:spcPct val="90000"/>
              </a:lnSpc>
            </a:pPr>
            <a:endParaRPr lang="en-US" sz="2000" b="1" dirty="0"/>
          </a:p>
          <a:p>
            <a:pPr>
              <a:lnSpc>
                <a:spcPct val="90000"/>
              </a:lnSpc>
            </a:pPr>
            <a:endParaRPr lang="en-US" sz="2000" b="1" dirty="0"/>
          </a:p>
        </p:txBody>
      </p:sp>
      <p:sp>
        <p:nvSpPr>
          <p:cNvPr id="17" name="TextBox 16">
            <a:extLst>
              <a:ext uri="{FF2B5EF4-FFF2-40B4-BE49-F238E27FC236}">
                <a16:creationId xmlns:a16="http://schemas.microsoft.com/office/drawing/2014/main" id="{FF0DF54A-DFA6-4039-9CE9-0A4200B6DBD8}"/>
              </a:ext>
            </a:extLst>
          </p:cNvPr>
          <p:cNvSpPr txBox="1"/>
          <p:nvPr/>
        </p:nvSpPr>
        <p:spPr>
          <a:xfrm>
            <a:off x="374109" y="3280890"/>
            <a:ext cx="1828800" cy="1230565"/>
          </a:xfrm>
          <a:prstGeom prst="rect">
            <a:avLst/>
          </a:prstGeom>
          <a:solidFill>
            <a:srgbClr val="00B0F0"/>
          </a:solidFill>
          <a:ln>
            <a:solidFill>
              <a:schemeClr val="bg1"/>
            </a:solidFill>
          </a:ln>
        </p:spPr>
        <p:txBody>
          <a:bodyPr wrap="square" rtlCol="0">
            <a:spAutoFit/>
          </a:bodyPr>
          <a:lstStyle/>
          <a:p>
            <a:pPr>
              <a:lnSpc>
                <a:spcPct val="90000"/>
              </a:lnSpc>
            </a:pPr>
            <a:endParaRPr lang="en-US" sz="2400" dirty="0"/>
          </a:p>
        </p:txBody>
      </p:sp>
      <p:sp>
        <p:nvSpPr>
          <p:cNvPr id="18" name="TextBox 17">
            <a:extLst>
              <a:ext uri="{FF2B5EF4-FFF2-40B4-BE49-F238E27FC236}">
                <a16:creationId xmlns:a16="http://schemas.microsoft.com/office/drawing/2014/main" id="{772D303F-A849-489D-BA6E-9886D96AEE57}"/>
              </a:ext>
            </a:extLst>
          </p:cNvPr>
          <p:cNvSpPr txBox="1"/>
          <p:nvPr/>
        </p:nvSpPr>
        <p:spPr>
          <a:xfrm>
            <a:off x="428960" y="3351407"/>
            <a:ext cx="1797394" cy="1089529"/>
          </a:xfrm>
          <a:prstGeom prst="rect">
            <a:avLst/>
          </a:prstGeom>
          <a:noFill/>
        </p:spPr>
        <p:txBody>
          <a:bodyPr wrap="square" rtlCol="0">
            <a:spAutoFit/>
          </a:bodyPr>
          <a:lstStyle/>
          <a:p>
            <a:pPr>
              <a:lnSpc>
                <a:spcPct val="90000"/>
              </a:lnSpc>
            </a:pPr>
            <a:r>
              <a:rPr lang="en-US" b="1" u="sng" dirty="0">
                <a:solidFill>
                  <a:schemeClr val="bg1"/>
                </a:solidFill>
              </a:rPr>
              <a:t>Host Location:</a:t>
            </a:r>
          </a:p>
          <a:p>
            <a:pPr>
              <a:lnSpc>
                <a:spcPct val="90000"/>
              </a:lnSpc>
            </a:pPr>
            <a:r>
              <a:rPr lang="en-US" b="1" dirty="0">
                <a:solidFill>
                  <a:schemeClr val="bg1"/>
                </a:solidFill>
              </a:rPr>
              <a:t>Only available </a:t>
            </a:r>
          </a:p>
          <a:p>
            <a:pPr>
              <a:lnSpc>
                <a:spcPct val="90000"/>
              </a:lnSpc>
            </a:pPr>
            <a:r>
              <a:rPr lang="en-US" b="1" dirty="0">
                <a:solidFill>
                  <a:schemeClr val="bg1"/>
                </a:solidFill>
              </a:rPr>
              <a:t>Certain hours, temp trigger, 39 </a:t>
            </a:r>
          </a:p>
        </p:txBody>
      </p:sp>
      <p:sp>
        <p:nvSpPr>
          <p:cNvPr id="19" name="TextBox 18">
            <a:extLst>
              <a:ext uri="{FF2B5EF4-FFF2-40B4-BE49-F238E27FC236}">
                <a16:creationId xmlns:a16="http://schemas.microsoft.com/office/drawing/2014/main" id="{5990B150-A663-42AC-ADE3-89B8325832B1}"/>
              </a:ext>
            </a:extLst>
          </p:cNvPr>
          <p:cNvSpPr txBox="1"/>
          <p:nvPr/>
        </p:nvSpPr>
        <p:spPr>
          <a:xfrm>
            <a:off x="368102" y="5508564"/>
            <a:ext cx="1856111" cy="1230566"/>
          </a:xfrm>
          <a:prstGeom prst="rect">
            <a:avLst/>
          </a:prstGeom>
          <a:solidFill>
            <a:srgbClr val="FFFF00"/>
          </a:solidFill>
          <a:ln>
            <a:solidFill>
              <a:schemeClr val="bg1"/>
            </a:solidFill>
          </a:ln>
        </p:spPr>
        <p:txBody>
          <a:bodyPr wrap="square" rtlCol="0">
            <a:spAutoFit/>
          </a:bodyPr>
          <a:lstStyle/>
          <a:p>
            <a:pPr>
              <a:lnSpc>
                <a:spcPct val="90000"/>
              </a:lnSpc>
            </a:pPr>
            <a:endParaRPr lang="en-US" sz="2400" dirty="0"/>
          </a:p>
        </p:txBody>
      </p:sp>
      <p:graphicFrame>
        <p:nvGraphicFramePr>
          <p:cNvPr id="20" name="Diagram 19">
            <a:extLst>
              <a:ext uri="{FF2B5EF4-FFF2-40B4-BE49-F238E27FC236}">
                <a16:creationId xmlns:a16="http://schemas.microsoft.com/office/drawing/2014/main" id="{2EA39107-BA8C-4926-AFEC-1B3BFF6287BC}"/>
              </a:ext>
            </a:extLst>
          </p:cNvPr>
          <p:cNvGraphicFramePr/>
          <p:nvPr>
            <p:extLst>
              <p:ext uri="{D42A27DB-BD31-4B8C-83A1-F6EECF244321}">
                <p14:modId xmlns:p14="http://schemas.microsoft.com/office/powerpoint/2010/main" val="103037907"/>
              </p:ext>
            </p:extLst>
          </p:nvPr>
        </p:nvGraphicFramePr>
        <p:xfrm>
          <a:off x="1091788" y="4847924"/>
          <a:ext cx="861251" cy="324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id="{06FB9682-EF71-4F2A-93C1-1F008A0A675C}"/>
              </a:ext>
            </a:extLst>
          </p:cNvPr>
          <p:cNvSpPr txBox="1"/>
          <p:nvPr/>
        </p:nvSpPr>
        <p:spPr>
          <a:xfrm>
            <a:off x="447077" y="5613516"/>
            <a:ext cx="1698160" cy="1089529"/>
          </a:xfrm>
          <a:prstGeom prst="rect">
            <a:avLst/>
          </a:prstGeom>
          <a:noFill/>
        </p:spPr>
        <p:txBody>
          <a:bodyPr wrap="square" rtlCol="0">
            <a:spAutoFit/>
          </a:bodyPr>
          <a:lstStyle/>
          <a:p>
            <a:pPr>
              <a:lnSpc>
                <a:spcPct val="90000"/>
              </a:lnSpc>
            </a:pPr>
            <a:r>
              <a:rPr lang="en-US" b="1" u="sng" dirty="0">
                <a:solidFill>
                  <a:schemeClr val="bg1"/>
                </a:solidFill>
              </a:rPr>
              <a:t>Rented Facility</a:t>
            </a:r>
          </a:p>
          <a:p>
            <a:pPr>
              <a:lnSpc>
                <a:spcPct val="90000"/>
              </a:lnSpc>
            </a:pPr>
            <a:r>
              <a:rPr lang="en-US" b="1" dirty="0">
                <a:solidFill>
                  <a:schemeClr val="bg1"/>
                </a:solidFill>
              </a:rPr>
              <a:t>Available 24/7, open for three month block. </a:t>
            </a:r>
          </a:p>
        </p:txBody>
      </p:sp>
      <p:sp>
        <p:nvSpPr>
          <p:cNvPr id="22" name="TextBox 21">
            <a:extLst>
              <a:ext uri="{FF2B5EF4-FFF2-40B4-BE49-F238E27FC236}">
                <a16:creationId xmlns:a16="http://schemas.microsoft.com/office/drawing/2014/main" id="{EAC70CBE-B7D0-402C-8B2C-F2E61CC63C4E}"/>
              </a:ext>
            </a:extLst>
          </p:cNvPr>
          <p:cNvSpPr txBox="1"/>
          <p:nvPr/>
        </p:nvSpPr>
        <p:spPr>
          <a:xfrm>
            <a:off x="2727238" y="3280890"/>
            <a:ext cx="1828800" cy="1230565"/>
          </a:xfrm>
          <a:prstGeom prst="rect">
            <a:avLst/>
          </a:prstGeom>
          <a:solidFill>
            <a:srgbClr val="00B0F0"/>
          </a:solidFill>
          <a:ln>
            <a:solidFill>
              <a:schemeClr val="bg1"/>
            </a:solidFill>
          </a:ln>
        </p:spPr>
        <p:txBody>
          <a:bodyPr wrap="square" rtlCol="0">
            <a:spAutoFit/>
          </a:bodyPr>
          <a:lstStyle/>
          <a:p>
            <a:pPr>
              <a:lnSpc>
                <a:spcPct val="90000"/>
              </a:lnSpc>
            </a:pPr>
            <a:endParaRPr lang="en-US" sz="2400" dirty="0"/>
          </a:p>
        </p:txBody>
      </p:sp>
      <p:graphicFrame>
        <p:nvGraphicFramePr>
          <p:cNvPr id="23" name="Diagram 22">
            <a:extLst>
              <a:ext uri="{FF2B5EF4-FFF2-40B4-BE49-F238E27FC236}">
                <a16:creationId xmlns:a16="http://schemas.microsoft.com/office/drawing/2014/main" id="{FA1D3907-F449-4AF7-BDD7-E5A5C59DD6A8}"/>
              </a:ext>
            </a:extLst>
          </p:cNvPr>
          <p:cNvGraphicFramePr/>
          <p:nvPr>
            <p:extLst>
              <p:ext uri="{D42A27DB-BD31-4B8C-83A1-F6EECF244321}">
                <p14:modId xmlns:p14="http://schemas.microsoft.com/office/powerpoint/2010/main" val="2359280364"/>
              </p:ext>
            </p:extLst>
          </p:nvPr>
        </p:nvGraphicFramePr>
        <p:xfrm>
          <a:off x="3537021" y="4843829"/>
          <a:ext cx="861251" cy="324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TextBox 23">
            <a:extLst>
              <a:ext uri="{FF2B5EF4-FFF2-40B4-BE49-F238E27FC236}">
                <a16:creationId xmlns:a16="http://schemas.microsoft.com/office/drawing/2014/main" id="{96313E38-DBCA-49EC-AAF0-08B09245E536}"/>
              </a:ext>
            </a:extLst>
          </p:cNvPr>
          <p:cNvSpPr txBox="1"/>
          <p:nvPr/>
        </p:nvSpPr>
        <p:spPr>
          <a:xfrm>
            <a:off x="2727238" y="5514352"/>
            <a:ext cx="1828800" cy="1230566"/>
          </a:xfrm>
          <a:prstGeom prst="rect">
            <a:avLst/>
          </a:prstGeom>
          <a:solidFill>
            <a:srgbClr val="FFFF00"/>
          </a:solidFill>
          <a:ln>
            <a:solidFill>
              <a:schemeClr val="bg1"/>
            </a:solidFill>
          </a:ln>
        </p:spPr>
        <p:txBody>
          <a:bodyPr wrap="square" rtlCol="0">
            <a:spAutoFit/>
          </a:bodyPr>
          <a:lstStyle/>
          <a:p>
            <a:pPr>
              <a:lnSpc>
                <a:spcPct val="90000"/>
              </a:lnSpc>
            </a:pPr>
            <a:endParaRPr lang="en-US" sz="2400" dirty="0"/>
          </a:p>
        </p:txBody>
      </p:sp>
      <p:sp>
        <p:nvSpPr>
          <p:cNvPr id="25" name="TextBox 24">
            <a:extLst>
              <a:ext uri="{FF2B5EF4-FFF2-40B4-BE49-F238E27FC236}">
                <a16:creationId xmlns:a16="http://schemas.microsoft.com/office/drawing/2014/main" id="{A852AADC-E409-4809-B676-C34F6415ED23}"/>
              </a:ext>
            </a:extLst>
          </p:cNvPr>
          <p:cNvSpPr txBox="1"/>
          <p:nvPr/>
        </p:nvSpPr>
        <p:spPr>
          <a:xfrm>
            <a:off x="5103812" y="3286050"/>
            <a:ext cx="1828800" cy="1230565"/>
          </a:xfrm>
          <a:prstGeom prst="rect">
            <a:avLst/>
          </a:prstGeom>
          <a:solidFill>
            <a:srgbClr val="00B0F0"/>
          </a:solidFill>
          <a:ln>
            <a:solidFill>
              <a:schemeClr val="bg1"/>
            </a:solidFill>
          </a:ln>
        </p:spPr>
        <p:txBody>
          <a:bodyPr wrap="square" rtlCol="0">
            <a:spAutoFit/>
          </a:bodyPr>
          <a:lstStyle/>
          <a:p>
            <a:pPr>
              <a:lnSpc>
                <a:spcPct val="90000"/>
              </a:lnSpc>
            </a:pPr>
            <a:endParaRPr lang="en-US" sz="2400" dirty="0"/>
          </a:p>
        </p:txBody>
      </p:sp>
      <p:sp>
        <p:nvSpPr>
          <p:cNvPr id="26" name="Arrow: Right 25">
            <a:extLst>
              <a:ext uri="{FF2B5EF4-FFF2-40B4-BE49-F238E27FC236}">
                <a16:creationId xmlns:a16="http://schemas.microsoft.com/office/drawing/2014/main" id="{22C19EF9-C34E-434A-B3F4-D66AF1CA8CD6}"/>
              </a:ext>
            </a:extLst>
          </p:cNvPr>
          <p:cNvSpPr/>
          <p:nvPr/>
        </p:nvSpPr>
        <p:spPr>
          <a:xfrm rot="5400000">
            <a:off x="5632807" y="4843828"/>
            <a:ext cx="860409" cy="324171"/>
          </a:xfrm>
          <a:prstGeom prst="rightArrow">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TextBox 26">
            <a:extLst>
              <a:ext uri="{FF2B5EF4-FFF2-40B4-BE49-F238E27FC236}">
                <a16:creationId xmlns:a16="http://schemas.microsoft.com/office/drawing/2014/main" id="{812F3511-AACC-4A56-A3C8-984D2627AF4F}"/>
              </a:ext>
            </a:extLst>
          </p:cNvPr>
          <p:cNvSpPr txBox="1"/>
          <p:nvPr/>
        </p:nvSpPr>
        <p:spPr>
          <a:xfrm>
            <a:off x="5134186" y="5508564"/>
            <a:ext cx="1828800" cy="1230566"/>
          </a:xfrm>
          <a:prstGeom prst="rect">
            <a:avLst/>
          </a:prstGeom>
          <a:solidFill>
            <a:srgbClr val="FFFF00"/>
          </a:solidFill>
          <a:ln>
            <a:solidFill>
              <a:schemeClr val="bg1"/>
            </a:solidFill>
          </a:ln>
        </p:spPr>
        <p:txBody>
          <a:bodyPr wrap="square" rtlCol="0">
            <a:spAutoFit/>
          </a:bodyPr>
          <a:lstStyle/>
          <a:p>
            <a:pPr>
              <a:lnSpc>
                <a:spcPct val="90000"/>
              </a:lnSpc>
            </a:pPr>
            <a:endParaRPr lang="en-US" sz="2400" dirty="0"/>
          </a:p>
        </p:txBody>
      </p:sp>
      <p:sp>
        <p:nvSpPr>
          <p:cNvPr id="28" name="TextBox 27">
            <a:extLst>
              <a:ext uri="{FF2B5EF4-FFF2-40B4-BE49-F238E27FC236}">
                <a16:creationId xmlns:a16="http://schemas.microsoft.com/office/drawing/2014/main" id="{E6B5A348-69B0-498C-8A22-467824114B2E}"/>
              </a:ext>
            </a:extLst>
          </p:cNvPr>
          <p:cNvSpPr txBox="1"/>
          <p:nvPr/>
        </p:nvSpPr>
        <p:spPr>
          <a:xfrm>
            <a:off x="7466011" y="3286841"/>
            <a:ext cx="1828800" cy="1230565"/>
          </a:xfrm>
          <a:prstGeom prst="rect">
            <a:avLst/>
          </a:prstGeom>
          <a:solidFill>
            <a:srgbClr val="00B0F0"/>
          </a:solidFill>
          <a:ln>
            <a:solidFill>
              <a:schemeClr val="bg1"/>
            </a:solidFill>
          </a:ln>
        </p:spPr>
        <p:txBody>
          <a:bodyPr wrap="square" rtlCol="0">
            <a:spAutoFit/>
          </a:bodyPr>
          <a:lstStyle/>
          <a:p>
            <a:pPr>
              <a:lnSpc>
                <a:spcPct val="90000"/>
              </a:lnSpc>
            </a:pPr>
            <a:endParaRPr lang="en-US" sz="2400" dirty="0"/>
          </a:p>
        </p:txBody>
      </p:sp>
      <p:sp>
        <p:nvSpPr>
          <p:cNvPr id="29" name="Arrow: Right 28">
            <a:extLst>
              <a:ext uri="{FF2B5EF4-FFF2-40B4-BE49-F238E27FC236}">
                <a16:creationId xmlns:a16="http://schemas.microsoft.com/office/drawing/2014/main" id="{26BC1FC2-B96C-4957-A5B5-B5D50B5EAC3A}"/>
              </a:ext>
            </a:extLst>
          </p:cNvPr>
          <p:cNvSpPr/>
          <p:nvPr/>
        </p:nvSpPr>
        <p:spPr>
          <a:xfrm rot="5400000">
            <a:off x="7972607" y="4837361"/>
            <a:ext cx="860409" cy="324171"/>
          </a:xfrm>
          <a:prstGeom prst="rightArrow">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B1B7FB1B-6D41-4A34-A188-E2AEAB817A9B}"/>
              </a:ext>
            </a:extLst>
          </p:cNvPr>
          <p:cNvSpPr txBox="1"/>
          <p:nvPr/>
        </p:nvSpPr>
        <p:spPr>
          <a:xfrm>
            <a:off x="7481198" y="5508564"/>
            <a:ext cx="1828800" cy="1200329"/>
          </a:xfrm>
          <a:prstGeom prst="rect">
            <a:avLst/>
          </a:prstGeom>
          <a:solidFill>
            <a:srgbClr val="FFFF00"/>
          </a:solidFill>
          <a:ln>
            <a:solidFill>
              <a:schemeClr val="bg1"/>
            </a:solidFill>
          </a:ln>
        </p:spPr>
        <p:txBody>
          <a:bodyPr wrap="square" rtlCol="0">
            <a:spAutoFit/>
          </a:bodyPr>
          <a:lstStyle/>
          <a:p>
            <a:pPr algn="ctr">
              <a:lnSpc>
                <a:spcPct val="90000"/>
              </a:lnSpc>
            </a:pPr>
            <a:r>
              <a:rPr lang="en-US" sz="1600" b="1" dirty="0">
                <a:solidFill>
                  <a:schemeClr val="bg1"/>
                </a:solidFill>
              </a:rPr>
              <a:t>Shelter Guest Volunteers, </a:t>
            </a:r>
            <a:r>
              <a:rPr lang="en-US" sz="1600" b="1" dirty="0" err="1">
                <a:solidFill>
                  <a:schemeClr val="bg1"/>
                </a:solidFill>
              </a:rPr>
              <a:t>comm</a:t>
            </a:r>
            <a:r>
              <a:rPr lang="en-US" sz="1600" b="1" dirty="0">
                <a:solidFill>
                  <a:schemeClr val="bg1"/>
                </a:solidFill>
              </a:rPr>
              <a:t> Volunteers, court ordered volunteers</a:t>
            </a:r>
          </a:p>
        </p:txBody>
      </p:sp>
      <p:sp>
        <p:nvSpPr>
          <p:cNvPr id="31" name="TextBox 30">
            <a:extLst>
              <a:ext uri="{FF2B5EF4-FFF2-40B4-BE49-F238E27FC236}">
                <a16:creationId xmlns:a16="http://schemas.microsoft.com/office/drawing/2014/main" id="{0FF80676-FB2D-43D0-A714-6E8FA76F5BAE}"/>
              </a:ext>
            </a:extLst>
          </p:cNvPr>
          <p:cNvSpPr txBox="1"/>
          <p:nvPr/>
        </p:nvSpPr>
        <p:spPr>
          <a:xfrm>
            <a:off x="9819140" y="3290710"/>
            <a:ext cx="1828800" cy="1230565"/>
          </a:xfrm>
          <a:prstGeom prst="rect">
            <a:avLst/>
          </a:prstGeom>
          <a:solidFill>
            <a:srgbClr val="00B0F0"/>
          </a:solidFill>
          <a:ln>
            <a:solidFill>
              <a:schemeClr val="bg1"/>
            </a:solidFill>
          </a:ln>
        </p:spPr>
        <p:txBody>
          <a:bodyPr wrap="square" rtlCol="0">
            <a:spAutoFit/>
          </a:bodyPr>
          <a:lstStyle/>
          <a:p>
            <a:pPr>
              <a:lnSpc>
                <a:spcPct val="90000"/>
              </a:lnSpc>
            </a:pPr>
            <a:endParaRPr lang="en-US" sz="2400" dirty="0"/>
          </a:p>
        </p:txBody>
      </p:sp>
      <p:sp>
        <p:nvSpPr>
          <p:cNvPr id="32" name="Arrow: Right 31">
            <a:extLst>
              <a:ext uri="{FF2B5EF4-FFF2-40B4-BE49-F238E27FC236}">
                <a16:creationId xmlns:a16="http://schemas.microsoft.com/office/drawing/2014/main" id="{66ECDA1A-0F27-4CD9-A507-880B479383F5}"/>
              </a:ext>
            </a:extLst>
          </p:cNvPr>
          <p:cNvSpPr/>
          <p:nvPr/>
        </p:nvSpPr>
        <p:spPr>
          <a:xfrm rot="5400000">
            <a:off x="10303335" y="4837360"/>
            <a:ext cx="860409" cy="324171"/>
          </a:xfrm>
          <a:prstGeom prst="rightArrow">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25F83135-16BF-43B5-A136-0A18EE43C4E8}"/>
              </a:ext>
            </a:extLst>
          </p:cNvPr>
          <p:cNvSpPr txBox="1"/>
          <p:nvPr/>
        </p:nvSpPr>
        <p:spPr>
          <a:xfrm>
            <a:off x="9828210" y="5508564"/>
            <a:ext cx="1828800" cy="1230566"/>
          </a:xfrm>
          <a:prstGeom prst="rect">
            <a:avLst/>
          </a:prstGeom>
          <a:solidFill>
            <a:srgbClr val="FFFF00"/>
          </a:solidFill>
          <a:ln>
            <a:solidFill>
              <a:schemeClr val="bg1"/>
            </a:solidFill>
          </a:ln>
        </p:spPr>
        <p:txBody>
          <a:bodyPr wrap="square" rtlCol="0">
            <a:spAutoFit/>
          </a:bodyPr>
          <a:lstStyle/>
          <a:p>
            <a:pPr>
              <a:lnSpc>
                <a:spcPct val="90000"/>
              </a:lnSpc>
            </a:pPr>
            <a:endParaRPr lang="en-US" sz="2400" dirty="0"/>
          </a:p>
        </p:txBody>
      </p:sp>
      <p:sp>
        <p:nvSpPr>
          <p:cNvPr id="34" name="TextBox 33">
            <a:extLst>
              <a:ext uri="{FF2B5EF4-FFF2-40B4-BE49-F238E27FC236}">
                <a16:creationId xmlns:a16="http://schemas.microsoft.com/office/drawing/2014/main" id="{E5EA706E-8EB5-4894-B48F-91CBEF79E2A9}"/>
              </a:ext>
            </a:extLst>
          </p:cNvPr>
          <p:cNvSpPr txBox="1"/>
          <p:nvPr/>
        </p:nvSpPr>
        <p:spPr>
          <a:xfrm>
            <a:off x="2913889" y="3351406"/>
            <a:ext cx="1547051" cy="1089529"/>
          </a:xfrm>
          <a:prstGeom prst="rect">
            <a:avLst/>
          </a:prstGeom>
          <a:noFill/>
        </p:spPr>
        <p:txBody>
          <a:bodyPr wrap="square" rtlCol="0">
            <a:spAutoFit/>
          </a:bodyPr>
          <a:lstStyle/>
          <a:p>
            <a:pPr>
              <a:lnSpc>
                <a:spcPct val="90000"/>
              </a:lnSpc>
            </a:pPr>
            <a:r>
              <a:rPr lang="en-US" b="1" u="sng" dirty="0">
                <a:solidFill>
                  <a:schemeClr val="bg1"/>
                </a:solidFill>
              </a:rPr>
              <a:t>Volunteer led</a:t>
            </a:r>
          </a:p>
          <a:p>
            <a:pPr algn="ctr">
              <a:lnSpc>
                <a:spcPct val="90000"/>
              </a:lnSpc>
            </a:pPr>
            <a:r>
              <a:rPr lang="en-US" b="1" dirty="0">
                <a:solidFill>
                  <a:schemeClr val="bg1"/>
                </a:solidFill>
              </a:rPr>
              <a:t>No paid positions, no Director</a:t>
            </a:r>
          </a:p>
        </p:txBody>
      </p:sp>
      <p:sp>
        <p:nvSpPr>
          <p:cNvPr id="35" name="TextBox 34">
            <a:extLst>
              <a:ext uri="{FF2B5EF4-FFF2-40B4-BE49-F238E27FC236}">
                <a16:creationId xmlns:a16="http://schemas.microsoft.com/office/drawing/2014/main" id="{2DA90057-EF82-46DF-959A-838419CC0E8F}"/>
              </a:ext>
            </a:extLst>
          </p:cNvPr>
          <p:cNvSpPr txBox="1"/>
          <p:nvPr/>
        </p:nvSpPr>
        <p:spPr>
          <a:xfrm>
            <a:off x="2918998" y="5627434"/>
            <a:ext cx="1547051" cy="840230"/>
          </a:xfrm>
          <a:prstGeom prst="rect">
            <a:avLst/>
          </a:prstGeom>
          <a:noFill/>
        </p:spPr>
        <p:txBody>
          <a:bodyPr wrap="square" rtlCol="0">
            <a:spAutoFit/>
          </a:bodyPr>
          <a:lstStyle/>
          <a:p>
            <a:pPr>
              <a:lnSpc>
                <a:spcPct val="90000"/>
              </a:lnSpc>
            </a:pPr>
            <a:r>
              <a:rPr lang="en-US" b="1" u="sng" dirty="0">
                <a:solidFill>
                  <a:schemeClr val="bg1"/>
                </a:solidFill>
              </a:rPr>
              <a:t>Paid Director</a:t>
            </a:r>
          </a:p>
          <a:p>
            <a:pPr algn="ctr">
              <a:lnSpc>
                <a:spcPct val="90000"/>
              </a:lnSpc>
            </a:pPr>
            <a:r>
              <a:rPr lang="en-US" b="1" dirty="0">
                <a:solidFill>
                  <a:schemeClr val="bg1"/>
                </a:solidFill>
              </a:rPr>
              <a:t>One Full time paid Director</a:t>
            </a:r>
          </a:p>
        </p:txBody>
      </p:sp>
      <p:sp>
        <p:nvSpPr>
          <p:cNvPr id="36" name="TextBox 35">
            <a:extLst>
              <a:ext uri="{FF2B5EF4-FFF2-40B4-BE49-F238E27FC236}">
                <a16:creationId xmlns:a16="http://schemas.microsoft.com/office/drawing/2014/main" id="{1605BD3C-D829-4D23-B9E8-1FC12B5200D2}"/>
              </a:ext>
            </a:extLst>
          </p:cNvPr>
          <p:cNvSpPr txBox="1"/>
          <p:nvPr/>
        </p:nvSpPr>
        <p:spPr>
          <a:xfrm>
            <a:off x="5282786" y="3371143"/>
            <a:ext cx="1547051" cy="1089529"/>
          </a:xfrm>
          <a:prstGeom prst="rect">
            <a:avLst/>
          </a:prstGeom>
          <a:noFill/>
        </p:spPr>
        <p:txBody>
          <a:bodyPr wrap="square" rtlCol="0">
            <a:spAutoFit/>
          </a:bodyPr>
          <a:lstStyle/>
          <a:p>
            <a:pPr>
              <a:lnSpc>
                <a:spcPct val="90000"/>
              </a:lnSpc>
            </a:pPr>
            <a:r>
              <a:rPr lang="en-US" b="1" u="sng" dirty="0">
                <a:solidFill>
                  <a:schemeClr val="bg1"/>
                </a:solidFill>
              </a:rPr>
              <a:t>Shower </a:t>
            </a:r>
            <a:r>
              <a:rPr lang="en-US" b="1" u="sng" dirty="0" err="1">
                <a:solidFill>
                  <a:schemeClr val="bg1"/>
                </a:solidFill>
              </a:rPr>
              <a:t>Vchs</a:t>
            </a:r>
            <a:endParaRPr lang="en-US" b="1" u="sng" dirty="0">
              <a:solidFill>
                <a:schemeClr val="bg1"/>
              </a:solidFill>
            </a:endParaRPr>
          </a:p>
          <a:p>
            <a:pPr>
              <a:lnSpc>
                <a:spcPct val="90000"/>
              </a:lnSpc>
            </a:pPr>
            <a:r>
              <a:rPr lang="en-US" b="1" u="sng" dirty="0">
                <a:solidFill>
                  <a:schemeClr val="bg1"/>
                </a:solidFill>
              </a:rPr>
              <a:t>Laundry </a:t>
            </a:r>
            <a:r>
              <a:rPr lang="en-US" b="1" u="sng" dirty="0" err="1">
                <a:solidFill>
                  <a:schemeClr val="bg1"/>
                </a:solidFill>
              </a:rPr>
              <a:t>Vchs</a:t>
            </a:r>
            <a:endParaRPr lang="en-US" b="1" u="sng" dirty="0">
              <a:solidFill>
                <a:schemeClr val="bg1"/>
              </a:solidFill>
            </a:endParaRPr>
          </a:p>
          <a:p>
            <a:pPr algn="ctr">
              <a:lnSpc>
                <a:spcPct val="90000"/>
              </a:lnSpc>
            </a:pPr>
            <a:r>
              <a:rPr lang="en-US" b="1" dirty="0">
                <a:solidFill>
                  <a:schemeClr val="bg1"/>
                </a:solidFill>
              </a:rPr>
              <a:t>For shelter guests</a:t>
            </a:r>
          </a:p>
        </p:txBody>
      </p:sp>
      <p:sp>
        <p:nvSpPr>
          <p:cNvPr id="37" name="TextBox 36">
            <a:extLst>
              <a:ext uri="{FF2B5EF4-FFF2-40B4-BE49-F238E27FC236}">
                <a16:creationId xmlns:a16="http://schemas.microsoft.com/office/drawing/2014/main" id="{8658A39C-ACD8-42F3-806C-840E3AA57AB7}"/>
              </a:ext>
            </a:extLst>
          </p:cNvPr>
          <p:cNvSpPr txBox="1"/>
          <p:nvPr/>
        </p:nvSpPr>
        <p:spPr>
          <a:xfrm>
            <a:off x="5158622" y="5598205"/>
            <a:ext cx="1949796" cy="1089529"/>
          </a:xfrm>
          <a:prstGeom prst="rect">
            <a:avLst/>
          </a:prstGeom>
          <a:noFill/>
        </p:spPr>
        <p:txBody>
          <a:bodyPr wrap="square" rtlCol="0">
            <a:spAutoFit/>
          </a:bodyPr>
          <a:lstStyle/>
          <a:p>
            <a:pPr>
              <a:lnSpc>
                <a:spcPct val="90000"/>
              </a:lnSpc>
            </a:pPr>
            <a:r>
              <a:rPr lang="en-US" b="1" u="sng" dirty="0">
                <a:solidFill>
                  <a:schemeClr val="bg1"/>
                </a:solidFill>
              </a:rPr>
              <a:t>Inhouse Shower</a:t>
            </a:r>
          </a:p>
          <a:p>
            <a:pPr>
              <a:lnSpc>
                <a:spcPct val="90000"/>
              </a:lnSpc>
            </a:pPr>
            <a:r>
              <a:rPr lang="en-US" b="1" u="sng" dirty="0">
                <a:solidFill>
                  <a:schemeClr val="bg1"/>
                </a:solidFill>
              </a:rPr>
              <a:t>Inhouse Laundry</a:t>
            </a:r>
          </a:p>
          <a:p>
            <a:pPr>
              <a:lnSpc>
                <a:spcPct val="90000"/>
              </a:lnSpc>
            </a:pPr>
            <a:r>
              <a:rPr lang="en-US" b="1" dirty="0">
                <a:solidFill>
                  <a:schemeClr val="bg1"/>
                </a:solidFill>
              </a:rPr>
              <a:t>      For shelter</a:t>
            </a:r>
          </a:p>
          <a:p>
            <a:pPr>
              <a:lnSpc>
                <a:spcPct val="90000"/>
              </a:lnSpc>
            </a:pPr>
            <a:r>
              <a:rPr lang="en-US" b="1" dirty="0">
                <a:solidFill>
                  <a:schemeClr val="bg1"/>
                </a:solidFill>
              </a:rPr>
              <a:t>           guests </a:t>
            </a:r>
          </a:p>
        </p:txBody>
      </p:sp>
      <p:sp>
        <p:nvSpPr>
          <p:cNvPr id="38" name="TextBox 37">
            <a:extLst>
              <a:ext uri="{FF2B5EF4-FFF2-40B4-BE49-F238E27FC236}">
                <a16:creationId xmlns:a16="http://schemas.microsoft.com/office/drawing/2014/main" id="{043C23CC-0D45-4849-B3BB-045EEECDF989}"/>
              </a:ext>
            </a:extLst>
          </p:cNvPr>
          <p:cNvSpPr txBox="1"/>
          <p:nvPr/>
        </p:nvSpPr>
        <p:spPr>
          <a:xfrm>
            <a:off x="7628490" y="3361229"/>
            <a:ext cx="1547051" cy="1089529"/>
          </a:xfrm>
          <a:prstGeom prst="rect">
            <a:avLst/>
          </a:prstGeom>
          <a:noFill/>
        </p:spPr>
        <p:txBody>
          <a:bodyPr wrap="square" rtlCol="0">
            <a:spAutoFit/>
          </a:bodyPr>
          <a:lstStyle/>
          <a:p>
            <a:pPr>
              <a:lnSpc>
                <a:spcPct val="90000"/>
              </a:lnSpc>
            </a:pPr>
            <a:r>
              <a:rPr lang="en-US" b="1" dirty="0">
                <a:solidFill>
                  <a:schemeClr val="bg1"/>
                </a:solidFill>
              </a:rPr>
              <a:t>    </a:t>
            </a:r>
            <a:r>
              <a:rPr lang="en-US" b="1" u="sng" dirty="0">
                <a:solidFill>
                  <a:schemeClr val="bg1"/>
                </a:solidFill>
              </a:rPr>
              <a:t>Volunteers</a:t>
            </a:r>
          </a:p>
          <a:p>
            <a:pPr algn="ctr">
              <a:lnSpc>
                <a:spcPct val="90000"/>
              </a:lnSpc>
            </a:pPr>
            <a:r>
              <a:rPr lang="en-US" b="1" dirty="0">
                <a:solidFill>
                  <a:schemeClr val="bg1"/>
                </a:solidFill>
              </a:rPr>
              <a:t>Only community volunteers </a:t>
            </a:r>
          </a:p>
        </p:txBody>
      </p:sp>
      <p:sp>
        <p:nvSpPr>
          <p:cNvPr id="41" name="TextBox 40">
            <a:extLst>
              <a:ext uri="{FF2B5EF4-FFF2-40B4-BE49-F238E27FC236}">
                <a16:creationId xmlns:a16="http://schemas.microsoft.com/office/drawing/2014/main" id="{6E2B7081-9CA4-45FE-A065-F113F16E66F1}"/>
              </a:ext>
            </a:extLst>
          </p:cNvPr>
          <p:cNvSpPr txBox="1"/>
          <p:nvPr/>
        </p:nvSpPr>
        <p:spPr>
          <a:xfrm>
            <a:off x="9969084" y="3371143"/>
            <a:ext cx="1547051" cy="840230"/>
          </a:xfrm>
          <a:prstGeom prst="rect">
            <a:avLst/>
          </a:prstGeom>
          <a:noFill/>
        </p:spPr>
        <p:txBody>
          <a:bodyPr wrap="square" rtlCol="0">
            <a:spAutoFit/>
          </a:bodyPr>
          <a:lstStyle/>
          <a:p>
            <a:pPr algn="ctr">
              <a:lnSpc>
                <a:spcPct val="90000"/>
              </a:lnSpc>
            </a:pPr>
            <a:r>
              <a:rPr lang="en-US" b="1" u="sng" dirty="0">
                <a:solidFill>
                  <a:schemeClr val="bg1"/>
                </a:solidFill>
              </a:rPr>
              <a:t>No onsite social services</a:t>
            </a:r>
          </a:p>
        </p:txBody>
      </p:sp>
      <p:sp>
        <p:nvSpPr>
          <p:cNvPr id="4" name="TextBox 3">
            <a:extLst>
              <a:ext uri="{FF2B5EF4-FFF2-40B4-BE49-F238E27FC236}">
                <a16:creationId xmlns:a16="http://schemas.microsoft.com/office/drawing/2014/main" id="{3F31C6F2-EE74-454E-B403-ADE3553CAA6A}"/>
              </a:ext>
            </a:extLst>
          </p:cNvPr>
          <p:cNvSpPr txBox="1"/>
          <p:nvPr/>
        </p:nvSpPr>
        <p:spPr>
          <a:xfrm>
            <a:off x="9872959" y="5558115"/>
            <a:ext cx="1784051" cy="1200329"/>
          </a:xfrm>
          <a:prstGeom prst="rect">
            <a:avLst/>
          </a:prstGeom>
          <a:noFill/>
        </p:spPr>
        <p:txBody>
          <a:bodyPr wrap="square" rtlCol="0">
            <a:spAutoFit/>
          </a:bodyPr>
          <a:lstStyle/>
          <a:p>
            <a:pPr algn="ctr">
              <a:lnSpc>
                <a:spcPct val="90000"/>
              </a:lnSpc>
            </a:pPr>
            <a:r>
              <a:rPr lang="en-US" sz="1600" b="1" u="sng" dirty="0">
                <a:solidFill>
                  <a:schemeClr val="bg1"/>
                </a:solidFill>
              </a:rPr>
              <a:t>Services</a:t>
            </a:r>
          </a:p>
          <a:p>
            <a:pPr algn="ctr">
              <a:lnSpc>
                <a:spcPct val="90000"/>
              </a:lnSpc>
            </a:pPr>
            <a:r>
              <a:rPr lang="en-US" sz="1600" b="1" dirty="0">
                <a:solidFill>
                  <a:schemeClr val="bg1"/>
                </a:solidFill>
              </a:rPr>
              <a:t>Resource counseling, job search, resume, referrals</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Season 2017/18 at a Glimpse</a:t>
            </a:r>
          </a:p>
        </p:txBody>
      </p:sp>
      <p:pic>
        <p:nvPicPr>
          <p:cNvPr id="7" name="Content Placeholder 6">
            <a:extLst>
              <a:ext uri="{FF2B5EF4-FFF2-40B4-BE49-F238E27FC236}">
                <a16:creationId xmlns:a16="http://schemas.microsoft.com/office/drawing/2014/main" id="{0CD89E30-35E9-411E-9E27-E7A61CA594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3" y="1796534"/>
            <a:ext cx="5181600" cy="2446866"/>
          </a:xfrm>
        </p:spPr>
      </p:pic>
      <p:sp>
        <p:nvSpPr>
          <p:cNvPr id="10" name="TextBox 9">
            <a:extLst>
              <a:ext uri="{FF2B5EF4-FFF2-40B4-BE49-F238E27FC236}">
                <a16:creationId xmlns:a16="http://schemas.microsoft.com/office/drawing/2014/main" id="{FD7F5568-FE89-4AF5-B3B0-C4D5F6EDDAB7}"/>
              </a:ext>
            </a:extLst>
          </p:cNvPr>
          <p:cNvSpPr txBox="1"/>
          <p:nvPr/>
        </p:nvSpPr>
        <p:spPr>
          <a:xfrm>
            <a:off x="684212" y="1796534"/>
            <a:ext cx="4267200" cy="341632"/>
          </a:xfrm>
          <a:prstGeom prst="rect">
            <a:avLst/>
          </a:prstGeom>
          <a:solidFill>
            <a:schemeClr val="accent1"/>
          </a:solidFill>
          <a:ln>
            <a:solidFill>
              <a:srgbClr val="00B050"/>
            </a:solidFill>
          </a:ln>
        </p:spPr>
        <p:txBody>
          <a:bodyPr wrap="square" rtlCol="0">
            <a:spAutoFit/>
          </a:bodyPr>
          <a:lstStyle/>
          <a:p>
            <a:pPr algn="ctr">
              <a:lnSpc>
                <a:spcPct val="90000"/>
              </a:lnSpc>
            </a:pPr>
            <a:r>
              <a:rPr lang="en-US" b="1" dirty="0">
                <a:solidFill>
                  <a:schemeClr val="bg1"/>
                </a:solidFill>
              </a:rPr>
              <a:t>Morning at the Shelter</a:t>
            </a:r>
          </a:p>
        </p:txBody>
      </p:sp>
      <p:sp>
        <p:nvSpPr>
          <p:cNvPr id="11" name="TextBox 10">
            <a:extLst>
              <a:ext uri="{FF2B5EF4-FFF2-40B4-BE49-F238E27FC236}">
                <a16:creationId xmlns:a16="http://schemas.microsoft.com/office/drawing/2014/main" id="{9D08A494-F21B-4747-B106-BF6FD0A9CD19}"/>
              </a:ext>
            </a:extLst>
          </p:cNvPr>
          <p:cNvSpPr txBox="1"/>
          <p:nvPr/>
        </p:nvSpPr>
        <p:spPr>
          <a:xfrm>
            <a:off x="684212" y="4062985"/>
            <a:ext cx="4267200" cy="341632"/>
          </a:xfrm>
          <a:prstGeom prst="rect">
            <a:avLst/>
          </a:prstGeom>
          <a:solidFill>
            <a:schemeClr val="accent1"/>
          </a:solidFill>
          <a:ln>
            <a:solidFill>
              <a:srgbClr val="00B050"/>
            </a:solidFill>
          </a:ln>
        </p:spPr>
        <p:txBody>
          <a:bodyPr wrap="square" rtlCol="0">
            <a:spAutoFit/>
          </a:bodyPr>
          <a:lstStyle/>
          <a:p>
            <a:pPr algn="ctr">
              <a:lnSpc>
                <a:spcPct val="90000"/>
              </a:lnSpc>
            </a:pPr>
            <a:r>
              <a:rPr lang="en-US" b="1" dirty="0">
                <a:solidFill>
                  <a:schemeClr val="bg1"/>
                </a:solidFill>
              </a:rPr>
              <a:t>Day Center (led by LCHS)</a:t>
            </a:r>
          </a:p>
        </p:txBody>
      </p:sp>
      <p:sp>
        <p:nvSpPr>
          <p:cNvPr id="12" name="TextBox 11">
            <a:extLst>
              <a:ext uri="{FF2B5EF4-FFF2-40B4-BE49-F238E27FC236}">
                <a16:creationId xmlns:a16="http://schemas.microsoft.com/office/drawing/2014/main" id="{479300F8-2D5C-4E87-8659-D9B8575EAE40}"/>
              </a:ext>
            </a:extLst>
          </p:cNvPr>
          <p:cNvSpPr txBox="1"/>
          <p:nvPr/>
        </p:nvSpPr>
        <p:spPr>
          <a:xfrm>
            <a:off x="684212" y="5503790"/>
            <a:ext cx="4267200" cy="341632"/>
          </a:xfrm>
          <a:prstGeom prst="rect">
            <a:avLst/>
          </a:prstGeom>
          <a:solidFill>
            <a:schemeClr val="accent1"/>
          </a:solidFill>
          <a:ln>
            <a:solidFill>
              <a:srgbClr val="00B050"/>
            </a:solidFill>
          </a:ln>
        </p:spPr>
        <p:txBody>
          <a:bodyPr wrap="square" rtlCol="0">
            <a:spAutoFit/>
          </a:bodyPr>
          <a:lstStyle/>
          <a:p>
            <a:pPr algn="ctr">
              <a:lnSpc>
                <a:spcPct val="90000"/>
              </a:lnSpc>
            </a:pPr>
            <a:r>
              <a:rPr lang="en-US" b="1" dirty="0">
                <a:solidFill>
                  <a:schemeClr val="bg1"/>
                </a:solidFill>
              </a:rPr>
              <a:t>Night at the Shelter</a:t>
            </a:r>
          </a:p>
        </p:txBody>
      </p:sp>
      <p:sp>
        <p:nvSpPr>
          <p:cNvPr id="13" name="TextBox 12">
            <a:extLst>
              <a:ext uri="{FF2B5EF4-FFF2-40B4-BE49-F238E27FC236}">
                <a16:creationId xmlns:a16="http://schemas.microsoft.com/office/drawing/2014/main" id="{ACD6AD75-B419-4A93-98B9-D5D85E3D1364}"/>
              </a:ext>
            </a:extLst>
          </p:cNvPr>
          <p:cNvSpPr txBox="1"/>
          <p:nvPr/>
        </p:nvSpPr>
        <p:spPr>
          <a:xfrm>
            <a:off x="684212" y="2170321"/>
            <a:ext cx="4267200" cy="2031325"/>
          </a:xfrm>
          <a:prstGeom prst="rect">
            <a:avLst/>
          </a:prstGeom>
          <a:noFill/>
        </p:spPr>
        <p:txBody>
          <a:bodyPr wrap="square" rtlCol="0">
            <a:spAutoFit/>
          </a:bodyPr>
          <a:lstStyle/>
          <a:p>
            <a:pPr>
              <a:lnSpc>
                <a:spcPct val="90000"/>
              </a:lnSpc>
            </a:pPr>
            <a:r>
              <a:rPr lang="en-US" sz="1400" b="1" dirty="0"/>
              <a:t>6 a.m. – Lights on for the day</a:t>
            </a:r>
          </a:p>
          <a:p>
            <a:pPr>
              <a:lnSpc>
                <a:spcPct val="90000"/>
              </a:lnSpc>
            </a:pPr>
            <a:r>
              <a:rPr lang="en-US" sz="1400" b="1" dirty="0"/>
              <a:t>Between 6 a.m. – 8 a.m. – Women’s shower time (limit 10 mins per person)</a:t>
            </a:r>
          </a:p>
          <a:p>
            <a:pPr>
              <a:lnSpc>
                <a:spcPct val="90000"/>
              </a:lnSpc>
            </a:pPr>
            <a:r>
              <a:rPr lang="en-US" sz="1400" b="1" dirty="0"/>
              <a:t>7 a.m. – Breakfast</a:t>
            </a:r>
          </a:p>
          <a:p>
            <a:pPr>
              <a:lnSpc>
                <a:spcPct val="90000"/>
              </a:lnSpc>
            </a:pPr>
            <a:r>
              <a:rPr lang="en-US" sz="1400" b="1" dirty="0"/>
              <a:t>8 a.m. – Shelter closes, shelter guests provided with sack lunches to go.</a:t>
            </a:r>
          </a:p>
          <a:p>
            <a:pPr>
              <a:lnSpc>
                <a:spcPct val="90000"/>
              </a:lnSpc>
            </a:pPr>
            <a:r>
              <a:rPr lang="en-US" sz="1400" b="1" dirty="0"/>
              <a:t>Between 8 a.m. – 9 a.m. clean up / breakdown cots by shelter guests who have previously signed up and have written approval by Shelter Manager.</a:t>
            </a:r>
          </a:p>
          <a:p>
            <a:pPr>
              <a:lnSpc>
                <a:spcPct val="90000"/>
              </a:lnSpc>
            </a:pPr>
            <a:endParaRPr lang="en-US" sz="1400" b="1" dirty="0"/>
          </a:p>
        </p:txBody>
      </p:sp>
      <p:sp>
        <p:nvSpPr>
          <p:cNvPr id="14" name="TextBox 13">
            <a:extLst>
              <a:ext uri="{FF2B5EF4-FFF2-40B4-BE49-F238E27FC236}">
                <a16:creationId xmlns:a16="http://schemas.microsoft.com/office/drawing/2014/main" id="{D2F0F909-B690-48FC-A2A7-62EC638E6F3A}"/>
              </a:ext>
            </a:extLst>
          </p:cNvPr>
          <p:cNvSpPr txBox="1"/>
          <p:nvPr/>
        </p:nvSpPr>
        <p:spPr>
          <a:xfrm>
            <a:off x="684212" y="4416663"/>
            <a:ext cx="4038600" cy="1061829"/>
          </a:xfrm>
          <a:prstGeom prst="rect">
            <a:avLst/>
          </a:prstGeom>
          <a:noFill/>
        </p:spPr>
        <p:txBody>
          <a:bodyPr wrap="square" rtlCol="0">
            <a:spAutoFit/>
          </a:bodyPr>
          <a:lstStyle/>
          <a:p>
            <a:pPr>
              <a:lnSpc>
                <a:spcPct val="90000"/>
              </a:lnSpc>
            </a:pPr>
            <a:r>
              <a:rPr lang="en-US" sz="1400" b="1" dirty="0"/>
              <a:t>10 a.m. – 10:45 a.m. – Job search, resume and cover letter building</a:t>
            </a:r>
          </a:p>
          <a:p>
            <a:pPr>
              <a:lnSpc>
                <a:spcPct val="90000"/>
              </a:lnSpc>
            </a:pPr>
            <a:r>
              <a:rPr lang="en-US" sz="1400" b="1" dirty="0"/>
              <a:t>11 a.m. – 3 p.m. – Resource Counseling</a:t>
            </a:r>
          </a:p>
          <a:p>
            <a:pPr>
              <a:lnSpc>
                <a:spcPct val="90000"/>
              </a:lnSpc>
            </a:pPr>
            <a:r>
              <a:rPr lang="en-US" sz="1400" b="1" dirty="0"/>
              <a:t>4:15 p.m. – 5 p.m. – Assistance with signing up for food stamps, OHP and TANF is possible</a:t>
            </a:r>
          </a:p>
        </p:txBody>
      </p:sp>
      <p:sp>
        <p:nvSpPr>
          <p:cNvPr id="15" name="TextBox 14">
            <a:extLst>
              <a:ext uri="{FF2B5EF4-FFF2-40B4-BE49-F238E27FC236}">
                <a16:creationId xmlns:a16="http://schemas.microsoft.com/office/drawing/2014/main" id="{0250FFAC-40FE-4CD5-A539-7D586C715512}"/>
              </a:ext>
            </a:extLst>
          </p:cNvPr>
          <p:cNvSpPr txBox="1"/>
          <p:nvPr/>
        </p:nvSpPr>
        <p:spPr>
          <a:xfrm>
            <a:off x="684212" y="5845422"/>
            <a:ext cx="4267200" cy="674031"/>
          </a:xfrm>
          <a:prstGeom prst="rect">
            <a:avLst/>
          </a:prstGeom>
          <a:noFill/>
        </p:spPr>
        <p:txBody>
          <a:bodyPr wrap="square" rtlCol="0">
            <a:spAutoFit/>
          </a:bodyPr>
          <a:lstStyle/>
          <a:p>
            <a:pPr>
              <a:lnSpc>
                <a:spcPct val="90000"/>
              </a:lnSpc>
            </a:pPr>
            <a:r>
              <a:rPr lang="en-US" sz="1400" b="1" dirty="0"/>
              <a:t>Between 5 p.m. – 6 p.m. set up cots by shelter guests who have previously signed up and have been approved by Shelter Manager.</a:t>
            </a:r>
          </a:p>
        </p:txBody>
      </p:sp>
      <p:sp>
        <p:nvSpPr>
          <p:cNvPr id="16" name="TextBox 15">
            <a:extLst>
              <a:ext uri="{FF2B5EF4-FFF2-40B4-BE49-F238E27FC236}">
                <a16:creationId xmlns:a16="http://schemas.microsoft.com/office/drawing/2014/main" id="{55107E06-0136-477A-BA55-61F3EC131248}"/>
              </a:ext>
            </a:extLst>
          </p:cNvPr>
          <p:cNvSpPr txBox="1"/>
          <p:nvPr/>
        </p:nvSpPr>
        <p:spPr>
          <a:xfrm>
            <a:off x="6094413" y="4380817"/>
            <a:ext cx="5105401" cy="2419124"/>
          </a:xfrm>
          <a:prstGeom prst="rect">
            <a:avLst/>
          </a:prstGeom>
          <a:noFill/>
        </p:spPr>
        <p:txBody>
          <a:bodyPr wrap="square" rtlCol="0">
            <a:spAutoFit/>
          </a:bodyPr>
          <a:lstStyle/>
          <a:p>
            <a:pPr>
              <a:lnSpc>
                <a:spcPct val="90000"/>
              </a:lnSpc>
            </a:pPr>
            <a:r>
              <a:rPr lang="en-US" sz="1400" b="1" dirty="0"/>
              <a:t>Night at Shelter Continued…</a:t>
            </a:r>
          </a:p>
          <a:p>
            <a:pPr>
              <a:lnSpc>
                <a:spcPct val="90000"/>
              </a:lnSpc>
            </a:pPr>
            <a:endParaRPr lang="en-US" sz="1400" b="1" dirty="0"/>
          </a:p>
          <a:p>
            <a:pPr>
              <a:lnSpc>
                <a:spcPct val="90000"/>
              </a:lnSpc>
            </a:pPr>
            <a:r>
              <a:rPr lang="en-US" sz="1400" b="1" dirty="0"/>
              <a:t>6 p.m. – Shelter opens</a:t>
            </a:r>
          </a:p>
          <a:p>
            <a:pPr>
              <a:lnSpc>
                <a:spcPct val="90000"/>
              </a:lnSpc>
            </a:pPr>
            <a:r>
              <a:rPr lang="en-US" sz="1400" b="1" dirty="0"/>
              <a:t>6:30 p.m. – Dinner</a:t>
            </a:r>
          </a:p>
          <a:p>
            <a:pPr>
              <a:lnSpc>
                <a:spcPct val="90000"/>
              </a:lnSpc>
            </a:pPr>
            <a:r>
              <a:rPr lang="en-US" sz="1400" b="1" dirty="0"/>
              <a:t>Between 7:30 – 9:30 p.m. – Men’s Shower time (limit 10 mins per person)</a:t>
            </a:r>
          </a:p>
          <a:p>
            <a:pPr>
              <a:lnSpc>
                <a:spcPct val="90000"/>
              </a:lnSpc>
            </a:pPr>
            <a:r>
              <a:rPr lang="en-US" sz="1400" b="1" dirty="0"/>
              <a:t>Between 7:30 – 9:30 p.m. – “Hang out time” movie, coloring, cards, </a:t>
            </a:r>
            <a:r>
              <a:rPr lang="en-US" sz="1400" b="1" dirty="0" err="1"/>
              <a:t>etc</a:t>
            </a:r>
            <a:r>
              <a:rPr lang="en-US" sz="1400" b="1" dirty="0"/>
              <a:t>,,</a:t>
            </a:r>
          </a:p>
          <a:p>
            <a:pPr>
              <a:lnSpc>
                <a:spcPct val="90000"/>
              </a:lnSpc>
            </a:pPr>
            <a:r>
              <a:rPr lang="en-US" sz="1400" b="1" dirty="0"/>
              <a:t>10 p.m. – Lights out, everyone must be signed in. No one leaves the shelter after this time, and if they do, they cannot come back in unless escorted by a Police Officer or when it is light’s on the next morning.</a:t>
            </a:r>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 &amp; Services available to Guests</a:t>
            </a:r>
          </a:p>
        </p:txBody>
      </p:sp>
      <p:sp>
        <p:nvSpPr>
          <p:cNvPr id="7" name="TextBox 6">
            <a:extLst>
              <a:ext uri="{FF2B5EF4-FFF2-40B4-BE49-F238E27FC236}">
                <a16:creationId xmlns:a16="http://schemas.microsoft.com/office/drawing/2014/main" id="{3059926F-3504-42F6-9AD9-81050DA3BCE0}"/>
              </a:ext>
            </a:extLst>
          </p:cNvPr>
          <p:cNvSpPr txBox="1"/>
          <p:nvPr/>
        </p:nvSpPr>
        <p:spPr>
          <a:xfrm>
            <a:off x="1217612" y="1981200"/>
            <a:ext cx="4343400" cy="507831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Warm Dinner, Breakfast, and cold sack lunch</a:t>
            </a:r>
          </a:p>
          <a:p>
            <a:pPr marL="342900" indent="-342900">
              <a:lnSpc>
                <a:spcPct val="90000"/>
              </a:lnSpc>
              <a:buFont typeface="Arial" panose="020B0604020202020204" pitchFamily="34" charset="0"/>
              <a:buChar char="•"/>
            </a:pPr>
            <a:r>
              <a:rPr lang="en-US" sz="2400" dirty="0"/>
              <a:t>Dinner, breakfast and lunch for pet owners as well as dog food for their dogs.</a:t>
            </a:r>
          </a:p>
          <a:p>
            <a:pPr marL="342900" indent="-342900">
              <a:lnSpc>
                <a:spcPct val="90000"/>
              </a:lnSpc>
              <a:buFont typeface="Arial" panose="020B0604020202020204" pitchFamily="34" charset="0"/>
              <a:buChar char="•"/>
            </a:pPr>
            <a:r>
              <a:rPr lang="en-US" sz="2400" dirty="0"/>
              <a:t>Dry clothing</a:t>
            </a:r>
          </a:p>
          <a:p>
            <a:pPr marL="342900" indent="-342900">
              <a:lnSpc>
                <a:spcPct val="90000"/>
              </a:lnSpc>
              <a:buFont typeface="Arial" panose="020B0604020202020204" pitchFamily="34" charset="0"/>
              <a:buChar char="•"/>
            </a:pPr>
            <a:r>
              <a:rPr lang="en-US" sz="2400" dirty="0"/>
              <a:t>Rain ponchos</a:t>
            </a:r>
          </a:p>
          <a:p>
            <a:pPr marL="342900" indent="-342900">
              <a:lnSpc>
                <a:spcPct val="90000"/>
              </a:lnSpc>
              <a:buFont typeface="Arial" panose="020B0604020202020204" pitchFamily="34" charset="0"/>
              <a:buChar char="•"/>
            </a:pPr>
            <a:r>
              <a:rPr lang="en-US" sz="2400" dirty="0"/>
              <a:t>Toiletries</a:t>
            </a:r>
          </a:p>
          <a:p>
            <a:pPr marL="342900" indent="-342900">
              <a:lnSpc>
                <a:spcPct val="90000"/>
              </a:lnSpc>
              <a:buFont typeface="Arial" panose="020B0604020202020204" pitchFamily="34" charset="0"/>
              <a:buChar char="•"/>
            </a:pPr>
            <a:r>
              <a:rPr lang="en-US" sz="2400" dirty="0"/>
              <a:t>Feminine Products</a:t>
            </a:r>
          </a:p>
          <a:p>
            <a:pPr marL="342900" indent="-342900">
              <a:lnSpc>
                <a:spcPct val="90000"/>
              </a:lnSpc>
              <a:buFont typeface="Arial" panose="020B0604020202020204" pitchFamily="34" charset="0"/>
              <a:buChar char="•"/>
            </a:pPr>
            <a:r>
              <a:rPr lang="en-US" sz="2400" dirty="0"/>
              <a:t>Emergency Mylar Blankets</a:t>
            </a:r>
          </a:p>
          <a:p>
            <a:pPr marL="342900" indent="-342900">
              <a:lnSpc>
                <a:spcPct val="90000"/>
              </a:lnSpc>
              <a:buFont typeface="Arial" panose="020B0604020202020204" pitchFamily="34" charset="0"/>
              <a:buChar char="•"/>
            </a:pPr>
            <a:r>
              <a:rPr lang="en-US" sz="2400" dirty="0"/>
              <a:t>Emergency Mylar tents for animal companions</a:t>
            </a:r>
          </a:p>
          <a:p>
            <a:pPr marL="342900" indent="-342900">
              <a:lnSpc>
                <a:spcPct val="90000"/>
              </a:lnSpc>
              <a:buFont typeface="Arial" panose="020B0604020202020204" pitchFamily="34" charset="0"/>
              <a:buChar char="•"/>
            </a:pPr>
            <a:r>
              <a:rPr lang="en-US" sz="2400" dirty="0"/>
              <a:t>Lockers</a:t>
            </a:r>
          </a:p>
          <a:p>
            <a:pPr marL="342900" indent="-342900">
              <a:lnSpc>
                <a:spcPct val="90000"/>
              </a:lnSpc>
              <a:buFont typeface="Arial" panose="020B0604020202020204" pitchFamily="34" charset="0"/>
              <a:buChar char="•"/>
            </a:pPr>
            <a:r>
              <a:rPr lang="en-US" sz="2400" dirty="0"/>
              <a:t>On-site shower</a:t>
            </a:r>
          </a:p>
          <a:p>
            <a:pPr marL="342900" indent="-342900">
              <a:lnSpc>
                <a:spcPct val="90000"/>
              </a:lnSpc>
              <a:buFont typeface="Arial" panose="020B0604020202020204" pitchFamily="34" charset="0"/>
              <a:buChar char="•"/>
            </a:pPr>
            <a:endParaRPr lang="en-US" sz="2400" dirty="0"/>
          </a:p>
        </p:txBody>
      </p:sp>
      <p:sp>
        <p:nvSpPr>
          <p:cNvPr id="8" name="TextBox 7">
            <a:extLst>
              <a:ext uri="{FF2B5EF4-FFF2-40B4-BE49-F238E27FC236}">
                <a16:creationId xmlns:a16="http://schemas.microsoft.com/office/drawing/2014/main" id="{0CC8AFE9-1B16-4731-8E86-11329A60F068}"/>
              </a:ext>
            </a:extLst>
          </p:cNvPr>
          <p:cNvSpPr txBox="1"/>
          <p:nvPr/>
        </p:nvSpPr>
        <p:spPr>
          <a:xfrm>
            <a:off x="6551612" y="1981200"/>
            <a:ext cx="4343400" cy="474591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t>On-site laundry</a:t>
            </a:r>
          </a:p>
          <a:p>
            <a:pPr marL="342900" indent="-342900">
              <a:lnSpc>
                <a:spcPct val="90000"/>
              </a:lnSpc>
              <a:buFont typeface="Arial" panose="020B0604020202020204" pitchFamily="34" charset="0"/>
              <a:buChar char="•"/>
            </a:pPr>
            <a:r>
              <a:rPr lang="en-US" sz="2400" dirty="0"/>
              <a:t>Bus tickets</a:t>
            </a:r>
          </a:p>
          <a:p>
            <a:pPr marL="342900" indent="-342900">
              <a:lnSpc>
                <a:spcPct val="90000"/>
              </a:lnSpc>
              <a:buFont typeface="Arial" panose="020B0604020202020204" pitchFamily="34" charset="0"/>
              <a:buChar char="•"/>
            </a:pPr>
            <a:r>
              <a:rPr lang="en-US" sz="2400" dirty="0"/>
              <a:t>Resource Counseling</a:t>
            </a:r>
          </a:p>
          <a:p>
            <a:pPr marL="342900" indent="-342900">
              <a:lnSpc>
                <a:spcPct val="90000"/>
              </a:lnSpc>
              <a:buFont typeface="Arial" panose="020B0604020202020204" pitchFamily="34" charset="0"/>
              <a:buChar char="•"/>
            </a:pPr>
            <a:r>
              <a:rPr lang="en-US" sz="2400" dirty="0"/>
              <a:t>Assistance with Job search &amp; resume building</a:t>
            </a:r>
          </a:p>
          <a:p>
            <a:pPr marL="342900" indent="-342900">
              <a:lnSpc>
                <a:spcPct val="90000"/>
              </a:lnSpc>
              <a:buFont typeface="Arial" panose="020B0604020202020204" pitchFamily="34" charset="0"/>
              <a:buChar char="•"/>
            </a:pPr>
            <a:r>
              <a:rPr lang="en-US" sz="2400" dirty="0"/>
              <a:t>Assistance with obtaining benefits such as food stamps and Oregon Health Plan</a:t>
            </a:r>
          </a:p>
          <a:p>
            <a:pPr marL="342900" indent="-342900">
              <a:lnSpc>
                <a:spcPct val="90000"/>
              </a:lnSpc>
              <a:buFont typeface="Arial" panose="020B0604020202020204" pitchFamily="34" charset="0"/>
              <a:buChar char="•"/>
            </a:pPr>
            <a:r>
              <a:rPr lang="en-US" sz="2400" dirty="0"/>
              <a:t>Assistance with referrals to Drug Counseling services, 12 step programs and Mental Health services.</a:t>
            </a:r>
          </a:p>
          <a:p>
            <a:pPr marL="342900" indent="-342900">
              <a:lnSpc>
                <a:spcPct val="90000"/>
              </a:lnSpc>
              <a:buFont typeface="Arial" panose="020B0604020202020204" pitchFamily="34" charset="0"/>
              <a:buChar char="•"/>
            </a:pPr>
            <a:r>
              <a:rPr lang="en-US" sz="2400" dirty="0"/>
              <a:t>On-site Crisis Counselor – (during shelter hours)</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38C7-9B5B-4E12-8E15-26A8D2485866}"/>
              </a:ext>
            </a:extLst>
          </p:cNvPr>
          <p:cNvSpPr>
            <a:spLocks noGrp="1"/>
          </p:cNvSpPr>
          <p:nvPr>
            <p:ph type="title"/>
          </p:nvPr>
        </p:nvSpPr>
        <p:spPr/>
        <p:txBody>
          <a:bodyPr>
            <a:normAutofit/>
          </a:bodyPr>
          <a:lstStyle/>
          <a:p>
            <a:pPr algn="ctr"/>
            <a:r>
              <a:rPr lang="en-US" sz="6000" dirty="0"/>
              <a:t>Donation Drop Sites</a:t>
            </a:r>
          </a:p>
        </p:txBody>
      </p:sp>
      <p:sp>
        <p:nvSpPr>
          <p:cNvPr id="3" name="TextBox 2">
            <a:extLst>
              <a:ext uri="{FF2B5EF4-FFF2-40B4-BE49-F238E27FC236}">
                <a16:creationId xmlns:a16="http://schemas.microsoft.com/office/drawing/2014/main" id="{D1945E32-B530-4F1C-9AA6-83076342EE45}"/>
              </a:ext>
            </a:extLst>
          </p:cNvPr>
          <p:cNvSpPr txBox="1"/>
          <p:nvPr/>
        </p:nvSpPr>
        <p:spPr>
          <a:xfrm>
            <a:off x="1446212" y="2133600"/>
            <a:ext cx="9829800" cy="4690515"/>
          </a:xfrm>
          <a:prstGeom prst="rect">
            <a:avLst/>
          </a:prstGeom>
          <a:noFill/>
        </p:spPr>
        <p:txBody>
          <a:bodyPr wrap="square" rtlCol="0">
            <a:spAutoFit/>
          </a:bodyPr>
          <a:lstStyle/>
          <a:p>
            <a:pPr marL="457200" indent="-457200">
              <a:lnSpc>
                <a:spcPct val="90000"/>
              </a:lnSpc>
              <a:buAutoNum type="arabicPeriod"/>
            </a:pPr>
            <a:r>
              <a:rPr lang="en-US" sz="4400" dirty="0" err="1"/>
              <a:t>Beachtown</a:t>
            </a:r>
            <a:r>
              <a:rPr lang="en-US" sz="4400" dirty="0"/>
              <a:t> Charities, open Thursday, Friday and Saturday from 11am to 4pm. Year round.</a:t>
            </a:r>
          </a:p>
          <a:p>
            <a:pPr marL="457200" indent="-457200">
              <a:lnSpc>
                <a:spcPct val="90000"/>
              </a:lnSpc>
              <a:buAutoNum type="arabicPeriod"/>
            </a:pPr>
            <a:endParaRPr lang="en-US" sz="4400" dirty="0"/>
          </a:p>
          <a:p>
            <a:pPr marL="457200" indent="-457200">
              <a:lnSpc>
                <a:spcPct val="90000"/>
              </a:lnSpc>
              <a:buAutoNum type="arabicPeriod"/>
            </a:pPr>
            <a:r>
              <a:rPr lang="en-US" sz="4400" dirty="0"/>
              <a:t>Warming Shelter, during the open season Monday – Friday from 11am to 3pm</a:t>
            </a:r>
          </a:p>
          <a:p>
            <a:pPr marL="457200" indent="-457200">
              <a:lnSpc>
                <a:spcPct val="90000"/>
              </a:lnSpc>
              <a:buAutoNum type="arabicPeriod"/>
            </a:pPr>
            <a:endParaRPr lang="en-US" sz="2400" dirty="0"/>
          </a:p>
        </p:txBody>
      </p:sp>
    </p:spTree>
    <p:extLst>
      <p:ext uri="{BB962C8B-B14F-4D97-AF65-F5344CB8AC3E}">
        <p14:creationId xmlns:p14="http://schemas.microsoft.com/office/powerpoint/2010/main" val="12132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D73C-E29A-49E6-9F90-22322BC827AB}"/>
              </a:ext>
            </a:extLst>
          </p:cNvPr>
          <p:cNvSpPr>
            <a:spLocks noGrp="1"/>
          </p:cNvSpPr>
          <p:nvPr>
            <p:ph type="title"/>
          </p:nvPr>
        </p:nvSpPr>
        <p:spPr/>
        <p:txBody>
          <a:bodyPr>
            <a:normAutofit/>
          </a:bodyPr>
          <a:lstStyle/>
          <a:p>
            <a:r>
              <a:rPr lang="en-US" sz="4800" dirty="0"/>
              <a:t>Volunteer Opportunities</a:t>
            </a:r>
          </a:p>
        </p:txBody>
      </p:sp>
      <p:sp>
        <p:nvSpPr>
          <p:cNvPr id="3" name="TextBox 2">
            <a:extLst>
              <a:ext uri="{FF2B5EF4-FFF2-40B4-BE49-F238E27FC236}">
                <a16:creationId xmlns:a16="http://schemas.microsoft.com/office/drawing/2014/main" id="{528B5F55-B76B-42C4-AB27-B3EFCCF4556D}"/>
              </a:ext>
            </a:extLst>
          </p:cNvPr>
          <p:cNvSpPr txBox="1"/>
          <p:nvPr/>
        </p:nvSpPr>
        <p:spPr>
          <a:xfrm>
            <a:off x="1491009" y="2209800"/>
            <a:ext cx="9982200" cy="3416320"/>
          </a:xfrm>
          <a:prstGeom prst="rect">
            <a:avLst/>
          </a:prstGeom>
          <a:noFill/>
        </p:spPr>
        <p:txBody>
          <a:bodyPr wrap="square" rtlCol="0">
            <a:spAutoFit/>
          </a:bodyPr>
          <a:lstStyle/>
          <a:p>
            <a:pPr>
              <a:lnSpc>
                <a:spcPct val="90000"/>
              </a:lnSpc>
            </a:pPr>
            <a:r>
              <a:rPr lang="en-US" sz="4800" dirty="0"/>
              <a:t>For questions about Volunteer Opportunities or fulfilling community service hours, please contact Sharon Padilla, 541-992-5748 or e-mail at forestlady2680@gmail.com</a:t>
            </a:r>
          </a:p>
        </p:txBody>
      </p:sp>
    </p:spTree>
    <p:extLst>
      <p:ext uri="{BB962C8B-B14F-4D97-AF65-F5344CB8AC3E}">
        <p14:creationId xmlns:p14="http://schemas.microsoft.com/office/powerpoint/2010/main" val="7957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4281</TotalTime>
  <Words>1214</Words>
  <Application>Microsoft Office PowerPoint</Application>
  <PresentationFormat>Custom</PresentationFormat>
  <Paragraphs>103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Consolas</vt:lpstr>
      <vt:lpstr>Corbel</vt:lpstr>
      <vt:lpstr>Chalkboard 16x9</vt:lpstr>
      <vt:lpstr>Lincoln City Warming Shelter</vt:lpstr>
      <vt:lpstr>Lincoln City Warming Shelter Mission:</vt:lpstr>
      <vt:lpstr>Hypothermia &amp; Wind chill</vt:lpstr>
      <vt:lpstr>The Need for Services</vt:lpstr>
      <vt:lpstr>Phase 1</vt:lpstr>
      <vt:lpstr>Season 2017/18 at a Glimpse</vt:lpstr>
      <vt:lpstr>Supplies &amp; Services available to Guests</vt:lpstr>
      <vt:lpstr>Donation Drop Sites</vt:lpstr>
      <vt:lpstr>Volunteer Opportunities</vt:lpstr>
      <vt:lpstr>PowerPoint Presentation</vt:lpstr>
      <vt:lpstr>Different ways to donate</vt:lpstr>
      <vt:lpstr>Online</vt:lpstr>
      <vt:lpstr>In Person</vt:lpstr>
      <vt:lpstr>Through the Mail</vt:lpstr>
      <vt:lpstr>We need YOUR help to    succeed.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City Warming Shelter</dc:title>
  <dc:creator>Amanda Cherryholmes</dc:creator>
  <cp:lastModifiedBy>Amanda Cherryholmes</cp:lastModifiedBy>
  <cp:revision>41</cp:revision>
  <dcterms:created xsi:type="dcterms:W3CDTF">2017-09-05T19:36:04Z</dcterms:created>
  <dcterms:modified xsi:type="dcterms:W3CDTF">2026-02-09T09:54:23Z</dcterms:modified>
</cp:coreProperties>
</file>