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dat" ContentType="application/x-fontdata"/>
  <Default Extension="bin"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s/slide1.xml" ContentType="application/vnd.openxmlformats-officedocument.presentationml.slide+xml"/>
  <Override PartName="/ppt/media/image3.bin" ContentType="image/jpeg"/>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media/image43.bin" ContentType="image/svg+xml"/>
  <Override PartName="/ppt/media/image46.bin" ContentType="image/svg+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media/image92.bin" ContentType="image/jpeg"/>
  <Override PartName="/ppt/slides/slide9.xml" ContentType="application/vnd.openxmlformats-officedocument.presentationml.slide+xml"/>
  <Override PartName="/ppt/media/image102.bin" ContentType="image/svg+xml"/>
  <Override PartName="/ppt/media/image105.bin" ContentType="image/svg+xml"/>
  <Override PartName="/ppt/media/image108.bin" ContentType="image/svg+xml"/>
  <Override PartName="/ppt/media/image111.bin" ContentType="image/svg+xml"/>
  <Override PartName="/ppt/slides/slide10.xml" ContentType="application/vnd.openxmlformats-officedocument.presentationml.slide+xml"/>
  <Override PartName="/ppt/media/image121.bin" ContentType="image/jpeg"/>
  <Override PartName="/ppt/media/image123.bin" ContentType="image/svg+xml"/>
  <Override PartName="/ppt/media/image126.bin" ContentType="image/svg+xml"/>
  <Override PartName="/ppt/slides/slide11.xml" ContentType="application/vnd.openxmlformats-officedocument.presentationml.slide+xml"/>
  <Override PartName="/ppt/media/image136.bin" ContentType="image/svg+xml"/>
  <Override PartName="/ppt/media/image139.bin" ContentType="image/svg+xml"/>
  <Override PartName="/ppt/media/image142.bin" ContentType="image/svg+xml"/>
  <Override PartName="/ppt/media/image145.bin" ContentType="image/svg+xml"/>
  <Override PartName="/ppt/slides/slide12.xml" ContentType="application/vnd.openxmlformats-officedocument.presentationml.slide+xml"/>
  <Override PartName="/ppt/slides/slide13.xml" ContentType="application/vnd.openxmlformats-officedocument.presentationml.slide+xml"/>
  <Override PartName="/ppt/media/image166.bin" ContentType="image/svg+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media/image204.bin" ContentType="image/svg+xml"/>
  <Override PartName="/ppt/media/image207.bin" ContentType="image/svg+xml"/>
  <Override PartName="/ppt/slides/slide17.xml" ContentType="application/vnd.openxmlformats-officedocument.presentationml.slide+xml"/>
  <Override PartName="/ppt/media/image214.bin" ContentType="image/jpeg"/>
  <Override PartName="/ppt/media/image223.bin" ContentType="image/svg+xml"/>
  <Override PartName="/ppt/media/image227.bin" ContentType="image/svg+xml"/>
  <Override PartName="/ppt/slides/slide18.xml" ContentType="application/vnd.openxmlformats-officedocument.presentationml.slide+xml"/>
  <Override PartName="/ppt/slides/slide19.xml" ContentType="application/vnd.openxmlformats-officedocument.presentationml.slide+xml"/>
  <Override PartName="/ppt/media/image239.bin" ContentType="image/jpeg"/>
  <Override PartName="/ppt/media/image240.bin" ContentType="image/svg+xml"/>
  <Override PartName="/ppt/media/image242.bin" ContentType="image/svg+xml"/>
  <Override PartName="/ppt/slides/slide20.xml" ContentType="application/vnd.openxmlformats-officedocument.presentationml.slide+xml"/>
  <Override PartName="/ppt/media/image266.bin" ContentType="image/jpeg"/>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media/image324.bin" ContentType="image/jpeg"/>
  <Override PartName="/ppt/slides/slide28.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embedTrueTypeFonts="1" saveSubsetFonts="0">
  <p:sldMasterIdLst>
    <p:sldMasterId id="2147483672" r:id="rId1"/>
  </p:sldMasterIdLst>
  <p:sldIdLst>
    <p:sldId id="301" r:id="rId18"/>
    <p:sldId id="322" r:id="rId50"/>
    <p:sldId id="349" r:id="rId70"/>
    <p:sldId id="364" r:id="rId88"/>
    <p:sldId id="385" r:id="rId119"/>
    <p:sldId id="419" r:id="rId151"/>
    <p:sldId id="446" r:id="rId177"/>
    <p:sldId id="466" r:id="rId199"/>
    <p:sldId id="478" r:id="rId219"/>
    <p:sldId id="505" r:id="rId255"/>
    <p:sldId id="525" r:id="rId285"/>
    <p:sldId id="553" r:id="rId321"/>
    <p:sldId id="585" r:id="rId347"/>
    <p:sldId id="606" r:id="rId366"/>
    <p:sldId id="627" r:id="rId392"/>
    <p:sldId id="661" r:id="rId428"/>
    <p:sldId id="688" r:id="rId460"/>
    <p:sldId id="711" r:id="rId492"/>
    <p:sldId id="739" r:id="rId512"/>
    <p:sldId id="769" r:id="rId554"/>
    <p:sldId id="781" r:id="rId574"/>
    <p:sldId id="802" r:id="rId596"/>
    <p:sldId id="823" r:id="rId618"/>
    <p:sldId id="843" r:id="rId640"/>
    <p:sldId id="871" r:id="rId656"/>
    <p:sldId id="889" r:id="rId672"/>
    <p:sldId id="914" r:id="rId696"/>
    <p:sldId id="949" r:id="rId744"/>
  </p:sldIdLst>
  <p:sldSz cx="18288000" cy="10287000"/>
  <p:notesSz cx="18288000" cy="10287000"/>
  <p:embeddedFontLst>
    <p:embeddedFont>
      <p:font typeface="Plus Jakarta Sans" pitchFamily="2" charset="0"/>
      <p:regular r:id="rId6"/>
      <p:bold r:id="rId7"/>
      <p:italic r:id="rId8"/>
      <p:boldItalic r:id="rId9"/>
    </p:embeddedFont>
    <p:embeddedFont>
      <p:font typeface="Plus Jakarta Sans ExtraBold" pitchFamily="2" charset="0"/>
      <p:bold r:id="rId10"/>
      <p:boldItalic r:id="rId11"/>
    </p:embeddedFont>
    <p:embeddedFont>
      <p:font typeface="Plus Jakarta Sans ExtraLight" pitchFamily="2" charset="0"/>
      <p:regular r:id="rId12"/>
      <p:italic r:id="rId13"/>
    </p:embeddedFont>
    <p:embeddedFont>
      <p:font typeface="Plus Jakarta Sans Light" pitchFamily="2" charset="0"/>
      <p:regular r:id="rId14"/>
      <p:italic r:id="rId15"/>
    </p:embeddedFont>
    <p:embeddedFont>
      <p:font typeface="Plus Jakarta Sans SemiBold" pitchFamily="2" charset="0"/>
      <p:bold r:id="rId16"/>
      <p:boldItalic r:id="rId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294" y="114"/>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viewProps" Target="viewProps.xml" Id="rId3" /><Relationship Type="http://schemas.openxmlformats.org/officeDocument/2006/relationships/presProps" Target="presProps.xml" Id="rId2" /><Relationship Type="http://schemas.openxmlformats.org/officeDocument/2006/relationships/slideMaster" Target="slideMasters/slideMaster1.xml" Id="rId1" /><Relationship Type="http://schemas.openxmlformats.org/officeDocument/2006/relationships/tableStyles" Target="tableStyles.xml" Id="rId5" /><Relationship Type="http://schemas.openxmlformats.org/officeDocument/2006/relationships/theme" Target="theme/theme1.xml" Id="rId4" /><Relationship Type="http://schemas.openxmlformats.org/officeDocument/2006/relationships/font" Target="/ppt/fonts/font.dat" Id="rId6" /><Relationship Type="http://schemas.openxmlformats.org/officeDocument/2006/relationships/font" Target="/ppt/fonts/font2.dat" Id="rId7" /><Relationship Type="http://schemas.openxmlformats.org/officeDocument/2006/relationships/font" Target="/ppt/fonts/font3.dat" Id="rId8" /><Relationship Type="http://schemas.openxmlformats.org/officeDocument/2006/relationships/font" Target="/ppt/fonts/font4.dat" Id="rId9" /><Relationship Type="http://schemas.openxmlformats.org/officeDocument/2006/relationships/font" Target="/ppt/fonts/font5.dat" Id="rId10" /><Relationship Type="http://schemas.openxmlformats.org/officeDocument/2006/relationships/font" Target="/ppt/fonts/font6.dat" Id="rId11" /><Relationship Type="http://schemas.openxmlformats.org/officeDocument/2006/relationships/font" Target="/ppt/fonts/font7.dat" Id="rId12" /><Relationship Type="http://schemas.openxmlformats.org/officeDocument/2006/relationships/font" Target="/ppt/fonts/font8.dat" Id="rId13" /><Relationship Type="http://schemas.openxmlformats.org/officeDocument/2006/relationships/font" Target="/ppt/fonts/font9.dat" Id="rId14" /><Relationship Type="http://schemas.openxmlformats.org/officeDocument/2006/relationships/font" Target="/ppt/fonts/font10.dat" Id="rId15" /><Relationship Type="http://schemas.openxmlformats.org/officeDocument/2006/relationships/font" Target="/ppt/fonts/font11.dat" Id="rId16" /><Relationship Type="http://schemas.openxmlformats.org/officeDocument/2006/relationships/font" Target="/ppt/fonts/font12.dat" Id="rId17" /><Relationship Type="http://schemas.openxmlformats.org/officeDocument/2006/relationships/slide" Target="/ppt/slides/slide1.xml" Id="rId18" /><Relationship Type="http://schemas.openxmlformats.org/officeDocument/2006/relationships/slide" Target="/ppt/slides/slide2.xml" Id="rId50" /><Relationship Type="http://schemas.openxmlformats.org/officeDocument/2006/relationships/slide" Target="/ppt/slides/slide3.xml" Id="rId70" /><Relationship Type="http://schemas.openxmlformats.org/officeDocument/2006/relationships/slide" Target="/ppt/slides/slide4.xml" Id="rId88" /><Relationship Type="http://schemas.openxmlformats.org/officeDocument/2006/relationships/slide" Target="/ppt/slides/slide5.xml" Id="rId119" /><Relationship Type="http://schemas.openxmlformats.org/officeDocument/2006/relationships/slide" Target="/ppt/slides/slide6.xml" Id="rId151" /><Relationship Type="http://schemas.openxmlformats.org/officeDocument/2006/relationships/slide" Target="/ppt/slides/slide7.xml" Id="rId177" /><Relationship Type="http://schemas.openxmlformats.org/officeDocument/2006/relationships/slide" Target="/ppt/slides/slide8.xml" Id="rId199" /><Relationship Type="http://schemas.openxmlformats.org/officeDocument/2006/relationships/slide" Target="/ppt/slides/slide9.xml" Id="rId219" /><Relationship Type="http://schemas.openxmlformats.org/officeDocument/2006/relationships/slide" Target="/ppt/slides/slide10.xml" Id="rId255" /><Relationship Type="http://schemas.openxmlformats.org/officeDocument/2006/relationships/slide" Target="/ppt/slides/slide11.xml" Id="rId285" /><Relationship Type="http://schemas.openxmlformats.org/officeDocument/2006/relationships/slide" Target="/ppt/slides/slide12.xml" Id="rId321" /><Relationship Type="http://schemas.openxmlformats.org/officeDocument/2006/relationships/slide" Target="/ppt/slides/slide13.xml" Id="rId347" /><Relationship Type="http://schemas.openxmlformats.org/officeDocument/2006/relationships/slide" Target="/ppt/slides/slide14.xml" Id="rId366" /><Relationship Type="http://schemas.openxmlformats.org/officeDocument/2006/relationships/slide" Target="/ppt/slides/slide15.xml" Id="rId392" /><Relationship Type="http://schemas.openxmlformats.org/officeDocument/2006/relationships/slide" Target="/ppt/slides/slide16.xml" Id="rId428" /><Relationship Type="http://schemas.openxmlformats.org/officeDocument/2006/relationships/slide" Target="/ppt/slides/slide17.xml" Id="rId460" /><Relationship Type="http://schemas.openxmlformats.org/officeDocument/2006/relationships/slide" Target="/ppt/slides/slide18.xml" Id="rId492" /><Relationship Type="http://schemas.openxmlformats.org/officeDocument/2006/relationships/slide" Target="/ppt/slides/slide19.xml" Id="rId512" /><Relationship Type="http://schemas.openxmlformats.org/officeDocument/2006/relationships/slide" Target="/ppt/slides/slide20.xml" Id="rId554" /><Relationship Type="http://schemas.openxmlformats.org/officeDocument/2006/relationships/slide" Target="/ppt/slides/slide21.xml" Id="rId574" /><Relationship Type="http://schemas.openxmlformats.org/officeDocument/2006/relationships/slide" Target="/ppt/slides/slide22.xml" Id="rId596" /><Relationship Type="http://schemas.openxmlformats.org/officeDocument/2006/relationships/slide" Target="/ppt/slides/slide23.xml" Id="rId618" /><Relationship Type="http://schemas.openxmlformats.org/officeDocument/2006/relationships/slide" Target="/ppt/slides/slide24.xml" Id="rId640" /><Relationship Type="http://schemas.openxmlformats.org/officeDocument/2006/relationships/slide" Target="/ppt/slides/slide25.xml" Id="rId656" /><Relationship Type="http://schemas.openxmlformats.org/officeDocument/2006/relationships/slide" Target="/ppt/slides/slide26.xml" Id="rId672" /><Relationship Type="http://schemas.openxmlformats.org/officeDocument/2006/relationships/slide" Target="/ppt/slides/slide27.xml" Id="rId696" /><Relationship Type="http://schemas.openxmlformats.org/officeDocument/2006/relationships/slide" Target="/ppt/slides/slide28.xml" Id="rId744"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14="http://schemas.microsoft.com/office/powerpoint/2010/main"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B8CEAE-9ACF-4870-96B2-2FDD755B4008}" type="datetimeFigureOut">
              <a:rPr lang="en-IN" smtClean="0"/>
              <a:t>21-01-20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414AC96-115D-4CF4-9B0B-0F2A89887B52}" type="slidenum">
              <a:rPr lang="en-IN" smtClean="0"/>
              <a:t>‹#›</a:t>
            </a:fld>
            <a:endParaRPr lang="en-IN"/>
          </a:p>
        </p:txBody>
      </p:sp>
    </p:spTree>
    <p:extLst>
      <p:ext uri="{BB962C8B-B14F-4D97-AF65-F5344CB8AC3E}">
        <p14:creationId xmlns:p14="http://schemas.microsoft.com/office/powerpoint/2010/main" val="3534757450"/>
      </p:ext>
    </p:extLst>
  </p:cSld>
  <p:clrMapOvr>
    <a:masterClrMapping/>
  </p:clrMapOvr>
</p:sldLayout>
</file>

<file path=ppt/slideLayouts/slideLayout10.xml><?xml version="1.0" encoding="utf-8"?>
<p:sldLayout xmlns:p14="http://schemas.microsoft.com/office/powerpoint/2010/main"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B8CEAE-9ACF-4870-96B2-2FDD755B4008}" type="datetimeFigureOut">
              <a:rPr lang="en-IN" smtClean="0"/>
              <a:t>21-01-20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414AC96-115D-4CF4-9B0B-0F2A89887B52}" type="slidenum">
              <a:rPr lang="en-IN" smtClean="0"/>
              <a:t>‹#›</a:t>
            </a:fld>
            <a:endParaRPr lang="en-IN"/>
          </a:p>
        </p:txBody>
      </p:sp>
    </p:spTree>
    <p:extLst>
      <p:ext uri="{BB962C8B-B14F-4D97-AF65-F5344CB8AC3E}">
        <p14:creationId xmlns:p14="http://schemas.microsoft.com/office/powerpoint/2010/main" val="3333150442"/>
      </p:ext>
    </p:extLst>
  </p:cSld>
  <p:clrMapOvr>
    <a:masterClrMapping/>
  </p:clrMapOvr>
</p:sldLayout>
</file>

<file path=ppt/slideLayouts/slideLayout11.xml><?xml version="1.0" encoding="utf-8"?>
<p:sldLayout xmlns:p14="http://schemas.microsoft.com/office/powerpoint/2010/main"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B8CEAE-9ACF-4870-96B2-2FDD755B4008}" type="datetimeFigureOut">
              <a:rPr lang="en-IN" smtClean="0"/>
              <a:t>21-01-20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414AC96-115D-4CF4-9B0B-0F2A89887B52}" type="slidenum">
              <a:rPr lang="en-IN" smtClean="0"/>
              <a:t>‹#›</a:t>
            </a:fld>
            <a:endParaRPr lang="en-IN"/>
          </a:p>
        </p:txBody>
      </p:sp>
    </p:spTree>
    <p:extLst>
      <p:ext uri="{BB962C8B-B14F-4D97-AF65-F5344CB8AC3E}">
        <p14:creationId xmlns:p14="http://schemas.microsoft.com/office/powerpoint/2010/main" val="4276995647"/>
      </p:ext>
    </p:extLst>
  </p:cSld>
  <p:clrMapOvr>
    <a:masterClrMapping/>
  </p:clrMapOvr>
</p:sldLayout>
</file>

<file path=ppt/slideLayouts/slideLayout2.xml><?xml version="1.0" encoding="utf-8"?>
<p:sldLayout xmlns:p14="http://schemas.microsoft.com/office/powerpoint/2010/main"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B8CEAE-9ACF-4870-96B2-2FDD755B4008}" type="datetimeFigureOut">
              <a:rPr lang="en-IN" smtClean="0"/>
              <a:t>21-01-20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414AC96-115D-4CF4-9B0B-0F2A89887B52}" type="slidenum">
              <a:rPr lang="en-IN" smtClean="0"/>
              <a:t>‹#›</a:t>
            </a:fld>
            <a:endParaRPr lang="en-IN"/>
          </a:p>
        </p:txBody>
      </p:sp>
    </p:spTree>
    <p:extLst>
      <p:ext uri="{BB962C8B-B14F-4D97-AF65-F5344CB8AC3E}">
        <p14:creationId xmlns:p14="http://schemas.microsoft.com/office/powerpoint/2010/main" val="3138595789"/>
      </p:ext>
    </p:extLst>
  </p:cSld>
  <p:clrMapOvr>
    <a:masterClrMapping/>
  </p:clrMapOvr>
</p:sldLayout>
</file>

<file path=ppt/slideLayouts/slideLayout3.xml><?xml version="1.0" encoding="utf-8"?>
<p:sldLayout xmlns:p14="http://schemas.microsoft.com/office/powerpoint/2010/main"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B8CEAE-9ACF-4870-96B2-2FDD755B4008}" type="datetimeFigureOut">
              <a:rPr lang="en-IN" smtClean="0"/>
              <a:t>21-01-20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414AC96-115D-4CF4-9B0B-0F2A89887B52}" type="slidenum">
              <a:rPr lang="en-IN" smtClean="0"/>
              <a:t>‹#›</a:t>
            </a:fld>
            <a:endParaRPr lang="en-IN"/>
          </a:p>
        </p:txBody>
      </p:sp>
    </p:spTree>
    <p:extLst>
      <p:ext uri="{BB962C8B-B14F-4D97-AF65-F5344CB8AC3E}">
        <p14:creationId xmlns:p14="http://schemas.microsoft.com/office/powerpoint/2010/main" val="889559282"/>
      </p:ext>
    </p:extLst>
  </p:cSld>
  <p:clrMapOvr>
    <a:masterClrMapping/>
  </p:clrMapOvr>
</p:sldLayout>
</file>

<file path=ppt/slideLayouts/slideLayout4.xml><?xml version="1.0" encoding="utf-8"?>
<p:sldLayout xmlns:p14="http://schemas.microsoft.com/office/powerpoint/2010/main"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B8CEAE-9ACF-4870-96B2-2FDD755B4008}" type="datetimeFigureOut">
              <a:rPr lang="en-IN" smtClean="0"/>
              <a:t>21-01-20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414AC96-115D-4CF4-9B0B-0F2A89887B52}" type="slidenum">
              <a:rPr lang="en-IN" smtClean="0"/>
              <a:t>‹#›</a:t>
            </a:fld>
            <a:endParaRPr lang="en-IN"/>
          </a:p>
        </p:txBody>
      </p:sp>
    </p:spTree>
    <p:extLst>
      <p:ext uri="{BB962C8B-B14F-4D97-AF65-F5344CB8AC3E}">
        <p14:creationId xmlns:p14="http://schemas.microsoft.com/office/powerpoint/2010/main" val="363965825"/>
      </p:ext>
    </p:extLst>
  </p:cSld>
  <p:clrMapOvr>
    <a:masterClrMapping/>
  </p:clrMapOvr>
</p:sldLayout>
</file>

<file path=ppt/slideLayouts/slideLayout5.xml><?xml version="1.0" encoding="utf-8"?>
<p:sldLayout xmlns:p14="http://schemas.microsoft.com/office/powerpoint/2010/main"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B8CEAE-9ACF-4870-96B2-2FDD755B4008}" type="datetimeFigureOut">
              <a:rPr lang="en-IN" smtClean="0"/>
              <a:t>21-01-20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414AC96-115D-4CF4-9B0B-0F2A89887B52}" type="slidenum">
              <a:rPr lang="en-IN" smtClean="0"/>
              <a:t>‹#›</a:t>
            </a:fld>
            <a:endParaRPr lang="en-IN"/>
          </a:p>
        </p:txBody>
      </p:sp>
    </p:spTree>
    <p:extLst>
      <p:ext uri="{BB962C8B-B14F-4D97-AF65-F5344CB8AC3E}">
        <p14:creationId xmlns:p14="http://schemas.microsoft.com/office/powerpoint/2010/main" val="2781391113"/>
      </p:ext>
    </p:extLst>
  </p:cSld>
  <p:clrMapOvr>
    <a:masterClrMapping/>
  </p:clrMapOvr>
</p:sldLayout>
</file>

<file path=ppt/slideLayouts/slideLayout6.xml><?xml version="1.0" encoding="utf-8"?>
<p:sldLayout xmlns:p14="http://schemas.microsoft.com/office/powerpoint/2010/main"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B8CEAE-9ACF-4870-96B2-2FDD755B4008}" type="datetimeFigureOut">
              <a:rPr lang="en-IN" smtClean="0"/>
              <a:t>21-01-20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414AC96-115D-4CF4-9B0B-0F2A89887B52}" type="slidenum">
              <a:rPr lang="en-IN" smtClean="0"/>
              <a:t>‹#›</a:t>
            </a:fld>
            <a:endParaRPr lang="en-IN"/>
          </a:p>
        </p:txBody>
      </p:sp>
    </p:spTree>
    <p:extLst>
      <p:ext uri="{BB962C8B-B14F-4D97-AF65-F5344CB8AC3E}">
        <p14:creationId xmlns:p14="http://schemas.microsoft.com/office/powerpoint/2010/main" val="1320817637"/>
      </p:ext>
    </p:extLst>
  </p:cSld>
  <p:clrMapOvr>
    <a:masterClrMapping/>
  </p:clrMapOvr>
</p:sldLayout>
</file>

<file path=ppt/slideLayouts/slideLayout7.xml><?xml version="1.0" encoding="utf-8"?>
<p:sldLayout xmlns:p14="http://schemas.microsoft.com/office/powerpoint/2010/main"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8CEAE-9ACF-4870-96B2-2FDD755B4008}" type="datetimeFigureOut">
              <a:rPr lang="en-IN" smtClean="0"/>
              <a:t>21-01-20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414AC96-115D-4CF4-9B0B-0F2A89887B52}" type="slidenum">
              <a:rPr lang="en-IN" smtClean="0"/>
              <a:t>‹#›</a:t>
            </a:fld>
            <a:endParaRPr lang="en-IN"/>
          </a:p>
        </p:txBody>
      </p:sp>
    </p:spTree>
    <p:extLst>
      <p:ext uri="{BB962C8B-B14F-4D97-AF65-F5344CB8AC3E}">
        <p14:creationId xmlns:p14="http://schemas.microsoft.com/office/powerpoint/2010/main" val="2706754893"/>
      </p:ext>
    </p:extLst>
  </p:cSld>
  <p:clrMapOvr>
    <a:masterClrMapping/>
  </p:clrMapOvr>
</p:sldLayout>
</file>

<file path=ppt/slideLayouts/slideLayout8.xml><?xml version="1.0" encoding="utf-8"?>
<p:sldLayout xmlns:p14="http://schemas.microsoft.com/office/powerpoint/2010/main"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B8CEAE-9ACF-4870-96B2-2FDD755B4008}" type="datetimeFigureOut">
              <a:rPr lang="en-IN" smtClean="0"/>
              <a:t>21-01-20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414AC96-115D-4CF4-9B0B-0F2A89887B52}" type="slidenum">
              <a:rPr lang="en-IN" smtClean="0"/>
              <a:t>‹#›</a:t>
            </a:fld>
            <a:endParaRPr lang="en-IN"/>
          </a:p>
        </p:txBody>
      </p:sp>
    </p:spTree>
    <p:extLst>
      <p:ext uri="{BB962C8B-B14F-4D97-AF65-F5344CB8AC3E}">
        <p14:creationId xmlns:p14="http://schemas.microsoft.com/office/powerpoint/2010/main" val="2470941404"/>
      </p:ext>
    </p:extLst>
  </p:cSld>
  <p:clrMapOvr>
    <a:masterClrMapping/>
  </p:clrMapOvr>
</p:sldLayout>
</file>

<file path=ppt/slideLayouts/slideLayout9.xml><?xml version="1.0" encoding="utf-8"?>
<p:sldLayout xmlns:p14="http://schemas.microsoft.com/office/powerpoint/2010/main"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B8CEAE-9ACF-4870-96B2-2FDD755B4008}" type="datetimeFigureOut">
              <a:rPr lang="en-IN" smtClean="0"/>
              <a:t>21-01-20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414AC96-115D-4CF4-9B0B-0F2A89887B52}" type="slidenum">
              <a:rPr lang="en-IN" smtClean="0"/>
              <a:t>‹#›</a:t>
            </a:fld>
            <a:endParaRPr lang="en-IN"/>
          </a:p>
        </p:txBody>
      </p:sp>
    </p:spTree>
    <p:extLst>
      <p:ext uri="{BB962C8B-B14F-4D97-AF65-F5344CB8AC3E}">
        <p14:creationId xmlns:p14="http://schemas.microsoft.com/office/powerpoint/2010/main" val="268880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8CEAE-9ACF-4870-96B2-2FDD755B4008}" type="datetimeFigureOut">
              <a:rPr lang="en-IN" smtClean="0"/>
              <a:t>21-01-20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4AC96-115D-4CF4-9B0B-0F2A89887B52}" type="slidenum">
              <a:rPr lang="en-IN" smtClean="0"/>
              <a:t>‹#›</a:t>
            </a:fld>
            <a:endParaRPr lang="en-IN"/>
          </a:p>
        </p:txBody>
      </p:sp>
    </p:spTree>
    <p:extLst>
      <p:ext uri="{BB962C8B-B14F-4D97-AF65-F5344CB8AC3E}">
        <p14:creationId xmlns:p14="http://schemas.microsoft.com/office/powerpoint/2010/main" val="37780842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slideLayout" Target="/ppt/slideLayouts/slideLayout7.xml" Id="rId19" /><Relationship Type="http://schemas.openxmlformats.org/officeDocument/2006/relationships/image" Target="/ppt/media/image.bin" Id="rId21" /><Relationship Type="http://schemas.openxmlformats.org/officeDocument/2006/relationships/image" Target="/ppt/media/image2.bin" Id="rId23" /><Relationship Type="http://schemas.openxmlformats.org/officeDocument/2006/relationships/image" Target="/ppt/media/image3.bin" Id="rId25" /><Relationship Type="http://schemas.openxmlformats.org/officeDocument/2006/relationships/image" Target="/ppt/media/image4.bin" Id="rId27" /><Relationship Type="http://schemas.openxmlformats.org/officeDocument/2006/relationships/image" Target="/ppt/media/image5.bin" Id="rId29" /><Relationship Type="http://schemas.openxmlformats.org/officeDocument/2006/relationships/image" Target="/ppt/media/image6.bin" Id="rId31" /><Relationship Type="http://schemas.openxmlformats.org/officeDocument/2006/relationships/image" Target="/ppt/media/image7.bin" Id="rId33" /><Relationship Type="http://schemas.openxmlformats.org/officeDocument/2006/relationships/image" Target="/ppt/media/image8.bin" Id="rId35" /><Relationship Type="http://schemas.openxmlformats.org/officeDocument/2006/relationships/image" Target="/ppt/media/image9.bin" Id="rId37" /><Relationship Type="http://schemas.openxmlformats.org/officeDocument/2006/relationships/image" Target="/ppt/media/image10.bin" Id="rId39" /><Relationship Type="http://schemas.openxmlformats.org/officeDocument/2006/relationships/image" Target="/ppt/media/image11.bin" Id="rId41" /><Relationship Type="http://schemas.openxmlformats.org/officeDocument/2006/relationships/image" Target="/ppt/media/image12.bin" Id="rId43" /><Relationship Type="http://schemas.openxmlformats.org/officeDocument/2006/relationships/image" Target="/ppt/media/image13.bin" Id="rId45" /><Relationship Type="http://schemas.openxmlformats.org/officeDocument/2006/relationships/image" Target="/ppt/media/image14.bin" Id="rId47" /><Relationship Type="http://schemas.openxmlformats.org/officeDocument/2006/relationships/image" Target="/ppt/media/image15.bin" Id="rId49" /></Relationships>
</file>

<file path=ppt/slides/_rels/slide10.xml.rels>&#65279;<?xml version="1.0" encoding="utf-8"?><Relationships xmlns="http://schemas.openxmlformats.org/package/2006/relationships"><Relationship Type="http://schemas.openxmlformats.org/officeDocument/2006/relationships/slideLayout" Target="/ppt/slideLayouts/slideLayout7.xml" Id="rId256" /><Relationship Type="http://schemas.openxmlformats.org/officeDocument/2006/relationships/image" Target="/ppt/media/image113.bin" Id="rId258" /><Relationship Type="http://schemas.openxmlformats.org/officeDocument/2006/relationships/image" Target="/ppt/media/image114.bin" Id="rId260" /><Relationship Type="http://schemas.openxmlformats.org/officeDocument/2006/relationships/image" Target="/ppt/media/image115.bin" Id="rId262" /><Relationship Type="http://schemas.openxmlformats.org/officeDocument/2006/relationships/image" Target="/ppt/media/image116.bin" Id="rId264" /><Relationship Type="http://schemas.openxmlformats.org/officeDocument/2006/relationships/image" Target="/ppt/media/image117.bin" Id="rId266" /><Relationship Type="http://schemas.openxmlformats.org/officeDocument/2006/relationships/image" Target="/ppt/media/image118.bin" Id="rId268" /><Relationship Type="http://schemas.openxmlformats.org/officeDocument/2006/relationships/image" Target="/ppt/media/image119.bin" Id="rId270" /><Relationship Type="http://schemas.openxmlformats.org/officeDocument/2006/relationships/image" Target="/ppt/media/image120.bin" Id="rId272" /><Relationship Type="http://schemas.openxmlformats.org/officeDocument/2006/relationships/image" Target="/ppt/media/image121.bin" Id="rId274" /><Relationship Type="http://schemas.openxmlformats.org/officeDocument/2006/relationships/image" Target="/ppt/media/image122.bin" Id="rId276" /><Relationship Type="http://schemas.openxmlformats.org/officeDocument/2006/relationships/image" Target="/ppt/media/image123.bin" Id="rId278" /><Relationship Type="http://schemas.openxmlformats.org/officeDocument/2006/relationships/image" Target="/ppt/media/image124.bin" Id="rId279" /><Relationship Type="http://schemas.openxmlformats.org/officeDocument/2006/relationships/image" Target="/ppt/media/image125.bin" Id="rId281" /><Relationship Type="http://schemas.openxmlformats.org/officeDocument/2006/relationships/image" Target="/ppt/media/image126.bin" Id="rId283" /><Relationship Type="http://schemas.openxmlformats.org/officeDocument/2006/relationships/image" Target="/ppt/media/image127.bin" Id="rId284" /></Relationships>
</file>

<file path=ppt/slides/_rels/slide11.xml.rels>&#65279;<?xml version="1.0" encoding="utf-8"?><Relationships xmlns="http://schemas.openxmlformats.org/package/2006/relationships"><Relationship Type="http://schemas.openxmlformats.org/officeDocument/2006/relationships/slideLayout" Target="/ppt/slideLayouts/slideLayout7.xml" Id="rId286" /><Relationship Type="http://schemas.openxmlformats.org/officeDocument/2006/relationships/image" Target="/ppt/media/image128.bin" Id="rId288" /><Relationship Type="http://schemas.openxmlformats.org/officeDocument/2006/relationships/image" Target="/ppt/media/image129.bin" Id="rId290" /><Relationship Type="http://schemas.openxmlformats.org/officeDocument/2006/relationships/image" Target="/ppt/media/image130.bin" Id="rId292" /><Relationship Type="http://schemas.openxmlformats.org/officeDocument/2006/relationships/image" Target="/ppt/media/image131.bin" Id="rId294" /><Relationship Type="http://schemas.openxmlformats.org/officeDocument/2006/relationships/image" Target="/ppt/media/image132.bin" Id="rId296" /><Relationship Type="http://schemas.openxmlformats.org/officeDocument/2006/relationships/image" Target="/ppt/media/image133.bin" Id="rId298" /><Relationship Type="http://schemas.openxmlformats.org/officeDocument/2006/relationships/image" Target="/ppt/media/image134.bin" Id="rId300" /><Relationship Type="http://schemas.openxmlformats.org/officeDocument/2006/relationships/image" Target="/ppt/media/image135.bin" Id="rId302" /><Relationship Type="http://schemas.openxmlformats.org/officeDocument/2006/relationships/image" Target="/ppt/media/image136.bin" Id="rId304" /><Relationship Type="http://schemas.openxmlformats.org/officeDocument/2006/relationships/image" Target="/ppt/media/image137.bin" Id="rId305" /><Relationship Type="http://schemas.openxmlformats.org/officeDocument/2006/relationships/image" Target="/ppt/media/image138.bin" Id="rId307" /><Relationship Type="http://schemas.openxmlformats.org/officeDocument/2006/relationships/image" Target="/ppt/media/image139.bin" Id="rId309" /><Relationship Type="http://schemas.openxmlformats.org/officeDocument/2006/relationships/image" Target="/ppt/media/image140.bin" Id="rId310" /><Relationship Type="http://schemas.openxmlformats.org/officeDocument/2006/relationships/image" Target="/ppt/media/image141.bin" Id="rId312" /><Relationship Type="http://schemas.openxmlformats.org/officeDocument/2006/relationships/image" Target="/ppt/media/image142.bin" Id="rId314" /><Relationship Type="http://schemas.openxmlformats.org/officeDocument/2006/relationships/image" Target="/ppt/media/image143.bin" Id="rId315" /><Relationship Type="http://schemas.openxmlformats.org/officeDocument/2006/relationships/image" Target="/ppt/media/image144.bin" Id="rId317" /><Relationship Type="http://schemas.openxmlformats.org/officeDocument/2006/relationships/image" Target="/ppt/media/image145.bin" Id="rId319" /><Relationship Type="http://schemas.openxmlformats.org/officeDocument/2006/relationships/image" Target="/ppt/media/image146.bin" Id="rId320" /></Relationships>
</file>

<file path=ppt/slides/_rels/slide12.xml.rels>&#65279;<?xml version="1.0" encoding="utf-8"?><Relationships xmlns="http://schemas.openxmlformats.org/package/2006/relationships"><Relationship Type="http://schemas.openxmlformats.org/officeDocument/2006/relationships/slideLayout" Target="/ppt/slideLayouts/slideLayout7.xml" Id="rId322" /><Relationship Type="http://schemas.openxmlformats.org/officeDocument/2006/relationships/image" Target="/ppt/media/image147.bin" Id="rId324" /><Relationship Type="http://schemas.openxmlformats.org/officeDocument/2006/relationships/image" Target="/ppt/media/image148.bin" Id="rId326" /><Relationship Type="http://schemas.openxmlformats.org/officeDocument/2006/relationships/image" Target="/ppt/media/image149.bin" Id="rId328" /><Relationship Type="http://schemas.openxmlformats.org/officeDocument/2006/relationships/image" Target="/ppt/media/image150.bin" Id="rId330" /><Relationship Type="http://schemas.openxmlformats.org/officeDocument/2006/relationships/image" Target="/ppt/media/image151.bin" Id="rId332" /><Relationship Type="http://schemas.openxmlformats.org/officeDocument/2006/relationships/image" Target="/ppt/media/image152.bin" Id="rId334" /><Relationship Type="http://schemas.openxmlformats.org/officeDocument/2006/relationships/image" Target="/ppt/media/image153.bin" Id="rId336" /><Relationship Type="http://schemas.openxmlformats.org/officeDocument/2006/relationships/image" Target="/ppt/media/image154.bin" Id="rId338" /><Relationship Type="http://schemas.openxmlformats.org/officeDocument/2006/relationships/image" Target="/ppt/media/image155.bin" Id="rId340" /><Relationship Type="http://schemas.openxmlformats.org/officeDocument/2006/relationships/image" Target="/ppt/media/image156.bin" Id="rId342" /><Relationship Type="http://schemas.openxmlformats.org/officeDocument/2006/relationships/image" Target="/ppt/media/image157.bin" Id="rId344" /><Relationship Type="http://schemas.openxmlformats.org/officeDocument/2006/relationships/image" Target="/ppt/media/image158.bin" Id="rId346" /></Relationships>
</file>

<file path=ppt/slides/_rels/slide13.xml.rels>&#65279;<?xml version="1.0" encoding="utf-8"?><Relationships xmlns="http://schemas.openxmlformats.org/package/2006/relationships"><Relationship Type="http://schemas.openxmlformats.org/officeDocument/2006/relationships/slideLayout" Target="/ppt/slideLayouts/slideLayout7.xml" Id="rId348" /><Relationship Type="http://schemas.openxmlformats.org/officeDocument/2006/relationships/image" Target="/ppt/media/image159.bin" Id="rId350" /><Relationship Type="http://schemas.openxmlformats.org/officeDocument/2006/relationships/image" Target="/ppt/media/image160.bin" Id="rId352" /><Relationship Type="http://schemas.openxmlformats.org/officeDocument/2006/relationships/image" Target="/ppt/media/image161.bin" Id="rId354" /><Relationship Type="http://schemas.openxmlformats.org/officeDocument/2006/relationships/image" Target="/ppt/media/image162.bin" Id="rId356" /><Relationship Type="http://schemas.openxmlformats.org/officeDocument/2006/relationships/image" Target="/ppt/media/image163.bin" Id="rId358" /><Relationship Type="http://schemas.openxmlformats.org/officeDocument/2006/relationships/image" Target="/ppt/media/image164.bin" Id="rId360" /><Relationship Type="http://schemas.openxmlformats.org/officeDocument/2006/relationships/image" Target="/ppt/media/image165.bin" Id="rId362" /><Relationship Type="http://schemas.openxmlformats.org/officeDocument/2006/relationships/image" Target="/ppt/media/image166.bin" Id="rId364" /><Relationship Type="http://schemas.openxmlformats.org/officeDocument/2006/relationships/image" Target="/ppt/media/image167.bin" Id="rId365" /></Relationships>
</file>

<file path=ppt/slides/_rels/slide14.xml.rels>&#65279;<?xml version="1.0" encoding="utf-8"?><Relationships xmlns="http://schemas.openxmlformats.org/package/2006/relationships"><Relationship Type="http://schemas.openxmlformats.org/officeDocument/2006/relationships/slideLayout" Target="/ppt/slideLayouts/slideLayout7.xml" Id="rId367" /><Relationship Type="http://schemas.openxmlformats.org/officeDocument/2006/relationships/image" Target="/ppt/media/image168.bin" Id="rId369" /><Relationship Type="http://schemas.openxmlformats.org/officeDocument/2006/relationships/image" Target="/ppt/media/image169.bin" Id="rId371" /><Relationship Type="http://schemas.openxmlformats.org/officeDocument/2006/relationships/image" Target="/ppt/media/image170.bin" Id="rId373" /><Relationship Type="http://schemas.openxmlformats.org/officeDocument/2006/relationships/image" Target="/ppt/media/image171.bin" Id="rId375" /><Relationship Type="http://schemas.openxmlformats.org/officeDocument/2006/relationships/image" Target="/ppt/media/image172.bin" Id="rId377" /><Relationship Type="http://schemas.openxmlformats.org/officeDocument/2006/relationships/image" Target="/ppt/media/image173.bin" Id="rId379" /><Relationship Type="http://schemas.openxmlformats.org/officeDocument/2006/relationships/image" Target="/ppt/media/image174.bin" Id="rId381" /><Relationship Type="http://schemas.openxmlformats.org/officeDocument/2006/relationships/image" Target="/ppt/media/image175.bin" Id="rId383" /><Relationship Type="http://schemas.openxmlformats.org/officeDocument/2006/relationships/image" Target="/ppt/media/image176.bin" Id="rId385" /><Relationship Type="http://schemas.openxmlformats.org/officeDocument/2006/relationships/image" Target="/ppt/media/image177.bin" Id="rId387" /><Relationship Type="http://schemas.openxmlformats.org/officeDocument/2006/relationships/image" Target="/ppt/media/image178.bin" Id="rId389" /><Relationship Type="http://schemas.openxmlformats.org/officeDocument/2006/relationships/image" Target="/ppt/media/image179.bin" Id="rId391" /></Relationships>
</file>

<file path=ppt/slides/_rels/slide15.xml.rels>&#65279;<?xml version="1.0" encoding="utf-8"?><Relationships xmlns="http://schemas.openxmlformats.org/package/2006/relationships"><Relationship Type="http://schemas.openxmlformats.org/officeDocument/2006/relationships/slideLayout" Target="/ppt/slideLayouts/slideLayout7.xml" Id="rId393" /><Relationship Type="http://schemas.openxmlformats.org/officeDocument/2006/relationships/image" Target="/ppt/media/image180.bin" Id="rId395" /><Relationship Type="http://schemas.openxmlformats.org/officeDocument/2006/relationships/image" Target="/ppt/media/image181.bin" Id="rId397" /><Relationship Type="http://schemas.openxmlformats.org/officeDocument/2006/relationships/image" Target="/ppt/media/image182.bin" Id="rId399" /><Relationship Type="http://schemas.openxmlformats.org/officeDocument/2006/relationships/image" Target="/ppt/media/image183.bin" Id="rId401" /><Relationship Type="http://schemas.openxmlformats.org/officeDocument/2006/relationships/image" Target="/ppt/media/image184.bin" Id="rId403" /><Relationship Type="http://schemas.openxmlformats.org/officeDocument/2006/relationships/image" Target="/ppt/media/image185.bin" Id="rId405" /><Relationship Type="http://schemas.openxmlformats.org/officeDocument/2006/relationships/image" Target="/ppt/media/image186.bin" Id="rId407" /><Relationship Type="http://schemas.openxmlformats.org/officeDocument/2006/relationships/image" Target="/ppt/media/image187.bin" Id="rId409" /><Relationship Type="http://schemas.openxmlformats.org/officeDocument/2006/relationships/image" Target="/ppt/media/image188.bin" Id="rId411" /><Relationship Type="http://schemas.openxmlformats.org/officeDocument/2006/relationships/image" Target="/ppt/media/image189.bin" Id="rId413" /><Relationship Type="http://schemas.openxmlformats.org/officeDocument/2006/relationships/image" Target="/ppt/media/image190.bin" Id="rId415" /><Relationship Type="http://schemas.openxmlformats.org/officeDocument/2006/relationships/image" Target="/ppt/media/image191.bin" Id="rId417" /><Relationship Type="http://schemas.openxmlformats.org/officeDocument/2006/relationships/image" Target="/ppt/media/image192.bin" Id="rId419" /><Relationship Type="http://schemas.openxmlformats.org/officeDocument/2006/relationships/image" Target="/ppt/media/image193.bin" Id="rId421" /><Relationship Type="http://schemas.openxmlformats.org/officeDocument/2006/relationships/image" Target="/ppt/media/image194.bin" Id="rId423" /><Relationship Type="http://schemas.openxmlformats.org/officeDocument/2006/relationships/image" Target="/ppt/media/image195.bin" Id="rId425" /><Relationship Type="http://schemas.openxmlformats.org/officeDocument/2006/relationships/image" Target="/ppt/media/image196.bin" Id="rId427" /></Relationships>
</file>

<file path=ppt/slides/_rels/slide16.xml.rels>&#65279;<?xml version="1.0" encoding="utf-8"?><Relationships xmlns="http://schemas.openxmlformats.org/package/2006/relationships"><Relationship Type="http://schemas.openxmlformats.org/officeDocument/2006/relationships/slideLayout" Target="/ppt/slideLayouts/slideLayout7.xml" Id="rId429" /><Relationship Type="http://schemas.openxmlformats.org/officeDocument/2006/relationships/image" Target="/ppt/media/image197.bin" Id="rId431" /><Relationship Type="http://schemas.openxmlformats.org/officeDocument/2006/relationships/image" Target="/ppt/media/image198.bin" Id="rId433" /><Relationship Type="http://schemas.openxmlformats.org/officeDocument/2006/relationships/image" Target="/ppt/media/image199.bin" Id="rId435" /><Relationship Type="http://schemas.openxmlformats.org/officeDocument/2006/relationships/image" Target="/ppt/media/image200.bin" Id="rId437" /><Relationship Type="http://schemas.openxmlformats.org/officeDocument/2006/relationships/image" Target="/ppt/media/image201.bin" Id="rId439" /><Relationship Type="http://schemas.openxmlformats.org/officeDocument/2006/relationships/image" Target="/ppt/media/image202.bin" Id="rId441" /><Relationship Type="http://schemas.openxmlformats.org/officeDocument/2006/relationships/image" Target="/ppt/media/image203.bin" Id="rId443" /><Relationship Type="http://schemas.openxmlformats.org/officeDocument/2006/relationships/image" Target="/ppt/media/image204.bin" Id="rId445" /><Relationship Type="http://schemas.openxmlformats.org/officeDocument/2006/relationships/image" Target="/ppt/media/image205.bin" Id="rId446" /><Relationship Type="http://schemas.openxmlformats.org/officeDocument/2006/relationships/image" Target="/ppt/media/image206.bin" Id="rId448" /><Relationship Type="http://schemas.openxmlformats.org/officeDocument/2006/relationships/image" Target="/ppt/media/image207.bin" Id="rId450" /><Relationship Type="http://schemas.openxmlformats.org/officeDocument/2006/relationships/image" Target="/ppt/media/image208.bin" Id="rId451" /><Relationship Type="http://schemas.openxmlformats.org/officeDocument/2006/relationships/image" Target="/ppt/media/image209.bin" Id="rId453" /><Relationship Type="http://schemas.openxmlformats.org/officeDocument/2006/relationships/image" Target="/ppt/media/image210.bin" Id="rId455" /><Relationship Type="http://schemas.openxmlformats.org/officeDocument/2006/relationships/image" Target="/ppt/media/image211.bin" Id="rId457" /><Relationship Type="http://schemas.openxmlformats.org/officeDocument/2006/relationships/image" Target="/ppt/media/image212.bin" Id="rId459" /></Relationships>
</file>

<file path=ppt/slides/_rels/slide17.xml.rels>&#65279;<?xml version="1.0" encoding="utf-8"?><Relationships xmlns="http://schemas.openxmlformats.org/package/2006/relationships"><Relationship Type="http://schemas.openxmlformats.org/officeDocument/2006/relationships/slideLayout" Target="/ppt/slideLayouts/slideLayout7.xml" Id="rId461" /><Relationship Type="http://schemas.openxmlformats.org/officeDocument/2006/relationships/image" Target="/ppt/media/image213.bin" Id="rId463" /><Relationship Type="http://schemas.openxmlformats.org/officeDocument/2006/relationships/image" Target="/ppt/media/image214.bin" Id="rId465" /><Relationship Type="http://schemas.openxmlformats.org/officeDocument/2006/relationships/image" Target="/ppt/media/image215.bin" Id="rId467" /><Relationship Type="http://schemas.openxmlformats.org/officeDocument/2006/relationships/image" Target="/ppt/media/image216.bin" Id="rId469" /><Relationship Type="http://schemas.openxmlformats.org/officeDocument/2006/relationships/image" Target="/ppt/media/image217.bin" Id="rId471" /><Relationship Type="http://schemas.openxmlformats.org/officeDocument/2006/relationships/image" Target="/ppt/media/image218.bin" Id="rId473" /><Relationship Type="http://schemas.openxmlformats.org/officeDocument/2006/relationships/image" Target="/ppt/media/image219.bin" Id="rId475" /><Relationship Type="http://schemas.openxmlformats.org/officeDocument/2006/relationships/image" Target="/ppt/media/image220.bin" Id="rId477" /><Relationship Type="http://schemas.openxmlformats.org/officeDocument/2006/relationships/image" Target="/ppt/media/image221.bin" Id="rId479" /><Relationship Type="http://schemas.openxmlformats.org/officeDocument/2006/relationships/image" Target="/ppt/media/image222.bin" Id="rId481" /><Relationship Type="http://schemas.openxmlformats.org/officeDocument/2006/relationships/image" Target="/ppt/media/image223.bin" Id="rId483" /><Relationship Type="http://schemas.openxmlformats.org/officeDocument/2006/relationships/image" Target="/ppt/media/image224.bin" Id="rId484" /><Relationship Type="http://schemas.openxmlformats.org/officeDocument/2006/relationships/image" Target="/ppt/media/image225.bin" Id="rId486" /><Relationship Type="http://schemas.openxmlformats.org/officeDocument/2006/relationships/image" Target="/ppt/media/image226.bin" Id="rId488" /><Relationship Type="http://schemas.openxmlformats.org/officeDocument/2006/relationships/image" Target="/ppt/media/image227.bin" Id="rId490" /><Relationship Type="http://schemas.openxmlformats.org/officeDocument/2006/relationships/image" Target="/ppt/media/image228.bin" Id="rId491" /></Relationships>
</file>

<file path=ppt/slides/_rels/slide18.xml.rels>&#65279;<?xml version="1.0" encoding="utf-8"?><Relationships xmlns="http://schemas.openxmlformats.org/package/2006/relationships"><Relationship Type="http://schemas.openxmlformats.org/officeDocument/2006/relationships/slideLayout" Target="/ppt/slideLayouts/slideLayout7.xml" Id="rId493" /><Relationship Type="http://schemas.openxmlformats.org/officeDocument/2006/relationships/image" Target="/ppt/media/image229.bin" Id="rId495" /><Relationship Type="http://schemas.openxmlformats.org/officeDocument/2006/relationships/image" Target="/ppt/media/image230.bin" Id="rId497" /><Relationship Type="http://schemas.openxmlformats.org/officeDocument/2006/relationships/image" Target="/ppt/media/image231.bin" Id="rId499" /><Relationship Type="http://schemas.openxmlformats.org/officeDocument/2006/relationships/image" Target="/ppt/media/image232.bin" Id="rId501" /><Relationship Type="http://schemas.openxmlformats.org/officeDocument/2006/relationships/image" Target="/ppt/media/image233.bin" Id="rId503" /><Relationship Type="http://schemas.openxmlformats.org/officeDocument/2006/relationships/image" Target="/ppt/media/image234.bin" Id="rId505" /><Relationship Type="http://schemas.openxmlformats.org/officeDocument/2006/relationships/image" Target="/ppt/media/image235.bin" Id="rId507" /><Relationship Type="http://schemas.openxmlformats.org/officeDocument/2006/relationships/image" Target="/ppt/media/image236.bin" Id="rId509" /><Relationship Type="http://schemas.openxmlformats.org/officeDocument/2006/relationships/image" Target="/ppt/media/image237.bin" Id="rId511" /></Relationships>
</file>

<file path=ppt/slides/_rels/slide19.xml.rels>&#65279;<?xml version="1.0" encoding="utf-8"?><Relationships xmlns="http://schemas.openxmlformats.org/package/2006/relationships"><Relationship Type="http://schemas.openxmlformats.org/officeDocument/2006/relationships/slideLayout" Target="/ppt/slideLayouts/slideLayout7.xml" Id="rId513" /><Relationship Type="http://schemas.openxmlformats.org/officeDocument/2006/relationships/image" Target="/ppt/media/image238.bin" Id="rId515" /><Relationship Type="http://schemas.openxmlformats.org/officeDocument/2006/relationships/image" Target="/ppt/media/image239.bin" Id="rId517" /><Relationship Type="http://schemas.openxmlformats.org/officeDocument/2006/relationships/image" Target="/ppt/media/image240.bin" Id="rId519" /><Relationship Type="http://schemas.openxmlformats.org/officeDocument/2006/relationships/image" Target="/ppt/media/image241.bin" Id="rId520" /><Relationship Type="http://schemas.openxmlformats.org/officeDocument/2006/relationships/image" Target="/ppt/media/image242.bin" Id="rId522" /><Relationship Type="http://schemas.openxmlformats.org/officeDocument/2006/relationships/image" Target="/ppt/media/image243.bin" Id="rId523" /><Relationship Type="http://schemas.openxmlformats.org/officeDocument/2006/relationships/image" Target="/ppt/media/image244.bin" Id="rId525" /><Relationship Type="http://schemas.openxmlformats.org/officeDocument/2006/relationships/image" Target="/ppt/media/image245.bin" Id="rId527" /><Relationship Type="http://schemas.openxmlformats.org/officeDocument/2006/relationships/image" Target="/ppt/media/image246.bin" Id="rId529" /><Relationship Type="http://schemas.openxmlformats.org/officeDocument/2006/relationships/image" Target="/ppt/media/image247.bin" Id="rId531" /><Relationship Type="http://schemas.openxmlformats.org/officeDocument/2006/relationships/image" Target="/ppt/media/image248.bin" Id="rId533" /><Relationship Type="http://schemas.openxmlformats.org/officeDocument/2006/relationships/image" Target="/ppt/media/image249.bin" Id="rId535" /><Relationship Type="http://schemas.openxmlformats.org/officeDocument/2006/relationships/image" Target="/ppt/media/image250.bin" Id="rId537" /><Relationship Type="http://schemas.openxmlformats.org/officeDocument/2006/relationships/image" Target="/ppt/media/image251.bin" Id="rId539" /><Relationship Type="http://schemas.openxmlformats.org/officeDocument/2006/relationships/image" Target="/ppt/media/image252.bin" Id="rId541" /><Relationship Type="http://schemas.openxmlformats.org/officeDocument/2006/relationships/image" Target="/ppt/media/image253.bin" Id="rId543" /><Relationship Type="http://schemas.openxmlformats.org/officeDocument/2006/relationships/image" Target="/ppt/media/image254.bin" Id="rId545" /><Relationship Type="http://schemas.openxmlformats.org/officeDocument/2006/relationships/image" Target="/ppt/media/image255.bin" Id="rId547" /><Relationship Type="http://schemas.openxmlformats.org/officeDocument/2006/relationships/image" Target="/ppt/media/image256.bin" Id="rId549" /><Relationship Type="http://schemas.openxmlformats.org/officeDocument/2006/relationships/image" Target="/ppt/media/image257.bin" Id="rId551" /><Relationship Type="http://schemas.openxmlformats.org/officeDocument/2006/relationships/image" Target="/ppt/media/image258.bin" Id="rId553" /></Relationships>
</file>

<file path=ppt/slides/_rels/slide2.xml.rels>&#65279;<?xml version="1.0" encoding="utf-8"?><Relationships xmlns="http://schemas.openxmlformats.org/package/2006/relationships"><Relationship Type="http://schemas.openxmlformats.org/officeDocument/2006/relationships/slideLayout" Target="/ppt/slideLayouts/slideLayout7.xml" Id="rId51" /><Relationship Type="http://schemas.openxmlformats.org/officeDocument/2006/relationships/image" Target="/ppt/media/image16.bin" Id="rId53" /><Relationship Type="http://schemas.openxmlformats.org/officeDocument/2006/relationships/image" Target="/ppt/media/image17.bin" Id="rId55" /><Relationship Type="http://schemas.openxmlformats.org/officeDocument/2006/relationships/image" Target="/ppt/media/image18.bin" Id="rId57" /><Relationship Type="http://schemas.openxmlformats.org/officeDocument/2006/relationships/image" Target="/ppt/media/image19.bin" Id="rId59" /><Relationship Type="http://schemas.openxmlformats.org/officeDocument/2006/relationships/image" Target="/ppt/media/image20.bin" Id="rId61" /><Relationship Type="http://schemas.openxmlformats.org/officeDocument/2006/relationships/image" Target="/ppt/media/image21.bin" Id="rId63" /><Relationship Type="http://schemas.openxmlformats.org/officeDocument/2006/relationships/image" Target="/ppt/media/image22.bin" Id="rId65" /><Relationship Type="http://schemas.openxmlformats.org/officeDocument/2006/relationships/image" Target="/ppt/media/image23.bin" Id="rId67" /><Relationship Type="http://schemas.openxmlformats.org/officeDocument/2006/relationships/image" Target="/ppt/media/image24.bin" Id="rId69" /></Relationships>
</file>

<file path=ppt/slides/_rels/slide20.xml.rels>&#65279;<?xml version="1.0" encoding="utf-8"?><Relationships xmlns="http://schemas.openxmlformats.org/package/2006/relationships"><Relationship Type="http://schemas.openxmlformats.org/officeDocument/2006/relationships/slideLayout" Target="/ppt/slideLayouts/slideLayout7.xml" Id="rId555" /><Relationship Type="http://schemas.openxmlformats.org/officeDocument/2006/relationships/image" Target="/ppt/media/image259.bin" Id="rId557" /><Relationship Type="http://schemas.openxmlformats.org/officeDocument/2006/relationships/image" Target="/ppt/media/image260.bin" Id="rId559" /><Relationship Type="http://schemas.openxmlformats.org/officeDocument/2006/relationships/image" Target="/ppt/media/image261.bin" Id="rId561" /><Relationship Type="http://schemas.openxmlformats.org/officeDocument/2006/relationships/image" Target="/ppt/media/image262.bin" Id="rId563" /><Relationship Type="http://schemas.openxmlformats.org/officeDocument/2006/relationships/image" Target="/ppt/media/image263.bin" Id="rId565" /><Relationship Type="http://schemas.openxmlformats.org/officeDocument/2006/relationships/image" Target="/ppt/media/image264.bin" Id="rId567" /><Relationship Type="http://schemas.openxmlformats.org/officeDocument/2006/relationships/image" Target="/ppt/media/image265.bin" Id="rId569" /><Relationship Type="http://schemas.openxmlformats.org/officeDocument/2006/relationships/image" Target="/ppt/media/image266.bin" Id="rId571" /><Relationship Type="http://schemas.openxmlformats.org/officeDocument/2006/relationships/image" Target="/ppt/media/image267.bin" Id="rId573" /></Relationships>
</file>

<file path=ppt/slides/_rels/slide21.xml.rels>&#65279;<?xml version="1.0" encoding="utf-8"?><Relationships xmlns="http://schemas.openxmlformats.org/package/2006/relationships"><Relationship Type="http://schemas.openxmlformats.org/officeDocument/2006/relationships/slideLayout" Target="/ppt/slideLayouts/slideLayout7.xml" Id="rId575" /><Relationship Type="http://schemas.openxmlformats.org/officeDocument/2006/relationships/image" Target="/ppt/media/image268.bin" Id="rId577" /><Relationship Type="http://schemas.openxmlformats.org/officeDocument/2006/relationships/image" Target="/ppt/media/image269.bin" Id="rId579" /><Relationship Type="http://schemas.openxmlformats.org/officeDocument/2006/relationships/image" Target="/ppt/media/image270.bin" Id="rId581" /><Relationship Type="http://schemas.openxmlformats.org/officeDocument/2006/relationships/image" Target="/ppt/media/image271.bin" Id="rId583" /><Relationship Type="http://schemas.openxmlformats.org/officeDocument/2006/relationships/image" Target="/ppt/media/image272.bin" Id="rId585" /><Relationship Type="http://schemas.openxmlformats.org/officeDocument/2006/relationships/image" Target="/ppt/media/image273.bin" Id="rId587" /><Relationship Type="http://schemas.openxmlformats.org/officeDocument/2006/relationships/image" Target="/ppt/media/image274.bin" Id="rId589" /><Relationship Type="http://schemas.openxmlformats.org/officeDocument/2006/relationships/image" Target="/ppt/media/image275.bin" Id="rId591" /><Relationship Type="http://schemas.openxmlformats.org/officeDocument/2006/relationships/image" Target="/ppt/media/image276.bin" Id="rId593" /><Relationship Type="http://schemas.openxmlformats.org/officeDocument/2006/relationships/image" Target="/ppt/media/image277.bin" Id="rId595" /></Relationships>
</file>

<file path=ppt/slides/_rels/slide22.xml.rels>&#65279;<?xml version="1.0" encoding="utf-8"?><Relationships xmlns="http://schemas.openxmlformats.org/package/2006/relationships"><Relationship Type="http://schemas.openxmlformats.org/officeDocument/2006/relationships/slideLayout" Target="/ppt/slideLayouts/slideLayout7.xml" Id="rId597" /><Relationship Type="http://schemas.openxmlformats.org/officeDocument/2006/relationships/image" Target="/ppt/media/image278.bin" Id="rId599" /><Relationship Type="http://schemas.openxmlformats.org/officeDocument/2006/relationships/image" Target="/ppt/media/image279.bin" Id="rId601" /><Relationship Type="http://schemas.openxmlformats.org/officeDocument/2006/relationships/image" Target="/ppt/media/image280.bin" Id="rId603" /><Relationship Type="http://schemas.openxmlformats.org/officeDocument/2006/relationships/image" Target="/ppt/media/image281.bin" Id="rId605" /><Relationship Type="http://schemas.openxmlformats.org/officeDocument/2006/relationships/image" Target="/ppt/media/image282.bin" Id="rId607" /><Relationship Type="http://schemas.openxmlformats.org/officeDocument/2006/relationships/image" Target="/ppt/media/image283.bin" Id="rId609" /><Relationship Type="http://schemas.openxmlformats.org/officeDocument/2006/relationships/image" Target="/ppt/media/image284.bin" Id="rId611" /><Relationship Type="http://schemas.openxmlformats.org/officeDocument/2006/relationships/image" Target="/ppt/media/image285.bin" Id="rId613" /><Relationship Type="http://schemas.openxmlformats.org/officeDocument/2006/relationships/image" Target="/ppt/media/image286.bin" Id="rId615" /><Relationship Type="http://schemas.openxmlformats.org/officeDocument/2006/relationships/image" Target="/ppt/media/image287.bin" Id="rId617" /></Relationships>
</file>

<file path=ppt/slides/_rels/slide23.xml.rels>&#65279;<?xml version="1.0" encoding="utf-8"?><Relationships xmlns="http://schemas.openxmlformats.org/package/2006/relationships"><Relationship Type="http://schemas.openxmlformats.org/officeDocument/2006/relationships/slideLayout" Target="/ppt/slideLayouts/slideLayout7.xml" Id="rId619" /><Relationship Type="http://schemas.openxmlformats.org/officeDocument/2006/relationships/image" Target="/ppt/media/image288.bin" Id="rId621" /><Relationship Type="http://schemas.openxmlformats.org/officeDocument/2006/relationships/image" Target="/ppt/media/image289.bin" Id="rId623" /><Relationship Type="http://schemas.openxmlformats.org/officeDocument/2006/relationships/image" Target="/ppt/media/image290.bin" Id="rId625" /><Relationship Type="http://schemas.openxmlformats.org/officeDocument/2006/relationships/image" Target="/ppt/media/image291.bin" Id="rId627" /><Relationship Type="http://schemas.openxmlformats.org/officeDocument/2006/relationships/image" Target="/ppt/media/image292.bin" Id="rId629" /><Relationship Type="http://schemas.openxmlformats.org/officeDocument/2006/relationships/image" Target="/ppt/media/image293.bin" Id="rId631" /><Relationship Type="http://schemas.openxmlformats.org/officeDocument/2006/relationships/image" Target="/ppt/media/image294.bin" Id="rId633" /><Relationship Type="http://schemas.openxmlformats.org/officeDocument/2006/relationships/image" Target="/ppt/media/image295.bin" Id="rId635" /><Relationship Type="http://schemas.openxmlformats.org/officeDocument/2006/relationships/image" Target="/ppt/media/image296.bin" Id="rId637" /><Relationship Type="http://schemas.openxmlformats.org/officeDocument/2006/relationships/image" Target="/ppt/media/image297.bin" Id="rId639" /></Relationships>
</file>

<file path=ppt/slides/_rels/slide24.xml.rels>&#65279;<?xml version="1.0" encoding="utf-8"?><Relationships xmlns="http://schemas.openxmlformats.org/package/2006/relationships"><Relationship Type="http://schemas.openxmlformats.org/officeDocument/2006/relationships/slideLayout" Target="/ppt/slideLayouts/slideLayout7.xml" Id="rId641" /><Relationship Type="http://schemas.openxmlformats.org/officeDocument/2006/relationships/image" Target="/ppt/media/image298.bin" Id="rId643" /><Relationship Type="http://schemas.openxmlformats.org/officeDocument/2006/relationships/image" Target="/ppt/media/image299.bin" Id="rId645" /><Relationship Type="http://schemas.openxmlformats.org/officeDocument/2006/relationships/image" Target="/ppt/media/image300.bin" Id="rId647" /><Relationship Type="http://schemas.openxmlformats.org/officeDocument/2006/relationships/image" Target="/ppt/media/image301.bin" Id="rId649" /><Relationship Type="http://schemas.openxmlformats.org/officeDocument/2006/relationships/image" Target="/ppt/media/image302.bin" Id="rId651" /><Relationship Type="http://schemas.openxmlformats.org/officeDocument/2006/relationships/image" Target="/ppt/media/image303.bin" Id="rId653" /><Relationship Type="http://schemas.openxmlformats.org/officeDocument/2006/relationships/image" Target="/ppt/media/image304.bin" Id="rId655" /></Relationships>
</file>

<file path=ppt/slides/_rels/slide25.xml.rels>&#65279;<?xml version="1.0" encoding="utf-8"?><Relationships xmlns="http://schemas.openxmlformats.org/package/2006/relationships"><Relationship Type="http://schemas.openxmlformats.org/officeDocument/2006/relationships/slideLayout" Target="/ppt/slideLayouts/slideLayout7.xml" Id="rId657" /><Relationship Type="http://schemas.openxmlformats.org/officeDocument/2006/relationships/image" Target="/ppt/media/image305.bin" Id="rId659" /><Relationship Type="http://schemas.openxmlformats.org/officeDocument/2006/relationships/image" Target="/ppt/media/image306.bin" Id="rId661" /><Relationship Type="http://schemas.openxmlformats.org/officeDocument/2006/relationships/image" Target="/ppt/media/image307.bin" Id="rId663" /><Relationship Type="http://schemas.openxmlformats.org/officeDocument/2006/relationships/image" Target="/ppt/media/image308.bin" Id="rId665" /><Relationship Type="http://schemas.openxmlformats.org/officeDocument/2006/relationships/image" Target="/ppt/media/image309.bin" Id="rId667" /><Relationship Type="http://schemas.openxmlformats.org/officeDocument/2006/relationships/image" Target="/ppt/media/image310.bin" Id="rId669" /><Relationship Type="http://schemas.openxmlformats.org/officeDocument/2006/relationships/image" Target="/ppt/media/image311.bin" Id="rId671" /></Relationships>
</file>

<file path=ppt/slides/_rels/slide26.xml.rels>&#65279;<?xml version="1.0" encoding="utf-8"?><Relationships xmlns="http://schemas.openxmlformats.org/package/2006/relationships"><Relationship Type="http://schemas.openxmlformats.org/officeDocument/2006/relationships/slideLayout" Target="/ppt/slideLayouts/slideLayout7.xml" Id="rId673" /><Relationship Type="http://schemas.openxmlformats.org/officeDocument/2006/relationships/image" Target="/ppt/media/image312.bin" Id="rId675" /><Relationship Type="http://schemas.openxmlformats.org/officeDocument/2006/relationships/image" Target="/ppt/media/image313.bin" Id="rId677" /><Relationship Type="http://schemas.openxmlformats.org/officeDocument/2006/relationships/image" Target="/ppt/media/image314.bin" Id="rId679" /><Relationship Type="http://schemas.openxmlformats.org/officeDocument/2006/relationships/image" Target="/ppt/media/image315.bin" Id="rId681" /><Relationship Type="http://schemas.openxmlformats.org/officeDocument/2006/relationships/image" Target="/ppt/media/image316.bin" Id="rId683" /><Relationship Type="http://schemas.openxmlformats.org/officeDocument/2006/relationships/image" Target="/ppt/media/image317.bin" Id="rId685" /><Relationship Type="http://schemas.openxmlformats.org/officeDocument/2006/relationships/image" Target="/ppt/media/image318.bin" Id="rId687" /><Relationship Type="http://schemas.openxmlformats.org/officeDocument/2006/relationships/image" Target="/ppt/media/image319.bin" Id="rId689" /><Relationship Type="http://schemas.openxmlformats.org/officeDocument/2006/relationships/image" Target="/ppt/media/image320.bin" Id="rId691" /><Relationship Type="http://schemas.openxmlformats.org/officeDocument/2006/relationships/image" Target="/ppt/media/image321.bin" Id="rId693" /><Relationship Type="http://schemas.openxmlformats.org/officeDocument/2006/relationships/image" Target="/ppt/media/image322.bin" Id="rId695" /></Relationships>
</file>

<file path=ppt/slides/_rels/slide27.xml.rels>&#65279;<?xml version="1.0" encoding="utf-8"?><Relationships xmlns="http://schemas.openxmlformats.org/package/2006/relationships"><Relationship Type="http://schemas.openxmlformats.org/officeDocument/2006/relationships/slideLayout" Target="/ppt/slideLayouts/slideLayout7.xml" Id="rId697" /><Relationship Type="http://schemas.openxmlformats.org/officeDocument/2006/relationships/image" Target="/ppt/media/image323.bin" Id="rId699" /><Relationship Type="http://schemas.openxmlformats.org/officeDocument/2006/relationships/image" Target="/ppt/media/image324.bin" Id="rId701" /><Relationship Type="http://schemas.openxmlformats.org/officeDocument/2006/relationships/image" Target="/ppt/media/image325.bin" Id="rId703" /><Relationship Type="http://schemas.openxmlformats.org/officeDocument/2006/relationships/image" Target="/ppt/media/image326.bin" Id="rId705" /><Relationship Type="http://schemas.openxmlformats.org/officeDocument/2006/relationships/image" Target="/ppt/media/image327.bin" Id="rId707" /><Relationship Type="http://schemas.openxmlformats.org/officeDocument/2006/relationships/image" Target="/ppt/media/image328.bin" Id="rId709" /><Relationship Type="http://schemas.openxmlformats.org/officeDocument/2006/relationships/image" Target="/ppt/media/image329.bin" Id="rId711" /><Relationship Type="http://schemas.openxmlformats.org/officeDocument/2006/relationships/image" Target="/ppt/media/image330.bin" Id="rId713" /><Relationship Type="http://schemas.openxmlformats.org/officeDocument/2006/relationships/image" Target="/ppt/media/image331.bin" Id="rId715" /><Relationship Type="http://schemas.openxmlformats.org/officeDocument/2006/relationships/image" Target="/ppt/media/image332.bin" Id="rId717" /><Relationship Type="http://schemas.openxmlformats.org/officeDocument/2006/relationships/image" Target="/ppt/media/image333.bin" Id="rId719" /><Relationship Type="http://schemas.openxmlformats.org/officeDocument/2006/relationships/image" Target="/ppt/media/image334.bin" Id="rId721" /><Relationship Type="http://schemas.openxmlformats.org/officeDocument/2006/relationships/image" Target="/ppt/media/image335.bin" Id="rId723" /><Relationship Type="http://schemas.openxmlformats.org/officeDocument/2006/relationships/image" Target="/ppt/media/image336.bin" Id="rId725" /><Relationship Type="http://schemas.openxmlformats.org/officeDocument/2006/relationships/image" Target="/ppt/media/image337.bin" Id="rId727" /><Relationship Type="http://schemas.openxmlformats.org/officeDocument/2006/relationships/image" Target="/ppt/media/image338.bin" Id="rId729" /><Relationship Type="http://schemas.openxmlformats.org/officeDocument/2006/relationships/image" Target="/ppt/media/image339.bin" Id="rId731" /><Relationship Type="http://schemas.openxmlformats.org/officeDocument/2006/relationships/image" Target="/ppt/media/image340.bin" Id="rId733" /><Relationship Type="http://schemas.openxmlformats.org/officeDocument/2006/relationships/image" Target="/ppt/media/image341.bin" Id="rId735" /><Relationship Type="http://schemas.openxmlformats.org/officeDocument/2006/relationships/image" Target="/ppt/media/image342.bin" Id="rId737" /><Relationship Type="http://schemas.openxmlformats.org/officeDocument/2006/relationships/image" Target="/ppt/media/image343.bin" Id="rId739" /><Relationship Type="http://schemas.openxmlformats.org/officeDocument/2006/relationships/image" Target="/ppt/media/image344.bin" Id="rId741" /><Relationship Type="http://schemas.openxmlformats.org/officeDocument/2006/relationships/image" Target="/ppt/media/image345.bin" Id="rId743" /></Relationships>
</file>

<file path=ppt/slides/_rels/slide28.xml.rels>&#65279;<?xml version="1.0" encoding="utf-8"?><Relationships xmlns="http://schemas.openxmlformats.org/package/2006/relationships"><Relationship Type="http://schemas.openxmlformats.org/officeDocument/2006/relationships/slideLayout" Target="/ppt/slideLayouts/slideLayout7.xml" Id="rId745" /><Relationship Type="http://schemas.openxmlformats.org/officeDocument/2006/relationships/image" Target="/ppt/media/image346.bin" Id="rId747" /><Relationship Type="http://schemas.openxmlformats.org/officeDocument/2006/relationships/image" Target="/ppt/media/image347.bin" Id="rId749" /><Relationship Type="http://schemas.openxmlformats.org/officeDocument/2006/relationships/image" Target="/ppt/media/image348.bin" Id="rId751" /><Relationship Type="http://schemas.openxmlformats.org/officeDocument/2006/relationships/image" Target="/ppt/media/image349.bin" Id="rId753" /><Relationship Type="http://schemas.openxmlformats.org/officeDocument/2006/relationships/image" Target="/ppt/media/image350.bin" Id="rId755" /><Relationship Type="http://schemas.openxmlformats.org/officeDocument/2006/relationships/image" Target="/ppt/media/image351.bin" Id="rId757" /><Relationship Type="http://schemas.openxmlformats.org/officeDocument/2006/relationships/image" Target="/ppt/media/image352.bin" Id="rId759" /></Relationships>
</file>

<file path=ppt/slides/_rels/slide3.xml.rels>&#65279;<?xml version="1.0" encoding="utf-8"?><Relationships xmlns="http://schemas.openxmlformats.org/package/2006/relationships"><Relationship Type="http://schemas.openxmlformats.org/officeDocument/2006/relationships/slideLayout" Target="/ppt/slideLayouts/slideLayout7.xml" Id="rId71" /><Relationship Type="http://schemas.openxmlformats.org/officeDocument/2006/relationships/image" Target="/ppt/media/image25.bin" Id="rId73" /><Relationship Type="http://schemas.openxmlformats.org/officeDocument/2006/relationships/image" Target="/ppt/media/image26.bin" Id="rId75" /><Relationship Type="http://schemas.openxmlformats.org/officeDocument/2006/relationships/image" Target="/ppt/media/image27.bin" Id="rId77" /><Relationship Type="http://schemas.openxmlformats.org/officeDocument/2006/relationships/image" Target="/ppt/media/image28.bin" Id="rId79" /><Relationship Type="http://schemas.openxmlformats.org/officeDocument/2006/relationships/image" Target="/ppt/media/image29.bin" Id="rId81" /><Relationship Type="http://schemas.openxmlformats.org/officeDocument/2006/relationships/image" Target="/ppt/media/image30.bin" Id="rId83" /><Relationship Type="http://schemas.openxmlformats.org/officeDocument/2006/relationships/image" Target="/ppt/media/image31.bin" Id="rId85" /><Relationship Type="http://schemas.openxmlformats.org/officeDocument/2006/relationships/image" Target="/ppt/media/image32.bin" Id="rId87" /></Relationships>
</file>

<file path=ppt/slides/_rels/slide4.xml.rels>&#65279;<?xml version="1.0" encoding="utf-8"?><Relationships xmlns="http://schemas.openxmlformats.org/package/2006/relationships"><Relationship Type="http://schemas.openxmlformats.org/officeDocument/2006/relationships/slideLayout" Target="/ppt/slideLayouts/slideLayout7.xml" Id="rId89" /><Relationship Type="http://schemas.openxmlformats.org/officeDocument/2006/relationships/image" Target="/ppt/media/image33.bin" Id="rId91" /><Relationship Type="http://schemas.openxmlformats.org/officeDocument/2006/relationships/image" Target="/ppt/media/image34.bin" Id="rId93" /><Relationship Type="http://schemas.openxmlformats.org/officeDocument/2006/relationships/image" Target="/ppt/media/image35.bin" Id="rId95" /><Relationship Type="http://schemas.openxmlformats.org/officeDocument/2006/relationships/image" Target="/ppt/media/image36.bin" Id="rId97" /><Relationship Type="http://schemas.openxmlformats.org/officeDocument/2006/relationships/image" Target="/ppt/media/image37.bin" Id="rId99" /><Relationship Type="http://schemas.openxmlformats.org/officeDocument/2006/relationships/image" Target="/ppt/media/image38.bin" Id="rId101" /><Relationship Type="http://schemas.openxmlformats.org/officeDocument/2006/relationships/image" Target="/ppt/media/image39.bin" Id="rId103" /><Relationship Type="http://schemas.openxmlformats.org/officeDocument/2006/relationships/image" Target="/ppt/media/image40.bin" Id="rId105" /><Relationship Type="http://schemas.openxmlformats.org/officeDocument/2006/relationships/image" Target="/ppt/media/image41.bin" Id="rId107" /><Relationship Type="http://schemas.openxmlformats.org/officeDocument/2006/relationships/image" Target="/ppt/media/image42.bin" Id="rId109" /><Relationship Type="http://schemas.openxmlformats.org/officeDocument/2006/relationships/image" Target="/ppt/media/image43.bin" Id="rId111" /><Relationship Type="http://schemas.openxmlformats.org/officeDocument/2006/relationships/image" Target="/ppt/media/image44.bin" Id="rId112" /><Relationship Type="http://schemas.openxmlformats.org/officeDocument/2006/relationships/image" Target="/ppt/media/image45.bin" Id="rId114" /><Relationship Type="http://schemas.openxmlformats.org/officeDocument/2006/relationships/image" Target="/ppt/media/image46.bin" Id="rId116" /><Relationship Type="http://schemas.openxmlformats.org/officeDocument/2006/relationships/image" Target="/ppt/media/image47.bin" Id="rId117" /><Relationship Type="http://schemas.openxmlformats.org/officeDocument/2006/relationships/hyperlink" Target="https://www.csis.org/analysis/voluntary-carbon-markets-review-global-initiatives-and-evolving-models" TargetMode="External" Id="rId118" /></Relationships>
</file>

<file path=ppt/slides/_rels/slide5.xml.rels>&#65279;<?xml version="1.0" encoding="utf-8"?><Relationships xmlns="http://schemas.openxmlformats.org/package/2006/relationships"><Relationship Type="http://schemas.openxmlformats.org/officeDocument/2006/relationships/slideLayout" Target="/ppt/slideLayouts/slideLayout7.xml" Id="rId120" /><Relationship Type="http://schemas.openxmlformats.org/officeDocument/2006/relationships/image" Target="/ppt/media/image48.bin" Id="rId122" /><Relationship Type="http://schemas.openxmlformats.org/officeDocument/2006/relationships/image" Target="/ppt/media/image49.bin" Id="rId124" /><Relationship Type="http://schemas.openxmlformats.org/officeDocument/2006/relationships/image" Target="/ppt/media/image50.bin" Id="rId126" /><Relationship Type="http://schemas.openxmlformats.org/officeDocument/2006/relationships/image" Target="/ppt/media/image51.bin" Id="rId128" /><Relationship Type="http://schemas.openxmlformats.org/officeDocument/2006/relationships/image" Target="/ppt/media/image52.bin" Id="rId130" /><Relationship Type="http://schemas.openxmlformats.org/officeDocument/2006/relationships/image" Target="/ppt/media/image53.bin" Id="rId132" /><Relationship Type="http://schemas.openxmlformats.org/officeDocument/2006/relationships/image" Target="/ppt/media/image54.bin" Id="rId134" /><Relationship Type="http://schemas.openxmlformats.org/officeDocument/2006/relationships/image" Target="/ppt/media/image55.bin" Id="rId136" /><Relationship Type="http://schemas.openxmlformats.org/officeDocument/2006/relationships/image" Target="/ppt/media/image56.bin" Id="rId138" /><Relationship Type="http://schemas.openxmlformats.org/officeDocument/2006/relationships/image" Target="/ppt/media/image57.bin" Id="rId140" /><Relationship Type="http://schemas.openxmlformats.org/officeDocument/2006/relationships/image" Target="/ppt/media/image58.bin" Id="rId142" /><Relationship Type="http://schemas.openxmlformats.org/officeDocument/2006/relationships/image" Target="/ppt/media/image59.bin" Id="rId144" /><Relationship Type="http://schemas.openxmlformats.org/officeDocument/2006/relationships/image" Target="/ppt/media/image60.bin" Id="rId146" /><Relationship Type="http://schemas.openxmlformats.org/officeDocument/2006/relationships/image" Target="/ppt/media/image61.bin" Id="rId148" /><Relationship Type="http://schemas.openxmlformats.org/officeDocument/2006/relationships/image" Target="/ppt/media/image62.bin" Id="rId150" /></Relationships>
</file>

<file path=ppt/slides/_rels/slide6.xml.rels>&#65279;<?xml version="1.0" encoding="utf-8"?><Relationships xmlns="http://schemas.openxmlformats.org/package/2006/relationships"><Relationship Type="http://schemas.openxmlformats.org/officeDocument/2006/relationships/slideLayout" Target="/ppt/slideLayouts/slideLayout7.xml" Id="rId152" /><Relationship Type="http://schemas.openxmlformats.org/officeDocument/2006/relationships/image" Target="/ppt/media/image63.bin" Id="rId154" /><Relationship Type="http://schemas.openxmlformats.org/officeDocument/2006/relationships/image" Target="/ppt/media/image64.bin" Id="rId156" /><Relationship Type="http://schemas.openxmlformats.org/officeDocument/2006/relationships/image" Target="/ppt/media/image65.bin" Id="rId158" /><Relationship Type="http://schemas.openxmlformats.org/officeDocument/2006/relationships/image" Target="/ppt/media/image66.bin" Id="rId160" /><Relationship Type="http://schemas.openxmlformats.org/officeDocument/2006/relationships/image" Target="/ppt/media/image67.bin" Id="rId162" /><Relationship Type="http://schemas.openxmlformats.org/officeDocument/2006/relationships/image" Target="/ppt/media/image68.bin" Id="rId164" /><Relationship Type="http://schemas.openxmlformats.org/officeDocument/2006/relationships/image" Target="/ppt/media/image69.bin" Id="rId166" /><Relationship Type="http://schemas.openxmlformats.org/officeDocument/2006/relationships/image" Target="/ppt/media/image70.bin" Id="rId168" /><Relationship Type="http://schemas.openxmlformats.org/officeDocument/2006/relationships/image" Target="/ppt/media/image71.bin" Id="rId170" /><Relationship Type="http://schemas.openxmlformats.org/officeDocument/2006/relationships/image" Target="/ppt/media/image72.bin" Id="rId172" /><Relationship Type="http://schemas.openxmlformats.org/officeDocument/2006/relationships/image" Target="/ppt/media/image73.bin" Id="rId174" /><Relationship Type="http://schemas.openxmlformats.org/officeDocument/2006/relationships/image" Target="/ppt/media/image74.bin" Id="rId176" /></Relationships>
</file>

<file path=ppt/slides/_rels/slide7.xml.rels>&#65279;<?xml version="1.0" encoding="utf-8"?><Relationships xmlns="http://schemas.openxmlformats.org/package/2006/relationships"><Relationship Type="http://schemas.openxmlformats.org/officeDocument/2006/relationships/slideLayout" Target="/ppt/slideLayouts/slideLayout7.xml" Id="rId178" /><Relationship Type="http://schemas.openxmlformats.org/officeDocument/2006/relationships/image" Target="/ppt/media/image75.bin" Id="rId180" /><Relationship Type="http://schemas.openxmlformats.org/officeDocument/2006/relationships/image" Target="/ppt/media/image76.bin" Id="rId182" /><Relationship Type="http://schemas.openxmlformats.org/officeDocument/2006/relationships/image" Target="/ppt/media/image77.bin" Id="rId184" /><Relationship Type="http://schemas.openxmlformats.org/officeDocument/2006/relationships/image" Target="/ppt/media/image78.bin" Id="rId186" /><Relationship Type="http://schemas.openxmlformats.org/officeDocument/2006/relationships/image" Target="/ppt/media/image79.bin" Id="rId188" /><Relationship Type="http://schemas.openxmlformats.org/officeDocument/2006/relationships/image" Target="/ppt/media/image80.bin" Id="rId190" /><Relationship Type="http://schemas.openxmlformats.org/officeDocument/2006/relationships/image" Target="/ppt/media/image81.bin" Id="rId192" /><Relationship Type="http://schemas.openxmlformats.org/officeDocument/2006/relationships/image" Target="/ppt/media/image82.bin" Id="rId194" /><Relationship Type="http://schemas.openxmlformats.org/officeDocument/2006/relationships/image" Target="/ppt/media/image83.bin" Id="rId196" /><Relationship Type="http://schemas.openxmlformats.org/officeDocument/2006/relationships/image" Target="/ppt/media/image84.bin" Id="rId198" /></Relationships>
</file>

<file path=ppt/slides/_rels/slide8.xml.rels>&#65279;<?xml version="1.0" encoding="utf-8"?><Relationships xmlns="http://schemas.openxmlformats.org/package/2006/relationships"><Relationship Type="http://schemas.openxmlformats.org/officeDocument/2006/relationships/slideLayout" Target="/ppt/slideLayouts/slideLayout7.xml" Id="rId200" /><Relationship Type="http://schemas.openxmlformats.org/officeDocument/2006/relationships/image" Target="/ppt/media/image85.bin" Id="rId202" /><Relationship Type="http://schemas.openxmlformats.org/officeDocument/2006/relationships/image" Target="/ppt/media/image86.bin" Id="rId204" /><Relationship Type="http://schemas.openxmlformats.org/officeDocument/2006/relationships/image" Target="/ppt/media/image87.bin" Id="rId206" /><Relationship Type="http://schemas.openxmlformats.org/officeDocument/2006/relationships/image" Target="/ppt/media/image88.bin" Id="rId208" /><Relationship Type="http://schemas.openxmlformats.org/officeDocument/2006/relationships/image" Target="/ppt/media/image89.bin" Id="rId210" /><Relationship Type="http://schemas.openxmlformats.org/officeDocument/2006/relationships/image" Target="/ppt/media/image90.bin" Id="rId212" /><Relationship Type="http://schemas.openxmlformats.org/officeDocument/2006/relationships/image" Target="/ppt/media/image91.bin" Id="rId214" /><Relationship Type="http://schemas.openxmlformats.org/officeDocument/2006/relationships/image" Target="/ppt/media/image92.bin" Id="rId216" /><Relationship Type="http://schemas.openxmlformats.org/officeDocument/2006/relationships/image" Target="/ppt/media/image93.bin" Id="rId218" /></Relationships>
</file>

<file path=ppt/slides/_rels/slide9.xml.rels>&#65279;<?xml version="1.0" encoding="utf-8"?><Relationships xmlns="http://schemas.openxmlformats.org/package/2006/relationships"><Relationship Type="http://schemas.openxmlformats.org/officeDocument/2006/relationships/slideLayout" Target="/ppt/slideLayouts/slideLayout7.xml" Id="rId220" /><Relationship Type="http://schemas.openxmlformats.org/officeDocument/2006/relationships/image" Target="/ppt/media/image94.bin" Id="rId222" /><Relationship Type="http://schemas.openxmlformats.org/officeDocument/2006/relationships/image" Target="/ppt/media/image95.bin" Id="rId224" /><Relationship Type="http://schemas.openxmlformats.org/officeDocument/2006/relationships/image" Target="/ppt/media/image96.bin" Id="rId226" /><Relationship Type="http://schemas.openxmlformats.org/officeDocument/2006/relationships/image" Target="/ppt/media/image97.bin" Id="rId228" /><Relationship Type="http://schemas.openxmlformats.org/officeDocument/2006/relationships/image" Target="/ppt/media/image98.bin" Id="rId230" /><Relationship Type="http://schemas.openxmlformats.org/officeDocument/2006/relationships/image" Target="/ppt/media/image99.bin" Id="rId232" /><Relationship Type="http://schemas.openxmlformats.org/officeDocument/2006/relationships/image" Target="/ppt/media/image100.bin" Id="rId234" /><Relationship Type="http://schemas.openxmlformats.org/officeDocument/2006/relationships/image" Target="/ppt/media/image101.bin" Id="rId236" /><Relationship Type="http://schemas.openxmlformats.org/officeDocument/2006/relationships/image" Target="/ppt/media/image102.bin" Id="rId238" /><Relationship Type="http://schemas.openxmlformats.org/officeDocument/2006/relationships/image" Target="/ppt/media/image103.bin" Id="rId239" /><Relationship Type="http://schemas.openxmlformats.org/officeDocument/2006/relationships/image" Target="/ppt/media/image104.bin" Id="rId241" /><Relationship Type="http://schemas.openxmlformats.org/officeDocument/2006/relationships/image" Target="/ppt/media/image105.bin" Id="rId243" /><Relationship Type="http://schemas.openxmlformats.org/officeDocument/2006/relationships/image" Target="/ppt/media/image106.bin" Id="rId244" /><Relationship Type="http://schemas.openxmlformats.org/officeDocument/2006/relationships/image" Target="/ppt/media/image107.bin" Id="rId246" /><Relationship Type="http://schemas.openxmlformats.org/officeDocument/2006/relationships/image" Target="/ppt/media/image108.bin" Id="rId248" /><Relationship Type="http://schemas.openxmlformats.org/officeDocument/2006/relationships/image" Target="/ppt/media/image109.bin" Id="rId249" /><Relationship Type="http://schemas.openxmlformats.org/officeDocument/2006/relationships/image" Target="/ppt/media/image110.bin" Id="rId251" /><Relationship Type="http://schemas.openxmlformats.org/officeDocument/2006/relationships/image" Target="/ppt/media/image111.bin" Id="rId253" /><Relationship Type="http://schemas.openxmlformats.org/officeDocument/2006/relationships/image" Target="/ppt/media/image112.bin" Id="rId254" /></Relationships>
</file>

<file path=ppt/slides/slide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300" name=""/>
        <p:cNvGrpSpPr/>
        <p:nvPr/>
      </p:nvGrpSpPr>
      <p:grpSpPr>
        <a:xfrm>
          <a:off x="0" y="0"/>
          <a:ext cx="0" cy="0"/>
          <a:chOff x="0" y="0"/>
          <a:chExt cx="0" cy="0"/>
        </a:xfrm>
      </p:grpSpPr>
      <p:pic>
        <p:nvPicPr>
          <p:cNvPr id="30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1">
            <a:alphaModFix amt="100000"/>
          </a:blip>
          <a:stretch/>
        </p:blipFill>
        <p:spPr>
          <a:xfrm>
            <a:off x="0" y="0"/>
            <a:ext cx="18288000" cy="10287000"/>
          </a:xfrm>
          <a:prstGeom prst="rect">
            <a:avLst/>
          </a:prstGeom>
        </p:spPr>
      </p:pic>
      <p:sp>
        <p:nvSpPr>
          <p:cNvPr id="303" name="Type something to add more info-402">
            <a:extLst>
              <a:ext uri="{FF2B5EF4-FFF2-40B4-BE49-F238E27FC236}">
                <a16:creationId xmlns:a16="http://schemas.microsoft.com/office/drawing/2014/main" id="{111B4A49-B930-4A89-A1CD-6CA2B3D95AED}"/>
              </a:ext>
            </a:extLst>
          </p:cNvPr>
          <p:cNvSpPr txBox="1"/>
          <p:nvPr/>
        </p:nvSpPr>
        <p:spPr>
          <a:xfrm>
            <a:off x="809530" y="876205"/>
            <a:ext cx="2905125" cy="66675"/>
          </a:xfrm>
          <a:prstGeom prst="rect">
            <a:avLst/>
          </a:prstGeom>
          <a:noFill/>
        </p:spPr>
        <p:txBody>
          <a:bodyPr vertOverflow="clip" horzOverflow="clip" wrap="square" lIns="0" tIns="0" rIns="0" bIns="0" rtlCol="0" anchor="t">
            <a:spAutoFit/>
          </a:bodyPr>
          <a:lstStyle/>
          <a:p>
            <a:pPr algn="l">
              <a:lnSpc>
                <a:spcPts val="2430"/>
              </a:lnSpc>
            </a:pPr>
            <a:r>
              <a:rPr lang="en-US" sz="1800" dirty="0">
                <a:solidFill>
                  <a:srgbClr val="FEFEFE">
                    <a:alpha val="100000"/>
                  </a:srgbClr>
                </a:solidFill>
                <a:latin typeface="Plus Jakarta Sans" panose="00000700000000000000" pitchFamily="2" charset="0"/>
              </a:rPr>
              <a:t>
6:05PM SLT | 13:35PM CET</a:t>
            </a:r>
          </a:p>
        </p:txBody>
      </p:sp>
      <p:pic>
        <p:nvPicPr>
          <p:cNvPr id="304" name="logoNodeb2f361f0-7308-43c5-9536-5813a4d5d830">
            <a:extLst>
              <a:ext uri="{FF2B5EF4-FFF2-40B4-BE49-F238E27FC236}">
                <a16:creationId xmlns:a16="http://schemas.microsoft.com/office/drawing/2014/main" id="{A8642F66-C0BB-4949-9A9C-024B120A5D52}"/>
              </a:ext>
            </a:extLst>
          </p:cNvPr>
          <p:cNvPicPr>
            <a:picLocks noChangeAspect="1"/>
          </p:cNvPicPr>
          <p:nvPr/>
        </p:nvPicPr>
        <p:blipFill rotWithShape="1">
          <a:blip r:embed="rId23">
            <a:alphaModFix amt="100000"/>
          </a:blip>
          <a:srcRect l="0" t="0" r="0" b="0"/>
          <a:stretch/>
        </p:blipFill>
        <p:spPr>
          <a:xfrm>
            <a:off x="16640175" y="876300"/>
            <a:ext cx="771525" cy="1009650"/>
          </a:xfrm>
          <a:prstGeom prst="rect">
            <a:avLst/>
          </a:prstGeom>
        </p:spPr>
      </p:pic>
      <p:sp>
        <p:nvSpPr>
          <p:cNvPr id="305" name="Title label here-0">
            <a:extLst>
              <a:ext uri="{FF2B5EF4-FFF2-40B4-BE49-F238E27FC236}">
                <a16:creationId xmlns:a16="http://schemas.microsoft.com/office/drawing/2014/main" id="{111B4A49-B930-4A89-A1CD-6CA2B3D95AED}"/>
              </a:ext>
            </a:extLst>
          </p:cNvPr>
          <p:cNvSpPr txBox="1"/>
          <p:nvPr/>
        </p:nvSpPr>
        <p:spPr>
          <a:xfrm>
            <a:off x="1795367" y="2524220"/>
            <a:ext cx="6543675" cy="285750"/>
          </a:xfrm>
          <a:prstGeom prst="rect">
            <a:avLst/>
          </a:prstGeom>
          <a:noFill/>
        </p:spPr>
        <p:txBody>
          <a:bodyPr vertOverflow="clip" horzOverflow="clip" wrap="square" lIns="0" tIns="0" rIns="0" bIns="0" rtlCol="0" anchor="t">
            <a:spAutoFit/>
          </a:bodyPr>
          <a:lstStyle/>
          <a:p>
            <a:pPr algn="l">
              <a:lnSpc>
                <a:spcPts val="2196"/>
              </a:lnSpc>
            </a:pPr>
            <a:r>
              <a:rPr lang="en-US" sz="1800" b="1" spc="540" dirty="0">
                <a:solidFill>
                  <a:srgbClr val="FEFEFE">
                    <a:alpha val="100000"/>
                  </a:srgbClr>
                </a:solidFill>
                <a:latin typeface="Plus Jakarta Sans" panose="00000700000000000000" pitchFamily="2" charset="0"/>
              </a:rPr>
              <a:t>ENVIRONMENTAL SUSTAINABILITY</a:t>
            </a:r>
          </a:p>
        </p:txBody>
      </p:sp>
      <p:sp>
        <p:nvSpPr>
          <p:cNvPr id="306" name="Awesome Presentation Title-0">
            <a:extLst>
              <a:ext uri="{FF2B5EF4-FFF2-40B4-BE49-F238E27FC236}">
                <a16:creationId xmlns:a16="http://schemas.microsoft.com/office/drawing/2014/main" id="{111B4A49-B930-4A89-A1CD-6CA2B3D95AED}"/>
              </a:ext>
            </a:extLst>
          </p:cNvPr>
          <p:cNvSpPr txBox="1"/>
          <p:nvPr/>
        </p:nvSpPr>
        <p:spPr>
          <a:xfrm>
            <a:off x="1795367" y="2879122"/>
            <a:ext cx="6543675" cy="2524125"/>
          </a:xfrm>
          <a:prstGeom prst="rect">
            <a:avLst/>
          </a:prstGeom>
          <a:noFill/>
        </p:spPr>
        <p:txBody>
          <a:bodyPr vertOverflow="clip" horzOverflow="clip" wrap="square" lIns="0" tIns="0" rIns="0" bIns="0" rtlCol="0" anchor="t">
            <a:spAutoFit/>
          </a:bodyPr>
          <a:lstStyle/>
          <a:p>
            <a:pPr algn="l">
              <a:lnSpc>
                <a:spcPts val="6588"/>
              </a:lnSpc>
            </a:pPr>
            <a:r>
              <a:rPr lang="en-US" sz="5400" b="1" dirty="0">
                <a:solidFill>
                  <a:srgbClr val="FEFEFE">
                    <a:alpha val="100000"/>
                  </a:srgbClr>
                </a:solidFill>
                <a:latin typeface="Plus Jakarta Sans" panose="00000700000000000000" pitchFamily="2" charset="0"/>
              </a:rPr>
              <a:t>India's Carbon Credit Trading Scheme</a:t>
            </a:r>
          </a:p>
        </p:txBody>
      </p:sp>
      <p:sp>
        <p:nvSpPr>
          <p:cNvPr id="307" name="A small sentence which explains all about this presentation-0">
            <a:extLst>
              <a:ext uri="{FF2B5EF4-FFF2-40B4-BE49-F238E27FC236}">
                <a16:creationId xmlns:a16="http://schemas.microsoft.com/office/drawing/2014/main" id="{111B4A49-B930-4A89-A1CD-6CA2B3D95AED}"/>
              </a:ext>
            </a:extLst>
          </p:cNvPr>
          <p:cNvSpPr txBox="1"/>
          <p:nvPr/>
        </p:nvSpPr>
        <p:spPr>
          <a:xfrm>
            <a:off x="9953530" y="3657028"/>
            <a:ext cx="6543675" cy="733425"/>
          </a:xfrm>
          <a:prstGeom prst="rect">
            <a:avLst/>
          </a:prstGeom>
          <a:noFill/>
        </p:spPr>
        <p:txBody>
          <a:bodyPr vertOverflow="clip" horzOverflow="clip" wrap="square" lIns="0" tIns="0" rIns="0" bIns="0" rtlCol="0" anchor="t">
            <a:spAutoFit/>
          </a:bodyPr>
          <a:lstStyle/>
          <a:p>
            <a:pPr algn="l">
              <a:lnSpc>
                <a:spcPts val="2835"/>
              </a:lnSpc>
            </a:pPr>
            <a:r>
              <a:rPr lang="en-US" sz="2100" dirty="0">
                <a:solidFill>
                  <a:srgbClr val="F2F2F2">
                    <a:alpha val="100000"/>
                  </a:srgbClr>
                </a:solidFill>
                <a:latin typeface="Plus Jakarta Sans" panose="00000700000000000000" pitchFamily="2" charset="0"/>
              </a:rPr>
              <a:t>Exploring India's Efforts to Reduce Greenhouse Gas Emissions through Carbon Credit Trading</a:t>
            </a:r>
          </a:p>
        </p:txBody>
      </p:sp>
      <p:pic>
        <p:nvPicPr>
          <p:cNvPr id="308" name="coverimage">
            <a:extLst>
              <a:ext uri="{FF2B5EF4-FFF2-40B4-BE49-F238E27FC236}">
                <a16:creationId xmlns:a16="http://schemas.microsoft.com/office/drawing/2014/main" id="{A8642F66-C0BB-4949-9A9C-024B120A5D52}"/>
              </a:ext>
            </a:extLst>
          </p:cNvPr>
          <p:cNvPicPr preferRelativeResize="0">
            <a:picLocks noChangeAspect="1"/>
          </p:cNvPicPr>
          <p:nvPr/>
        </p:nvPicPr>
        <p:blipFill rotWithShape="1">
          <a:blip r:embed="rId25">
            <a:alphaModFix amt="100000"/>
          </a:blip>
          <a:stretch/>
        </p:blipFill>
        <p:spPr>
          <a:xfrm>
            <a:off x="0" y="6686550"/>
            <a:ext cx="18288000" cy="3600450"/>
          </a:xfrm>
          <a:prstGeom prst="rect">
            <a:avLst/>
          </a:prstGeom>
        </p:spPr>
      </p:pic>
      <p:pic>
        <p:nvPicPr>
          <p:cNvPr id="30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7">
            <a:alphaModFix amt="100000"/>
          </a:blip>
          <a:stretch/>
        </p:blipFill>
        <p:spPr>
          <a:xfrm>
            <a:off x="13830300" y="7200900"/>
            <a:ext cx="4229100" cy="2857500"/>
          </a:xfrm>
          <a:prstGeom prst="rect">
            <a:avLst/>
          </a:prstGeom>
        </p:spPr>
      </p:pic>
      <p:pic>
        <p:nvPicPr>
          <p:cNvPr id="31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9">
            <a:alphaModFix amt="100000"/>
          </a:blip>
          <a:stretch/>
        </p:blipFill>
        <p:spPr>
          <a:xfrm>
            <a:off x="13830300" y="7200900"/>
            <a:ext cx="4229100" cy="2857500"/>
          </a:xfrm>
          <a:prstGeom prst="rect">
            <a:avLst/>
          </a:prstGeom>
        </p:spPr>
      </p:pic>
      <p:pic>
        <p:nvPicPr>
          <p:cNvPr id="311"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1">
            <a:alphaModFix amt="100000"/>
          </a:blip>
          <a:stretch/>
        </p:blipFill>
        <p:spPr>
          <a:xfrm>
            <a:off x="13830300" y="7200900"/>
            <a:ext cx="4229100" cy="2857500"/>
          </a:xfrm>
          <a:prstGeom prst="rect">
            <a:avLst/>
          </a:prstGeom>
        </p:spPr>
      </p:pic>
      <p:pic>
        <p:nvPicPr>
          <p:cNvPr id="31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3">
            <a:alphaModFix amt="100000"/>
          </a:blip>
          <a:stretch/>
        </p:blipFill>
        <p:spPr>
          <a:xfrm>
            <a:off x="13830300" y="7200900"/>
            <a:ext cx="4229100" cy="2857500"/>
          </a:xfrm>
          <a:prstGeom prst="rect">
            <a:avLst/>
          </a:prstGeom>
        </p:spPr>
      </p:pic>
      <p:pic>
        <p:nvPicPr>
          <p:cNvPr id="31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5">
            <a:alphaModFix amt="100000"/>
          </a:blip>
          <a:stretch/>
        </p:blipFill>
        <p:spPr>
          <a:xfrm>
            <a:off x="13830300" y="7200900"/>
            <a:ext cx="4229100" cy="2857500"/>
          </a:xfrm>
          <a:prstGeom prst="rect">
            <a:avLst/>
          </a:prstGeom>
        </p:spPr>
      </p:pic>
      <p:pic>
        <p:nvPicPr>
          <p:cNvPr id="31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7">
            <a:alphaModFix amt="100000"/>
          </a:blip>
          <a:stretch/>
        </p:blipFill>
        <p:spPr>
          <a:xfrm>
            <a:off x="13830300" y="7200900"/>
            <a:ext cx="4229100" cy="2857500"/>
          </a:xfrm>
          <a:prstGeom prst="rect">
            <a:avLst/>
          </a:prstGeom>
        </p:spPr>
      </p:pic>
      <p:pic>
        <p:nvPicPr>
          <p:cNvPr id="31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9">
            <a:alphaModFix amt="100000"/>
          </a:blip>
          <a:stretch/>
        </p:blipFill>
        <p:spPr>
          <a:xfrm>
            <a:off x="7086600" y="228600"/>
            <a:ext cx="2857500" cy="1219200"/>
          </a:xfrm>
          <a:prstGeom prst="rect">
            <a:avLst/>
          </a:prstGeom>
        </p:spPr>
      </p:pic>
      <p:pic>
        <p:nvPicPr>
          <p:cNvPr id="31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1">
            <a:alphaModFix amt="100000"/>
          </a:blip>
          <a:stretch/>
        </p:blipFill>
        <p:spPr>
          <a:xfrm>
            <a:off x="7086600" y="228600"/>
            <a:ext cx="2857500" cy="1219200"/>
          </a:xfrm>
          <a:prstGeom prst="rect">
            <a:avLst/>
          </a:prstGeom>
        </p:spPr>
      </p:pic>
      <p:pic>
        <p:nvPicPr>
          <p:cNvPr id="31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3">
            <a:alphaModFix amt="100000"/>
          </a:blip>
          <a:stretch/>
        </p:blipFill>
        <p:spPr>
          <a:xfrm>
            <a:off x="7086600" y="228600"/>
            <a:ext cx="2857500" cy="1219200"/>
          </a:xfrm>
          <a:prstGeom prst="rect">
            <a:avLst/>
          </a:prstGeom>
        </p:spPr>
      </p:pic>
      <p:pic>
        <p:nvPicPr>
          <p:cNvPr id="31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5">
            <a:alphaModFix amt="100000"/>
          </a:blip>
          <a:stretch/>
        </p:blipFill>
        <p:spPr>
          <a:xfrm>
            <a:off x="7086600" y="228600"/>
            <a:ext cx="2857500" cy="1219200"/>
          </a:xfrm>
          <a:prstGeom prst="rect">
            <a:avLst/>
          </a:prstGeom>
        </p:spPr>
      </p:pic>
      <p:pic>
        <p:nvPicPr>
          <p:cNvPr id="31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7">
            <a:alphaModFix amt="100000"/>
          </a:blip>
          <a:stretch/>
        </p:blipFill>
        <p:spPr>
          <a:xfrm>
            <a:off x="228600" y="6229350"/>
            <a:ext cx="457200" cy="1828800"/>
          </a:xfrm>
          <a:prstGeom prst="rect">
            <a:avLst/>
          </a:prstGeom>
        </p:spPr>
      </p:pic>
      <p:pic>
        <p:nvPicPr>
          <p:cNvPr id="32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9">
            <a:alphaModFix amt="100000"/>
          </a:blip>
          <a:stretch/>
        </p:blipFill>
        <p:spPr>
          <a:xfrm>
            <a:off x="228600" y="6229350"/>
            <a:ext cx="457200" cy="1828800"/>
          </a:xfrm>
          <a:prstGeom prst="rect">
            <a:avLst/>
          </a:prstGeom>
        </p:spPr>
      </p:pic>
    </p:spTree>
    <p:extLst>
      <p:ext uri="{BB962C8B-B14F-4D97-AF65-F5344CB8AC3E}">
        <p14:creationId xmlns:p14="http://schemas.microsoft.com/office/powerpoint/2010/main" val="3648047976"/>
      </p:ext>
    </p:extLst>
  </p:cSld>
  <p:clrMapOvr>
    <a:masterClrMapping/>
  </p:clrMapOvr>
</p:sld>
</file>

<file path=ppt/slides/slide10.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504" name=""/>
        <p:cNvGrpSpPr/>
        <p:nvPr/>
      </p:nvGrpSpPr>
      <p:grpSpPr>
        <a:xfrm>
          <a:off x="0" y="0"/>
          <a:ext cx="0" cy="0"/>
          <a:chOff x="0" y="0"/>
          <a:chExt cx="0" cy="0"/>
        </a:xfrm>
      </p:grpSpPr>
      <p:pic>
        <p:nvPicPr>
          <p:cNvPr id="50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58">
            <a:alphaModFix amt="100000"/>
          </a:blip>
          <a:stretch/>
        </p:blipFill>
        <p:spPr>
          <a:xfrm>
            <a:off x="0" y="0"/>
            <a:ext cx="18288000" cy="10287000"/>
          </a:xfrm>
          <a:prstGeom prst="rect">
            <a:avLst/>
          </a:prstGeom>
        </p:spPr>
      </p:pic>
      <p:pic>
        <p:nvPicPr>
          <p:cNvPr id="50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60">
            <a:alphaModFix amt="100000"/>
          </a:blip>
          <a:stretch/>
        </p:blipFill>
        <p:spPr>
          <a:xfrm>
            <a:off x="17602200" y="914400"/>
            <a:ext cx="457200" cy="1828800"/>
          </a:xfrm>
          <a:prstGeom prst="rect">
            <a:avLst/>
          </a:prstGeom>
        </p:spPr>
      </p:pic>
      <p:pic>
        <p:nvPicPr>
          <p:cNvPr id="50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62">
            <a:alphaModFix amt="100000"/>
          </a:blip>
          <a:stretch/>
        </p:blipFill>
        <p:spPr>
          <a:xfrm>
            <a:off x="17602200" y="914400"/>
            <a:ext cx="457200" cy="1828800"/>
          </a:xfrm>
          <a:prstGeom prst="rect">
            <a:avLst/>
          </a:prstGeom>
        </p:spPr>
      </p:pic>
      <p:pic>
        <p:nvPicPr>
          <p:cNvPr id="50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64">
            <a:alphaModFix amt="100000"/>
          </a:blip>
          <a:stretch/>
        </p:blipFill>
        <p:spPr>
          <a:xfrm>
            <a:off x="228600" y="5143500"/>
            <a:ext cx="2171700" cy="3543300"/>
          </a:xfrm>
          <a:prstGeom prst="rect">
            <a:avLst/>
          </a:prstGeom>
        </p:spPr>
      </p:pic>
      <p:pic>
        <p:nvPicPr>
          <p:cNvPr id="51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66">
            <a:alphaModFix amt="100000"/>
          </a:blip>
          <a:stretch/>
        </p:blipFill>
        <p:spPr>
          <a:xfrm>
            <a:off x="228600" y="5143500"/>
            <a:ext cx="2171700" cy="3543300"/>
          </a:xfrm>
          <a:prstGeom prst="rect">
            <a:avLst/>
          </a:prstGeom>
        </p:spPr>
      </p:pic>
      <p:pic>
        <p:nvPicPr>
          <p:cNvPr id="511"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68">
            <a:alphaModFix amt="100000"/>
          </a:blip>
          <a:stretch/>
        </p:blipFill>
        <p:spPr>
          <a:xfrm>
            <a:off x="228600" y="5143500"/>
            <a:ext cx="2171700" cy="3543300"/>
          </a:xfrm>
          <a:prstGeom prst="rect">
            <a:avLst/>
          </a:prstGeom>
        </p:spPr>
      </p:pic>
      <p:pic>
        <p:nvPicPr>
          <p:cNvPr id="51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70">
            <a:alphaModFix amt="100000"/>
          </a:blip>
          <a:stretch/>
        </p:blipFill>
        <p:spPr>
          <a:xfrm>
            <a:off x="228600" y="5143500"/>
            <a:ext cx="2171700" cy="3543300"/>
          </a:xfrm>
          <a:prstGeom prst="rect">
            <a:avLst/>
          </a:prstGeom>
        </p:spPr>
      </p:pic>
      <p:pic>
        <p:nvPicPr>
          <p:cNvPr id="51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72">
            <a:alphaModFix amt="100000"/>
          </a:blip>
          <a:stretch/>
        </p:blipFill>
        <p:spPr>
          <a:xfrm>
            <a:off x="876300" y="2971800"/>
            <a:ext cx="5629275" cy="5781675"/>
          </a:xfrm>
          <a:prstGeom prst="rect">
            <a:avLst/>
          </a:prstGeom>
          <a:effectLst>
            <a:outerShdw blurRad="285750" dist="0" dir="2700000" algn="ctr" rotWithShape="0">
              <a:srgbClr val="000000">
                <a:alpha val="40000"/>
              </a:srgbClr>
            </a:outerShdw>
          </a:effectLst>
        </p:spPr>
      </p:pic>
      <p:pic>
        <p:nvPicPr>
          <p:cNvPr id="514" name="1dc84984-6614-44a4-b637-7148531273a6">
            <a:extLst>
              <a:ext uri="{FF2B5EF4-FFF2-40B4-BE49-F238E27FC236}">
                <a16:creationId xmlns:a16="http://schemas.microsoft.com/office/drawing/2014/main" id="{A8642F66-C0BB-4949-9A9C-024B120A5D52}"/>
              </a:ext>
            </a:extLst>
          </p:cNvPr>
          <p:cNvPicPr preferRelativeResize="0">
            <a:picLocks noChangeAspect="1"/>
          </p:cNvPicPr>
          <p:nvPr/>
        </p:nvPicPr>
        <p:blipFill rotWithShape="1">
          <a:blip r:embed="rId274">
            <a:alphaModFix amt="100000"/>
          </a:blip>
          <a:srcRect l="0" t="0" r="0" b="0"/>
          <a:stretch/>
        </p:blipFill>
        <p:spPr>
          <a:xfrm>
            <a:off x="876300" y="2971800"/>
            <a:ext cx="5629275" cy="5781675"/>
          </a:xfrm>
          <a:prstGeom prst="rect">
            <a:avLst/>
          </a:prstGeom>
          <a:effectLst>
            <a:outerShdw blurRad="285750" dist="0" dir="2700000" algn="ctr" rotWithShape="0">
              <a:srgbClr val="000000">
                <a:alpha val="40000"/>
              </a:srgbClr>
            </a:outerShdw>
          </a:effectLst>
        </p:spPr>
      </p:pic>
      <p:pic>
        <p:nvPicPr>
          <p:cNvPr id="51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76">
            <a:alphaModFix amt="100000"/>
          </a:blip>
          <a:stretch/>
        </p:blipFill>
        <p:spPr>
          <a:xfrm>
            <a:off x="7343775" y="4267200"/>
            <a:ext cx="1143000" cy="1143000"/>
          </a:xfrm>
          <a:prstGeom prst="rect">
            <a:avLst/>
          </a:prstGeom>
        </p:spPr>
      </p:pic>
      <p:pic>
        <p:nvPicPr>
          <p:cNvPr id="516" name="iconNode0">
            <a:extLst>
              <a:ext uri="{FF2B5EF4-FFF2-40B4-BE49-F238E27FC236}">
                <a16:creationId xmlns:a16="http://schemas.microsoft.com/office/drawing/2014/main" id="{A8642F66-C0BB-4949-9A9C-024B120A5D52}"/>
              </a:ext>
            </a:extLst>
          </p:cNvPr>
          <p:cNvPicPr>
            <a:picLocks noChangeAspect="1"/>
          </p:cNvPicPr>
          <p:nvPr/>
        </p:nvPicPr>
        <p:blipFill rotWithShape="1">
          <a:blip r:embed="rId279">
            <a:alphaModFix amt="100000"/>
            <a:extLst>
              <a:ext uri="{3B66A71A-A2CD-43EC-AF5A-3998CDB2DC5F}">
                <asvg:svgBlip xmlns:r="http://schemas.openxmlformats.org/officeDocument/2006/relationships" xmlns:asvg="http://schemas.microsoft.com/office/drawing/2016/SVG/main" r:embed="rId278"/>
                <a14:useLocalDpi xmlns:a14="http://schemas.microsoft.com/office/drawing/2010/main" val="0"/>
              </a:ext>
            </a:extLst>
          </a:blip>
          <a:srcRect l="0" t="0" r="0" b="0"/>
          <a:stretch/>
        </p:blipFill>
        <p:spPr>
          <a:xfrm>
            <a:off x="7629525" y="4552950"/>
            <a:ext cx="571500" cy="571500"/>
          </a:xfrm>
          <a:prstGeom prst="rect">
            <a:avLst/>
          </a:prstGeom>
        </p:spPr>
      </p:pic>
      <p:sp>
        <p:nvSpPr>
          <p:cNvPr id="517" name="Primary Heading-0">
            <a:extLst>
              <a:ext uri="{FF2B5EF4-FFF2-40B4-BE49-F238E27FC236}">
                <a16:creationId xmlns:a16="http://schemas.microsoft.com/office/drawing/2014/main" id="{111B4A49-B930-4A89-A1CD-6CA2B3D95AED}"/>
              </a:ext>
            </a:extLst>
          </p:cNvPr>
          <p:cNvSpPr txBox="1"/>
          <p:nvPr/>
        </p:nvSpPr>
        <p:spPr>
          <a:xfrm>
            <a:off x="7503700" y="5853017"/>
            <a:ext cx="4733925" cy="2286000"/>
          </a:xfrm>
          <a:prstGeom prst="rect">
            <a:avLst/>
          </a:prstGeom>
          <a:noFill/>
        </p:spPr>
        <p:txBody>
          <a:bodyPr vertOverflow="clip" horzOverflow="clip" wrap="square" lIns="0" tIns="0" rIns="0" bIns="0" rtlCol="0" anchor="t">
            <a:spAutoFit/>
          </a:bodyPr>
          <a:lstStyle/>
          <a:p>
            <a:pPr algn="l">
              <a:lnSpc>
                <a:spcPts val="4488"/>
              </a:lnSpc>
            </a:pPr>
            <a:r>
              <a:rPr lang="en-US" sz="3300" b="1" dirty="0">
                <a:solidFill>
                  <a:srgbClr val="171C25">
                    <a:alpha val="100000"/>
                  </a:srgbClr>
                </a:solidFill>
                <a:latin typeface="Plus Jakarta Sans" panose="00000700000000000000" pitchFamily="2" charset="0"/>
              </a:rPr>
              <a:t>Amendments in the Energy Conservation (Amendment) Act, 2022</a:t>
            </a:r>
          </a:p>
        </p:txBody>
      </p:sp>
      <p:pic>
        <p:nvPicPr>
          <p:cNvPr id="51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81">
            <a:alphaModFix amt="100000"/>
          </a:blip>
          <a:stretch/>
        </p:blipFill>
        <p:spPr>
          <a:xfrm>
            <a:off x="12553950" y="4267200"/>
            <a:ext cx="1143000" cy="1143000"/>
          </a:xfrm>
          <a:prstGeom prst="rect">
            <a:avLst/>
          </a:prstGeom>
        </p:spPr>
      </p:pic>
      <p:pic>
        <p:nvPicPr>
          <p:cNvPr id="519" name="iconNode1">
            <a:extLst>
              <a:ext uri="{FF2B5EF4-FFF2-40B4-BE49-F238E27FC236}">
                <a16:creationId xmlns:a16="http://schemas.microsoft.com/office/drawing/2014/main" id="{A8642F66-C0BB-4949-9A9C-024B120A5D52}"/>
              </a:ext>
            </a:extLst>
          </p:cNvPr>
          <p:cNvPicPr>
            <a:picLocks noChangeAspect="1"/>
          </p:cNvPicPr>
          <p:nvPr/>
        </p:nvPicPr>
        <p:blipFill rotWithShape="1">
          <a:blip r:embed="rId284">
            <a:alphaModFix amt="100000"/>
            <a:extLst>
              <a:ext uri="{15D206A5-3B63-4723-AC24-863811D679FA}">
                <asvg:svgBlip xmlns:r="http://schemas.openxmlformats.org/officeDocument/2006/relationships" xmlns:asvg="http://schemas.microsoft.com/office/drawing/2016/SVG/main" r:embed="rId283"/>
                <a14:useLocalDpi xmlns:a14="http://schemas.microsoft.com/office/drawing/2010/main" val="0"/>
              </a:ext>
            </a:extLst>
          </a:blip>
          <a:srcRect l="0" t="0" r="0" b="0"/>
          <a:stretch/>
        </p:blipFill>
        <p:spPr>
          <a:xfrm>
            <a:off x="12839700" y="4552950"/>
            <a:ext cx="571500" cy="571500"/>
          </a:xfrm>
          <a:prstGeom prst="rect">
            <a:avLst/>
          </a:prstGeom>
        </p:spPr>
      </p:pic>
      <p:sp>
        <p:nvSpPr>
          <p:cNvPr id="520" name="Primary Heading-1">
            <a:extLst>
              <a:ext uri="{FF2B5EF4-FFF2-40B4-BE49-F238E27FC236}">
                <a16:creationId xmlns:a16="http://schemas.microsoft.com/office/drawing/2014/main" id="{111B4A49-B930-4A89-A1CD-6CA2B3D95AED}"/>
              </a:ext>
            </a:extLst>
          </p:cNvPr>
          <p:cNvSpPr txBox="1"/>
          <p:nvPr/>
        </p:nvSpPr>
        <p:spPr>
          <a:xfrm>
            <a:off x="12715589" y="5853017"/>
            <a:ext cx="4733925" cy="2286000"/>
          </a:xfrm>
          <a:prstGeom prst="rect">
            <a:avLst/>
          </a:prstGeom>
          <a:noFill/>
        </p:spPr>
        <p:txBody>
          <a:bodyPr vertOverflow="clip" horzOverflow="clip" wrap="square" lIns="0" tIns="0" rIns="0" bIns="0" rtlCol="0" anchor="t">
            <a:spAutoFit/>
          </a:bodyPr>
          <a:lstStyle/>
          <a:p>
            <a:pPr algn="l">
              <a:lnSpc>
                <a:spcPts val="4488"/>
              </a:lnSpc>
            </a:pPr>
            <a:r>
              <a:rPr lang="en-US" sz="3300" b="1" dirty="0">
                <a:solidFill>
                  <a:srgbClr val="171C25">
                    <a:alpha val="100000"/>
                  </a:srgbClr>
                </a:solidFill>
                <a:latin typeface="Plus Jakarta Sans" panose="00000700000000000000" pitchFamily="2" charset="0"/>
              </a:rPr>
              <a:t>Empowerment of Central Government bodies for Carbon Trading Scheme</a:t>
            </a:r>
          </a:p>
        </p:txBody>
      </p:sp>
      <p:sp>
        <p:nvSpPr>
          <p:cNvPr id="521" name="Click here to edit title-490">
            <a:extLst>
              <a:ext uri="{FF2B5EF4-FFF2-40B4-BE49-F238E27FC236}">
                <a16:creationId xmlns:a16="http://schemas.microsoft.com/office/drawing/2014/main" id="{111B4A49-B930-4A89-A1CD-6CA2B3D95AED}"/>
              </a:ext>
            </a:extLst>
          </p:cNvPr>
          <p:cNvSpPr txBox="1"/>
          <p:nvPr/>
        </p:nvSpPr>
        <p:spPr>
          <a:xfrm>
            <a:off x="808292" y="1188148"/>
            <a:ext cx="6019800" cy="714375"/>
          </a:xfrm>
          <a:prstGeom prst="rect">
            <a:avLst/>
          </a:prstGeom>
          <a:noFill/>
        </p:spPr>
        <p:txBody>
          <a:bodyPr vertOverflow="clip" horzOverflow="clip" wrap="square" lIns="0" tIns="0" rIns="0" bIns="0" rtlCol="0" anchor="t">
            <a:spAutoFit/>
          </a:bodyPr>
          <a:lstStyle/>
          <a:p>
            <a:pPr algn="l">
              <a:lnSpc>
                <a:spcPts val="5544"/>
              </a:lnSpc>
            </a:pPr>
            <a:r>
              <a:rPr lang="en-US" sz="4200" b="1" dirty="0">
                <a:solidFill>
                  <a:srgbClr val="005959">
                    <a:alpha val="100000"/>
                  </a:srgbClr>
                </a:solidFill>
                <a:latin typeface="Plus Jakarta Sans" panose="00000700000000000000" pitchFamily="2" charset="0"/>
              </a:rPr>
              <a:t>Regulatory Framework</a:t>
            </a:r>
          </a:p>
        </p:txBody>
      </p:sp>
      <p:sp>
        <p:nvSpPr>
          <p:cNvPr id="522" name="Click here to edit subtitle-404">
            <a:extLst>
              <a:ext uri="{FF2B5EF4-FFF2-40B4-BE49-F238E27FC236}">
                <a16:creationId xmlns:a16="http://schemas.microsoft.com/office/drawing/2014/main" id="{111B4A49-B930-4A89-A1CD-6CA2B3D95AED}"/>
              </a:ext>
            </a:extLst>
          </p:cNvPr>
          <p:cNvSpPr txBox="1"/>
          <p:nvPr/>
        </p:nvSpPr>
        <p:spPr>
          <a:xfrm>
            <a:off x="808292" y="1940052"/>
            <a:ext cx="16640175" cy="371475"/>
          </a:xfrm>
          <a:prstGeom prst="rect">
            <a:avLst/>
          </a:prstGeom>
          <a:noFill/>
        </p:spPr>
        <p:txBody>
          <a:bodyPr vertOverflow="clip" horzOverflow="clip" wrap="square" lIns="0" tIns="0" rIns="0" bIns="0" rtlCol="0" anchor="t">
            <a:spAutoFit/>
          </a:bodyPr>
          <a:lstStyle/>
          <a:p>
            <a:pPr algn="l">
              <a:lnSpc>
                <a:spcPts val="2835"/>
              </a:lnSpc>
            </a:pPr>
            <a:r>
              <a:rPr lang="en-US" sz="2100" dirty="0">
                <a:solidFill>
                  <a:srgbClr val="515760">
                    <a:alpha val="100000"/>
                  </a:srgbClr>
                </a:solidFill>
                <a:latin typeface="Plus Jakarta Sans" panose="00000700000000000000" pitchFamily="2" charset="0"/>
              </a:rPr>
              <a:t>Empowering India's Carbon Credit Trading Scheme</a:t>
            </a:r>
          </a:p>
        </p:txBody>
      </p:sp>
      <p:sp>
        <p:nvSpPr>
          <p:cNvPr id="523" name="Click here to edit label-482">
            <a:extLst>
              <a:ext uri="{FF2B5EF4-FFF2-40B4-BE49-F238E27FC236}">
                <a16:creationId xmlns:a16="http://schemas.microsoft.com/office/drawing/2014/main" id="{111B4A49-B930-4A89-A1CD-6CA2B3D95AED}"/>
              </a:ext>
            </a:extLst>
          </p:cNvPr>
          <p:cNvSpPr txBox="1"/>
          <p:nvPr/>
        </p:nvSpPr>
        <p:spPr>
          <a:xfrm>
            <a:off x="808292" y="836866"/>
            <a:ext cx="16640175" cy="295275"/>
          </a:xfrm>
          <a:prstGeom prst="rect">
            <a:avLst/>
          </a:prstGeom>
          <a:noFill/>
        </p:spPr>
        <p:txBody>
          <a:bodyPr vertOverflow="clip" horzOverflow="clip" wrap="square" lIns="0" tIns="0" rIns="0" bIns="0" rtlCol="0" anchor="t">
            <a:spAutoFit/>
          </a:bodyPr>
          <a:lstStyle/>
          <a:p>
            <a:pPr algn="l">
              <a:lnSpc>
                <a:spcPts val="2196"/>
              </a:lnSpc>
            </a:pPr>
            <a:r>
              <a:rPr lang="en-US" sz="1800" b="1" spc="540" dirty="0">
                <a:solidFill>
                  <a:srgbClr val="171C25">
                    <a:alpha val="100000"/>
                  </a:srgbClr>
                </a:solidFill>
                <a:latin typeface="Plus Jakarta Sans" panose="00000700000000000000" pitchFamily="2" charset="0"/>
              </a:rPr>
              <a:t>INDIA'S CARBON CREDIT TRADING SCHEME (CCTS)</a:t>
            </a:r>
          </a:p>
        </p:txBody>
      </p:sp>
    </p:spTree>
    <p:extLst>
      <p:ext uri="{BB962C8B-B14F-4D97-AF65-F5344CB8AC3E}">
        <p14:creationId xmlns:p14="http://schemas.microsoft.com/office/powerpoint/2010/main" val="3648047976"/>
      </p:ext>
    </p:extLst>
  </p:cSld>
  <p:clrMapOvr>
    <a:masterClrMapping/>
  </p:clrMapOvr>
</p:sld>
</file>

<file path=ppt/slides/slide11.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524" name=""/>
        <p:cNvGrpSpPr/>
        <p:nvPr/>
      </p:nvGrpSpPr>
      <p:grpSpPr>
        <a:xfrm>
          <a:off x="0" y="0"/>
          <a:ext cx="0" cy="0"/>
          <a:chOff x="0" y="0"/>
          <a:chExt cx="0" cy="0"/>
        </a:xfrm>
      </p:grpSpPr>
      <p:pic>
        <p:nvPicPr>
          <p:cNvPr id="52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88">
            <a:alphaModFix amt="100000"/>
          </a:blip>
          <a:stretch/>
        </p:blipFill>
        <p:spPr>
          <a:xfrm>
            <a:off x="0" y="0"/>
            <a:ext cx="18288000" cy="10287000"/>
          </a:xfrm>
          <a:prstGeom prst="rect">
            <a:avLst/>
          </a:prstGeom>
        </p:spPr>
      </p:pic>
      <p:pic>
        <p:nvPicPr>
          <p:cNvPr id="52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90">
            <a:alphaModFix amt="100000"/>
          </a:blip>
          <a:stretch/>
        </p:blipFill>
        <p:spPr>
          <a:xfrm>
            <a:off x="16916400" y="0"/>
            <a:ext cx="1219200" cy="2343150"/>
          </a:xfrm>
          <a:prstGeom prst="rect">
            <a:avLst/>
          </a:prstGeom>
        </p:spPr>
      </p:pic>
      <p:pic>
        <p:nvPicPr>
          <p:cNvPr id="52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92">
            <a:alphaModFix amt="100000"/>
          </a:blip>
          <a:stretch/>
        </p:blipFill>
        <p:spPr>
          <a:xfrm>
            <a:off x="16916400" y="0"/>
            <a:ext cx="1219200" cy="2343150"/>
          </a:xfrm>
          <a:prstGeom prst="rect">
            <a:avLst/>
          </a:prstGeom>
        </p:spPr>
      </p:pic>
      <p:pic>
        <p:nvPicPr>
          <p:cNvPr id="52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94">
            <a:alphaModFix amt="100000"/>
          </a:blip>
          <a:stretch/>
        </p:blipFill>
        <p:spPr>
          <a:xfrm>
            <a:off x="16916400" y="0"/>
            <a:ext cx="1219200" cy="2343150"/>
          </a:xfrm>
          <a:prstGeom prst="rect">
            <a:avLst/>
          </a:prstGeom>
        </p:spPr>
      </p:pic>
      <p:pic>
        <p:nvPicPr>
          <p:cNvPr id="53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96">
            <a:alphaModFix amt="100000"/>
          </a:blip>
          <a:stretch/>
        </p:blipFill>
        <p:spPr>
          <a:xfrm>
            <a:off x="16916400" y="0"/>
            <a:ext cx="1219200" cy="2343150"/>
          </a:xfrm>
          <a:prstGeom prst="rect">
            <a:avLst/>
          </a:prstGeom>
        </p:spPr>
      </p:pic>
      <p:pic>
        <p:nvPicPr>
          <p:cNvPr id="531"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98">
            <a:alphaModFix amt="100000"/>
          </a:blip>
          <a:stretch/>
        </p:blipFill>
        <p:spPr>
          <a:xfrm>
            <a:off x="228600" y="7543800"/>
            <a:ext cx="457200" cy="1828800"/>
          </a:xfrm>
          <a:prstGeom prst="rect">
            <a:avLst/>
          </a:prstGeom>
        </p:spPr>
      </p:pic>
      <p:pic>
        <p:nvPicPr>
          <p:cNvPr id="53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00">
            <a:alphaModFix amt="100000"/>
          </a:blip>
          <a:stretch/>
        </p:blipFill>
        <p:spPr>
          <a:xfrm>
            <a:off x="228600" y="7543800"/>
            <a:ext cx="457200" cy="1828800"/>
          </a:xfrm>
          <a:prstGeom prst="rect">
            <a:avLst/>
          </a:prstGeom>
        </p:spPr>
      </p:pic>
      <p:pic>
        <p:nvPicPr>
          <p:cNvPr id="53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02">
            <a:alphaModFix amt="100000"/>
          </a:blip>
          <a:stretch/>
        </p:blipFill>
        <p:spPr>
          <a:xfrm>
            <a:off x="876300" y="2971800"/>
            <a:ext cx="1143000" cy="1143000"/>
          </a:xfrm>
          <a:prstGeom prst="rect">
            <a:avLst/>
          </a:prstGeom>
        </p:spPr>
      </p:pic>
      <p:pic>
        <p:nvPicPr>
          <p:cNvPr id="534" name="iconNode0">
            <a:extLst>
              <a:ext uri="{FF2B5EF4-FFF2-40B4-BE49-F238E27FC236}">
                <a16:creationId xmlns:a16="http://schemas.microsoft.com/office/drawing/2014/main" id="{A8642F66-C0BB-4949-9A9C-024B120A5D52}"/>
              </a:ext>
            </a:extLst>
          </p:cNvPr>
          <p:cNvPicPr>
            <a:picLocks noChangeAspect="1"/>
          </p:cNvPicPr>
          <p:nvPr/>
        </p:nvPicPr>
        <p:blipFill rotWithShape="1">
          <a:blip r:embed="rId305">
            <a:alphaModFix amt="100000"/>
            <a:extLst>
              <a:ext uri="{D2DF153A-82B9-4C5A-B473-0A02D3485722}">
                <asvg:svgBlip xmlns:r="http://schemas.openxmlformats.org/officeDocument/2006/relationships" xmlns:asvg="http://schemas.microsoft.com/office/drawing/2016/SVG/main" r:embed="rId304"/>
                <a14:useLocalDpi xmlns:a14="http://schemas.microsoft.com/office/drawing/2010/main" val="0"/>
              </a:ext>
            </a:extLst>
          </a:blip>
          <a:srcRect l="0" t="0" r="0" b="0"/>
          <a:stretch/>
        </p:blipFill>
        <p:spPr>
          <a:xfrm>
            <a:off x="1162050" y="3257550"/>
            <a:ext cx="571500" cy="571500"/>
          </a:xfrm>
          <a:prstGeom prst="rect">
            <a:avLst/>
          </a:prstGeom>
        </p:spPr>
      </p:pic>
      <p:sp>
        <p:nvSpPr>
          <p:cNvPr id="535" name="Primary Heading-0">
            <a:extLst>
              <a:ext uri="{FF2B5EF4-FFF2-40B4-BE49-F238E27FC236}">
                <a16:creationId xmlns:a16="http://schemas.microsoft.com/office/drawing/2014/main" id="{111B4A49-B930-4A89-A1CD-6CA2B3D95AED}"/>
              </a:ext>
            </a:extLst>
          </p:cNvPr>
          <p:cNvSpPr txBox="1"/>
          <p:nvPr/>
        </p:nvSpPr>
        <p:spPr>
          <a:xfrm>
            <a:off x="2255901" y="2979515"/>
            <a:ext cx="8591550" cy="390525"/>
          </a:xfrm>
          <a:prstGeom prst="rect">
            <a:avLst/>
          </a:prstGeom>
          <a:noFill/>
        </p:spPr>
        <p:txBody>
          <a:bodyPr vertOverflow="clip" horzOverflow="clip" wrap="square" lIns="0" tIns="0" rIns="0" bIns="0" rtlCol="0" anchor="t">
            <a:spAutoFit/>
          </a:bodyPr>
          <a:lstStyle/>
          <a:p>
            <a:pPr algn="l">
              <a:lnSpc>
                <a:spcPts val="2982"/>
              </a:lnSpc>
            </a:pPr>
            <a:r>
              <a:rPr lang="en-US" sz="2100" b="1" dirty="0">
                <a:solidFill>
                  <a:srgbClr val="171C25">
                    <a:alpha val="100000"/>
                  </a:srgbClr>
                </a:solidFill>
                <a:latin typeface="Plus Jakarta Sans" panose="00000700000000000000" pitchFamily="2" charset="0"/>
              </a:rPr>
              <a:t>Transition from Perform Achieve and Trade (PAT) Scheme</a:t>
            </a:r>
          </a:p>
        </p:txBody>
      </p:sp>
      <p:sp>
        <p:nvSpPr>
          <p:cNvPr id="536" name="Description of a primary heading-0">
            <a:extLst>
              <a:ext uri="{FF2B5EF4-FFF2-40B4-BE49-F238E27FC236}">
                <a16:creationId xmlns:a16="http://schemas.microsoft.com/office/drawing/2014/main" id="{111B4A49-B930-4A89-A1CD-6CA2B3D95AED}"/>
              </a:ext>
            </a:extLst>
          </p:cNvPr>
          <p:cNvSpPr txBox="1"/>
          <p:nvPr/>
        </p:nvSpPr>
        <p:spPr>
          <a:xfrm>
            <a:off x="2255901" y="3453289"/>
            <a:ext cx="8591550" cy="657225"/>
          </a:xfrm>
          <a:prstGeom prst="rect">
            <a:avLst/>
          </a:prstGeom>
          <a:noFill/>
        </p:spPr>
        <p:txBody>
          <a:bodyPr vertOverflow="clip" horzOverflow="clip" wrap="square" lIns="0" tIns="0" rIns="0" bIns="0" rtlCol="0" anchor="t">
            <a:spAutoFit/>
          </a:bodyPr>
          <a:lstStyle/>
          <a:p>
            <a:pPr algn="l">
              <a:lnSpc>
                <a:spcPts val="2538"/>
              </a:lnSpc>
            </a:pPr>
            <a:r>
              <a:rPr lang="en-US" sz="1800" dirty="0">
                <a:solidFill>
                  <a:srgbClr val="515760">
                    <a:alpha val="100000"/>
                  </a:srgbClr>
                </a:solidFill>
                <a:latin typeface="Plus Jakarta Sans" panose="00000700000000000000" pitchFamily="2" charset="0"/>
              </a:rPr>
              <a:t>The PAT Scheme will gradually shift towards this compliance mechanism, indicating a significant policy shift.</a:t>
            </a:r>
          </a:p>
        </p:txBody>
      </p:sp>
      <p:pic>
        <p:nvPicPr>
          <p:cNvPr id="53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07">
            <a:alphaModFix amt="100000"/>
          </a:blip>
          <a:stretch/>
        </p:blipFill>
        <p:spPr>
          <a:xfrm>
            <a:off x="3076575" y="4648200"/>
            <a:ext cx="1143000" cy="1143000"/>
          </a:xfrm>
          <a:prstGeom prst="rect">
            <a:avLst/>
          </a:prstGeom>
        </p:spPr>
      </p:pic>
      <p:pic>
        <p:nvPicPr>
          <p:cNvPr id="538" name="iconNode1">
            <a:extLst>
              <a:ext uri="{FF2B5EF4-FFF2-40B4-BE49-F238E27FC236}">
                <a16:creationId xmlns:a16="http://schemas.microsoft.com/office/drawing/2014/main" id="{A8642F66-C0BB-4949-9A9C-024B120A5D52}"/>
              </a:ext>
            </a:extLst>
          </p:cNvPr>
          <p:cNvPicPr>
            <a:picLocks noChangeAspect="1"/>
          </p:cNvPicPr>
          <p:nvPr/>
        </p:nvPicPr>
        <p:blipFill rotWithShape="1">
          <a:blip r:embed="rId310">
            <a:alphaModFix amt="100000"/>
            <a:extLst>
              <a:ext uri="{07725473-2400-492F-BAB2-EDB78AFF92A3}">
                <asvg:svgBlip xmlns:r="http://schemas.openxmlformats.org/officeDocument/2006/relationships" xmlns:asvg="http://schemas.microsoft.com/office/drawing/2016/SVG/main" r:embed="rId309"/>
                <a14:useLocalDpi xmlns:a14="http://schemas.microsoft.com/office/drawing/2010/main" val="0"/>
              </a:ext>
            </a:extLst>
          </a:blip>
          <a:srcRect l="0" t="0" r="0" b="0"/>
          <a:stretch/>
        </p:blipFill>
        <p:spPr>
          <a:xfrm>
            <a:off x="3362325" y="4933950"/>
            <a:ext cx="571500" cy="571500"/>
          </a:xfrm>
          <a:prstGeom prst="rect">
            <a:avLst/>
          </a:prstGeom>
        </p:spPr>
      </p:pic>
      <p:sp>
        <p:nvSpPr>
          <p:cNvPr id="539" name="Primary Heading-1">
            <a:extLst>
              <a:ext uri="{FF2B5EF4-FFF2-40B4-BE49-F238E27FC236}">
                <a16:creationId xmlns:a16="http://schemas.microsoft.com/office/drawing/2014/main" id="{111B4A49-B930-4A89-A1CD-6CA2B3D95AED}"/>
              </a:ext>
            </a:extLst>
          </p:cNvPr>
          <p:cNvSpPr txBox="1"/>
          <p:nvPr/>
        </p:nvSpPr>
        <p:spPr>
          <a:xfrm>
            <a:off x="4456748" y="4655725"/>
            <a:ext cx="8591550" cy="390525"/>
          </a:xfrm>
          <a:prstGeom prst="rect">
            <a:avLst/>
          </a:prstGeom>
          <a:noFill/>
        </p:spPr>
        <p:txBody>
          <a:bodyPr vertOverflow="clip" horzOverflow="clip" wrap="square" lIns="0" tIns="0" rIns="0" bIns="0" rtlCol="0" anchor="t">
            <a:spAutoFit/>
          </a:bodyPr>
          <a:lstStyle/>
          <a:p>
            <a:pPr algn="l">
              <a:lnSpc>
                <a:spcPts val="2982"/>
              </a:lnSpc>
            </a:pPr>
            <a:r>
              <a:rPr lang="en-US" sz="2100" b="1" dirty="0">
                <a:solidFill>
                  <a:srgbClr val="171C25">
                    <a:alpha val="100000"/>
                  </a:srgbClr>
                </a:solidFill>
                <a:latin typeface="Plus Jakarta Sans" panose="00000700000000000000" pitchFamily="2" charset="0"/>
              </a:rPr>
              <a:t>Government-Set GHG Emission Intensity Targets</a:t>
            </a:r>
          </a:p>
        </p:txBody>
      </p:sp>
      <p:sp>
        <p:nvSpPr>
          <p:cNvPr id="540" name="Description of a primary heading-1">
            <a:extLst>
              <a:ext uri="{FF2B5EF4-FFF2-40B4-BE49-F238E27FC236}">
                <a16:creationId xmlns:a16="http://schemas.microsoft.com/office/drawing/2014/main" id="{111B4A49-B930-4A89-A1CD-6CA2B3D95AED}"/>
              </a:ext>
            </a:extLst>
          </p:cNvPr>
          <p:cNvSpPr txBox="1"/>
          <p:nvPr/>
        </p:nvSpPr>
        <p:spPr>
          <a:xfrm>
            <a:off x="4456748" y="5129594"/>
            <a:ext cx="8591550" cy="657225"/>
          </a:xfrm>
          <a:prstGeom prst="rect">
            <a:avLst/>
          </a:prstGeom>
          <a:noFill/>
        </p:spPr>
        <p:txBody>
          <a:bodyPr vertOverflow="clip" horzOverflow="clip" wrap="square" lIns="0" tIns="0" rIns="0" bIns="0" rtlCol="0" anchor="t">
            <a:spAutoFit/>
          </a:bodyPr>
          <a:lstStyle/>
          <a:p>
            <a:pPr algn="l">
              <a:lnSpc>
                <a:spcPts val="2538"/>
              </a:lnSpc>
            </a:pPr>
            <a:r>
              <a:rPr lang="en-US" sz="1800" dirty="0">
                <a:solidFill>
                  <a:srgbClr val="515760">
                    <a:alpha val="100000"/>
                  </a:srgbClr>
                </a:solidFill>
                <a:latin typeface="Plus Jakarta Sans" panose="00000700000000000000" pitchFamily="2" charset="0"/>
              </a:rPr>
              <a:t>The government establishes targets for greenhouse gas emission intensity, aiming to control environmental impact.</a:t>
            </a:r>
          </a:p>
        </p:txBody>
      </p:sp>
      <p:pic>
        <p:nvPicPr>
          <p:cNvPr id="541"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12">
            <a:alphaModFix amt="100000"/>
          </a:blip>
          <a:stretch/>
        </p:blipFill>
        <p:spPr>
          <a:xfrm>
            <a:off x="5276850" y="6315075"/>
            <a:ext cx="1143000" cy="1143000"/>
          </a:xfrm>
          <a:prstGeom prst="rect">
            <a:avLst/>
          </a:prstGeom>
        </p:spPr>
      </p:pic>
      <p:pic>
        <p:nvPicPr>
          <p:cNvPr id="542" name="iconNode2">
            <a:extLst>
              <a:ext uri="{FF2B5EF4-FFF2-40B4-BE49-F238E27FC236}">
                <a16:creationId xmlns:a16="http://schemas.microsoft.com/office/drawing/2014/main" id="{A8642F66-C0BB-4949-9A9C-024B120A5D52}"/>
              </a:ext>
            </a:extLst>
          </p:cNvPr>
          <p:cNvPicPr>
            <a:picLocks noChangeAspect="1"/>
          </p:cNvPicPr>
          <p:nvPr/>
        </p:nvPicPr>
        <p:blipFill rotWithShape="1">
          <a:blip r:embed="rId315">
            <a:alphaModFix amt="100000"/>
            <a:extLst>
              <a:ext uri="{68151B97-E277-4599-848F-CF1865E2B12A}">
                <asvg:svgBlip xmlns:r="http://schemas.openxmlformats.org/officeDocument/2006/relationships" xmlns:asvg="http://schemas.microsoft.com/office/drawing/2016/SVG/main" r:embed="rId314"/>
                <a14:useLocalDpi xmlns:a14="http://schemas.microsoft.com/office/drawing/2010/main" val="0"/>
              </a:ext>
            </a:extLst>
          </a:blip>
          <a:srcRect l="0" t="0" r="0" b="0"/>
          <a:stretch/>
        </p:blipFill>
        <p:spPr>
          <a:xfrm>
            <a:off x="5562600" y="6600825"/>
            <a:ext cx="571500" cy="571500"/>
          </a:xfrm>
          <a:prstGeom prst="rect">
            <a:avLst/>
          </a:prstGeom>
        </p:spPr>
      </p:pic>
      <p:sp>
        <p:nvSpPr>
          <p:cNvPr id="543" name="Primary Heading-2">
            <a:extLst>
              <a:ext uri="{FF2B5EF4-FFF2-40B4-BE49-F238E27FC236}">
                <a16:creationId xmlns:a16="http://schemas.microsoft.com/office/drawing/2014/main" id="{111B4A49-B930-4A89-A1CD-6CA2B3D95AED}"/>
              </a:ext>
            </a:extLst>
          </p:cNvPr>
          <p:cNvSpPr txBox="1"/>
          <p:nvPr/>
        </p:nvSpPr>
        <p:spPr>
          <a:xfrm>
            <a:off x="6657689" y="6332030"/>
            <a:ext cx="8591550" cy="390525"/>
          </a:xfrm>
          <a:prstGeom prst="rect">
            <a:avLst/>
          </a:prstGeom>
          <a:noFill/>
        </p:spPr>
        <p:txBody>
          <a:bodyPr vertOverflow="clip" horzOverflow="clip" wrap="square" lIns="0" tIns="0" rIns="0" bIns="0" rtlCol="0" anchor="t">
            <a:spAutoFit/>
          </a:bodyPr>
          <a:lstStyle/>
          <a:p>
            <a:pPr algn="l">
              <a:lnSpc>
                <a:spcPts val="2982"/>
              </a:lnSpc>
            </a:pPr>
            <a:r>
              <a:rPr lang="en-US" sz="2100" b="1" dirty="0">
                <a:solidFill>
                  <a:srgbClr val="171C25">
                    <a:alpha val="100000"/>
                  </a:srgbClr>
                </a:solidFill>
                <a:latin typeface="Plus Jakarta Sans" panose="00000700000000000000" pitchFamily="2" charset="0"/>
              </a:rPr>
              <a:t>Eligibility for Carbon Credit Certificates</a:t>
            </a:r>
          </a:p>
        </p:txBody>
      </p:sp>
      <p:sp>
        <p:nvSpPr>
          <p:cNvPr id="544" name="Description of a primary heading-2">
            <a:extLst>
              <a:ext uri="{FF2B5EF4-FFF2-40B4-BE49-F238E27FC236}">
                <a16:creationId xmlns:a16="http://schemas.microsoft.com/office/drawing/2014/main" id="{111B4A49-B930-4A89-A1CD-6CA2B3D95AED}"/>
              </a:ext>
            </a:extLst>
          </p:cNvPr>
          <p:cNvSpPr txBox="1"/>
          <p:nvPr/>
        </p:nvSpPr>
        <p:spPr>
          <a:xfrm>
            <a:off x="6657689" y="6805803"/>
            <a:ext cx="8591550" cy="657225"/>
          </a:xfrm>
          <a:prstGeom prst="rect">
            <a:avLst/>
          </a:prstGeom>
          <a:noFill/>
        </p:spPr>
        <p:txBody>
          <a:bodyPr vertOverflow="clip" horzOverflow="clip" wrap="square" lIns="0" tIns="0" rIns="0" bIns="0" rtlCol="0" anchor="t">
            <a:spAutoFit/>
          </a:bodyPr>
          <a:lstStyle/>
          <a:p>
            <a:pPr algn="l">
              <a:lnSpc>
                <a:spcPts val="2538"/>
              </a:lnSpc>
            </a:pPr>
            <a:r>
              <a:rPr lang="en-US" sz="1800" dirty="0">
                <a:solidFill>
                  <a:srgbClr val="515760">
                    <a:alpha val="100000"/>
                  </a:srgbClr>
                </a:solidFill>
                <a:latin typeface="Plus Jakarta Sans" panose="00000700000000000000" pitchFamily="2" charset="0"/>
              </a:rPr>
              <a:t>Entities achieving GHG emission reductions below the set targets can earn Carbon Credit Certificates.</a:t>
            </a:r>
          </a:p>
        </p:txBody>
      </p:sp>
      <p:pic>
        <p:nvPicPr>
          <p:cNvPr id="54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17">
            <a:alphaModFix amt="100000"/>
          </a:blip>
          <a:stretch/>
        </p:blipFill>
        <p:spPr>
          <a:xfrm>
            <a:off x="7477125" y="7991475"/>
            <a:ext cx="1143000" cy="1143000"/>
          </a:xfrm>
          <a:prstGeom prst="rect">
            <a:avLst/>
          </a:prstGeom>
        </p:spPr>
      </p:pic>
      <p:pic>
        <p:nvPicPr>
          <p:cNvPr id="546" name="iconNode3">
            <a:extLst>
              <a:ext uri="{FF2B5EF4-FFF2-40B4-BE49-F238E27FC236}">
                <a16:creationId xmlns:a16="http://schemas.microsoft.com/office/drawing/2014/main" id="{A8642F66-C0BB-4949-9A9C-024B120A5D52}"/>
              </a:ext>
            </a:extLst>
          </p:cNvPr>
          <p:cNvPicPr>
            <a:picLocks noChangeAspect="1"/>
          </p:cNvPicPr>
          <p:nvPr/>
        </p:nvPicPr>
        <p:blipFill rotWithShape="1">
          <a:blip r:embed="rId320">
            <a:alphaModFix amt="100000"/>
            <a:extLst>
              <a:ext uri="{C6F9EAF5-24E6-4D2A-9007-866A46681D15}">
                <asvg:svgBlip xmlns:r="http://schemas.openxmlformats.org/officeDocument/2006/relationships" xmlns:asvg="http://schemas.microsoft.com/office/drawing/2016/SVG/main" r:embed="rId319"/>
                <a14:useLocalDpi xmlns:a14="http://schemas.microsoft.com/office/drawing/2010/main" val="0"/>
              </a:ext>
            </a:extLst>
          </a:blip>
          <a:srcRect l="0" t="0" r="0" b="0"/>
          <a:stretch/>
        </p:blipFill>
        <p:spPr>
          <a:xfrm>
            <a:off x="7762875" y="8277225"/>
            <a:ext cx="571500" cy="571500"/>
          </a:xfrm>
          <a:prstGeom prst="rect">
            <a:avLst/>
          </a:prstGeom>
        </p:spPr>
      </p:pic>
      <p:sp>
        <p:nvSpPr>
          <p:cNvPr id="547" name="Primary Heading-3">
            <a:extLst>
              <a:ext uri="{FF2B5EF4-FFF2-40B4-BE49-F238E27FC236}">
                <a16:creationId xmlns:a16="http://schemas.microsoft.com/office/drawing/2014/main" id="{111B4A49-B930-4A89-A1CD-6CA2B3D95AED}"/>
              </a:ext>
            </a:extLst>
          </p:cNvPr>
          <p:cNvSpPr txBox="1"/>
          <p:nvPr/>
        </p:nvSpPr>
        <p:spPr>
          <a:xfrm>
            <a:off x="8858536" y="8008334"/>
            <a:ext cx="8591550" cy="390525"/>
          </a:xfrm>
          <a:prstGeom prst="rect">
            <a:avLst/>
          </a:prstGeom>
          <a:noFill/>
        </p:spPr>
        <p:txBody>
          <a:bodyPr vertOverflow="clip" horzOverflow="clip" wrap="square" lIns="0" tIns="0" rIns="0" bIns="0" rtlCol="0" anchor="t">
            <a:spAutoFit/>
          </a:bodyPr>
          <a:lstStyle/>
          <a:p>
            <a:pPr algn="l">
              <a:lnSpc>
                <a:spcPts val="2982"/>
              </a:lnSpc>
            </a:pPr>
            <a:r>
              <a:rPr lang="en-US" sz="2100" b="1" dirty="0">
                <a:solidFill>
                  <a:srgbClr val="171C25">
                    <a:alpha val="100000"/>
                  </a:srgbClr>
                </a:solidFill>
                <a:latin typeface="Plus Jakarta Sans" panose="00000700000000000000" pitchFamily="2" charset="0"/>
              </a:rPr>
              <a:t>Mandatory Program for Energy Intensive Industries</a:t>
            </a:r>
          </a:p>
        </p:txBody>
      </p:sp>
      <p:sp>
        <p:nvSpPr>
          <p:cNvPr id="548" name="Description of a primary heading-3">
            <a:extLst>
              <a:ext uri="{FF2B5EF4-FFF2-40B4-BE49-F238E27FC236}">
                <a16:creationId xmlns:a16="http://schemas.microsoft.com/office/drawing/2014/main" id="{111B4A49-B930-4A89-A1CD-6CA2B3D95AED}"/>
              </a:ext>
            </a:extLst>
          </p:cNvPr>
          <p:cNvSpPr txBox="1"/>
          <p:nvPr/>
        </p:nvSpPr>
        <p:spPr>
          <a:xfrm>
            <a:off x="8858536" y="8482108"/>
            <a:ext cx="8591550" cy="657225"/>
          </a:xfrm>
          <a:prstGeom prst="rect">
            <a:avLst/>
          </a:prstGeom>
          <a:noFill/>
        </p:spPr>
        <p:txBody>
          <a:bodyPr vertOverflow="clip" horzOverflow="clip" wrap="square" lIns="0" tIns="0" rIns="0" bIns="0" rtlCol="0" anchor="t">
            <a:spAutoFit/>
          </a:bodyPr>
          <a:lstStyle/>
          <a:p>
            <a:pPr algn="l">
              <a:lnSpc>
                <a:spcPts val="2538"/>
              </a:lnSpc>
            </a:pPr>
            <a:r>
              <a:rPr lang="en-US" sz="1800" dirty="0">
                <a:solidFill>
                  <a:srgbClr val="515760">
                    <a:alpha val="100000"/>
                  </a:srgbClr>
                </a:solidFill>
                <a:latin typeface="Plus Jakarta Sans" panose="00000700000000000000" pitchFamily="2" charset="0"/>
              </a:rPr>
              <a:t>The scheme mandates participation for industries with high energy consumption to regulate their GHG emissions.</a:t>
            </a:r>
          </a:p>
        </p:txBody>
      </p:sp>
      <p:sp>
        <p:nvSpPr>
          <p:cNvPr id="549" name="Click here to edit title-449">
            <a:extLst>
              <a:ext uri="{FF2B5EF4-FFF2-40B4-BE49-F238E27FC236}">
                <a16:creationId xmlns:a16="http://schemas.microsoft.com/office/drawing/2014/main" id="{111B4A49-B930-4A89-A1CD-6CA2B3D95AED}"/>
              </a:ext>
            </a:extLst>
          </p:cNvPr>
          <p:cNvSpPr txBox="1"/>
          <p:nvPr/>
        </p:nvSpPr>
        <p:spPr>
          <a:xfrm>
            <a:off x="808292" y="1188148"/>
            <a:ext cx="12458700" cy="714375"/>
          </a:xfrm>
          <a:prstGeom prst="rect">
            <a:avLst/>
          </a:prstGeom>
          <a:noFill/>
        </p:spPr>
        <p:txBody>
          <a:bodyPr vertOverflow="clip" horzOverflow="clip" wrap="square" lIns="0" tIns="0" rIns="0" bIns="0" rtlCol="0" anchor="t">
            <a:spAutoFit/>
          </a:bodyPr>
          <a:lstStyle/>
          <a:p>
            <a:pPr algn="l">
              <a:lnSpc>
                <a:spcPts val="5544"/>
              </a:lnSpc>
            </a:pPr>
            <a:r>
              <a:rPr lang="en-US" sz="4200" b="1" dirty="0">
                <a:solidFill>
                  <a:srgbClr val="005959">
                    <a:alpha val="100000"/>
                  </a:srgbClr>
                </a:solidFill>
                <a:latin typeface="Plus Jakarta Sans" panose="00000700000000000000" pitchFamily="2" charset="0"/>
              </a:rPr>
              <a:t>Key Features of Compliance Mechanism</a:t>
            </a:r>
          </a:p>
        </p:txBody>
      </p:sp>
      <p:sp>
        <p:nvSpPr>
          <p:cNvPr id="550" name="Click here to edit subtitle-470">
            <a:extLst>
              <a:ext uri="{FF2B5EF4-FFF2-40B4-BE49-F238E27FC236}">
                <a16:creationId xmlns:a16="http://schemas.microsoft.com/office/drawing/2014/main" id="{111B4A49-B930-4A89-A1CD-6CA2B3D95AED}"/>
              </a:ext>
            </a:extLst>
          </p:cNvPr>
          <p:cNvSpPr txBox="1"/>
          <p:nvPr/>
        </p:nvSpPr>
        <p:spPr>
          <a:xfrm>
            <a:off x="808292" y="1940052"/>
            <a:ext cx="12458700" cy="371475"/>
          </a:xfrm>
          <a:prstGeom prst="rect">
            <a:avLst/>
          </a:prstGeom>
          <a:noFill/>
        </p:spPr>
        <p:txBody>
          <a:bodyPr vertOverflow="clip" horzOverflow="clip" wrap="square" lIns="0" tIns="0" rIns="0" bIns="0" rtlCol="0" anchor="t">
            <a:spAutoFit/>
          </a:bodyPr>
          <a:lstStyle/>
          <a:p>
            <a:pPr algn="l">
              <a:lnSpc>
                <a:spcPts val="2835"/>
              </a:lnSpc>
            </a:pPr>
            <a:r>
              <a:rPr lang="en-US" sz="2100" dirty="0">
                <a:solidFill>
                  <a:srgbClr val="515760">
                    <a:alpha val="100000"/>
                  </a:srgbClr>
                </a:solidFill>
                <a:latin typeface="Plus Jakarta Sans" panose="00000700000000000000" pitchFamily="2" charset="0"/>
              </a:rPr>
              <a:t>Key aspects of India's Carbon Credit Trading Scheme (CCTS)</a:t>
            </a:r>
          </a:p>
        </p:txBody>
      </p:sp>
      <p:sp>
        <p:nvSpPr>
          <p:cNvPr id="551" name="Click here to edit label-489">
            <a:extLst>
              <a:ext uri="{FF2B5EF4-FFF2-40B4-BE49-F238E27FC236}">
                <a16:creationId xmlns:a16="http://schemas.microsoft.com/office/drawing/2014/main" id="{111B4A49-B930-4A89-A1CD-6CA2B3D95AED}"/>
              </a:ext>
            </a:extLst>
          </p:cNvPr>
          <p:cNvSpPr txBox="1"/>
          <p:nvPr/>
        </p:nvSpPr>
        <p:spPr>
          <a:xfrm>
            <a:off x="808292" y="836866"/>
            <a:ext cx="12458700" cy="295275"/>
          </a:xfrm>
          <a:prstGeom prst="rect">
            <a:avLst/>
          </a:prstGeom>
          <a:noFill/>
        </p:spPr>
        <p:txBody>
          <a:bodyPr vertOverflow="clip" horzOverflow="clip" wrap="square" lIns="0" tIns="0" rIns="0" bIns="0" rtlCol="0" anchor="t">
            <a:spAutoFit/>
          </a:bodyPr>
          <a:lstStyle/>
          <a:p>
            <a:pPr algn="l">
              <a:lnSpc>
                <a:spcPts val="2196"/>
              </a:lnSpc>
            </a:pPr>
            <a:r>
              <a:rPr lang="en-US" sz="1800" b="1" spc="540" dirty="0">
                <a:solidFill>
                  <a:srgbClr val="171C25">
                    <a:alpha val="100000"/>
                  </a:srgbClr>
                </a:solidFill>
                <a:latin typeface="Plus Jakarta Sans" panose="00000700000000000000" pitchFamily="2" charset="0"/>
              </a:rPr>
              <a:t>OVERVIEW OF INDIA'S CARBON CREDIT TRADING SCHEME (CCTS) </a:t>
            </a:r>
          </a:p>
        </p:txBody>
      </p:sp>
    </p:spTree>
    <p:extLst>
      <p:ext uri="{BB962C8B-B14F-4D97-AF65-F5344CB8AC3E}">
        <p14:creationId xmlns:p14="http://schemas.microsoft.com/office/powerpoint/2010/main" val="3648047976"/>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552" name=""/>
        <p:cNvGrpSpPr/>
        <p:nvPr/>
      </p:nvGrpSpPr>
      <p:grpSpPr>
        <a:xfrm>
          <a:off x="0" y="0"/>
          <a:ext cx="0" cy="0"/>
          <a:chOff x="0" y="0"/>
          <a:chExt cx="0" cy="0"/>
        </a:xfrm>
      </p:grpSpPr>
      <p:pic>
        <p:nvPicPr>
          <p:cNvPr id="55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24">
            <a:alphaModFix amt="100000"/>
          </a:blip>
          <a:stretch/>
        </p:blipFill>
        <p:spPr>
          <a:xfrm>
            <a:off x="0" y="0"/>
            <a:ext cx="18288000" cy="10287000"/>
          </a:xfrm>
          <a:prstGeom prst="rect">
            <a:avLst/>
          </a:prstGeom>
        </p:spPr>
      </p:pic>
      <p:pic>
        <p:nvPicPr>
          <p:cNvPr id="55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26">
            <a:alphaModFix amt="100000"/>
          </a:blip>
          <a:stretch/>
        </p:blipFill>
        <p:spPr>
          <a:xfrm>
            <a:off x="16916400" y="0"/>
            <a:ext cx="1219200" cy="2343150"/>
          </a:xfrm>
          <a:prstGeom prst="rect">
            <a:avLst/>
          </a:prstGeom>
        </p:spPr>
      </p:pic>
      <p:pic>
        <p:nvPicPr>
          <p:cNvPr id="55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28">
            <a:alphaModFix amt="100000"/>
          </a:blip>
          <a:stretch/>
        </p:blipFill>
        <p:spPr>
          <a:xfrm>
            <a:off x="16916400" y="0"/>
            <a:ext cx="1219200" cy="2343150"/>
          </a:xfrm>
          <a:prstGeom prst="rect">
            <a:avLst/>
          </a:prstGeom>
        </p:spPr>
      </p:pic>
      <p:pic>
        <p:nvPicPr>
          <p:cNvPr id="55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30">
            <a:alphaModFix amt="100000"/>
          </a:blip>
          <a:stretch/>
        </p:blipFill>
        <p:spPr>
          <a:xfrm>
            <a:off x="16916400" y="0"/>
            <a:ext cx="1219200" cy="2343150"/>
          </a:xfrm>
          <a:prstGeom prst="rect">
            <a:avLst/>
          </a:prstGeom>
        </p:spPr>
      </p:pic>
      <p:pic>
        <p:nvPicPr>
          <p:cNvPr id="55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32">
            <a:alphaModFix amt="100000"/>
          </a:blip>
          <a:stretch/>
        </p:blipFill>
        <p:spPr>
          <a:xfrm>
            <a:off x="16916400" y="0"/>
            <a:ext cx="1219200" cy="2343150"/>
          </a:xfrm>
          <a:prstGeom prst="rect">
            <a:avLst/>
          </a:prstGeom>
        </p:spPr>
      </p:pic>
      <p:pic>
        <p:nvPicPr>
          <p:cNvPr id="55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34">
            <a:alphaModFix amt="100000"/>
          </a:blip>
          <a:stretch/>
        </p:blipFill>
        <p:spPr>
          <a:xfrm>
            <a:off x="228600" y="7543800"/>
            <a:ext cx="457200" cy="1828800"/>
          </a:xfrm>
          <a:prstGeom prst="rect">
            <a:avLst/>
          </a:prstGeom>
        </p:spPr>
      </p:pic>
      <p:pic>
        <p:nvPicPr>
          <p:cNvPr id="56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36">
            <a:alphaModFix amt="100000"/>
          </a:blip>
          <a:stretch/>
        </p:blipFill>
        <p:spPr>
          <a:xfrm>
            <a:off x="228600" y="7543800"/>
            <a:ext cx="457200" cy="1828800"/>
          </a:xfrm>
          <a:prstGeom prst="rect">
            <a:avLst/>
          </a:prstGeom>
        </p:spPr>
      </p:pic>
      <p:pic>
        <p:nvPicPr>
          <p:cNvPr id="561"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38">
            <a:alphaModFix amt="100000"/>
          </a:blip>
          <a:stretch/>
        </p:blipFill>
        <p:spPr>
          <a:xfrm>
            <a:off x="876300" y="3724275"/>
            <a:ext cx="3000375" cy="3000375"/>
          </a:xfrm>
          <a:prstGeom prst="rect">
            <a:avLst/>
          </a:prstGeom>
        </p:spPr>
      </p:pic>
      <p:sp>
        <p:nvSpPr>
          <p:cNvPr id="562" name="Primary Heading-0">
            <a:extLst>
              <a:ext uri="{FF2B5EF4-FFF2-40B4-BE49-F238E27FC236}">
                <a16:creationId xmlns:a16="http://schemas.microsoft.com/office/drawing/2014/main" id="{111B4A49-B930-4A89-A1CD-6CA2B3D95AED}"/>
              </a:ext>
            </a:extLst>
          </p:cNvPr>
          <p:cNvSpPr txBox="1"/>
          <p:nvPr/>
        </p:nvSpPr>
        <p:spPr>
          <a:xfrm>
            <a:off x="1110615" y="5144357"/>
            <a:ext cx="2533650" cy="952500"/>
          </a:xfrm>
          <a:prstGeom prst="rect">
            <a:avLst/>
          </a:prstGeom>
          <a:noFill/>
        </p:spPr>
        <p:txBody>
          <a:bodyPr vertOverflow="clip" horzOverflow="clip" wrap="square" lIns="0" tIns="0" rIns="0" bIns="0" rtlCol="0" anchor="t">
            <a:spAutoFit/>
          </a:bodyPr>
          <a:lstStyle/>
          <a:p>
            <a:pPr algn="ctr">
              <a:lnSpc>
                <a:spcPts val="3726"/>
              </a:lnSpc>
            </a:pPr>
            <a:r>
              <a:rPr lang="en-US" sz="2700" b="1" dirty="0">
                <a:solidFill>
                  <a:srgbClr val="FFFFFF">
                    <a:alpha val="100000"/>
                  </a:srgbClr>
                </a:solidFill>
                <a:latin typeface="Plus Jakarta Sans" panose="00000700000000000000" pitchFamily="2" charset="0"/>
              </a:rPr>
              <a:t>Aluminium Industry</a:t>
            </a:r>
          </a:p>
        </p:txBody>
      </p:sp>
      <p:sp>
        <p:nvSpPr>
          <p:cNvPr id="563" name="-0">
            <a:extLst>
              <a:ext uri="{FF2B5EF4-FFF2-40B4-BE49-F238E27FC236}">
                <a16:creationId xmlns:a16="http://schemas.microsoft.com/office/drawing/2014/main" id="{111B4A49-B930-4A89-A1CD-6CA2B3D95AED}"/>
              </a:ext>
            </a:extLst>
          </p:cNvPr>
          <p:cNvSpPr txBox="1"/>
          <p:nvPr/>
        </p:nvSpPr>
        <p:spPr>
          <a:xfrm>
            <a:off x="1975866" y="4354640"/>
            <a:ext cx="800100" cy="609600"/>
          </a:xfrm>
          <a:prstGeom prst="rect">
            <a:avLst/>
          </a:prstGeom>
          <a:noFill/>
        </p:spPr>
        <p:txBody>
          <a:bodyPr vertOverflow="clip" horzOverflow="clip" wrap="square" lIns="0" tIns="0" rIns="0" bIns="0" rtlCol="0" anchor="t">
            <a:spAutoFit/>
          </a:bodyPr>
          <a:lstStyle/>
          <a:p>
            <a:pPr algn="ctr"/>
            <a:r>
              <a:rPr lang="en-US" sz="4719" b="1" dirty="0">
                <a:solidFill>
                  <a:srgbClr val="FFFFFF">
                    <a:alpha val="100000"/>
                  </a:srgbClr>
                </a:solidFill>
                <a:latin typeface="Plus Jakarta Sans" panose="00000700000000000000" pitchFamily="2" charset="0"/>
              </a:rPr>
              <a:t>01</a:t>
            </a:r>
          </a:p>
        </p:txBody>
      </p:sp>
      <p:sp>
        <p:nvSpPr>
          <p:cNvPr id="564" name="Description of a primary heading-0">
            <a:extLst>
              <a:ext uri="{FF2B5EF4-FFF2-40B4-BE49-F238E27FC236}">
                <a16:creationId xmlns:a16="http://schemas.microsoft.com/office/drawing/2014/main" id="{111B4A49-B930-4A89-A1CD-6CA2B3D95AED}"/>
              </a:ext>
            </a:extLst>
          </p:cNvPr>
          <p:cNvSpPr txBox="1"/>
          <p:nvPr/>
        </p:nvSpPr>
        <p:spPr>
          <a:xfrm>
            <a:off x="808577" y="7387495"/>
            <a:ext cx="3133725" cy="333375"/>
          </a:xfrm>
          <a:prstGeom prst="rect">
            <a:avLst/>
          </a:prstGeom>
          <a:noFill/>
        </p:spPr>
        <p:txBody>
          <a:bodyPr vertOverflow="clip" horzOverflow="clip" wrap="square" lIns="0" tIns="0" rIns="0" bIns="0" rtlCol="0" anchor="t">
            <a:spAutoFit/>
          </a:bodyPr>
          <a:lstStyle/>
          <a:p>
            <a:pPr algn="ctr">
              <a:lnSpc>
                <a:spcPts val="2538"/>
              </a:lnSpc>
            </a:pPr>
            <a:r>
              <a:rPr lang="en-US" sz="1800" dirty="0">
                <a:solidFill>
                  <a:srgbClr val="515760">
                    <a:alpha val="100000"/>
                  </a:srgbClr>
                </a:solidFill>
                <a:latin typeface="Plus Jakarta Sans" panose="00000700000000000000" pitchFamily="2" charset="0"/>
              </a:rPr>
              <a:t>77 million tons of CO2</a:t>
            </a:r>
          </a:p>
        </p:txBody>
      </p:sp>
      <p:pic>
        <p:nvPicPr>
          <p:cNvPr id="56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40">
            <a:alphaModFix amt="100000"/>
          </a:blip>
          <a:stretch/>
        </p:blipFill>
        <p:spPr>
          <a:xfrm>
            <a:off x="4257675" y="3724275"/>
            <a:ext cx="3000375" cy="3000375"/>
          </a:xfrm>
          <a:prstGeom prst="rect">
            <a:avLst/>
          </a:prstGeom>
        </p:spPr>
      </p:pic>
      <p:sp>
        <p:nvSpPr>
          <p:cNvPr id="566" name="Primary Heading-1">
            <a:extLst>
              <a:ext uri="{FF2B5EF4-FFF2-40B4-BE49-F238E27FC236}">
                <a16:creationId xmlns:a16="http://schemas.microsoft.com/office/drawing/2014/main" id="{111B4A49-B930-4A89-A1CD-6CA2B3D95AED}"/>
              </a:ext>
            </a:extLst>
          </p:cNvPr>
          <p:cNvSpPr txBox="1"/>
          <p:nvPr/>
        </p:nvSpPr>
        <p:spPr>
          <a:xfrm>
            <a:off x="4488561" y="5144357"/>
            <a:ext cx="2533650" cy="952500"/>
          </a:xfrm>
          <a:prstGeom prst="rect">
            <a:avLst/>
          </a:prstGeom>
          <a:noFill/>
        </p:spPr>
        <p:txBody>
          <a:bodyPr vertOverflow="clip" horzOverflow="clip" wrap="square" lIns="0" tIns="0" rIns="0" bIns="0" rtlCol="0" anchor="t">
            <a:spAutoFit/>
          </a:bodyPr>
          <a:lstStyle/>
          <a:p>
            <a:pPr algn="ctr">
              <a:lnSpc>
                <a:spcPts val="3726"/>
              </a:lnSpc>
            </a:pPr>
            <a:r>
              <a:rPr lang="en-US" sz="2700" b="1" dirty="0">
                <a:solidFill>
                  <a:srgbClr val="FFFFFF">
                    <a:alpha val="100000"/>
                  </a:srgbClr>
                </a:solidFill>
                <a:latin typeface="Plus Jakarta Sans" panose="00000700000000000000" pitchFamily="2" charset="0"/>
              </a:rPr>
              <a:t>Chlor Alkali Industry</a:t>
            </a:r>
          </a:p>
        </p:txBody>
      </p:sp>
      <p:sp>
        <p:nvSpPr>
          <p:cNvPr id="567" name="-1">
            <a:extLst>
              <a:ext uri="{FF2B5EF4-FFF2-40B4-BE49-F238E27FC236}">
                <a16:creationId xmlns:a16="http://schemas.microsoft.com/office/drawing/2014/main" id="{111B4A49-B930-4A89-A1CD-6CA2B3D95AED}"/>
              </a:ext>
            </a:extLst>
          </p:cNvPr>
          <p:cNvSpPr txBox="1"/>
          <p:nvPr/>
        </p:nvSpPr>
        <p:spPr>
          <a:xfrm>
            <a:off x="5295614" y="4354640"/>
            <a:ext cx="914400" cy="609600"/>
          </a:xfrm>
          <a:prstGeom prst="rect">
            <a:avLst/>
          </a:prstGeom>
          <a:noFill/>
        </p:spPr>
        <p:txBody>
          <a:bodyPr vertOverflow="clip" horzOverflow="clip" wrap="square" lIns="0" tIns="0" rIns="0" bIns="0" rtlCol="0" anchor="t">
            <a:spAutoFit/>
          </a:bodyPr>
          <a:lstStyle/>
          <a:p>
            <a:pPr algn="ctr"/>
            <a:r>
              <a:rPr lang="en-US" sz="4719" b="1" dirty="0">
                <a:solidFill>
                  <a:srgbClr val="FFFFFF">
                    <a:alpha val="100000"/>
                  </a:srgbClr>
                </a:solidFill>
                <a:latin typeface="Plus Jakarta Sans" panose="00000700000000000000" pitchFamily="2" charset="0"/>
              </a:rPr>
              <a:t>02</a:t>
            </a:r>
          </a:p>
        </p:txBody>
      </p:sp>
      <p:sp>
        <p:nvSpPr>
          <p:cNvPr id="568" name="Description of a primary heading-1">
            <a:extLst>
              <a:ext uri="{FF2B5EF4-FFF2-40B4-BE49-F238E27FC236}">
                <a16:creationId xmlns:a16="http://schemas.microsoft.com/office/drawing/2014/main" id="{111B4A49-B930-4A89-A1CD-6CA2B3D95AED}"/>
              </a:ext>
            </a:extLst>
          </p:cNvPr>
          <p:cNvSpPr txBox="1"/>
          <p:nvPr/>
        </p:nvSpPr>
        <p:spPr>
          <a:xfrm>
            <a:off x="4186523" y="7387495"/>
            <a:ext cx="3133725" cy="333375"/>
          </a:xfrm>
          <a:prstGeom prst="rect">
            <a:avLst/>
          </a:prstGeom>
          <a:noFill/>
        </p:spPr>
        <p:txBody>
          <a:bodyPr vertOverflow="clip" horzOverflow="clip" wrap="square" lIns="0" tIns="0" rIns="0" bIns="0" rtlCol="0" anchor="t">
            <a:spAutoFit/>
          </a:bodyPr>
          <a:lstStyle/>
          <a:p>
            <a:pPr algn="ctr">
              <a:lnSpc>
                <a:spcPts val="2538"/>
              </a:lnSpc>
            </a:pPr>
            <a:r>
              <a:rPr lang="en-US" sz="1800" dirty="0">
                <a:solidFill>
                  <a:srgbClr val="515760">
                    <a:alpha val="100000"/>
                  </a:srgbClr>
                </a:solidFill>
                <a:latin typeface="Plus Jakarta Sans" panose="00000700000000000000" pitchFamily="2" charset="0"/>
              </a:rPr>
              <a:t>9.2 million tons of CO2</a:t>
            </a:r>
          </a:p>
        </p:txBody>
      </p:sp>
      <p:pic>
        <p:nvPicPr>
          <p:cNvPr id="56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42">
            <a:alphaModFix amt="100000"/>
          </a:blip>
          <a:stretch/>
        </p:blipFill>
        <p:spPr>
          <a:xfrm>
            <a:off x="7629525" y="3724275"/>
            <a:ext cx="3000375" cy="3000375"/>
          </a:xfrm>
          <a:prstGeom prst="rect">
            <a:avLst/>
          </a:prstGeom>
        </p:spPr>
      </p:pic>
      <p:sp>
        <p:nvSpPr>
          <p:cNvPr id="570" name="Primary Heading-2">
            <a:extLst>
              <a:ext uri="{FF2B5EF4-FFF2-40B4-BE49-F238E27FC236}">
                <a16:creationId xmlns:a16="http://schemas.microsoft.com/office/drawing/2014/main" id="{111B4A49-B930-4A89-A1CD-6CA2B3D95AED}"/>
              </a:ext>
            </a:extLst>
          </p:cNvPr>
          <p:cNvSpPr txBox="1"/>
          <p:nvPr/>
        </p:nvSpPr>
        <p:spPr>
          <a:xfrm>
            <a:off x="7866412" y="5144357"/>
            <a:ext cx="2533650" cy="952500"/>
          </a:xfrm>
          <a:prstGeom prst="rect">
            <a:avLst/>
          </a:prstGeom>
          <a:noFill/>
        </p:spPr>
        <p:txBody>
          <a:bodyPr vertOverflow="clip" horzOverflow="clip" wrap="square" lIns="0" tIns="0" rIns="0" bIns="0" rtlCol="0" anchor="t">
            <a:spAutoFit/>
          </a:bodyPr>
          <a:lstStyle/>
          <a:p>
            <a:pPr algn="ctr">
              <a:lnSpc>
                <a:spcPts val="3726"/>
              </a:lnSpc>
            </a:pPr>
            <a:r>
              <a:rPr lang="en-US" sz="2700" b="1" dirty="0">
                <a:solidFill>
                  <a:srgbClr val="FFFFFF">
                    <a:alpha val="100000"/>
                  </a:srgbClr>
                </a:solidFill>
                <a:latin typeface="Plus Jakarta Sans" panose="00000700000000000000" pitchFamily="2" charset="0"/>
              </a:rPr>
              <a:t>Cement Sector</a:t>
            </a:r>
          </a:p>
        </p:txBody>
      </p:sp>
      <p:sp>
        <p:nvSpPr>
          <p:cNvPr id="571" name="-2">
            <a:extLst>
              <a:ext uri="{FF2B5EF4-FFF2-40B4-BE49-F238E27FC236}">
                <a16:creationId xmlns:a16="http://schemas.microsoft.com/office/drawing/2014/main" id="{111B4A49-B930-4A89-A1CD-6CA2B3D95AED}"/>
              </a:ext>
            </a:extLst>
          </p:cNvPr>
          <p:cNvSpPr txBox="1"/>
          <p:nvPr/>
        </p:nvSpPr>
        <p:spPr>
          <a:xfrm>
            <a:off x="8669369" y="4354640"/>
            <a:ext cx="923925" cy="609600"/>
          </a:xfrm>
          <a:prstGeom prst="rect">
            <a:avLst/>
          </a:prstGeom>
          <a:noFill/>
        </p:spPr>
        <p:txBody>
          <a:bodyPr vertOverflow="clip" horzOverflow="clip" wrap="square" lIns="0" tIns="0" rIns="0" bIns="0" rtlCol="0" anchor="t">
            <a:spAutoFit/>
          </a:bodyPr>
          <a:lstStyle/>
          <a:p>
            <a:pPr algn="ctr"/>
            <a:r>
              <a:rPr lang="en-US" sz="4719" b="1" dirty="0">
                <a:solidFill>
                  <a:srgbClr val="FFFFFF">
                    <a:alpha val="100000"/>
                  </a:srgbClr>
                </a:solidFill>
                <a:latin typeface="Plus Jakarta Sans" panose="00000700000000000000" pitchFamily="2" charset="0"/>
              </a:rPr>
              <a:t>03</a:t>
            </a:r>
          </a:p>
        </p:txBody>
      </p:sp>
      <p:sp>
        <p:nvSpPr>
          <p:cNvPr id="572" name="Description of a primary heading-2">
            <a:extLst>
              <a:ext uri="{FF2B5EF4-FFF2-40B4-BE49-F238E27FC236}">
                <a16:creationId xmlns:a16="http://schemas.microsoft.com/office/drawing/2014/main" id="{111B4A49-B930-4A89-A1CD-6CA2B3D95AED}"/>
              </a:ext>
            </a:extLst>
          </p:cNvPr>
          <p:cNvSpPr txBox="1"/>
          <p:nvPr/>
        </p:nvSpPr>
        <p:spPr>
          <a:xfrm>
            <a:off x="7564469" y="7387495"/>
            <a:ext cx="3133725" cy="657225"/>
          </a:xfrm>
          <a:prstGeom prst="rect">
            <a:avLst/>
          </a:prstGeom>
          <a:noFill/>
        </p:spPr>
        <p:txBody>
          <a:bodyPr vertOverflow="clip" horzOverflow="clip" wrap="square" lIns="0" tIns="0" rIns="0" bIns="0" rtlCol="0" anchor="t">
            <a:spAutoFit/>
          </a:bodyPr>
          <a:lstStyle/>
          <a:p>
            <a:pPr algn="ctr">
              <a:lnSpc>
                <a:spcPts val="2538"/>
              </a:lnSpc>
            </a:pPr>
            <a:r>
              <a:rPr lang="en-US" sz="1800" dirty="0">
                <a:solidFill>
                  <a:srgbClr val="515760">
                    <a:alpha val="100000"/>
                  </a:srgbClr>
                </a:solidFill>
                <a:latin typeface="Plus Jakarta Sans" panose="00000700000000000000" pitchFamily="2" charset="0"/>
              </a:rPr>
              <a:t>164 million metric tons of CO2</a:t>
            </a:r>
          </a:p>
        </p:txBody>
      </p:sp>
      <p:pic>
        <p:nvPicPr>
          <p:cNvPr id="57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44">
            <a:alphaModFix amt="100000"/>
          </a:blip>
          <a:stretch/>
        </p:blipFill>
        <p:spPr>
          <a:xfrm>
            <a:off x="11010900" y="3724275"/>
            <a:ext cx="3000375" cy="3000375"/>
          </a:xfrm>
          <a:prstGeom prst="rect">
            <a:avLst/>
          </a:prstGeom>
        </p:spPr>
      </p:pic>
      <p:sp>
        <p:nvSpPr>
          <p:cNvPr id="574" name="Primary Heading-3">
            <a:extLst>
              <a:ext uri="{FF2B5EF4-FFF2-40B4-BE49-F238E27FC236}">
                <a16:creationId xmlns:a16="http://schemas.microsoft.com/office/drawing/2014/main" id="{111B4A49-B930-4A89-A1CD-6CA2B3D95AED}"/>
              </a:ext>
            </a:extLst>
          </p:cNvPr>
          <p:cNvSpPr txBox="1"/>
          <p:nvPr/>
        </p:nvSpPr>
        <p:spPr>
          <a:xfrm>
            <a:off x="11244358" y="5144357"/>
            <a:ext cx="2533650" cy="952500"/>
          </a:xfrm>
          <a:prstGeom prst="rect">
            <a:avLst/>
          </a:prstGeom>
          <a:noFill/>
        </p:spPr>
        <p:txBody>
          <a:bodyPr vertOverflow="clip" horzOverflow="clip" wrap="square" lIns="0" tIns="0" rIns="0" bIns="0" rtlCol="0" anchor="t">
            <a:spAutoFit/>
          </a:bodyPr>
          <a:lstStyle/>
          <a:p>
            <a:pPr algn="ctr">
              <a:lnSpc>
                <a:spcPts val="3726"/>
              </a:lnSpc>
            </a:pPr>
            <a:r>
              <a:rPr lang="en-US" sz="2700" b="1" dirty="0">
                <a:solidFill>
                  <a:srgbClr val="FFFFFF">
                    <a:alpha val="100000"/>
                  </a:srgbClr>
                </a:solidFill>
                <a:latin typeface="Plus Jakarta Sans" panose="00000700000000000000" pitchFamily="2" charset="0"/>
              </a:rPr>
              <a:t>Fertilizer Industry</a:t>
            </a:r>
          </a:p>
        </p:txBody>
      </p:sp>
      <p:sp>
        <p:nvSpPr>
          <p:cNvPr id="575" name="-3">
            <a:extLst>
              <a:ext uri="{FF2B5EF4-FFF2-40B4-BE49-F238E27FC236}">
                <a16:creationId xmlns:a16="http://schemas.microsoft.com/office/drawing/2014/main" id="{111B4A49-B930-4A89-A1CD-6CA2B3D95AED}"/>
              </a:ext>
            </a:extLst>
          </p:cNvPr>
          <p:cNvSpPr txBox="1"/>
          <p:nvPr/>
        </p:nvSpPr>
        <p:spPr>
          <a:xfrm>
            <a:off x="12034266" y="4354640"/>
            <a:ext cx="952500" cy="609600"/>
          </a:xfrm>
          <a:prstGeom prst="rect">
            <a:avLst/>
          </a:prstGeom>
          <a:noFill/>
        </p:spPr>
        <p:txBody>
          <a:bodyPr vertOverflow="clip" horzOverflow="clip" wrap="square" lIns="0" tIns="0" rIns="0" bIns="0" rtlCol="0" anchor="t">
            <a:spAutoFit/>
          </a:bodyPr>
          <a:lstStyle/>
          <a:p>
            <a:pPr algn="ctr"/>
            <a:r>
              <a:rPr lang="en-US" sz="4719" b="1" dirty="0">
                <a:solidFill>
                  <a:srgbClr val="FFFFFF">
                    <a:alpha val="100000"/>
                  </a:srgbClr>
                </a:solidFill>
                <a:latin typeface="Plus Jakarta Sans" panose="00000700000000000000" pitchFamily="2" charset="0"/>
              </a:rPr>
              <a:t>04</a:t>
            </a:r>
          </a:p>
        </p:txBody>
      </p:sp>
      <p:sp>
        <p:nvSpPr>
          <p:cNvPr id="576" name="Description of a primary heading-3">
            <a:extLst>
              <a:ext uri="{FF2B5EF4-FFF2-40B4-BE49-F238E27FC236}">
                <a16:creationId xmlns:a16="http://schemas.microsoft.com/office/drawing/2014/main" id="{111B4A49-B930-4A89-A1CD-6CA2B3D95AED}"/>
              </a:ext>
            </a:extLst>
          </p:cNvPr>
          <p:cNvSpPr txBox="1"/>
          <p:nvPr/>
        </p:nvSpPr>
        <p:spPr>
          <a:xfrm>
            <a:off x="10942415" y="7387495"/>
            <a:ext cx="3133725" cy="333375"/>
          </a:xfrm>
          <a:prstGeom prst="rect">
            <a:avLst/>
          </a:prstGeom>
          <a:noFill/>
        </p:spPr>
        <p:txBody>
          <a:bodyPr vertOverflow="clip" horzOverflow="clip" wrap="square" lIns="0" tIns="0" rIns="0" bIns="0" rtlCol="0" anchor="t">
            <a:spAutoFit/>
          </a:bodyPr>
          <a:lstStyle/>
          <a:p>
            <a:pPr algn="ctr">
              <a:lnSpc>
                <a:spcPts val="2538"/>
              </a:lnSpc>
            </a:pPr>
            <a:r>
              <a:rPr lang="en-US" sz="1800" dirty="0">
                <a:solidFill>
                  <a:srgbClr val="515760">
                    <a:alpha val="100000"/>
                  </a:srgbClr>
                </a:solidFill>
                <a:latin typeface="Plus Jakarta Sans" panose="00000700000000000000" pitchFamily="2" charset="0"/>
              </a:rPr>
              <a:t>25 million tons of CO2 </a:t>
            </a:r>
          </a:p>
        </p:txBody>
      </p:sp>
      <p:pic>
        <p:nvPicPr>
          <p:cNvPr id="57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46">
            <a:alphaModFix amt="100000"/>
          </a:blip>
          <a:stretch/>
        </p:blipFill>
        <p:spPr>
          <a:xfrm>
            <a:off x="14392275" y="3724275"/>
            <a:ext cx="3000375" cy="3000375"/>
          </a:xfrm>
          <a:prstGeom prst="rect">
            <a:avLst/>
          </a:prstGeom>
        </p:spPr>
      </p:pic>
      <p:sp>
        <p:nvSpPr>
          <p:cNvPr id="578" name="Primary Heading-4">
            <a:extLst>
              <a:ext uri="{FF2B5EF4-FFF2-40B4-BE49-F238E27FC236}">
                <a16:creationId xmlns:a16="http://schemas.microsoft.com/office/drawing/2014/main" id="{111B4A49-B930-4A89-A1CD-6CA2B3D95AED}"/>
              </a:ext>
            </a:extLst>
          </p:cNvPr>
          <p:cNvSpPr txBox="1"/>
          <p:nvPr/>
        </p:nvSpPr>
        <p:spPr>
          <a:xfrm>
            <a:off x="14622304" y="5144357"/>
            <a:ext cx="2533650" cy="952500"/>
          </a:xfrm>
          <a:prstGeom prst="rect">
            <a:avLst/>
          </a:prstGeom>
          <a:noFill/>
        </p:spPr>
        <p:txBody>
          <a:bodyPr vertOverflow="clip" horzOverflow="clip" wrap="square" lIns="0" tIns="0" rIns="0" bIns="0" rtlCol="0" anchor="t">
            <a:spAutoFit/>
          </a:bodyPr>
          <a:lstStyle/>
          <a:p>
            <a:pPr algn="ctr">
              <a:lnSpc>
                <a:spcPts val="3726"/>
              </a:lnSpc>
            </a:pPr>
            <a:r>
              <a:rPr lang="en-US" sz="2700" b="1" dirty="0">
                <a:solidFill>
                  <a:srgbClr val="FFFFFF">
                    <a:alpha val="100000"/>
                  </a:srgbClr>
                </a:solidFill>
                <a:latin typeface="Plus Jakarta Sans" panose="00000700000000000000" pitchFamily="2" charset="0"/>
              </a:rPr>
              <a:t>Iron &amp; Steel Production</a:t>
            </a:r>
          </a:p>
        </p:txBody>
      </p:sp>
      <p:sp>
        <p:nvSpPr>
          <p:cNvPr id="579" name="-4">
            <a:extLst>
              <a:ext uri="{FF2B5EF4-FFF2-40B4-BE49-F238E27FC236}">
                <a16:creationId xmlns:a16="http://schemas.microsoft.com/office/drawing/2014/main" id="{111B4A49-B930-4A89-A1CD-6CA2B3D95AED}"/>
              </a:ext>
            </a:extLst>
          </p:cNvPr>
          <p:cNvSpPr txBox="1"/>
          <p:nvPr/>
        </p:nvSpPr>
        <p:spPr>
          <a:xfrm>
            <a:off x="15424023" y="4354640"/>
            <a:ext cx="923925" cy="609600"/>
          </a:xfrm>
          <a:prstGeom prst="rect">
            <a:avLst/>
          </a:prstGeom>
          <a:noFill/>
        </p:spPr>
        <p:txBody>
          <a:bodyPr vertOverflow="clip" horzOverflow="clip" wrap="square" lIns="0" tIns="0" rIns="0" bIns="0" rtlCol="0" anchor="t">
            <a:spAutoFit/>
          </a:bodyPr>
          <a:lstStyle/>
          <a:p>
            <a:pPr algn="ctr"/>
            <a:r>
              <a:rPr lang="en-US" sz="4719" b="1" dirty="0">
                <a:solidFill>
                  <a:srgbClr val="FFFFFF">
                    <a:alpha val="100000"/>
                  </a:srgbClr>
                </a:solidFill>
                <a:latin typeface="Plus Jakarta Sans" panose="00000700000000000000" pitchFamily="2" charset="0"/>
              </a:rPr>
              <a:t>05</a:t>
            </a:r>
          </a:p>
        </p:txBody>
      </p:sp>
      <p:sp>
        <p:nvSpPr>
          <p:cNvPr id="580" name="Description of a primary heading-4">
            <a:extLst>
              <a:ext uri="{FF2B5EF4-FFF2-40B4-BE49-F238E27FC236}">
                <a16:creationId xmlns:a16="http://schemas.microsoft.com/office/drawing/2014/main" id="{111B4A49-B930-4A89-A1CD-6CA2B3D95AED}"/>
              </a:ext>
            </a:extLst>
          </p:cNvPr>
          <p:cNvSpPr txBox="1"/>
          <p:nvPr/>
        </p:nvSpPr>
        <p:spPr>
          <a:xfrm>
            <a:off x="14320266" y="7387495"/>
            <a:ext cx="3133725" cy="333375"/>
          </a:xfrm>
          <a:prstGeom prst="rect">
            <a:avLst/>
          </a:prstGeom>
          <a:noFill/>
        </p:spPr>
        <p:txBody>
          <a:bodyPr vertOverflow="clip" horzOverflow="clip" wrap="square" lIns="0" tIns="0" rIns="0" bIns="0" rtlCol="0" anchor="t">
            <a:spAutoFit/>
          </a:bodyPr>
          <a:lstStyle/>
          <a:p>
            <a:pPr algn="ctr">
              <a:lnSpc>
                <a:spcPts val="2538"/>
              </a:lnSpc>
            </a:pPr>
            <a:r>
              <a:rPr lang="en-US" sz="1800" dirty="0">
                <a:solidFill>
                  <a:srgbClr val="515760">
                    <a:alpha val="100000"/>
                  </a:srgbClr>
                </a:solidFill>
                <a:latin typeface="Plus Jakarta Sans" panose="00000700000000000000" pitchFamily="2" charset="0"/>
              </a:rPr>
              <a:t>135.420 million tons CO2.</a:t>
            </a:r>
          </a:p>
        </p:txBody>
      </p:sp>
      <p:sp>
        <p:nvSpPr>
          <p:cNvPr id="581" name="Click here to edit title-474">
            <a:extLst>
              <a:ext uri="{FF2B5EF4-FFF2-40B4-BE49-F238E27FC236}">
                <a16:creationId xmlns:a16="http://schemas.microsoft.com/office/drawing/2014/main" id="{111B4A49-B930-4A89-A1CD-6CA2B3D95AED}"/>
              </a:ext>
            </a:extLst>
          </p:cNvPr>
          <p:cNvSpPr txBox="1"/>
          <p:nvPr/>
        </p:nvSpPr>
        <p:spPr>
          <a:xfrm>
            <a:off x="808292" y="1188148"/>
            <a:ext cx="12458700" cy="714375"/>
          </a:xfrm>
          <a:prstGeom prst="rect">
            <a:avLst/>
          </a:prstGeom>
          <a:noFill/>
        </p:spPr>
        <p:txBody>
          <a:bodyPr vertOverflow="clip" horzOverflow="clip" wrap="square" lIns="0" tIns="0" rIns="0" bIns="0" rtlCol="0" anchor="t">
            <a:spAutoFit/>
          </a:bodyPr>
          <a:lstStyle/>
          <a:p>
            <a:pPr algn="l">
              <a:lnSpc>
                <a:spcPts val="5544"/>
              </a:lnSpc>
            </a:pPr>
            <a:r>
              <a:rPr lang="en-US" sz="4200" b="1" dirty="0">
                <a:solidFill>
                  <a:srgbClr val="005959">
                    <a:alpha val="100000"/>
                  </a:srgbClr>
                </a:solidFill>
                <a:latin typeface="Plus Jakarta Sans" panose="00000700000000000000" pitchFamily="2" charset="0"/>
              </a:rPr>
              <a:t>Sectors for Gradual Transition</a:t>
            </a:r>
          </a:p>
        </p:txBody>
      </p:sp>
      <p:sp>
        <p:nvSpPr>
          <p:cNvPr id="582" name="Click here to edit subtitle-434">
            <a:extLst>
              <a:ext uri="{FF2B5EF4-FFF2-40B4-BE49-F238E27FC236}">
                <a16:creationId xmlns:a16="http://schemas.microsoft.com/office/drawing/2014/main" id="{111B4A49-B930-4A89-A1CD-6CA2B3D95AED}"/>
              </a:ext>
            </a:extLst>
          </p:cNvPr>
          <p:cNvSpPr txBox="1"/>
          <p:nvPr/>
        </p:nvSpPr>
        <p:spPr>
          <a:xfrm>
            <a:off x="808292" y="1940052"/>
            <a:ext cx="12458700" cy="371475"/>
          </a:xfrm>
          <a:prstGeom prst="rect">
            <a:avLst/>
          </a:prstGeom>
          <a:noFill/>
        </p:spPr>
        <p:txBody>
          <a:bodyPr vertOverflow="clip" horzOverflow="clip" wrap="square" lIns="0" tIns="0" rIns="0" bIns="0" rtlCol="0" anchor="t">
            <a:spAutoFit/>
          </a:bodyPr>
          <a:lstStyle/>
          <a:p>
            <a:pPr algn="l">
              <a:lnSpc>
                <a:spcPts val="2835"/>
              </a:lnSpc>
            </a:pPr>
            <a:r>
              <a:rPr lang="en-US" sz="2100" dirty="0">
                <a:solidFill>
                  <a:srgbClr val="515760">
                    <a:alpha val="100000"/>
                  </a:srgbClr>
                </a:solidFill>
                <a:latin typeface="Plus Jakarta Sans" panose="00000700000000000000" pitchFamily="2" charset="0"/>
              </a:rPr>
              <a:t>Identifying Key Sectors for India's Carbon Credit Trading Scheme (CCTS)</a:t>
            </a:r>
          </a:p>
        </p:txBody>
      </p:sp>
      <p:sp>
        <p:nvSpPr>
          <p:cNvPr id="583" name="Click here to edit label-453">
            <a:extLst>
              <a:ext uri="{FF2B5EF4-FFF2-40B4-BE49-F238E27FC236}">
                <a16:creationId xmlns:a16="http://schemas.microsoft.com/office/drawing/2014/main" id="{111B4A49-B930-4A89-A1CD-6CA2B3D95AED}"/>
              </a:ext>
            </a:extLst>
          </p:cNvPr>
          <p:cNvSpPr txBox="1"/>
          <p:nvPr/>
        </p:nvSpPr>
        <p:spPr>
          <a:xfrm>
            <a:off x="808292" y="836866"/>
            <a:ext cx="12458700" cy="295275"/>
          </a:xfrm>
          <a:prstGeom prst="rect">
            <a:avLst/>
          </a:prstGeom>
          <a:noFill/>
        </p:spPr>
        <p:txBody>
          <a:bodyPr vertOverflow="clip" horzOverflow="clip" wrap="square" lIns="0" tIns="0" rIns="0" bIns="0" rtlCol="0" anchor="t">
            <a:spAutoFit/>
          </a:bodyPr>
          <a:lstStyle/>
          <a:p>
            <a:pPr algn="l">
              <a:lnSpc>
                <a:spcPts val="2196"/>
              </a:lnSpc>
            </a:pPr>
            <a:r>
              <a:rPr lang="en-US" sz="1800" b="1" spc="540" dirty="0">
                <a:solidFill>
                  <a:srgbClr val="171C25">
                    <a:alpha val="100000"/>
                  </a:srgbClr>
                </a:solidFill>
                <a:latin typeface="Plus Jakarta Sans" panose="00000700000000000000" pitchFamily="2" charset="0"/>
              </a:rPr>
              <a:t>OVERVIEW OF INDIA'S CARBON CREDIT TRADING SCHEME (CCTS) </a:t>
            </a:r>
          </a:p>
        </p:txBody>
      </p:sp>
    </p:spTree>
    <p:extLst>
      <p:ext uri="{BB962C8B-B14F-4D97-AF65-F5344CB8AC3E}">
        <p14:creationId xmlns:p14="http://schemas.microsoft.com/office/powerpoint/2010/main" val="3648047976"/>
      </p:ext>
    </p:extLst>
  </p:cSld>
  <p:clrMapOvr>
    <a:masterClrMapping/>
  </p:clrMapOvr>
</p:sld>
</file>

<file path=ppt/slides/slide13.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584" name=""/>
        <p:cNvGrpSpPr/>
        <p:nvPr/>
      </p:nvGrpSpPr>
      <p:grpSpPr>
        <a:xfrm>
          <a:off x="0" y="0"/>
          <a:ext cx="0" cy="0"/>
          <a:chOff x="0" y="0"/>
          <a:chExt cx="0" cy="0"/>
        </a:xfrm>
      </p:grpSpPr>
      <p:pic>
        <p:nvPicPr>
          <p:cNvPr id="58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50">
            <a:alphaModFix amt="100000"/>
          </a:blip>
          <a:stretch/>
        </p:blipFill>
        <p:spPr>
          <a:xfrm>
            <a:off x="0" y="0"/>
            <a:ext cx="18288000" cy="10287000"/>
          </a:xfrm>
          <a:prstGeom prst="rect">
            <a:avLst/>
          </a:prstGeom>
        </p:spPr>
      </p:pic>
      <p:pic>
        <p:nvPicPr>
          <p:cNvPr id="58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52">
            <a:alphaModFix amt="100000"/>
          </a:blip>
          <a:stretch/>
        </p:blipFill>
        <p:spPr>
          <a:xfrm>
            <a:off x="16916400" y="0"/>
            <a:ext cx="1219200" cy="2343150"/>
          </a:xfrm>
          <a:prstGeom prst="rect">
            <a:avLst/>
          </a:prstGeom>
        </p:spPr>
      </p:pic>
      <p:pic>
        <p:nvPicPr>
          <p:cNvPr id="58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54">
            <a:alphaModFix amt="100000"/>
          </a:blip>
          <a:stretch/>
        </p:blipFill>
        <p:spPr>
          <a:xfrm>
            <a:off x="16916400" y="0"/>
            <a:ext cx="1219200" cy="2343150"/>
          </a:xfrm>
          <a:prstGeom prst="rect">
            <a:avLst/>
          </a:prstGeom>
        </p:spPr>
      </p:pic>
      <p:pic>
        <p:nvPicPr>
          <p:cNvPr id="58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56">
            <a:alphaModFix amt="100000"/>
          </a:blip>
          <a:stretch/>
        </p:blipFill>
        <p:spPr>
          <a:xfrm>
            <a:off x="16916400" y="0"/>
            <a:ext cx="1219200" cy="2343150"/>
          </a:xfrm>
          <a:prstGeom prst="rect">
            <a:avLst/>
          </a:prstGeom>
        </p:spPr>
      </p:pic>
      <p:pic>
        <p:nvPicPr>
          <p:cNvPr id="59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58">
            <a:alphaModFix amt="100000"/>
          </a:blip>
          <a:stretch/>
        </p:blipFill>
        <p:spPr>
          <a:xfrm>
            <a:off x="16916400" y="0"/>
            <a:ext cx="1219200" cy="2343150"/>
          </a:xfrm>
          <a:prstGeom prst="rect">
            <a:avLst/>
          </a:prstGeom>
        </p:spPr>
      </p:pic>
      <p:pic>
        <p:nvPicPr>
          <p:cNvPr id="591"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60">
            <a:alphaModFix amt="100000"/>
          </a:blip>
          <a:stretch/>
        </p:blipFill>
        <p:spPr>
          <a:xfrm>
            <a:off x="228600" y="7543800"/>
            <a:ext cx="457200" cy="1828800"/>
          </a:xfrm>
          <a:prstGeom prst="rect">
            <a:avLst/>
          </a:prstGeom>
        </p:spPr>
      </p:pic>
      <p:pic>
        <p:nvPicPr>
          <p:cNvPr id="59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62">
            <a:alphaModFix amt="100000"/>
          </a:blip>
          <a:stretch/>
        </p:blipFill>
        <p:spPr>
          <a:xfrm>
            <a:off x="228600" y="7543800"/>
            <a:ext cx="457200" cy="1828800"/>
          </a:xfrm>
          <a:prstGeom prst="rect">
            <a:avLst/>
          </a:prstGeom>
        </p:spPr>
      </p:pic>
      <p:pic>
        <p:nvPicPr>
          <p:cNvPr id="593" name="pyramidsvg">
            <a:extLst>
              <a:ext uri="{FF2B5EF4-FFF2-40B4-BE49-F238E27FC236}">
                <a16:creationId xmlns:a16="http://schemas.microsoft.com/office/drawing/2014/main" id="{A8642F66-C0BB-4949-9A9C-024B120A5D52}"/>
              </a:ext>
            </a:extLst>
          </p:cNvPr>
          <p:cNvPicPr>
            <a:picLocks noChangeAspect="1"/>
          </p:cNvPicPr>
          <p:nvPr/>
        </p:nvPicPr>
        <p:blipFill rotWithShape="1">
          <a:blip r:embed="rId365">
            <a:alphaModFix amt="100000"/>
            <a:extLst>
              <a:ext uri="{987CEC85-E607-4A38-9DB9-167C1668503A}">
                <asvg:svgBlip xmlns:r="http://schemas.openxmlformats.org/officeDocument/2006/relationships" xmlns:asvg="http://schemas.microsoft.com/office/drawing/2016/SVG/main" r:embed="rId364"/>
                <a14:useLocalDpi xmlns:a14="http://schemas.microsoft.com/office/drawing/2010/main" val="0"/>
              </a:ext>
            </a:extLst>
          </a:blip>
          <a:srcRect l="0" t="0" r="0" b="0"/>
          <a:stretch/>
        </p:blipFill>
        <p:spPr>
          <a:xfrm>
            <a:off x="971550" y="4305300"/>
            <a:ext cx="16411575" cy="1333500"/>
          </a:xfrm>
          <a:prstGeom prst="rect">
            <a:avLst/>
          </a:prstGeom>
        </p:spPr>
      </p:pic>
      <p:sp>
        <p:nvSpPr>
          <p:cNvPr id="594" name="-0">
            <a:extLst>
              <a:ext uri="{FF2B5EF4-FFF2-40B4-BE49-F238E27FC236}">
                <a16:creationId xmlns:a16="http://schemas.microsoft.com/office/drawing/2014/main" id="{111B4A49-B930-4A89-A1CD-6CA2B3D95AED}"/>
              </a:ext>
            </a:extLst>
          </p:cNvPr>
          <p:cNvSpPr txBox="1"/>
          <p:nvPr/>
        </p:nvSpPr>
        <p:spPr>
          <a:xfrm>
            <a:off x="2730246" y="4700397"/>
            <a:ext cx="723900" cy="542925"/>
          </a:xfrm>
          <a:prstGeom prst="rect">
            <a:avLst/>
          </a:prstGeom>
          <a:noFill/>
        </p:spPr>
        <p:txBody>
          <a:bodyPr vertOverflow="clip" horzOverflow="clip" wrap="square" lIns="0" tIns="0" rIns="0" bIns="0" rtlCol="0" anchor="t">
            <a:spAutoFit/>
          </a:bodyPr>
          <a:lstStyle/>
          <a:p>
            <a:pPr algn="l"/>
            <a:r>
              <a:rPr lang="en-US" sz="4200" b="1" dirty="0">
                <a:solidFill>
                  <a:srgbClr val="FFFFFF">
                    <a:alpha val="100000"/>
                  </a:srgbClr>
                </a:solidFill>
                <a:latin typeface="Plus Jakarta Sans" panose="00000700000000000000" pitchFamily="2" charset="0"/>
              </a:rPr>
              <a:t>01</a:t>
            </a:r>
          </a:p>
        </p:txBody>
      </p:sp>
      <p:sp>
        <p:nvSpPr>
          <p:cNvPr id="595" name="Primary Heading-0">
            <a:extLst>
              <a:ext uri="{FF2B5EF4-FFF2-40B4-BE49-F238E27FC236}">
                <a16:creationId xmlns:a16="http://schemas.microsoft.com/office/drawing/2014/main" id="{111B4A49-B930-4A89-A1CD-6CA2B3D95AED}"/>
              </a:ext>
            </a:extLst>
          </p:cNvPr>
          <p:cNvSpPr txBox="1"/>
          <p:nvPr/>
        </p:nvSpPr>
        <p:spPr>
          <a:xfrm>
            <a:off x="998601" y="5938552"/>
            <a:ext cx="3810000" cy="390525"/>
          </a:xfrm>
          <a:prstGeom prst="rect">
            <a:avLst/>
          </a:prstGeom>
          <a:noFill/>
        </p:spPr>
        <p:txBody>
          <a:bodyPr vertOverflow="clip" horzOverflow="clip" wrap="square" lIns="0" tIns="0" rIns="0" bIns="0" rtlCol="0" anchor="t">
            <a:spAutoFit/>
          </a:bodyPr>
          <a:lstStyle/>
          <a:p>
            <a:pPr algn="l">
              <a:lnSpc>
                <a:spcPts val="2982"/>
              </a:lnSpc>
            </a:pPr>
            <a:r>
              <a:rPr lang="en-US" sz="2100" b="1" dirty="0">
                <a:solidFill>
                  <a:srgbClr val="171C25">
                    <a:alpha val="100000"/>
                  </a:srgbClr>
                </a:solidFill>
                <a:latin typeface="Plus Jakarta Sans" panose="00000700000000000000" pitchFamily="2" charset="0"/>
              </a:rPr>
              <a:t>For non-obligated entities</a:t>
            </a:r>
          </a:p>
        </p:txBody>
      </p:sp>
      <p:sp>
        <p:nvSpPr>
          <p:cNvPr id="596" name="-1">
            <a:extLst>
              <a:ext uri="{FF2B5EF4-FFF2-40B4-BE49-F238E27FC236}">
                <a16:creationId xmlns:a16="http://schemas.microsoft.com/office/drawing/2014/main" id="{111B4A49-B930-4A89-A1CD-6CA2B3D95AED}"/>
              </a:ext>
            </a:extLst>
          </p:cNvPr>
          <p:cNvSpPr txBox="1"/>
          <p:nvPr/>
        </p:nvSpPr>
        <p:spPr>
          <a:xfrm>
            <a:off x="6734556" y="4700397"/>
            <a:ext cx="828675" cy="542925"/>
          </a:xfrm>
          <a:prstGeom prst="rect">
            <a:avLst/>
          </a:prstGeom>
          <a:noFill/>
        </p:spPr>
        <p:txBody>
          <a:bodyPr vertOverflow="clip" horzOverflow="clip" wrap="square" lIns="0" tIns="0" rIns="0" bIns="0" rtlCol="0" anchor="t">
            <a:spAutoFit/>
          </a:bodyPr>
          <a:lstStyle/>
          <a:p>
            <a:pPr algn="l"/>
            <a:r>
              <a:rPr lang="en-US" sz="4200" b="1" dirty="0">
                <a:solidFill>
                  <a:srgbClr val="FFFFFF">
                    <a:alpha val="100000"/>
                  </a:srgbClr>
                </a:solidFill>
                <a:latin typeface="Plus Jakarta Sans" panose="00000700000000000000" pitchFamily="2" charset="0"/>
              </a:rPr>
              <a:t>02</a:t>
            </a:r>
          </a:p>
        </p:txBody>
      </p:sp>
      <p:sp>
        <p:nvSpPr>
          <p:cNvPr id="597" name="Primary Heading-1">
            <a:extLst>
              <a:ext uri="{FF2B5EF4-FFF2-40B4-BE49-F238E27FC236}">
                <a16:creationId xmlns:a16="http://schemas.microsoft.com/office/drawing/2014/main" id="{111B4A49-B930-4A89-A1CD-6CA2B3D95AED}"/>
              </a:ext>
            </a:extLst>
          </p:cNvPr>
          <p:cNvSpPr txBox="1"/>
          <p:nvPr/>
        </p:nvSpPr>
        <p:spPr>
          <a:xfrm>
            <a:off x="5054632" y="5938552"/>
            <a:ext cx="3810000" cy="1524000"/>
          </a:xfrm>
          <a:prstGeom prst="rect">
            <a:avLst/>
          </a:prstGeom>
          <a:noFill/>
        </p:spPr>
        <p:txBody>
          <a:bodyPr vertOverflow="clip" horzOverflow="clip" wrap="square" lIns="0" tIns="0" rIns="0" bIns="0" rtlCol="0" anchor="t">
            <a:spAutoFit/>
          </a:bodyPr>
          <a:lstStyle/>
          <a:p>
            <a:pPr algn="l">
              <a:lnSpc>
                <a:spcPts val="2982"/>
              </a:lnSpc>
            </a:pPr>
            <a:r>
              <a:rPr lang="en-US" sz="2100" b="1" dirty="0">
                <a:solidFill>
                  <a:srgbClr val="171C25">
                    <a:alpha val="100000"/>
                  </a:srgbClr>
                </a:solidFill>
                <a:latin typeface="Plus Jakarta Sans" panose="00000700000000000000" pitchFamily="2" charset="0"/>
              </a:rPr>
              <a:t>Entities can register projects for GHG emission reduction, removal, or avoidance</a:t>
            </a:r>
          </a:p>
        </p:txBody>
      </p:sp>
      <p:sp>
        <p:nvSpPr>
          <p:cNvPr id="598" name="-2">
            <a:extLst>
              <a:ext uri="{FF2B5EF4-FFF2-40B4-BE49-F238E27FC236}">
                <a16:creationId xmlns:a16="http://schemas.microsoft.com/office/drawing/2014/main" id="{111B4A49-B930-4A89-A1CD-6CA2B3D95AED}"/>
              </a:ext>
            </a:extLst>
          </p:cNvPr>
          <p:cNvSpPr txBox="1"/>
          <p:nvPr/>
        </p:nvSpPr>
        <p:spPr>
          <a:xfrm>
            <a:off x="10786967" y="4700397"/>
            <a:ext cx="838200" cy="542925"/>
          </a:xfrm>
          <a:prstGeom prst="rect">
            <a:avLst/>
          </a:prstGeom>
          <a:noFill/>
        </p:spPr>
        <p:txBody>
          <a:bodyPr vertOverflow="clip" horzOverflow="clip" wrap="square" lIns="0" tIns="0" rIns="0" bIns="0" rtlCol="0" anchor="t">
            <a:spAutoFit/>
          </a:bodyPr>
          <a:lstStyle/>
          <a:p>
            <a:pPr algn="l"/>
            <a:r>
              <a:rPr lang="en-US" sz="4200" b="1" dirty="0">
                <a:solidFill>
                  <a:srgbClr val="FFFFFF">
                    <a:alpha val="100000"/>
                  </a:srgbClr>
                </a:solidFill>
                <a:latin typeface="Plus Jakarta Sans" panose="00000700000000000000" pitchFamily="2" charset="0"/>
              </a:rPr>
              <a:t>03</a:t>
            </a:r>
          </a:p>
        </p:txBody>
      </p:sp>
      <p:sp>
        <p:nvSpPr>
          <p:cNvPr id="599" name="Primary Heading-2">
            <a:extLst>
              <a:ext uri="{FF2B5EF4-FFF2-40B4-BE49-F238E27FC236}">
                <a16:creationId xmlns:a16="http://schemas.microsoft.com/office/drawing/2014/main" id="{111B4A49-B930-4A89-A1CD-6CA2B3D95AED}"/>
              </a:ext>
            </a:extLst>
          </p:cNvPr>
          <p:cNvSpPr txBox="1"/>
          <p:nvPr/>
        </p:nvSpPr>
        <p:spPr>
          <a:xfrm>
            <a:off x="9110758" y="5938552"/>
            <a:ext cx="3810000" cy="771525"/>
          </a:xfrm>
          <a:prstGeom prst="rect">
            <a:avLst/>
          </a:prstGeom>
          <a:noFill/>
        </p:spPr>
        <p:txBody>
          <a:bodyPr vertOverflow="clip" horzOverflow="clip" wrap="square" lIns="0" tIns="0" rIns="0" bIns="0" rtlCol="0" anchor="t">
            <a:spAutoFit/>
          </a:bodyPr>
          <a:lstStyle/>
          <a:p>
            <a:pPr algn="l">
              <a:lnSpc>
                <a:spcPts val="2982"/>
              </a:lnSpc>
            </a:pPr>
            <a:r>
              <a:rPr lang="en-US" sz="2100" b="1" dirty="0">
                <a:solidFill>
                  <a:srgbClr val="171C25">
                    <a:alpha val="100000"/>
                  </a:srgbClr>
                </a:solidFill>
                <a:latin typeface="Plus Jakarta Sans" panose="00000700000000000000" pitchFamily="2" charset="0"/>
              </a:rPr>
              <a:t>Eligible projects receive Carbon Credit Certificates </a:t>
            </a:r>
          </a:p>
        </p:txBody>
      </p:sp>
      <p:sp>
        <p:nvSpPr>
          <p:cNvPr id="600" name="-3">
            <a:extLst>
              <a:ext uri="{FF2B5EF4-FFF2-40B4-BE49-F238E27FC236}">
                <a16:creationId xmlns:a16="http://schemas.microsoft.com/office/drawing/2014/main" id="{111B4A49-B930-4A89-A1CD-6CA2B3D95AED}"/>
              </a:ext>
            </a:extLst>
          </p:cNvPr>
          <p:cNvSpPr txBox="1"/>
          <p:nvPr/>
        </p:nvSpPr>
        <p:spPr>
          <a:xfrm>
            <a:off x="14831473" y="4700397"/>
            <a:ext cx="857250" cy="542925"/>
          </a:xfrm>
          <a:prstGeom prst="rect">
            <a:avLst/>
          </a:prstGeom>
          <a:noFill/>
        </p:spPr>
        <p:txBody>
          <a:bodyPr vertOverflow="clip" horzOverflow="clip" wrap="square" lIns="0" tIns="0" rIns="0" bIns="0" rtlCol="0" anchor="t">
            <a:spAutoFit/>
          </a:bodyPr>
          <a:lstStyle/>
          <a:p>
            <a:pPr algn="l"/>
            <a:r>
              <a:rPr lang="en-US" sz="4200" b="1" dirty="0">
                <a:solidFill>
                  <a:srgbClr val="FFFFFF">
                    <a:alpha val="100000"/>
                  </a:srgbClr>
                </a:solidFill>
                <a:latin typeface="Plus Jakarta Sans" panose="00000700000000000000" pitchFamily="2" charset="0"/>
              </a:rPr>
              <a:t>04</a:t>
            </a:r>
          </a:p>
        </p:txBody>
      </p:sp>
      <p:sp>
        <p:nvSpPr>
          <p:cNvPr id="601" name="Primary Heading-3">
            <a:extLst>
              <a:ext uri="{FF2B5EF4-FFF2-40B4-BE49-F238E27FC236}">
                <a16:creationId xmlns:a16="http://schemas.microsoft.com/office/drawing/2014/main" id="{111B4A49-B930-4A89-A1CD-6CA2B3D95AED}"/>
              </a:ext>
            </a:extLst>
          </p:cNvPr>
          <p:cNvSpPr txBox="1"/>
          <p:nvPr/>
        </p:nvSpPr>
        <p:spPr>
          <a:xfrm>
            <a:off x="13166788" y="5938552"/>
            <a:ext cx="3810000" cy="1143000"/>
          </a:xfrm>
          <a:prstGeom prst="rect">
            <a:avLst/>
          </a:prstGeom>
          <a:noFill/>
        </p:spPr>
        <p:txBody>
          <a:bodyPr vertOverflow="clip" horzOverflow="clip" wrap="square" lIns="0" tIns="0" rIns="0" bIns="0" rtlCol="0" anchor="t">
            <a:spAutoFit/>
          </a:bodyPr>
          <a:lstStyle/>
          <a:p>
            <a:pPr algn="l">
              <a:lnSpc>
                <a:spcPts val="2982"/>
              </a:lnSpc>
            </a:pPr>
            <a:r>
              <a:rPr lang="en-US" sz="2100" b="1" dirty="0">
                <a:solidFill>
                  <a:srgbClr val="171C25">
                    <a:alpha val="100000"/>
                  </a:srgbClr>
                </a:solidFill>
                <a:latin typeface="Plus Jakarta Sans" panose="00000700000000000000" pitchFamily="2" charset="0"/>
              </a:rPr>
              <a:t>Enables mitigation from sectors not covered under compliance mechanism</a:t>
            </a:r>
          </a:p>
        </p:txBody>
      </p:sp>
      <p:sp>
        <p:nvSpPr>
          <p:cNvPr id="602" name="Click here to edit title-452">
            <a:extLst>
              <a:ext uri="{FF2B5EF4-FFF2-40B4-BE49-F238E27FC236}">
                <a16:creationId xmlns:a16="http://schemas.microsoft.com/office/drawing/2014/main" id="{111B4A49-B930-4A89-A1CD-6CA2B3D95AED}"/>
              </a:ext>
            </a:extLst>
          </p:cNvPr>
          <p:cNvSpPr txBox="1"/>
          <p:nvPr/>
        </p:nvSpPr>
        <p:spPr>
          <a:xfrm>
            <a:off x="808292" y="1188148"/>
            <a:ext cx="12458700" cy="714375"/>
          </a:xfrm>
          <a:prstGeom prst="rect">
            <a:avLst/>
          </a:prstGeom>
          <a:noFill/>
        </p:spPr>
        <p:txBody>
          <a:bodyPr vertOverflow="clip" horzOverflow="clip" wrap="square" lIns="0" tIns="0" rIns="0" bIns="0" rtlCol="0" anchor="t">
            <a:spAutoFit/>
          </a:bodyPr>
          <a:lstStyle/>
          <a:p>
            <a:pPr algn="l">
              <a:lnSpc>
                <a:spcPts val="5544"/>
              </a:lnSpc>
            </a:pPr>
            <a:r>
              <a:rPr lang="en-US" sz="4200" b="1" dirty="0">
                <a:solidFill>
                  <a:srgbClr val="005959">
                    <a:alpha val="100000"/>
                  </a:srgbClr>
                </a:solidFill>
                <a:latin typeface="Plus Jakarta Sans" panose="00000700000000000000" pitchFamily="2" charset="0"/>
              </a:rPr>
              <a:t>Key Features of Voluntary Mechanism</a:t>
            </a:r>
          </a:p>
        </p:txBody>
      </p:sp>
      <p:sp>
        <p:nvSpPr>
          <p:cNvPr id="603" name="Click here to edit subtitle-428">
            <a:extLst>
              <a:ext uri="{FF2B5EF4-FFF2-40B4-BE49-F238E27FC236}">
                <a16:creationId xmlns:a16="http://schemas.microsoft.com/office/drawing/2014/main" id="{111B4A49-B930-4A89-A1CD-6CA2B3D95AED}"/>
              </a:ext>
            </a:extLst>
          </p:cNvPr>
          <p:cNvSpPr txBox="1"/>
          <p:nvPr/>
        </p:nvSpPr>
        <p:spPr>
          <a:xfrm>
            <a:off x="808292" y="1940052"/>
            <a:ext cx="12458700" cy="371475"/>
          </a:xfrm>
          <a:prstGeom prst="rect">
            <a:avLst/>
          </a:prstGeom>
          <a:noFill/>
        </p:spPr>
        <p:txBody>
          <a:bodyPr vertOverflow="clip" horzOverflow="clip" wrap="square" lIns="0" tIns="0" rIns="0" bIns="0" rtlCol="0" anchor="t">
            <a:spAutoFit/>
          </a:bodyPr>
          <a:lstStyle/>
          <a:p>
            <a:pPr algn="l">
              <a:lnSpc>
                <a:spcPts val="2835"/>
              </a:lnSpc>
            </a:pPr>
            <a:r>
              <a:rPr lang="en-US" sz="2100" dirty="0">
                <a:solidFill>
                  <a:srgbClr val="515760">
                    <a:alpha val="100000"/>
                  </a:srgbClr>
                </a:solidFill>
                <a:latin typeface="Plus Jakarta Sans" panose="00000700000000000000" pitchFamily="2" charset="0"/>
              </a:rPr>
              <a:t>Highlighting Key Aspects of India's Carbon Credit Trading Scheme (CCTS)</a:t>
            </a:r>
          </a:p>
        </p:txBody>
      </p:sp>
      <p:sp>
        <p:nvSpPr>
          <p:cNvPr id="604" name="Click here to edit label-470">
            <a:extLst>
              <a:ext uri="{FF2B5EF4-FFF2-40B4-BE49-F238E27FC236}">
                <a16:creationId xmlns:a16="http://schemas.microsoft.com/office/drawing/2014/main" id="{111B4A49-B930-4A89-A1CD-6CA2B3D95AED}"/>
              </a:ext>
            </a:extLst>
          </p:cNvPr>
          <p:cNvSpPr txBox="1"/>
          <p:nvPr/>
        </p:nvSpPr>
        <p:spPr>
          <a:xfrm>
            <a:off x="808292" y="836866"/>
            <a:ext cx="12458700" cy="295275"/>
          </a:xfrm>
          <a:prstGeom prst="rect">
            <a:avLst/>
          </a:prstGeom>
          <a:noFill/>
        </p:spPr>
        <p:txBody>
          <a:bodyPr vertOverflow="clip" horzOverflow="clip" wrap="square" lIns="0" tIns="0" rIns="0" bIns="0" rtlCol="0" anchor="t">
            <a:spAutoFit/>
          </a:bodyPr>
          <a:lstStyle/>
          <a:p>
            <a:pPr algn="l">
              <a:lnSpc>
                <a:spcPts val="2196"/>
              </a:lnSpc>
            </a:pPr>
            <a:r>
              <a:rPr lang="en-US" sz="1800" b="1" spc="540" dirty="0">
                <a:solidFill>
                  <a:srgbClr val="171C25">
                    <a:alpha val="100000"/>
                  </a:srgbClr>
                </a:solidFill>
                <a:latin typeface="Plus Jakarta Sans" panose="00000700000000000000" pitchFamily="2" charset="0"/>
              </a:rPr>
              <a:t>OVERVIEW OF INDIA'S CARBON CREDIT TRADING SCHEME (CCTS)</a:t>
            </a:r>
          </a:p>
        </p:txBody>
      </p:sp>
    </p:spTree>
    <p:extLst>
      <p:ext uri="{BB962C8B-B14F-4D97-AF65-F5344CB8AC3E}">
        <p14:creationId xmlns:p14="http://schemas.microsoft.com/office/powerpoint/2010/main" val="3648047976"/>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605" name=""/>
        <p:cNvGrpSpPr/>
        <p:nvPr/>
      </p:nvGrpSpPr>
      <p:grpSpPr>
        <a:xfrm>
          <a:off x="0" y="0"/>
          <a:ext cx="0" cy="0"/>
          <a:chOff x="0" y="0"/>
          <a:chExt cx="0" cy="0"/>
        </a:xfrm>
      </p:grpSpPr>
      <p:pic>
        <p:nvPicPr>
          <p:cNvPr id="60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69">
            <a:alphaModFix amt="100000"/>
          </a:blip>
          <a:stretch/>
        </p:blipFill>
        <p:spPr>
          <a:xfrm>
            <a:off x="0" y="0"/>
            <a:ext cx="18288000" cy="10287000"/>
          </a:xfrm>
          <a:prstGeom prst="rect">
            <a:avLst/>
          </a:prstGeom>
        </p:spPr>
      </p:pic>
      <p:pic>
        <p:nvPicPr>
          <p:cNvPr id="60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71">
            <a:alphaModFix amt="100000"/>
          </a:blip>
          <a:stretch/>
        </p:blipFill>
        <p:spPr>
          <a:xfrm>
            <a:off x="16916400" y="0"/>
            <a:ext cx="1219200" cy="2343150"/>
          </a:xfrm>
          <a:prstGeom prst="rect">
            <a:avLst/>
          </a:prstGeom>
        </p:spPr>
      </p:pic>
      <p:pic>
        <p:nvPicPr>
          <p:cNvPr id="60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73">
            <a:alphaModFix amt="100000"/>
          </a:blip>
          <a:stretch/>
        </p:blipFill>
        <p:spPr>
          <a:xfrm>
            <a:off x="16916400" y="0"/>
            <a:ext cx="1219200" cy="2343150"/>
          </a:xfrm>
          <a:prstGeom prst="rect">
            <a:avLst/>
          </a:prstGeom>
        </p:spPr>
      </p:pic>
      <p:pic>
        <p:nvPicPr>
          <p:cNvPr id="61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75">
            <a:alphaModFix amt="100000"/>
          </a:blip>
          <a:stretch/>
        </p:blipFill>
        <p:spPr>
          <a:xfrm>
            <a:off x="16916400" y="0"/>
            <a:ext cx="1219200" cy="2343150"/>
          </a:xfrm>
          <a:prstGeom prst="rect">
            <a:avLst/>
          </a:prstGeom>
        </p:spPr>
      </p:pic>
      <p:pic>
        <p:nvPicPr>
          <p:cNvPr id="611"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77">
            <a:alphaModFix amt="100000"/>
          </a:blip>
          <a:stretch/>
        </p:blipFill>
        <p:spPr>
          <a:xfrm>
            <a:off x="16916400" y="0"/>
            <a:ext cx="1219200" cy="2343150"/>
          </a:xfrm>
          <a:prstGeom prst="rect">
            <a:avLst/>
          </a:prstGeom>
        </p:spPr>
      </p:pic>
      <p:pic>
        <p:nvPicPr>
          <p:cNvPr id="61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79">
            <a:alphaModFix amt="100000"/>
          </a:blip>
          <a:stretch/>
        </p:blipFill>
        <p:spPr>
          <a:xfrm>
            <a:off x="228600" y="7543800"/>
            <a:ext cx="457200" cy="1828800"/>
          </a:xfrm>
          <a:prstGeom prst="rect">
            <a:avLst/>
          </a:prstGeom>
        </p:spPr>
      </p:pic>
      <p:pic>
        <p:nvPicPr>
          <p:cNvPr id="61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81">
            <a:alphaModFix amt="100000"/>
          </a:blip>
          <a:stretch/>
        </p:blipFill>
        <p:spPr>
          <a:xfrm>
            <a:off x="228600" y="7543800"/>
            <a:ext cx="457200" cy="1828800"/>
          </a:xfrm>
          <a:prstGeom prst="rect">
            <a:avLst/>
          </a:prstGeom>
        </p:spPr>
      </p:pic>
      <p:pic>
        <p:nvPicPr>
          <p:cNvPr id="61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83">
            <a:alphaModFix amt="100000"/>
          </a:blip>
          <a:stretch/>
        </p:blipFill>
        <p:spPr>
          <a:xfrm>
            <a:off x="8791575" y="2438400"/>
            <a:ext cx="5715000" cy="5715000"/>
          </a:xfrm>
          <a:prstGeom prst="rect">
            <a:avLst/>
          </a:prstGeom>
        </p:spPr>
      </p:pic>
      <p:pic>
        <p:nvPicPr>
          <p:cNvPr id="61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85">
            <a:alphaModFix amt="100000"/>
          </a:blip>
          <a:stretch/>
        </p:blipFill>
        <p:spPr>
          <a:xfrm>
            <a:off x="9458325" y="3105150"/>
            <a:ext cx="4381500" cy="4381500"/>
          </a:xfrm>
          <a:prstGeom prst="rect">
            <a:avLst/>
          </a:prstGeom>
        </p:spPr>
      </p:pic>
      <p:pic>
        <p:nvPicPr>
          <p:cNvPr id="616" name="da1491d9-2e6d-4ff4-aa5a-5f92166fc6b1">
            <a:extLst>
              <a:ext uri="{FF2B5EF4-FFF2-40B4-BE49-F238E27FC236}">
                <a16:creationId xmlns:a16="http://schemas.microsoft.com/office/drawing/2014/main" id="{A8642F66-C0BB-4949-9A9C-024B120A5D52}"/>
              </a:ext>
            </a:extLst>
          </p:cNvPr>
          <p:cNvPicPr preferRelativeResize="0">
            <a:picLocks noChangeAspect="1"/>
          </p:cNvPicPr>
          <p:nvPr/>
        </p:nvPicPr>
        <p:blipFill rotWithShape="1">
          <a:blip r:embed="rId387">
            <a:alphaModFix amt="100000"/>
          </a:blip>
          <a:srcRect l="0" t="0" r="0" b="0"/>
          <a:stretch/>
        </p:blipFill>
        <p:spPr>
          <a:xfrm>
            <a:off x="8791575" y="1676400"/>
            <a:ext cx="5705475" cy="6467475"/>
          </a:xfrm>
          <a:prstGeom prst="rect">
            <a:avLst/>
          </a:prstGeom>
        </p:spPr>
      </p:pic>
      <p:pic>
        <p:nvPicPr>
          <p:cNvPr id="61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89">
            <a:alphaModFix amt="100000"/>
          </a:blip>
          <a:stretch/>
        </p:blipFill>
        <p:spPr>
          <a:xfrm>
            <a:off x="6410325" y="5629275"/>
            <a:ext cx="4143375" cy="3333750"/>
          </a:xfrm>
          <a:prstGeom prst="rect">
            <a:avLst/>
          </a:prstGeom>
          <a:effectLst>
            <a:outerShdw blurRad="381000" dist="0" dir="2700000" algn="ctr" rotWithShape="0">
              <a:srgbClr val="000000">
                <a:alpha val="40000"/>
              </a:srgbClr>
            </a:outerShdw>
          </a:effectLst>
        </p:spPr>
      </p:pic>
      <p:sp>
        <p:nvSpPr>
          <p:cNvPr id="618" name="Primary Heading-0">
            <a:extLst>
              <a:ext uri="{FF2B5EF4-FFF2-40B4-BE49-F238E27FC236}">
                <a16:creationId xmlns:a16="http://schemas.microsoft.com/office/drawing/2014/main" id="{111B4A49-B930-4A89-A1CD-6CA2B3D95AED}"/>
              </a:ext>
            </a:extLst>
          </p:cNvPr>
          <p:cNvSpPr txBox="1"/>
          <p:nvPr/>
        </p:nvSpPr>
        <p:spPr>
          <a:xfrm>
            <a:off x="6649688" y="5934456"/>
            <a:ext cx="3667125" cy="390525"/>
          </a:xfrm>
          <a:prstGeom prst="rect">
            <a:avLst/>
          </a:prstGeom>
          <a:noFill/>
        </p:spPr>
        <p:txBody>
          <a:bodyPr vertOverflow="clip" horzOverflow="clip" wrap="square" lIns="0" tIns="0" rIns="0" bIns="0" rtlCol="0" anchor="t">
            <a:spAutoFit/>
          </a:bodyPr>
          <a:lstStyle/>
          <a:p>
            <a:pPr algn="l">
              <a:lnSpc>
                <a:spcPts val="2982"/>
              </a:lnSpc>
            </a:pPr>
            <a:r>
              <a:rPr lang="en-US" sz="2100" b="1" dirty="0">
                <a:solidFill>
                  <a:srgbClr val="FFFFFF">
                    <a:alpha val="100000"/>
                  </a:srgbClr>
                </a:solidFill>
                <a:latin typeface="Plus Jakarta Sans" panose="00000700000000000000" pitchFamily="2" charset="0"/>
              </a:rPr>
              <a:t>Phase I Sectors</a:t>
            </a:r>
          </a:p>
        </p:txBody>
      </p:sp>
      <p:sp>
        <p:nvSpPr>
          <p:cNvPr id="619" name="Description of a primary heading-0">
            <a:extLst>
              <a:ext uri="{FF2B5EF4-FFF2-40B4-BE49-F238E27FC236}">
                <a16:creationId xmlns:a16="http://schemas.microsoft.com/office/drawing/2014/main" id="{111B4A49-B930-4A89-A1CD-6CA2B3D95AED}"/>
              </a:ext>
            </a:extLst>
          </p:cNvPr>
          <p:cNvSpPr txBox="1"/>
          <p:nvPr/>
        </p:nvSpPr>
        <p:spPr>
          <a:xfrm>
            <a:off x="6649688" y="6408325"/>
            <a:ext cx="3667125" cy="1943100"/>
          </a:xfrm>
          <a:prstGeom prst="rect">
            <a:avLst/>
          </a:prstGeom>
          <a:noFill/>
        </p:spPr>
        <p:txBody>
          <a:bodyPr vertOverflow="clip" horzOverflow="clip" wrap="square" lIns="0" tIns="0" rIns="0" bIns="0" rtlCol="0" anchor="t">
            <a:spAutoFit/>
          </a:bodyPr>
          <a:lstStyle/>
          <a:p>
            <a:pPr algn="l">
              <a:lnSpc>
                <a:spcPts val="2538"/>
              </a:lnSpc>
            </a:pPr>
            <a:r>
              <a:rPr lang="en-US" sz="1800" dirty="0">
                <a:solidFill>
                  <a:srgbClr val="FFFFFF">
                    <a:alpha val="100000"/>
                  </a:srgbClr>
                </a:solidFill>
                <a:latin typeface="Plus Jakarta Sans" panose="00000700000000000000" pitchFamily="2" charset="0"/>
              </a:rPr>
              <a:t>In Phase I, key sectors such as Energy, Industries, Agriculture, Waste handling, Forestry, and Transport will be included to kickstart the carbon credit trading scheme.</a:t>
            </a:r>
          </a:p>
        </p:txBody>
      </p:sp>
      <p:pic>
        <p:nvPicPr>
          <p:cNvPr id="62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91">
            <a:alphaModFix amt="100000"/>
          </a:blip>
          <a:stretch/>
        </p:blipFill>
        <p:spPr>
          <a:xfrm>
            <a:off x="13277850" y="1371600"/>
            <a:ext cx="4143375" cy="3333750"/>
          </a:xfrm>
          <a:prstGeom prst="rect">
            <a:avLst/>
          </a:prstGeom>
          <a:effectLst>
            <a:outerShdw blurRad="381000" dist="0" dir="2700000" algn="ctr" rotWithShape="0">
              <a:srgbClr val="000000">
                <a:alpha val="40000"/>
              </a:srgbClr>
            </a:outerShdw>
          </a:effectLst>
        </p:spPr>
      </p:pic>
      <p:sp>
        <p:nvSpPr>
          <p:cNvPr id="621" name="Primary Heading-1">
            <a:extLst>
              <a:ext uri="{FF2B5EF4-FFF2-40B4-BE49-F238E27FC236}">
                <a16:creationId xmlns:a16="http://schemas.microsoft.com/office/drawing/2014/main" id="{111B4A49-B930-4A89-A1CD-6CA2B3D95AED}"/>
              </a:ext>
            </a:extLst>
          </p:cNvPr>
          <p:cNvSpPr txBox="1"/>
          <p:nvPr/>
        </p:nvSpPr>
        <p:spPr>
          <a:xfrm>
            <a:off x="13511594" y="1673924"/>
            <a:ext cx="3667125" cy="390525"/>
          </a:xfrm>
          <a:prstGeom prst="rect">
            <a:avLst/>
          </a:prstGeom>
          <a:noFill/>
        </p:spPr>
        <p:txBody>
          <a:bodyPr vertOverflow="clip" horzOverflow="clip" wrap="square" lIns="0" tIns="0" rIns="0" bIns="0" rtlCol="0" anchor="t">
            <a:spAutoFit/>
          </a:bodyPr>
          <a:lstStyle/>
          <a:p>
            <a:pPr algn="l">
              <a:lnSpc>
                <a:spcPts val="2982"/>
              </a:lnSpc>
            </a:pPr>
            <a:r>
              <a:rPr lang="en-US" sz="2100" b="1" dirty="0">
                <a:solidFill>
                  <a:srgbClr val="FFFFFF">
                    <a:alpha val="100000"/>
                  </a:srgbClr>
                </a:solidFill>
                <a:latin typeface="Plus Jakarta Sans" panose="00000700000000000000" pitchFamily="2" charset="0"/>
              </a:rPr>
              <a:t>Phase II Sectors</a:t>
            </a:r>
          </a:p>
        </p:txBody>
      </p:sp>
      <p:sp>
        <p:nvSpPr>
          <p:cNvPr id="622" name="Description of a primary heading-1">
            <a:extLst>
              <a:ext uri="{FF2B5EF4-FFF2-40B4-BE49-F238E27FC236}">
                <a16:creationId xmlns:a16="http://schemas.microsoft.com/office/drawing/2014/main" id="{111B4A49-B930-4A89-A1CD-6CA2B3D95AED}"/>
              </a:ext>
            </a:extLst>
          </p:cNvPr>
          <p:cNvSpPr txBox="1"/>
          <p:nvPr/>
        </p:nvSpPr>
        <p:spPr>
          <a:xfrm>
            <a:off x="13511594" y="2147792"/>
            <a:ext cx="3667125" cy="2247900"/>
          </a:xfrm>
          <a:prstGeom prst="rect">
            <a:avLst/>
          </a:prstGeom>
          <a:noFill/>
        </p:spPr>
        <p:txBody>
          <a:bodyPr vertOverflow="clip" horzOverflow="clip" wrap="square" lIns="0" tIns="0" rIns="0" bIns="0" rtlCol="0" anchor="t">
            <a:spAutoFit/>
          </a:bodyPr>
          <a:lstStyle/>
          <a:p>
            <a:pPr algn="l">
              <a:lnSpc>
                <a:spcPts val="2538"/>
              </a:lnSpc>
            </a:pPr>
            <a:r>
              <a:rPr lang="en-US" sz="1800" dirty="0">
                <a:solidFill>
                  <a:srgbClr val="FFFFFF">
                    <a:alpha val="100000"/>
                  </a:srgbClr>
                </a:solidFill>
                <a:latin typeface="Plus Jakarta Sans" panose="00000700000000000000" pitchFamily="2" charset="0"/>
              </a:rPr>
              <a:t>Phase II will expand the scheme to include sectors like Fugitive Emissions, Construction, Solvent use, and Carbon capture and storage, enhancing the coverage and impact of the initiative.</a:t>
            </a:r>
          </a:p>
        </p:txBody>
      </p:sp>
      <p:sp>
        <p:nvSpPr>
          <p:cNvPr id="623" name="Click here to edit title-481">
            <a:extLst>
              <a:ext uri="{FF2B5EF4-FFF2-40B4-BE49-F238E27FC236}">
                <a16:creationId xmlns:a16="http://schemas.microsoft.com/office/drawing/2014/main" id="{111B4A49-B930-4A89-A1CD-6CA2B3D95AED}"/>
              </a:ext>
            </a:extLst>
          </p:cNvPr>
          <p:cNvSpPr txBox="1"/>
          <p:nvPr/>
        </p:nvSpPr>
        <p:spPr>
          <a:xfrm>
            <a:off x="694087" y="3423666"/>
            <a:ext cx="4314825" cy="2114550"/>
          </a:xfrm>
          <a:prstGeom prst="rect">
            <a:avLst/>
          </a:prstGeom>
          <a:noFill/>
        </p:spPr>
        <p:txBody>
          <a:bodyPr vertOverflow="clip" horzOverflow="clip" wrap="square" lIns="0" tIns="0" rIns="0" bIns="0" rtlCol="0" anchor="t">
            <a:spAutoFit/>
          </a:bodyPr>
          <a:lstStyle/>
          <a:p>
            <a:pPr algn="l">
              <a:lnSpc>
                <a:spcPts val="5544"/>
              </a:lnSpc>
            </a:pPr>
            <a:r>
              <a:rPr lang="en-US" sz="4200" b="1" dirty="0">
                <a:solidFill>
                  <a:srgbClr val="005959">
                    <a:alpha val="100000"/>
                  </a:srgbClr>
                </a:solidFill>
                <a:latin typeface="Plus Jakarta Sans" panose="00000700000000000000" pitchFamily="2" charset="0"/>
              </a:rPr>
              <a:t>Phased Inclusion of Sectors</a:t>
            </a:r>
          </a:p>
        </p:txBody>
      </p:sp>
      <p:sp>
        <p:nvSpPr>
          <p:cNvPr id="624" name="Click here to edit subtitle-425">
            <a:extLst>
              <a:ext uri="{FF2B5EF4-FFF2-40B4-BE49-F238E27FC236}">
                <a16:creationId xmlns:a16="http://schemas.microsoft.com/office/drawing/2014/main" id="{111B4A49-B930-4A89-A1CD-6CA2B3D95AED}"/>
              </a:ext>
            </a:extLst>
          </p:cNvPr>
          <p:cNvSpPr txBox="1"/>
          <p:nvPr/>
        </p:nvSpPr>
        <p:spPr>
          <a:xfrm>
            <a:off x="694087" y="5630132"/>
            <a:ext cx="4314825" cy="1438275"/>
          </a:xfrm>
          <a:prstGeom prst="rect">
            <a:avLst/>
          </a:prstGeom>
          <a:noFill/>
        </p:spPr>
        <p:txBody>
          <a:bodyPr vertOverflow="clip" horzOverflow="clip" wrap="square" lIns="0" tIns="0" rIns="0" bIns="0" rtlCol="0" anchor="t">
            <a:spAutoFit/>
          </a:bodyPr>
          <a:lstStyle/>
          <a:p>
            <a:pPr algn="l">
              <a:lnSpc>
                <a:spcPts val="2835"/>
              </a:lnSpc>
            </a:pPr>
            <a:r>
              <a:rPr lang="en-US" sz="2100" dirty="0">
                <a:solidFill>
                  <a:srgbClr val="515760">
                    <a:alpha val="100000"/>
                  </a:srgbClr>
                </a:solidFill>
                <a:latin typeface="Plus Jakarta Sans" panose="00000700000000000000" pitchFamily="2" charset="0"/>
              </a:rPr>
              <a:t>Implementing a Strategic Approach to Sector Integration in India's Carbon Credit Trading Scheme</a:t>
            </a:r>
          </a:p>
        </p:txBody>
      </p:sp>
      <p:sp>
        <p:nvSpPr>
          <p:cNvPr id="625" name="Click here to edit label-417">
            <a:extLst>
              <a:ext uri="{FF2B5EF4-FFF2-40B4-BE49-F238E27FC236}">
                <a16:creationId xmlns:a16="http://schemas.microsoft.com/office/drawing/2014/main" id="{111B4A49-B930-4A89-A1CD-6CA2B3D95AED}"/>
              </a:ext>
            </a:extLst>
          </p:cNvPr>
          <p:cNvSpPr txBox="1"/>
          <p:nvPr/>
        </p:nvSpPr>
        <p:spPr>
          <a:xfrm>
            <a:off x="694087" y="3195352"/>
            <a:ext cx="4314825" cy="152400"/>
          </a:xfrm>
          <a:prstGeom prst="rect">
            <a:avLst/>
          </a:prstGeom>
          <a:noFill/>
        </p:spPr>
        <p:txBody>
          <a:bodyPr vertOverflow="clip" horzOverflow="clip" wrap="square" lIns="0" tIns="0" rIns="0" bIns="0" rtlCol="0" anchor="t">
            <a:spAutoFit/>
          </a:bodyPr>
          <a:lstStyle/>
          <a:p>
            <a:pPr algn="l">
              <a:lnSpc>
                <a:spcPts val="1098"/>
              </a:lnSpc>
            </a:pPr>
            <a:r>
              <a:rPr lang="en-US" sz="900" b="1" spc="540" dirty="0">
                <a:solidFill>
                  <a:srgbClr val="171C25">
                    <a:alpha val="100000"/>
                  </a:srgbClr>
                </a:solidFill>
                <a:latin typeface="Plus Jakarta Sans" panose="00000700000000000000" pitchFamily="2" charset="0"/>
              </a:rPr>
              <a:t>OVERVIEW OF INDIA'S CCTS</a:t>
            </a:r>
          </a:p>
        </p:txBody>
      </p:sp>
    </p:spTree>
    <p:extLst>
      <p:ext uri="{BB962C8B-B14F-4D97-AF65-F5344CB8AC3E}">
        <p14:creationId xmlns:p14="http://schemas.microsoft.com/office/powerpoint/2010/main" val="3648047976"/>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626" name=""/>
        <p:cNvGrpSpPr/>
        <p:nvPr/>
      </p:nvGrpSpPr>
      <p:grpSpPr>
        <a:xfrm>
          <a:off x="0" y="0"/>
          <a:ext cx="0" cy="0"/>
          <a:chOff x="0" y="0"/>
          <a:chExt cx="0" cy="0"/>
        </a:xfrm>
      </p:grpSpPr>
      <p:pic>
        <p:nvPicPr>
          <p:cNvPr id="62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95">
            <a:alphaModFix amt="100000"/>
          </a:blip>
          <a:stretch/>
        </p:blipFill>
        <p:spPr>
          <a:xfrm>
            <a:off x="0" y="0"/>
            <a:ext cx="18288000" cy="10287000"/>
          </a:xfrm>
          <a:prstGeom prst="rect">
            <a:avLst/>
          </a:prstGeom>
        </p:spPr>
      </p:pic>
      <p:pic>
        <p:nvPicPr>
          <p:cNvPr id="62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97">
            <a:alphaModFix amt="100000"/>
          </a:blip>
          <a:stretch/>
        </p:blipFill>
        <p:spPr>
          <a:xfrm>
            <a:off x="16916400" y="0"/>
            <a:ext cx="1219200" cy="2343150"/>
          </a:xfrm>
          <a:prstGeom prst="rect">
            <a:avLst/>
          </a:prstGeom>
        </p:spPr>
      </p:pic>
      <p:pic>
        <p:nvPicPr>
          <p:cNvPr id="63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399">
            <a:alphaModFix amt="100000"/>
          </a:blip>
          <a:stretch/>
        </p:blipFill>
        <p:spPr>
          <a:xfrm>
            <a:off x="16916400" y="0"/>
            <a:ext cx="1219200" cy="2343150"/>
          </a:xfrm>
          <a:prstGeom prst="rect">
            <a:avLst/>
          </a:prstGeom>
        </p:spPr>
      </p:pic>
      <p:pic>
        <p:nvPicPr>
          <p:cNvPr id="631"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01">
            <a:alphaModFix amt="100000"/>
          </a:blip>
          <a:stretch/>
        </p:blipFill>
        <p:spPr>
          <a:xfrm>
            <a:off x="16916400" y="0"/>
            <a:ext cx="1219200" cy="2343150"/>
          </a:xfrm>
          <a:prstGeom prst="rect">
            <a:avLst/>
          </a:prstGeom>
        </p:spPr>
      </p:pic>
      <p:pic>
        <p:nvPicPr>
          <p:cNvPr id="63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03">
            <a:alphaModFix amt="100000"/>
          </a:blip>
          <a:stretch/>
        </p:blipFill>
        <p:spPr>
          <a:xfrm>
            <a:off x="16916400" y="0"/>
            <a:ext cx="1219200" cy="2343150"/>
          </a:xfrm>
          <a:prstGeom prst="rect">
            <a:avLst/>
          </a:prstGeom>
        </p:spPr>
      </p:pic>
      <p:pic>
        <p:nvPicPr>
          <p:cNvPr id="63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05">
            <a:alphaModFix amt="100000"/>
          </a:blip>
          <a:stretch/>
        </p:blipFill>
        <p:spPr>
          <a:xfrm>
            <a:off x="228600" y="7543800"/>
            <a:ext cx="457200" cy="1828800"/>
          </a:xfrm>
          <a:prstGeom prst="rect">
            <a:avLst/>
          </a:prstGeom>
        </p:spPr>
      </p:pic>
      <p:pic>
        <p:nvPicPr>
          <p:cNvPr id="63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07">
            <a:alphaModFix amt="100000"/>
          </a:blip>
          <a:stretch/>
        </p:blipFill>
        <p:spPr>
          <a:xfrm>
            <a:off x="228600" y="7543800"/>
            <a:ext cx="457200" cy="1828800"/>
          </a:xfrm>
          <a:prstGeom prst="rect">
            <a:avLst/>
          </a:prstGeom>
        </p:spPr>
      </p:pic>
      <p:pic>
        <p:nvPicPr>
          <p:cNvPr id="635" name="f37532ee-0140-4dc6-81a4-b01da315a879">
            <a:extLst>
              <a:ext uri="{FF2B5EF4-FFF2-40B4-BE49-F238E27FC236}">
                <a16:creationId xmlns:a16="http://schemas.microsoft.com/office/drawing/2014/main" id="{A8642F66-C0BB-4949-9A9C-024B120A5D52}"/>
              </a:ext>
            </a:extLst>
          </p:cNvPr>
          <p:cNvPicPr preferRelativeResize="0">
            <a:picLocks noChangeAspect="1"/>
          </p:cNvPicPr>
          <p:nvPr/>
        </p:nvPicPr>
        <p:blipFill rotWithShape="1">
          <a:blip r:embed="rId409">
            <a:alphaModFix amt="100000"/>
          </a:blip>
          <a:stretch/>
        </p:blipFill>
        <p:spPr>
          <a:xfrm>
            <a:off x="0" y="0"/>
            <a:ext cx="18259425" cy="10267950"/>
          </a:xfrm>
          <a:prstGeom prst="rect">
            <a:avLst/>
          </a:prstGeom>
        </p:spPr>
      </p:pic>
      <p:pic>
        <p:nvPicPr>
          <p:cNvPr id="63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11">
            <a:alphaModFix amt="70000"/>
          </a:blip>
          <a:stretch/>
        </p:blipFill>
        <p:spPr>
          <a:xfrm>
            <a:off x="0" y="0"/>
            <a:ext cx="18259425" cy="10267950"/>
          </a:xfrm>
          <a:prstGeom prst="rect">
            <a:avLst/>
          </a:prstGeom>
        </p:spPr>
      </p:pic>
      <p:pic>
        <p:nvPicPr>
          <p:cNvPr id="63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13">
            <a:alphaModFix amt="100000"/>
          </a:blip>
          <a:stretch/>
        </p:blipFill>
        <p:spPr>
          <a:xfrm>
            <a:off x="7162800" y="3962400"/>
            <a:ext cx="5543550" cy="5543550"/>
          </a:xfrm>
          <a:prstGeom prst="rect">
            <a:avLst/>
          </a:prstGeom>
        </p:spPr>
      </p:pic>
      <p:sp>
        <p:nvSpPr>
          <p:cNvPr id="638" name="Primary Heading-2">
            <a:extLst>
              <a:ext uri="{FF2B5EF4-FFF2-40B4-BE49-F238E27FC236}">
                <a16:creationId xmlns:a16="http://schemas.microsoft.com/office/drawing/2014/main" id="{111B4A49-B930-4A89-A1CD-6CA2B3D95AED}"/>
              </a:ext>
            </a:extLst>
          </p:cNvPr>
          <p:cNvSpPr txBox="1"/>
          <p:nvPr/>
        </p:nvSpPr>
        <p:spPr>
          <a:xfrm>
            <a:off x="7812500" y="5743575"/>
            <a:ext cx="4248150" cy="390525"/>
          </a:xfrm>
          <a:prstGeom prst="rect">
            <a:avLst/>
          </a:prstGeom>
          <a:noFill/>
        </p:spPr>
        <p:txBody>
          <a:bodyPr vertOverflow="clip" horzOverflow="clip" wrap="square" lIns="0" tIns="0" rIns="0" bIns="0" rtlCol="0" anchor="t">
            <a:spAutoFit/>
          </a:bodyPr>
          <a:lstStyle/>
          <a:p>
            <a:pPr algn="ctr">
              <a:lnSpc>
                <a:spcPts val="2982"/>
              </a:lnSpc>
            </a:pPr>
            <a:r>
              <a:rPr lang="en-US" sz="2100" b="1" dirty="0">
                <a:solidFill>
                  <a:srgbClr val="FFFFFF">
                    <a:alpha val="100000"/>
                  </a:srgbClr>
                </a:solidFill>
                <a:latin typeface="Plus Jakarta Sans" panose="00000700000000000000" pitchFamily="2" charset="0"/>
              </a:rPr>
              <a:t>Grid Controller of India (GCI)</a:t>
            </a:r>
          </a:p>
        </p:txBody>
      </p:sp>
      <p:sp>
        <p:nvSpPr>
          <p:cNvPr id="639" name="Description of a primary heading-2">
            <a:extLst>
              <a:ext uri="{FF2B5EF4-FFF2-40B4-BE49-F238E27FC236}">
                <a16:creationId xmlns:a16="http://schemas.microsoft.com/office/drawing/2014/main" id="{111B4A49-B930-4A89-A1CD-6CA2B3D95AED}"/>
              </a:ext>
            </a:extLst>
          </p:cNvPr>
          <p:cNvSpPr txBox="1"/>
          <p:nvPr/>
        </p:nvSpPr>
        <p:spPr>
          <a:xfrm>
            <a:off x="7812500" y="6122194"/>
            <a:ext cx="4248150" cy="1619250"/>
          </a:xfrm>
          <a:prstGeom prst="rect">
            <a:avLst/>
          </a:prstGeom>
          <a:noFill/>
        </p:spPr>
        <p:txBody>
          <a:bodyPr vertOverflow="clip" horzOverflow="clip" wrap="square" lIns="0" tIns="0" rIns="0" bIns="0" rtlCol="0" anchor="t">
            <a:spAutoFit/>
          </a:bodyPr>
          <a:lstStyle/>
          <a:p>
            <a:pPr algn="ctr">
              <a:lnSpc>
                <a:spcPts val="2538"/>
              </a:lnSpc>
            </a:pPr>
            <a:r>
              <a:rPr lang="en-US" sz="1800" dirty="0">
                <a:solidFill>
                  <a:srgbClr val="FFFFFF">
                    <a:alpha val="100000"/>
                  </a:srgbClr>
                </a:solidFill>
                <a:latin typeface="Plus Jakarta Sans" panose="00000700000000000000" pitchFamily="2" charset="0"/>
              </a:rPr>
              <a:t>GCI oversees the efficient management of the national power grid, crucial for integrating renewable energy sources and regulating carbon emissions.</a:t>
            </a:r>
          </a:p>
        </p:txBody>
      </p:sp>
      <p:pic>
        <p:nvPicPr>
          <p:cNvPr id="64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15">
            <a:alphaModFix amt="100000"/>
          </a:blip>
          <a:stretch/>
        </p:blipFill>
        <p:spPr>
          <a:xfrm>
            <a:off x="7000875" y="4905375"/>
            <a:ext cx="914400" cy="914400"/>
          </a:xfrm>
          <a:prstGeom prst="rect">
            <a:avLst/>
          </a:prstGeom>
        </p:spPr>
      </p:pic>
      <p:sp>
        <p:nvSpPr>
          <p:cNvPr id="641" name="-2">
            <a:extLst>
              <a:ext uri="{FF2B5EF4-FFF2-40B4-BE49-F238E27FC236}">
                <a16:creationId xmlns:a16="http://schemas.microsoft.com/office/drawing/2014/main" id="{111B4A49-B930-4A89-A1CD-6CA2B3D95AED}"/>
              </a:ext>
            </a:extLst>
          </p:cNvPr>
          <p:cNvSpPr txBox="1"/>
          <p:nvPr/>
        </p:nvSpPr>
        <p:spPr>
          <a:xfrm>
            <a:off x="6931914" y="5175504"/>
            <a:ext cx="1047750" cy="390525"/>
          </a:xfrm>
          <a:prstGeom prst="rect">
            <a:avLst/>
          </a:prstGeom>
          <a:noFill/>
        </p:spPr>
        <p:txBody>
          <a:bodyPr vertOverflow="clip" horzOverflow="clip" wrap="square" lIns="0" tIns="0" rIns="0" bIns="0" rtlCol="0" anchor="t">
            <a:spAutoFit/>
          </a:bodyPr>
          <a:lstStyle/>
          <a:p>
            <a:pPr algn="ctr"/>
            <a:r>
              <a:rPr lang="en-US" sz="3000" b="1" dirty="0">
                <a:solidFill>
                  <a:srgbClr val="171C25">
                    <a:alpha val="100000"/>
                  </a:srgbClr>
                </a:solidFill>
                <a:latin typeface="Plus Jakarta Sans" panose="00000700000000000000" pitchFamily="2" charset="0"/>
              </a:rPr>
              <a:t>03</a:t>
            </a:r>
          </a:p>
        </p:txBody>
      </p:sp>
      <p:pic>
        <p:nvPicPr>
          <p:cNvPr id="64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17">
            <a:alphaModFix amt="100000"/>
          </a:blip>
          <a:stretch/>
        </p:blipFill>
        <p:spPr>
          <a:xfrm>
            <a:off x="12096750" y="5095875"/>
            <a:ext cx="4762500" cy="4762500"/>
          </a:xfrm>
          <a:prstGeom prst="rect">
            <a:avLst/>
          </a:prstGeom>
        </p:spPr>
      </p:pic>
      <p:sp>
        <p:nvSpPr>
          <p:cNvPr id="643" name="Primary Heading-3">
            <a:extLst>
              <a:ext uri="{FF2B5EF4-FFF2-40B4-BE49-F238E27FC236}">
                <a16:creationId xmlns:a16="http://schemas.microsoft.com/office/drawing/2014/main" id="{111B4A49-B930-4A89-A1CD-6CA2B3D95AED}"/>
              </a:ext>
            </a:extLst>
          </p:cNvPr>
          <p:cNvSpPr txBox="1"/>
          <p:nvPr/>
        </p:nvSpPr>
        <p:spPr>
          <a:xfrm>
            <a:off x="12419552" y="6296311"/>
            <a:ext cx="4114800" cy="771525"/>
          </a:xfrm>
          <a:prstGeom prst="rect">
            <a:avLst/>
          </a:prstGeom>
          <a:noFill/>
        </p:spPr>
        <p:txBody>
          <a:bodyPr vertOverflow="clip" horzOverflow="clip" wrap="square" lIns="0" tIns="0" rIns="0" bIns="0" rtlCol="0" anchor="t">
            <a:spAutoFit/>
          </a:bodyPr>
          <a:lstStyle/>
          <a:p>
            <a:pPr algn="ctr">
              <a:lnSpc>
                <a:spcPts val="2982"/>
              </a:lnSpc>
            </a:pPr>
            <a:r>
              <a:rPr lang="en-US" sz="2100" b="1" dirty="0">
                <a:solidFill>
                  <a:srgbClr val="FFFFFF">
                    <a:alpha val="100000"/>
                  </a:srgbClr>
                </a:solidFill>
                <a:latin typeface="Plus Jakarta Sans" panose="00000700000000000000" pitchFamily="2" charset="0"/>
              </a:rPr>
              <a:t>Central Electricity Regulatory Commission (CERC)</a:t>
            </a:r>
          </a:p>
        </p:txBody>
      </p:sp>
      <p:sp>
        <p:nvSpPr>
          <p:cNvPr id="644" name="Description of a primary heading-3">
            <a:extLst>
              <a:ext uri="{FF2B5EF4-FFF2-40B4-BE49-F238E27FC236}">
                <a16:creationId xmlns:a16="http://schemas.microsoft.com/office/drawing/2014/main" id="{111B4A49-B930-4A89-A1CD-6CA2B3D95AED}"/>
              </a:ext>
            </a:extLst>
          </p:cNvPr>
          <p:cNvSpPr txBox="1"/>
          <p:nvPr/>
        </p:nvSpPr>
        <p:spPr>
          <a:xfrm>
            <a:off x="12419552" y="7053548"/>
            <a:ext cx="4114800" cy="1619250"/>
          </a:xfrm>
          <a:prstGeom prst="rect">
            <a:avLst/>
          </a:prstGeom>
          <a:noFill/>
        </p:spPr>
        <p:txBody>
          <a:bodyPr vertOverflow="clip" horzOverflow="clip" wrap="square" lIns="0" tIns="0" rIns="0" bIns="0" rtlCol="0" anchor="t">
            <a:spAutoFit/>
          </a:bodyPr>
          <a:lstStyle/>
          <a:p>
            <a:pPr algn="ctr">
              <a:lnSpc>
                <a:spcPts val="2538"/>
              </a:lnSpc>
            </a:pPr>
            <a:r>
              <a:rPr lang="en-US" sz="1800" dirty="0">
                <a:solidFill>
                  <a:srgbClr val="FFFFFF">
                    <a:alpha val="100000"/>
                  </a:srgbClr>
                </a:solidFill>
                <a:latin typeface="Plus Jakarta Sans" panose="00000700000000000000" pitchFamily="2" charset="0"/>
              </a:rPr>
              <a:t>CERC plays a regulatory role in ensuring fair trade practices, grid connectivity for renewable energy projects, and compliance with carbon market regulations.</a:t>
            </a:r>
          </a:p>
        </p:txBody>
      </p:sp>
      <p:pic>
        <p:nvPicPr>
          <p:cNvPr id="64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19">
            <a:alphaModFix amt="100000"/>
          </a:blip>
          <a:stretch/>
        </p:blipFill>
        <p:spPr>
          <a:xfrm>
            <a:off x="16135350" y="5762625"/>
            <a:ext cx="914400" cy="914400"/>
          </a:xfrm>
          <a:prstGeom prst="rect">
            <a:avLst/>
          </a:prstGeom>
        </p:spPr>
      </p:pic>
      <p:sp>
        <p:nvSpPr>
          <p:cNvPr id="646" name="-3">
            <a:extLst>
              <a:ext uri="{FF2B5EF4-FFF2-40B4-BE49-F238E27FC236}">
                <a16:creationId xmlns:a16="http://schemas.microsoft.com/office/drawing/2014/main" id="{111B4A49-B930-4A89-A1CD-6CA2B3D95AED}"/>
              </a:ext>
            </a:extLst>
          </p:cNvPr>
          <p:cNvSpPr txBox="1"/>
          <p:nvPr/>
        </p:nvSpPr>
        <p:spPr>
          <a:xfrm>
            <a:off x="16067437" y="6032564"/>
            <a:ext cx="1047750" cy="390525"/>
          </a:xfrm>
          <a:prstGeom prst="rect">
            <a:avLst/>
          </a:prstGeom>
          <a:noFill/>
        </p:spPr>
        <p:txBody>
          <a:bodyPr vertOverflow="clip" horzOverflow="clip" wrap="square" lIns="0" tIns="0" rIns="0" bIns="0" rtlCol="0" anchor="t">
            <a:spAutoFit/>
          </a:bodyPr>
          <a:lstStyle/>
          <a:p>
            <a:pPr algn="ctr"/>
            <a:r>
              <a:rPr lang="en-US" sz="3000" b="1" dirty="0">
                <a:solidFill>
                  <a:srgbClr val="171C25">
                    <a:alpha val="100000"/>
                  </a:srgbClr>
                </a:solidFill>
                <a:latin typeface="Plus Jakarta Sans" panose="00000700000000000000" pitchFamily="2" charset="0"/>
              </a:rPr>
              <a:t>04</a:t>
            </a:r>
          </a:p>
        </p:txBody>
      </p:sp>
      <p:pic>
        <p:nvPicPr>
          <p:cNvPr id="64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21">
            <a:alphaModFix amt="100000"/>
          </a:blip>
          <a:stretch/>
        </p:blipFill>
        <p:spPr>
          <a:xfrm>
            <a:off x="7981950" y="542925"/>
            <a:ext cx="4876800" cy="4876800"/>
          </a:xfrm>
          <a:prstGeom prst="rect">
            <a:avLst/>
          </a:prstGeom>
        </p:spPr>
      </p:pic>
      <p:sp>
        <p:nvSpPr>
          <p:cNvPr id="648" name="Primary Heading-0">
            <a:extLst>
              <a:ext uri="{FF2B5EF4-FFF2-40B4-BE49-F238E27FC236}">
                <a16:creationId xmlns:a16="http://schemas.microsoft.com/office/drawing/2014/main" id="{111B4A49-B930-4A89-A1CD-6CA2B3D95AED}"/>
              </a:ext>
            </a:extLst>
          </p:cNvPr>
          <p:cNvSpPr txBox="1"/>
          <p:nvPr/>
        </p:nvSpPr>
        <p:spPr>
          <a:xfrm>
            <a:off x="8267890" y="1611630"/>
            <a:ext cx="3838575" cy="1143000"/>
          </a:xfrm>
          <a:prstGeom prst="rect">
            <a:avLst/>
          </a:prstGeom>
          <a:noFill/>
        </p:spPr>
        <p:txBody>
          <a:bodyPr vertOverflow="clip" horzOverflow="clip" wrap="square" lIns="0" tIns="0" rIns="0" bIns="0" rtlCol="0" anchor="t">
            <a:spAutoFit/>
          </a:bodyPr>
          <a:lstStyle/>
          <a:p>
            <a:pPr algn="ctr">
              <a:lnSpc>
                <a:spcPts val="2982"/>
              </a:lnSpc>
            </a:pPr>
            <a:r>
              <a:rPr lang="en-US" sz="2100" b="1" dirty="0">
                <a:solidFill>
                  <a:srgbClr val="FFFFFF">
                    <a:alpha val="100000"/>
                  </a:srgbClr>
                </a:solidFill>
                <a:latin typeface="Plus Jakarta Sans" panose="00000700000000000000" pitchFamily="2" charset="0"/>
              </a:rPr>
              <a:t>National Steering Committee for Indian Carbon Market (NSCICM)</a:t>
            </a:r>
          </a:p>
        </p:txBody>
      </p:sp>
      <p:sp>
        <p:nvSpPr>
          <p:cNvPr id="649" name="Description of a primary heading-0">
            <a:extLst>
              <a:ext uri="{FF2B5EF4-FFF2-40B4-BE49-F238E27FC236}">
                <a16:creationId xmlns:a16="http://schemas.microsoft.com/office/drawing/2014/main" id="{111B4A49-B930-4A89-A1CD-6CA2B3D95AED}"/>
              </a:ext>
            </a:extLst>
          </p:cNvPr>
          <p:cNvSpPr txBox="1"/>
          <p:nvPr/>
        </p:nvSpPr>
        <p:spPr>
          <a:xfrm>
            <a:off x="8267890" y="2747486"/>
            <a:ext cx="3838575" cy="1609725"/>
          </a:xfrm>
          <a:prstGeom prst="rect">
            <a:avLst/>
          </a:prstGeom>
          <a:noFill/>
        </p:spPr>
        <p:txBody>
          <a:bodyPr vertOverflow="clip" horzOverflow="clip" wrap="square" lIns="0" tIns="0" rIns="0" bIns="0" rtlCol="0" anchor="t">
            <a:spAutoFit/>
          </a:bodyPr>
          <a:lstStyle/>
          <a:p>
            <a:pPr algn="ctr">
              <a:lnSpc>
                <a:spcPts val="2538"/>
              </a:lnSpc>
            </a:pPr>
            <a:r>
              <a:rPr lang="en-US" sz="1800" dirty="0">
                <a:solidFill>
                  <a:srgbClr val="FFFFFF">
                    <a:alpha val="100000"/>
                  </a:srgbClr>
                </a:solidFill>
                <a:latin typeface="Plus Jakarta Sans" panose="00000700000000000000" pitchFamily="2" charset="0"/>
              </a:rPr>
              <a:t>NSCICM plays a vital role in formulating policies and strategies for carbon market development in India, ensuring coordination among stakeholders.</a:t>
            </a:r>
          </a:p>
        </p:txBody>
      </p:sp>
      <p:pic>
        <p:nvPicPr>
          <p:cNvPr id="65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23">
            <a:alphaModFix amt="100000"/>
          </a:blip>
          <a:stretch/>
        </p:blipFill>
        <p:spPr>
          <a:xfrm>
            <a:off x="7934325" y="1133475"/>
            <a:ext cx="914400" cy="914400"/>
          </a:xfrm>
          <a:prstGeom prst="rect">
            <a:avLst/>
          </a:prstGeom>
        </p:spPr>
      </p:pic>
      <p:sp>
        <p:nvSpPr>
          <p:cNvPr id="651" name="-0">
            <a:extLst>
              <a:ext uri="{FF2B5EF4-FFF2-40B4-BE49-F238E27FC236}">
                <a16:creationId xmlns:a16="http://schemas.microsoft.com/office/drawing/2014/main" id="{111B4A49-B930-4A89-A1CD-6CA2B3D95AED}"/>
              </a:ext>
            </a:extLst>
          </p:cNvPr>
          <p:cNvSpPr txBox="1"/>
          <p:nvPr/>
        </p:nvSpPr>
        <p:spPr>
          <a:xfrm>
            <a:off x="7866793" y="1398746"/>
            <a:ext cx="1047750" cy="390525"/>
          </a:xfrm>
          <a:prstGeom prst="rect">
            <a:avLst/>
          </a:prstGeom>
          <a:noFill/>
        </p:spPr>
        <p:txBody>
          <a:bodyPr vertOverflow="clip" horzOverflow="clip" wrap="square" lIns="0" tIns="0" rIns="0" bIns="0" rtlCol="0" anchor="t">
            <a:spAutoFit/>
          </a:bodyPr>
          <a:lstStyle/>
          <a:p>
            <a:pPr algn="ctr"/>
            <a:r>
              <a:rPr lang="en-US" sz="3000" b="1" dirty="0">
                <a:solidFill>
                  <a:srgbClr val="171C25">
                    <a:alpha val="100000"/>
                  </a:srgbClr>
                </a:solidFill>
                <a:latin typeface="Plus Jakarta Sans" panose="00000700000000000000" pitchFamily="2" charset="0"/>
              </a:rPr>
              <a:t>01</a:t>
            </a:r>
          </a:p>
        </p:txBody>
      </p:sp>
      <p:pic>
        <p:nvPicPr>
          <p:cNvPr id="65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25">
            <a:alphaModFix amt="100000"/>
          </a:blip>
          <a:stretch/>
        </p:blipFill>
        <p:spPr>
          <a:xfrm>
            <a:off x="12439650" y="895350"/>
            <a:ext cx="5114925" cy="5114925"/>
          </a:xfrm>
          <a:prstGeom prst="rect">
            <a:avLst/>
          </a:prstGeom>
        </p:spPr>
      </p:pic>
      <p:sp>
        <p:nvSpPr>
          <p:cNvPr id="653" name="Primary Heading-1">
            <a:extLst>
              <a:ext uri="{FF2B5EF4-FFF2-40B4-BE49-F238E27FC236}">
                <a16:creationId xmlns:a16="http://schemas.microsoft.com/office/drawing/2014/main" id="{111B4A49-B930-4A89-A1CD-6CA2B3D95AED}"/>
              </a:ext>
            </a:extLst>
          </p:cNvPr>
          <p:cNvSpPr txBox="1"/>
          <p:nvPr/>
        </p:nvSpPr>
        <p:spPr>
          <a:xfrm>
            <a:off x="13234416" y="2271903"/>
            <a:ext cx="3533775" cy="771525"/>
          </a:xfrm>
          <a:prstGeom prst="rect">
            <a:avLst/>
          </a:prstGeom>
          <a:noFill/>
        </p:spPr>
        <p:txBody>
          <a:bodyPr vertOverflow="clip" horzOverflow="clip" wrap="square" lIns="0" tIns="0" rIns="0" bIns="0" rtlCol="0" anchor="t">
            <a:spAutoFit/>
          </a:bodyPr>
          <a:lstStyle/>
          <a:p>
            <a:pPr algn="ctr">
              <a:lnSpc>
                <a:spcPts val="2982"/>
              </a:lnSpc>
            </a:pPr>
            <a:r>
              <a:rPr lang="en-US" sz="2100" b="1" dirty="0">
                <a:solidFill>
                  <a:srgbClr val="FFFFFF">
                    <a:alpha val="100000"/>
                  </a:srgbClr>
                </a:solidFill>
                <a:latin typeface="Plus Jakarta Sans" panose="00000700000000000000" pitchFamily="2" charset="0"/>
              </a:rPr>
              <a:t>Bureau of Energy Efficiency (BEE)</a:t>
            </a:r>
          </a:p>
        </p:txBody>
      </p:sp>
      <p:sp>
        <p:nvSpPr>
          <p:cNvPr id="654" name="Description of a primary heading-1">
            <a:extLst>
              <a:ext uri="{FF2B5EF4-FFF2-40B4-BE49-F238E27FC236}">
                <a16:creationId xmlns:a16="http://schemas.microsoft.com/office/drawing/2014/main" id="{111B4A49-B930-4A89-A1CD-6CA2B3D95AED}"/>
              </a:ext>
            </a:extLst>
          </p:cNvPr>
          <p:cNvSpPr txBox="1"/>
          <p:nvPr/>
        </p:nvSpPr>
        <p:spPr>
          <a:xfrm>
            <a:off x="13234416" y="3029140"/>
            <a:ext cx="3533775" cy="1619250"/>
          </a:xfrm>
          <a:prstGeom prst="rect">
            <a:avLst/>
          </a:prstGeom>
          <a:noFill/>
        </p:spPr>
        <p:txBody>
          <a:bodyPr vertOverflow="clip" horzOverflow="clip" wrap="square" lIns="0" tIns="0" rIns="0" bIns="0" rtlCol="0" anchor="t">
            <a:spAutoFit/>
          </a:bodyPr>
          <a:lstStyle/>
          <a:p>
            <a:pPr algn="ctr">
              <a:lnSpc>
                <a:spcPts val="2538"/>
              </a:lnSpc>
            </a:pPr>
            <a:r>
              <a:rPr lang="en-US" sz="1800" dirty="0">
                <a:solidFill>
                  <a:srgbClr val="FFFFFF">
                    <a:alpha val="100000"/>
                  </a:srgbClr>
                </a:solidFill>
                <a:latin typeface="Plus Jakarta Sans" panose="00000700000000000000" pitchFamily="2" charset="0"/>
              </a:rPr>
              <a:t>BEE focuses on energy efficiency and sustainable development, promoting clean development mechanisms and carbon trading initiatives.</a:t>
            </a:r>
          </a:p>
        </p:txBody>
      </p:sp>
      <p:pic>
        <p:nvPicPr>
          <p:cNvPr id="65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27">
            <a:alphaModFix amt="100000"/>
          </a:blip>
          <a:stretch/>
        </p:blipFill>
        <p:spPr>
          <a:xfrm>
            <a:off x="16440150" y="1257300"/>
            <a:ext cx="914400" cy="914400"/>
          </a:xfrm>
          <a:prstGeom prst="rect">
            <a:avLst/>
          </a:prstGeom>
        </p:spPr>
      </p:pic>
      <p:sp>
        <p:nvSpPr>
          <p:cNvPr id="656" name="-1">
            <a:extLst>
              <a:ext uri="{FF2B5EF4-FFF2-40B4-BE49-F238E27FC236}">
                <a16:creationId xmlns:a16="http://schemas.microsoft.com/office/drawing/2014/main" id="{111B4A49-B930-4A89-A1CD-6CA2B3D95AED}"/>
              </a:ext>
            </a:extLst>
          </p:cNvPr>
          <p:cNvSpPr txBox="1"/>
          <p:nvPr/>
        </p:nvSpPr>
        <p:spPr>
          <a:xfrm>
            <a:off x="16373189" y="1523048"/>
            <a:ext cx="1047750" cy="390525"/>
          </a:xfrm>
          <a:prstGeom prst="rect">
            <a:avLst/>
          </a:prstGeom>
          <a:noFill/>
        </p:spPr>
        <p:txBody>
          <a:bodyPr vertOverflow="clip" horzOverflow="clip" wrap="square" lIns="0" tIns="0" rIns="0" bIns="0" rtlCol="0" anchor="t">
            <a:spAutoFit/>
          </a:bodyPr>
          <a:lstStyle/>
          <a:p>
            <a:pPr algn="ctr"/>
            <a:r>
              <a:rPr lang="en-US" sz="3000" b="1" dirty="0">
                <a:solidFill>
                  <a:srgbClr val="171C25">
                    <a:alpha val="100000"/>
                  </a:srgbClr>
                </a:solidFill>
                <a:latin typeface="Plus Jakarta Sans" panose="00000700000000000000" pitchFamily="2" charset="0"/>
              </a:rPr>
              <a:t>02</a:t>
            </a:r>
          </a:p>
        </p:txBody>
      </p:sp>
      <p:sp>
        <p:nvSpPr>
          <p:cNvPr id="657" name="Click here to edit title-497">
            <a:extLst>
              <a:ext uri="{FF2B5EF4-FFF2-40B4-BE49-F238E27FC236}">
                <a16:creationId xmlns:a16="http://schemas.microsoft.com/office/drawing/2014/main" id="{111B4A49-B930-4A89-A1CD-6CA2B3D95AED}"/>
              </a:ext>
            </a:extLst>
          </p:cNvPr>
          <p:cNvSpPr txBox="1"/>
          <p:nvPr/>
        </p:nvSpPr>
        <p:spPr>
          <a:xfrm>
            <a:off x="694087" y="1217295"/>
            <a:ext cx="5762625" cy="714375"/>
          </a:xfrm>
          <a:prstGeom prst="rect">
            <a:avLst/>
          </a:prstGeom>
          <a:noFill/>
        </p:spPr>
        <p:txBody>
          <a:bodyPr vertOverflow="clip" horzOverflow="clip" wrap="square" lIns="0" tIns="0" rIns="0" bIns="0" rtlCol="0" anchor="t">
            <a:spAutoFit/>
          </a:bodyPr>
          <a:lstStyle/>
          <a:p>
            <a:pPr algn="l">
              <a:lnSpc>
                <a:spcPts val="5544"/>
              </a:lnSpc>
            </a:pPr>
            <a:r>
              <a:rPr lang="en-US" sz="4200" b="1" dirty="0">
                <a:solidFill>
                  <a:srgbClr val="FEFEFE">
                    <a:alpha val="100000"/>
                  </a:srgbClr>
                </a:solidFill>
                <a:latin typeface="Plus Jakarta Sans" panose="00000700000000000000" pitchFamily="2" charset="0"/>
              </a:rPr>
              <a:t> Key Stakeholders</a:t>
            </a:r>
          </a:p>
        </p:txBody>
      </p:sp>
      <p:sp>
        <p:nvSpPr>
          <p:cNvPr id="658" name="Click here to edit subtitle-490">
            <a:extLst>
              <a:ext uri="{FF2B5EF4-FFF2-40B4-BE49-F238E27FC236}">
                <a16:creationId xmlns:a16="http://schemas.microsoft.com/office/drawing/2014/main" id="{111B4A49-B930-4A89-A1CD-6CA2B3D95AED}"/>
              </a:ext>
            </a:extLst>
          </p:cNvPr>
          <p:cNvSpPr txBox="1"/>
          <p:nvPr/>
        </p:nvSpPr>
        <p:spPr>
          <a:xfrm>
            <a:off x="694087" y="2016347"/>
            <a:ext cx="5762625" cy="723900"/>
          </a:xfrm>
          <a:prstGeom prst="rect">
            <a:avLst/>
          </a:prstGeom>
          <a:noFill/>
        </p:spPr>
        <p:txBody>
          <a:bodyPr vertOverflow="clip" horzOverflow="clip" wrap="square" lIns="0" tIns="0" rIns="0" bIns="0" rtlCol="0" anchor="t">
            <a:spAutoFit/>
          </a:bodyPr>
          <a:lstStyle/>
          <a:p>
            <a:pPr algn="l">
              <a:lnSpc>
                <a:spcPts val="2835"/>
              </a:lnSpc>
            </a:pPr>
            <a:r>
              <a:rPr lang="en-US" sz="2100" dirty="0">
                <a:solidFill>
                  <a:srgbClr val="FEFEFE">
                    <a:alpha val="100000"/>
                  </a:srgbClr>
                </a:solidFill>
                <a:latin typeface="Plus Jakarta Sans" panose="00000700000000000000" pitchFamily="2" charset="0"/>
              </a:rPr>
              <a:t>Understanding the Key Players in Indian Carbon Market Initiatives</a:t>
            </a:r>
          </a:p>
        </p:txBody>
      </p:sp>
      <p:sp>
        <p:nvSpPr>
          <p:cNvPr id="659" name="Click here to edit label-428">
            <a:extLst>
              <a:ext uri="{FF2B5EF4-FFF2-40B4-BE49-F238E27FC236}">
                <a16:creationId xmlns:a16="http://schemas.microsoft.com/office/drawing/2014/main" id="{111B4A49-B930-4A89-A1CD-6CA2B3D95AED}"/>
              </a:ext>
            </a:extLst>
          </p:cNvPr>
          <p:cNvSpPr txBox="1"/>
          <p:nvPr/>
        </p:nvSpPr>
        <p:spPr>
          <a:xfrm>
            <a:off x="694087" y="836866"/>
            <a:ext cx="5762625" cy="295275"/>
          </a:xfrm>
          <a:prstGeom prst="rect">
            <a:avLst/>
          </a:prstGeom>
          <a:noFill/>
        </p:spPr>
        <p:txBody>
          <a:bodyPr vertOverflow="clip" horzOverflow="clip" wrap="square" lIns="0" tIns="0" rIns="0" bIns="0" rtlCol="0" anchor="t">
            <a:spAutoFit/>
          </a:bodyPr>
          <a:lstStyle/>
          <a:p>
            <a:pPr algn="l">
              <a:lnSpc>
                <a:spcPts val="2196"/>
              </a:lnSpc>
            </a:pPr>
            <a:r>
              <a:rPr lang="en-US" sz="1800" b="1" spc="540" dirty="0">
                <a:solidFill>
                  <a:srgbClr val="FEFEFE">
                    <a:alpha val="100000"/>
                  </a:srgbClr>
                </a:solidFill>
                <a:latin typeface="Plus Jakarta Sans" panose="00000700000000000000" pitchFamily="2" charset="0"/>
              </a:rPr>
              <a:t>OVERVIEW OF INDIA'S CCTS</a:t>
            </a:r>
          </a:p>
        </p:txBody>
      </p:sp>
    </p:spTree>
    <p:extLst>
      <p:ext uri="{BB962C8B-B14F-4D97-AF65-F5344CB8AC3E}">
        <p14:creationId xmlns:p14="http://schemas.microsoft.com/office/powerpoint/2010/main" val="3648047976"/>
      </p:ext>
    </p:extLst>
  </p:cSld>
  <p:clrMapOvr>
    <a:masterClrMapping/>
  </p:clrMapOvr>
</p:sld>
</file>

<file path=ppt/slides/slide16.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660" name=""/>
        <p:cNvGrpSpPr/>
        <p:nvPr/>
      </p:nvGrpSpPr>
      <p:grpSpPr>
        <a:xfrm>
          <a:off x="0" y="0"/>
          <a:ext cx="0" cy="0"/>
          <a:chOff x="0" y="0"/>
          <a:chExt cx="0" cy="0"/>
        </a:xfrm>
      </p:grpSpPr>
      <p:pic>
        <p:nvPicPr>
          <p:cNvPr id="66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31">
            <a:alphaModFix amt="100000"/>
          </a:blip>
          <a:stretch/>
        </p:blipFill>
        <p:spPr>
          <a:xfrm>
            <a:off x="0" y="0"/>
            <a:ext cx="18288000" cy="10287000"/>
          </a:xfrm>
          <a:prstGeom prst="rect">
            <a:avLst/>
          </a:prstGeom>
        </p:spPr>
      </p:pic>
      <p:pic>
        <p:nvPicPr>
          <p:cNvPr id="66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33">
            <a:alphaModFix amt="100000"/>
          </a:blip>
          <a:stretch/>
        </p:blipFill>
        <p:spPr>
          <a:xfrm>
            <a:off x="16916400" y="0"/>
            <a:ext cx="1219200" cy="2343150"/>
          </a:xfrm>
          <a:prstGeom prst="rect">
            <a:avLst/>
          </a:prstGeom>
        </p:spPr>
      </p:pic>
      <p:pic>
        <p:nvPicPr>
          <p:cNvPr id="66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35">
            <a:alphaModFix amt="100000"/>
          </a:blip>
          <a:stretch/>
        </p:blipFill>
        <p:spPr>
          <a:xfrm>
            <a:off x="16916400" y="0"/>
            <a:ext cx="1219200" cy="2343150"/>
          </a:xfrm>
          <a:prstGeom prst="rect">
            <a:avLst/>
          </a:prstGeom>
        </p:spPr>
      </p:pic>
      <p:pic>
        <p:nvPicPr>
          <p:cNvPr id="66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37">
            <a:alphaModFix amt="100000"/>
          </a:blip>
          <a:stretch/>
        </p:blipFill>
        <p:spPr>
          <a:xfrm>
            <a:off x="16916400" y="0"/>
            <a:ext cx="1219200" cy="2343150"/>
          </a:xfrm>
          <a:prstGeom prst="rect">
            <a:avLst/>
          </a:prstGeom>
        </p:spPr>
      </p:pic>
      <p:pic>
        <p:nvPicPr>
          <p:cNvPr id="66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39">
            <a:alphaModFix amt="100000"/>
          </a:blip>
          <a:stretch/>
        </p:blipFill>
        <p:spPr>
          <a:xfrm>
            <a:off x="16916400" y="0"/>
            <a:ext cx="1219200" cy="2343150"/>
          </a:xfrm>
          <a:prstGeom prst="rect">
            <a:avLst/>
          </a:prstGeom>
        </p:spPr>
      </p:pic>
      <p:pic>
        <p:nvPicPr>
          <p:cNvPr id="66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41">
            <a:alphaModFix amt="100000"/>
          </a:blip>
          <a:stretch/>
        </p:blipFill>
        <p:spPr>
          <a:xfrm>
            <a:off x="228600" y="7543800"/>
            <a:ext cx="457200" cy="1828800"/>
          </a:xfrm>
          <a:prstGeom prst="rect">
            <a:avLst/>
          </a:prstGeom>
        </p:spPr>
      </p:pic>
      <p:pic>
        <p:nvPicPr>
          <p:cNvPr id="66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43">
            <a:alphaModFix amt="100000"/>
          </a:blip>
          <a:stretch/>
        </p:blipFill>
        <p:spPr>
          <a:xfrm>
            <a:off x="228600" y="7543800"/>
            <a:ext cx="457200" cy="1828800"/>
          </a:xfrm>
          <a:prstGeom prst="rect">
            <a:avLst/>
          </a:prstGeom>
        </p:spPr>
      </p:pic>
      <p:pic>
        <p:nvPicPr>
          <p:cNvPr id="669" name="svgbase">
            <a:extLst>
              <a:ext uri="{FF2B5EF4-FFF2-40B4-BE49-F238E27FC236}">
                <a16:creationId xmlns:a16="http://schemas.microsoft.com/office/drawing/2014/main" id="{A8642F66-C0BB-4949-9A9C-024B120A5D52}"/>
              </a:ext>
            </a:extLst>
          </p:cNvPr>
          <p:cNvPicPr>
            <a:picLocks noChangeAspect="1"/>
          </p:cNvPicPr>
          <p:nvPr/>
        </p:nvPicPr>
        <p:blipFill rotWithShape="1">
          <a:blip r:embed="rId446">
            <a:alphaModFix amt="100000"/>
            <a:extLst>
              <a:ext uri="{1A1CCBE3-D135-4A3D-867A-B2DFF8B2B29A}">
                <asvg:svgBlip xmlns:r="http://schemas.openxmlformats.org/officeDocument/2006/relationships" xmlns:asvg="http://schemas.microsoft.com/office/drawing/2016/SVG/main" r:embed="rId445"/>
                <a14:useLocalDpi xmlns:a14="http://schemas.microsoft.com/office/drawing/2010/main" val="0"/>
              </a:ext>
            </a:extLst>
          </a:blip>
          <a:srcRect l="0" t="0" r="0" b="0"/>
          <a:stretch/>
        </p:blipFill>
        <p:spPr>
          <a:xfrm>
            <a:off x="876300" y="3686175"/>
            <a:ext cx="16506825" cy="5095875"/>
          </a:xfrm>
          <a:prstGeom prst="rect">
            <a:avLst/>
          </a:prstGeom>
        </p:spPr>
      </p:pic>
      <p:pic>
        <p:nvPicPr>
          <p:cNvPr id="67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48">
            <a:alphaModFix amt="100000"/>
          </a:blip>
          <a:stretch/>
        </p:blipFill>
        <p:spPr>
          <a:xfrm>
            <a:off x="7696200" y="3952875"/>
            <a:ext cx="2857500" cy="2857500"/>
          </a:xfrm>
          <a:prstGeom prst="rect">
            <a:avLst/>
          </a:prstGeom>
        </p:spPr>
      </p:pic>
      <p:pic>
        <p:nvPicPr>
          <p:cNvPr id="671" name="iconNode80f82205-29c2-41a6-86fd-2f159b630c5b">
            <a:extLst>
              <a:ext uri="{FF2B5EF4-FFF2-40B4-BE49-F238E27FC236}">
                <a16:creationId xmlns:a16="http://schemas.microsoft.com/office/drawing/2014/main" id="{A8642F66-C0BB-4949-9A9C-024B120A5D52}"/>
              </a:ext>
            </a:extLst>
          </p:cNvPr>
          <p:cNvPicPr>
            <a:picLocks noChangeAspect="1"/>
          </p:cNvPicPr>
          <p:nvPr/>
        </p:nvPicPr>
        <p:blipFill rotWithShape="1">
          <a:blip r:embed="rId451">
            <a:alphaModFix amt="100000"/>
            <a:extLst>
              <a:ext uri="{BA5F29BD-6252-4633-94AB-29CD4E698E47}">
                <asvg:svgBlip xmlns:r="http://schemas.openxmlformats.org/officeDocument/2006/relationships" xmlns:asvg="http://schemas.microsoft.com/office/drawing/2016/SVG/main" r:embed="rId450"/>
                <a14:useLocalDpi xmlns:a14="http://schemas.microsoft.com/office/drawing/2010/main" val="0"/>
              </a:ext>
            </a:extLst>
          </a:blip>
          <a:srcRect l="0" t="0" r="0" b="0"/>
          <a:stretch/>
        </p:blipFill>
        <p:spPr>
          <a:xfrm>
            <a:off x="8410575" y="4667250"/>
            <a:ext cx="1428750" cy="1428750"/>
          </a:xfrm>
          <a:prstGeom prst="rect">
            <a:avLst/>
          </a:prstGeom>
        </p:spPr>
      </p:pic>
      <p:pic>
        <p:nvPicPr>
          <p:cNvPr id="67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53">
            <a:alphaModFix amt="100000"/>
          </a:blip>
          <a:stretch/>
        </p:blipFill>
        <p:spPr>
          <a:xfrm>
            <a:off x="2838450" y="6524625"/>
            <a:ext cx="561975" cy="561975"/>
          </a:xfrm>
          <a:prstGeom prst="rect">
            <a:avLst/>
          </a:prstGeom>
        </p:spPr>
      </p:pic>
      <p:sp>
        <p:nvSpPr>
          <p:cNvPr id="673" name="-0">
            <a:extLst>
              <a:ext uri="{FF2B5EF4-FFF2-40B4-BE49-F238E27FC236}">
                <a16:creationId xmlns:a16="http://schemas.microsoft.com/office/drawing/2014/main" id="{111B4A49-B930-4A89-A1CD-6CA2B3D95AED}"/>
              </a:ext>
            </a:extLst>
          </p:cNvPr>
          <p:cNvSpPr txBox="1"/>
          <p:nvPr/>
        </p:nvSpPr>
        <p:spPr>
          <a:xfrm>
            <a:off x="2775299" y="6632924"/>
            <a:ext cx="695325" cy="352425"/>
          </a:xfrm>
          <a:prstGeom prst="rect">
            <a:avLst/>
          </a:prstGeom>
          <a:noFill/>
        </p:spPr>
        <p:txBody>
          <a:bodyPr vertOverflow="clip" horzOverflow="clip" wrap="square" lIns="0" tIns="0" rIns="0" bIns="0" rtlCol="0" anchor="t">
            <a:spAutoFit/>
          </a:bodyPr>
          <a:lstStyle/>
          <a:p>
            <a:pPr algn="ctr">
              <a:lnSpc>
                <a:spcPts val="2700"/>
              </a:lnSpc>
            </a:pPr>
            <a:r>
              <a:rPr lang="en-US" sz="1800" b="1" dirty="0">
                <a:solidFill>
                  <a:srgbClr val="FFFFFF">
                    <a:alpha val="100000"/>
                  </a:srgbClr>
                </a:solidFill>
                <a:latin typeface="Plus Jakarta Sans" panose="00000700000000000000" pitchFamily="2" charset="0"/>
              </a:rPr>
              <a:t>01</a:t>
            </a:r>
          </a:p>
        </p:txBody>
      </p:sp>
      <p:sp>
        <p:nvSpPr>
          <p:cNvPr id="674" name="Primary Heading-0">
            <a:extLst>
              <a:ext uri="{FF2B5EF4-FFF2-40B4-BE49-F238E27FC236}">
                <a16:creationId xmlns:a16="http://schemas.microsoft.com/office/drawing/2014/main" id="{111B4A49-B930-4A89-A1CD-6CA2B3D95AED}"/>
              </a:ext>
            </a:extLst>
          </p:cNvPr>
          <p:cNvSpPr txBox="1"/>
          <p:nvPr/>
        </p:nvSpPr>
        <p:spPr>
          <a:xfrm>
            <a:off x="993458" y="7181088"/>
            <a:ext cx="4257675" cy="923925"/>
          </a:xfrm>
          <a:prstGeom prst="rect">
            <a:avLst/>
          </a:prstGeom>
          <a:noFill/>
        </p:spPr>
        <p:txBody>
          <a:bodyPr vertOverflow="clip" horzOverflow="clip" wrap="square" lIns="0" tIns="0" rIns="0" bIns="0" rtlCol="0" anchor="t">
            <a:spAutoFit/>
          </a:bodyPr>
          <a:lstStyle/>
          <a:p>
            <a:pPr algn="ctr">
              <a:lnSpc>
                <a:spcPts val="1800"/>
              </a:lnSpc>
            </a:pPr>
            <a:r>
              <a:rPr lang="en-US" sz="1200" b="1" dirty="0">
                <a:solidFill>
                  <a:srgbClr val="171C25">
                    <a:alpha val="100000"/>
                  </a:srgbClr>
                </a:solidFill>
                <a:latin typeface="Plus Jakarta Sans" panose="00000700000000000000" pitchFamily="2" charset="0"/>
              </a:rPr>
              <a:t>Oversees the Functioning of the Indian Carbon Market - NSCICM plays a crucial role in supervising and managing the operations of the Indian Carbon Market to ensure compliance and efficiency.</a:t>
            </a:r>
          </a:p>
        </p:txBody>
      </p:sp>
      <p:pic>
        <p:nvPicPr>
          <p:cNvPr id="67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55">
            <a:alphaModFix amt="100000"/>
          </a:blip>
          <a:stretch/>
        </p:blipFill>
        <p:spPr>
          <a:xfrm>
            <a:off x="6648450" y="8629650"/>
            <a:ext cx="561975" cy="561975"/>
          </a:xfrm>
          <a:prstGeom prst="rect">
            <a:avLst/>
          </a:prstGeom>
        </p:spPr>
      </p:pic>
      <p:sp>
        <p:nvSpPr>
          <p:cNvPr id="676" name="-1">
            <a:extLst>
              <a:ext uri="{FF2B5EF4-FFF2-40B4-BE49-F238E27FC236}">
                <a16:creationId xmlns:a16="http://schemas.microsoft.com/office/drawing/2014/main" id="{111B4A49-B930-4A89-A1CD-6CA2B3D95AED}"/>
              </a:ext>
            </a:extLst>
          </p:cNvPr>
          <p:cNvSpPr txBox="1"/>
          <p:nvPr/>
        </p:nvSpPr>
        <p:spPr>
          <a:xfrm>
            <a:off x="6585394" y="8738044"/>
            <a:ext cx="695325" cy="352425"/>
          </a:xfrm>
          <a:prstGeom prst="rect">
            <a:avLst/>
          </a:prstGeom>
          <a:noFill/>
        </p:spPr>
        <p:txBody>
          <a:bodyPr vertOverflow="clip" horzOverflow="clip" wrap="square" lIns="0" tIns="0" rIns="0" bIns="0" rtlCol="0" anchor="t">
            <a:spAutoFit/>
          </a:bodyPr>
          <a:lstStyle/>
          <a:p>
            <a:pPr algn="ctr">
              <a:lnSpc>
                <a:spcPts val="2700"/>
              </a:lnSpc>
            </a:pPr>
            <a:r>
              <a:rPr lang="en-US" sz="1800" b="1" dirty="0">
                <a:solidFill>
                  <a:srgbClr val="FFFFFF">
                    <a:alpha val="100000"/>
                  </a:srgbClr>
                </a:solidFill>
                <a:latin typeface="Plus Jakarta Sans" panose="00000700000000000000" pitchFamily="2" charset="0"/>
              </a:rPr>
              <a:t>02</a:t>
            </a:r>
          </a:p>
        </p:txBody>
      </p:sp>
      <p:sp>
        <p:nvSpPr>
          <p:cNvPr id="677" name="Primary Heading-1">
            <a:extLst>
              <a:ext uri="{FF2B5EF4-FFF2-40B4-BE49-F238E27FC236}">
                <a16:creationId xmlns:a16="http://schemas.microsoft.com/office/drawing/2014/main" id="{111B4A49-B930-4A89-A1CD-6CA2B3D95AED}"/>
              </a:ext>
            </a:extLst>
          </p:cNvPr>
          <p:cNvSpPr txBox="1"/>
          <p:nvPr/>
        </p:nvSpPr>
        <p:spPr>
          <a:xfrm>
            <a:off x="4803553" y="9286113"/>
            <a:ext cx="4257675" cy="923925"/>
          </a:xfrm>
          <a:prstGeom prst="rect">
            <a:avLst/>
          </a:prstGeom>
          <a:noFill/>
        </p:spPr>
        <p:txBody>
          <a:bodyPr vertOverflow="clip" horzOverflow="clip" wrap="square" lIns="0" tIns="0" rIns="0" bIns="0" rtlCol="0" anchor="t">
            <a:spAutoFit/>
          </a:bodyPr>
          <a:lstStyle/>
          <a:p>
            <a:pPr algn="ctr">
              <a:lnSpc>
                <a:spcPts val="1800"/>
              </a:lnSpc>
            </a:pPr>
            <a:r>
              <a:rPr lang="en-US" sz="1200" b="1" dirty="0">
                <a:solidFill>
                  <a:srgbClr val="171C25">
                    <a:alpha val="100000"/>
                  </a:srgbClr>
                </a:solidFill>
                <a:latin typeface="Plus Jakarta Sans" panose="00000700000000000000" pitchFamily="2" charset="0"/>
              </a:rPr>
              <a:t>Chaired by Key Officials - Chaired by the Secretary of the Ministry of Power and co-chaired by the Secretary of the MoEFCC, ensuring high-level leadership and coordination.</a:t>
            </a:r>
          </a:p>
        </p:txBody>
      </p:sp>
      <p:pic>
        <p:nvPicPr>
          <p:cNvPr id="67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57">
            <a:alphaModFix amt="100000"/>
          </a:blip>
          <a:stretch/>
        </p:blipFill>
        <p:spPr>
          <a:xfrm>
            <a:off x="11029950" y="8629650"/>
            <a:ext cx="561975" cy="561975"/>
          </a:xfrm>
          <a:prstGeom prst="rect">
            <a:avLst/>
          </a:prstGeom>
        </p:spPr>
      </p:pic>
      <p:sp>
        <p:nvSpPr>
          <p:cNvPr id="679" name="-2">
            <a:extLst>
              <a:ext uri="{FF2B5EF4-FFF2-40B4-BE49-F238E27FC236}">
                <a16:creationId xmlns:a16="http://schemas.microsoft.com/office/drawing/2014/main" id="{111B4A49-B930-4A89-A1CD-6CA2B3D95AED}"/>
              </a:ext>
            </a:extLst>
          </p:cNvPr>
          <p:cNvSpPr txBox="1"/>
          <p:nvPr/>
        </p:nvSpPr>
        <p:spPr>
          <a:xfrm>
            <a:off x="10966799" y="8738044"/>
            <a:ext cx="695325" cy="352425"/>
          </a:xfrm>
          <a:prstGeom prst="rect">
            <a:avLst/>
          </a:prstGeom>
          <a:noFill/>
        </p:spPr>
        <p:txBody>
          <a:bodyPr vertOverflow="clip" horzOverflow="clip" wrap="square" lIns="0" tIns="0" rIns="0" bIns="0" rtlCol="0" anchor="t">
            <a:spAutoFit/>
          </a:bodyPr>
          <a:lstStyle/>
          <a:p>
            <a:pPr algn="ctr">
              <a:lnSpc>
                <a:spcPts val="2700"/>
              </a:lnSpc>
            </a:pPr>
            <a:r>
              <a:rPr lang="en-US" sz="1800" b="1" dirty="0">
                <a:solidFill>
                  <a:srgbClr val="FFFFFF">
                    <a:alpha val="100000"/>
                  </a:srgbClr>
                </a:solidFill>
                <a:latin typeface="Plus Jakarta Sans" panose="00000700000000000000" pitchFamily="2" charset="0"/>
              </a:rPr>
              <a:t>03</a:t>
            </a:r>
          </a:p>
        </p:txBody>
      </p:sp>
      <p:sp>
        <p:nvSpPr>
          <p:cNvPr id="680" name="Primary Heading-2">
            <a:extLst>
              <a:ext uri="{FF2B5EF4-FFF2-40B4-BE49-F238E27FC236}">
                <a16:creationId xmlns:a16="http://schemas.microsoft.com/office/drawing/2014/main" id="{111B4A49-B930-4A89-A1CD-6CA2B3D95AED}"/>
              </a:ext>
            </a:extLst>
          </p:cNvPr>
          <p:cNvSpPr txBox="1"/>
          <p:nvPr/>
        </p:nvSpPr>
        <p:spPr>
          <a:xfrm>
            <a:off x="9185053" y="9286113"/>
            <a:ext cx="4257675" cy="923925"/>
          </a:xfrm>
          <a:prstGeom prst="rect">
            <a:avLst/>
          </a:prstGeom>
          <a:noFill/>
        </p:spPr>
        <p:txBody>
          <a:bodyPr vertOverflow="clip" horzOverflow="clip" wrap="square" lIns="0" tIns="0" rIns="0" bIns="0" rtlCol="0" anchor="t">
            <a:spAutoFit/>
          </a:bodyPr>
          <a:lstStyle/>
          <a:p>
            <a:pPr algn="ctr">
              <a:lnSpc>
                <a:spcPts val="1800"/>
              </a:lnSpc>
            </a:pPr>
            <a:r>
              <a:rPr lang="en-US" sz="1200" b="1" dirty="0">
                <a:solidFill>
                  <a:srgbClr val="171C25">
                    <a:alpha val="100000"/>
                  </a:srgbClr>
                </a:solidFill>
                <a:latin typeface="Plus Jakarta Sans" panose="00000700000000000000" pitchFamily="2" charset="0"/>
              </a:rPr>
              <a:t>Recommendations and Guidelines - NSCICM is responsible for recommending essential procedures, rules, regulations, and targets to enhance the effectiveness and transparency. </a:t>
            </a:r>
          </a:p>
        </p:txBody>
      </p:sp>
      <p:pic>
        <p:nvPicPr>
          <p:cNvPr id="681"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59">
            <a:alphaModFix amt="100000"/>
          </a:blip>
          <a:stretch/>
        </p:blipFill>
        <p:spPr>
          <a:xfrm>
            <a:off x="14839950" y="6524625"/>
            <a:ext cx="561975" cy="561975"/>
          </a:xfrm>
          <a:prstGeom prst="rect">
            <a:avLst/>
          </a:prstGeom>
        </p:spPr>
      </p:pic>
      <p:sp>
        <p:nvSpPr>
          <p:cNvPr id="682" name="-3">
            <a:extLst>
              <a:ext uri="{FF2B5EF4-FFF2-40B4-BE49-F238E27FC236}">
                <a16:creationId xmlns:a16="http://schemas.microsoft.com/office/drawing/2014/main" id="{111B4A49-B930-4A89-A1CD-6CA2B3D95AED}"/>
              </a:ext>
            </a:extLst>
          </p:cNvPr>
          <p:cNvSpPr txBox="1"/>
          <p:nvPr/>
        </p:nvSpPr>
        <p:spPr>
          <a:xfrm>
            <a:off x="14776799" y="6632924"/>
            <a:ext cx="695325" cy="352425"/>
          </a:xfrm>
          <a:prstGeom prst="rect">
            <a:avLst/>
          </a:prstGeom>
          <a:noFill/>
        </p:spPr>
        <p:txBody>
          <a:bodyPr vertOverflow="clip" horzOverflow="clip" wrap="square" lIns="0" tIns="0" rIns="0" bIns="0" rtlCol="0" anchor="t">
            <a:spAutoFit/>
          </a:bodyPr>
          <a:lstStyle/>
          <a:p>
            <a:pPr algn="ctr">
              <a:lnSpc>
                <a:spcPts val="2700"/>
              </a:lnSpc>
            </a:pPr>
            <a:r>
              <a:rPr lang="en-US" sz="1800" b="1" dirty="0">
                <a:solidFill>
                  <a:srgbClr val="FFFFFF">
                    <a:alpha val="100000"/>
                  </a:srgbClr>
                </a:solidFill>
                <a:latin typeface="Plus Jakarta Sans" panose="00000700000000000000" pitchFamily="2" charset="0"/>
              </a:rPr>
              <a:t>04</a:t>
            </a:r>
          </a:p>
        </p:txBody>
      </p:sp>
      <p:sp>
        <p:nvSpPr>
          <p:cNvPr id="683" name="Primary Heading-3">
            <a:extLst>
              <a:ext uri="{FF2B5EF4-FFF2-40B4-BE49-F238E27FC236}">
                <a16:creationId xmlns:a16="http://schemas.microsoft.com/office/drawing/2014/main" id="{111B4A49-B930-4A89-A1CD-6CA2B3D95AED}"/>
              </a:ext>
            </a:extLst>
          </p:cNvPr>
          <p:cNvSpPr txBox="1"/>
          <p:nvPr/>
        </p:nvSpPr>
        <p:spPr>
          <a:xfrm>
            <a:off x="12994958" y="7181088"/>
            <a:ext cx="4257675" cy="923925"/>
          </a:xfrm>
          <a:prstGeom prst="rect">
            <a:avLst/>
          </a:prstGeom>
          <a:noFill/>
        </p:spPr>
        <p:txBody>
          <a:bodyPr vertOverflow="clip" horzOverflow="clip" wrap="square" lIns="0" tIns="0" rIns="0" bIns="0" rtlCol="0" anchor="t">
            <a:spAutoFit/>
          </a:bodyPr>
          <a:lstStyle/>
          <a:p>
            <a:pPr algn="ctr">
              <a:lnSpc>
                <a:spcPts val="1800"/>
              </a:lnSpc>
            </a:pPr>
            <a:r>
              <a:rPr lang="en-US" sz="1200" b="1" dirty="0">
                <a:solidFill>
                  <a:srgbClr val="171C25">
                    <a:alpha val="100000"/>
                  </a:srgbClr>
                </a:solidFill>
                <a:latin typeface="Plus Jakarta Sans" panose="00000700000000000000" pitchFamily="2" charset="0"/>
              </a:rPr>
              <a:t>Monitoring Market Functions - The committee actively monitors and evaluates the functions and performance of the Indian carbon market to identify areas for improvement and ensure alignment with set objectives.</a:t>
            </a:r>
          </a:p>
        </p:txBody>
      </p:sp>
      <p:sp>
        <p:nvSpPr>
          <p:cNvPr id="684" name="Click here to edit title-458">
            <a:extLst>
              <a:ext uri="{FF2B5EF4-FFF2-40B4-BE49-F238E27FC236}">
                <a16:creationId xmlns:a16="http://schemas.microsoft.com/office/drawing/2014/main" id="{111B4A49-B930-4A89-A1CD-6CA2B3D95AED}"/>
              </a:ext>
            </a:extLst>
          </p:cNvPr>
          <p:cNvSpPr txBox="1"/>
          <p:nvPr/>
        </p:nvSpPr>
        <p:spPr>
          <a:xfrm>
            <a:off x="808292" y="1184434"/>
            <a:ext cx="12458700" cy="1409700"/>
          </a:xfrm>
          <a:prstGeom prst="rect">
            <a:avLst/>
          </a:prstGeom>
          <a:noFill/>
        </p:spPr>
        <p:txBody>
          <a:bodyPr vertOverflow="clip" horzOverflow="clip" wrap="square" lIns="0" tIns="0" rIns="0" bIns="0" rtlCol="0" anchor="t">
            <a:spAutoFit/>
          </a:bodyPr>
          <a:lstStyle/>
          <a:p>
            <a:pPr algn="l">
              <a:lnSpc>
                <a:spcPts val="5544"/>
              </a:lnSpc>
            </a:pPr>
            <a:r>
              <a:rPr lang="en-US" sz="4200" b="1" dirty="0">
                <a:solidFill>
                  <a:srgbClr val="005959">
                    <a:alpha val="100000"/>
                  </a:srgbClr>
                </a:solidFill>
                <a:latin typeface="Plus Jakarta Sans" panose="00000700000000000000" pitchFamily="2" charset="0"/>
              </a:rPr>
              <a:t>National Steering Committee for Indian Carbon Market (NSCICM)</a:t>
            </a:r>
          </a:p>
        </p:txBody>
      </p:sp>
      <p:sp>
        <p:nvSpPr>
          <p:cNvPr id="685" name="Click here to edit subtitle-415">
            <a:extLst>
              <a:ext uri="{FF2B5EF4-FFF2-40B4-BE49-F238E27FC236}">
                <a16:creationId xmlns:a16="http://schemas.microsoft.com/office/drawing/2014/main" id="{111B4A49-B930-4A89-A1CD-6CA2B3D95AED}"/>
              </a:ext>
            </a:extLst>
          </p:cNvPr>
          <p:cNvSpPr txBox="1"/>
          <p:nvPr/>
        </p:nvSpPr>
        <p:spPr>
          <a:xfrm>
            <a:off x="808292" y="2624804"/>
            <a:ext cx="12458700" cy="371475"/>
          </a:xfrm>
          <a:prstGeom prst="rect">
            <a:avLst/>
          </a:prstGeom>
          <a:noFill/>
        </p:spPr>
        <p:txBody>
          <a:bodyPr vertOverflow="clip" horzOverflow="clip" wrap="square" lIns="0" tIns="0" rIns="0" bIns="0" rtlCol="0" anchor="t">
            <a:spAutoFit/>
          </a:bodyPr>
          <a:lstStyle/>
          <a:p>
            <a:pPr algn="l">
              <a:lnSpc>
                <a:spcPts val="2835"/>
              </a:lnSpc>
            </a:pPr>
            <a:r>
              <a:rPr lang="en-US" sz="2100" dirty="0">
                <a:solidFill>
                  <a:srgbClr val="515760">
                    <a:alpha val="100000"/>
                  </a:srgbClr>
                </a:solidFill>
                <a:latin typeface="Plus Jakarta Sans" panose="00000700000000000000" pitchFamily="2" charset="0"/>
              </a:rPr>
              <a:t>Ensuring Effective Oversight and Regulation of India's Carbon Market Initiatives</a:t>
            </a:r>
          </a:p>
        </p:txBody>
      </p:sp>
      <p:sp>
        <p:nvSpPr>
          <p:cNvPr id="686" name="Click here to edit label-470">
            <a:extLst>
              <a:ext uri="{FF2B5EF4-FFF2-40B4-BE49-F238E27FC236}">
                <a16:creationId xmlns:a16="http://schemas.microsoft.com/office/drawing/2014/main" id="{111B4A49-B930-4A89-A1CD-6CA2B3D95AED}"/>
              </a:ext>
            </a:extLst>
          </p:cNvPr>
          <p:cNvSpPr txBox="1"/>
          <p:nvPr/>
        </p:nvSpPr>
        <p:spPr>
          <a:xfrm>
            <a:off x="808292" y="836866"/>
            <a:ext cx="12458700" cy="295275"/>
          </a:xfrm>
          <a:prstGeom prst="rect">
            <a:avLst/>
          </a:prstGeom>
          <a:noFill/>
        </p:spPr>
        <p:txBody>
          <a:bodyPr vertOverflow="clip" horzOverflow="clip" wrap="square" lIns="0" tIns="0" rIns="0" bIns="0" rtlCol="0" anchor="t">
            <a:spAutoFit/>
          </a:bodyPr>
          <a:lstStyle/>
          <a:p>
            <a:pPr algn="l">
              <a:lnSpc>
                <a:spcPts val="2196"/>
              </a:lnSpc>
            </a:pPr>
            <a:r>
              <a:rPr lang="en-US" sz="1800" b="1" spc="540" dirty="0">
                <a:solidFill>
                  <a:srgbClr val="171C25">
                    <a:alpha val="100000"/>
                  </a:srgbClr>
                </a:solidFill>
                <a:latin typeface="Plus Jakarta Sans" panose="00000700000000000000" pitchFamily="2" charset="0"/>
              </a:rPr>
              <a:t> OVERVIEW OF INDIA'S CARBON CREDIT TRADING SCHEME (CCTS) </a:t>
            </a:r>
          </a:p>
        </p:txBody>
      </p:sp>
    </p:spTree>
    <p:extLst>
      <p:ext uri="{BB962C8B-B14F-4D97-AF65-F5344CB8AC3E}">
        <p14:creationId xmlns:p14="http://schemas.microsoft.com/office/powerpoint/2010/main" val="3648047976"/>
      </p:ext>
    </p:extLst>
  </p:cSld>
  <p:clrMapOvr>
    <a:masterClrMapping/>
  </p:clrMapOvr>
</p:sld>
</file>

<file path=ppt/slides/slide17.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687" name=""/>
        <p:cNvGrpSpPr/>
        <p:nvPr/>
      </p:nvGrpSpPr>
      <p:grpSpPr>
        <a:xfrm>
          <a:off x="0" y="0"/>
          <a:ext cx="0" cy="0"/>
          <a:chOff x="0" y="0"/>
          <a:chExt cx="0" cy="0"/>
        </a:xfrm>
      </p:grpSpPr>
      <p:pic>
        <p:nvPicPr>
          <p:cNvPr id="68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63">
            <a:alphaModFix amt="100000"/>
          </a:blip>
          <a:stretch/>
        </p:blipFill>
        <p:spPr>
          <a:xfrm>
            <a:off x="0" y="0"/>
            <a:ext cx="18288000" cy="10287000"/>
          </a:xfrm>
          <a:prstGeom prst="rect">
            <a:avLst/>
          </a:prstGeom>
        </p:spPr>
      </p:pic>
      <p:pic>
        <p:nvPicPr>
          <p:cNvPr id="690" name="9c1706d5-e601-4678-ba89-59c47d378bdc">
            <a:extLst>
              <a:ext uri="{FF2B5EF4-FFF2-40B4-BE49-F238E27FC236}">
                <a16:creationId xmlns:a16="http://schemas.microsoft.com/office/drawing/2014/main" id="{A8642F66-C0BB-4949-9A9C-024B120A5D52}"/>
              </a:ext>
            </a:extLst>
          </p:cNvPr>
          <p:cNvPicPr preferRelativeResize="0">
            <a:picLocks noChangeAspect="1"/>
          </p:cNvPicPr>
          <p:nvPr/>
        </p:nvPicPr>
        <p:blipFill rotWithShape="1">
          <a:blip r:embed="rId465">
            <a:alphaModFix amt="100000"/>
          </a:blip>
          <a:srcRect l="0" t="0" r="0" b="0"/>
          <a:stretch/>
        </p:blipFill>
        <p:spPr>
          <a:xfrm>
            <a:off x="9086850" y="0"/>
            <a:ext cx="9163050" cy="10267950"/>
          </a:xfrm>
          <a:prstGeom prst="rect">
            <a:avLst/>
          </a:prstGeom>
        </p:spPr>
      </p:pic>
      <p:pic>
        <p:nvPicPr>
          <p:cNvPr id="691"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67">
            <a:alphaModFix amt="100000"/>
          </a:blip>
          <a:stretch/>
        </p:blipFill>
        <p:spPr>
          <a:xfrm>
            <a:off x="16916400" y="0"/>
            <a:ext cx="1219200" cy="2343150"/>
          </a:xfrm>
          <a:prstGeom prst="rect">
            <a:avLst/>
          </a:prstGeom>
        </p:spPr>
      </p:pic>
      <p:pic>
        <p:nvPicPr>
          <p:cNvPr id="69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69">
            <a:alphaModFix amt="100000"/>
          </a:blip>
          <a:stretch/>
        </p:blipFill>
        <p:spPr>
          <a:xfrm>
            <a:off x="16916400" y="0"/>
            <a:ext cx="1219200" cy="2343150"/>
          </a:xfrm>
          <a:prstGeom prst="rect">
            <a:avLst/>
          </a:prstGeom>
        </p:spPr>
      </p:pic>
      <p:pic>
        <p:nvPicPr>
          <p:cNvPr id="69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71">
            <a:alphaModFix amt="100000"/>
          </a:blip>
          <a:stretch/>
        </p:blipFill>
        <p:spPr>
          <a:xfrm>
            <a:off x="16916400" y="0"/>
            <a:ext cx="1219200" cy="2343150"/>
          </a:xfrm>
          <a:prstGeom prst="rect">
            <a:avLst/>
          </a:prstGeom>
        </p:spPr>
      </p:pic>
      <p:pic>
        <p:nvPicPr>
          <p:cNvPr id="69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73">
            <a:alphaModFix amt="100000"/>
          </a:blip>
          <a:stretch/>
        </p:blipFill>
        <p:spPr>
          <a:xfrm>
            <a:off x="16916400" y="0"/>
            <a:ext cx="1219200" cy="2343150"/>
          </a:xfrm>
          <a:prstGeom prst="rect">
            <a:avLst/>
          </a:prstGeom>
        </p:spPr>
      </p:pic>
      <p:pic>
        <p:nvPicPr>
          <p:cNvPr id="69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75">
            <a:alphaModFix amt="100000"/>
          </a:blip>
          <a:stretch/>
        </p:blipFill>
        <p:spPr>
          <a:xfrm>
            <a:off x="228600" y="7543800"/>
            <a:ext cx="457200" cy="1828800"/>
          </a:xfrm>
          <a:prstGeom prst="rect">
            <a:avLst/>
          </a:prstGeom>
        </p:spPr>
      </p:pic>
      <p:pic>
        <p:nvPicPr>
          <p:cNvPr id="69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77">
            <a:alphaModFix amt="100000"/>
          </a:blip>
          <a:stretch/>
        </p:blipFill>
        <p:spPr>
          <a:xfrm>
            <a:off x="228600" y="7543800"/>
            <a:ext cx="457200" cy="1828800"/>
          </a:xfrm>
          <a:prstGeom prst="rect">
            <a:avLst/>
          </a:prstGeom>
        </p:spPr>
      </p:pic>
      <p:pic>
        <p:nvPicPr>
          <p:cNvPr id="69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79">
            <a:alphaModFix amt="100000"/>
          </a:blip>
          <a:stretch/>
        </p:blipFill>
        <p:spPr>
          <a:xfrm>
            <a:off x="5419725" y="3343275"/>
            <a:ext cx="10591800" cy="2295525"/>
          </a:xfrm>
          <a:prstGeom prst="rect">
            <a:avLst/>
          </a:prstGeom>
        </p:spPr>
      </p:pic>
      <p:pic>
        <p:nvPicPr>
          <p:cNvPr id="69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81">
            <a:alphaModFix amt="100000"/>
          </a:blip>
          <a:stretch/>
        </p:blipFill>
        <p:spPr>
          <a:xfrm>
            <a:off x="5800725" y="3924300"/>
            <a:ext cx="1143000" cy="1143000"/>
          </a:xfrm>
          <a:prstGeom prst="rect">
            <a:avLst/>
          </a:prstGeom>
        </p:spPr>
      </p:pic>
      <p:pic>
        <p:nvPicPr>
          <p:cNvPr id="699" name="iconNode0">
            <a:extLst>
              <a:ext uri="{FF2B5EF4-FFF2-40B4-BE49-F238E27FC236}">
                <a16:creationId xmlns:a16="http://schemas.microsoft.com/office/drawing/2014/main" id="{A8642F66-C0BB-4949-9A9C-024B120A5D52}"/>
              </a:ext>
            </a:extLst>
          </p:cNvPr>
          <p:cNvPicPr>
            <a:picLocks noChangeAspect="1"/>
          </p:cNvPicPr>
          <p:nvPr/>
        </p:nvPicPr>
        <p:blipFill rotWithShape="1">
          <a:blip r:embed="rId484">
            <a:alphaModFix amt="100000"/>
            <a:extLst>
              <a:ext uri="{E7D334B5-04B6-41BE-B204-7816AB6B7EF3}">
                <asvg:svgBlip xmlns:r="http://schemas.openxmlformats.org/officeDocument/2006/relationships" xmlns:asvg="http://schemas.microsoft.com/office/drawing/2016/SVG/main" r:embed="rId483"/>
                <a14:useLocalDpi xmlns:a14="http://schemas.microsoft.com/office/drawing/2010/main" val="0"/>
              </a:ext>
            </a:extLst>
          </a:blip>
          <a:srcRect l="0" t="0" r="0" b="0"/>
          <a:stretch/>
        </p:blipFill>
        <p:spPr>
          <a:xfrm>
            <a:off x="6086475" y="4210050"/>
            <a:ext cx="571500" cy="571500"/>
          </a:xfrm>
          <a:prstGeom prst="rect">
            <a:avLst/>
          </a:prstGeom>
        </p:spPr>
      </p:pic>
      <p:sp>
        <p:nvSpPr>
          <p:cNvPr id="700" name="Primary Heading-0">
            <a:extLst>
              <a:ext uri="{FF2B5EF4-FFF2-40B4-BE49-F238E27FC236}">
                <a16:creationId xmlns:a16="http://schemas.microsoft.com/office/drawing/2014/main" id="{111B4A49-B930-4A89-A1CD-6CA2B3D95AED}"/>
              </a:ext>
            </a:extLst>
          </p:cNvPr>
          <p:cNvSpPr txBox="1"/>
          <p:nvPr/>
        </p:nvSpPr>
        <p:spPr>
          <a:xfrm>
            <a:off x="7179088" y="3724751"/>
            <a:ext cx="8524875" cy="485775"/>
          </a:xfrm>
          <a:prstGeom prst="rect">
            <a:avLst/>
          </a:prstGeom>
          <a:noFill/>
        </p:spPr>
        <p:txBody>
          <a:bodyPr vertOverflow="clip" horzOverflow="clip" wrap="square" lIns="0" tIns="0" rIns="0" bIns="0" rtlCol="0" anchor="t">
            <a:spAutoFit/>
          </a:bodyPr>
          <a:lstStyle/>
          <a:p>
            <a:pPr algn="l">
              <a:lnSpc>
                <a:spcPts val="3726"/>
              </a:lnSpc>
            </a:pPr>
            <a:r>
              <a:rPr lang="en-US" sz="2700" b="1" dirty="0">
                <a:solidFill>
                  <a:srgbClr val="171C25">
                    <a:alpha val="100000"/>
                  </a:srgbClr>
                </a:solidFill>
                <a:latin typeface="Plus Jakarta Sans" panose="00000700000000000000" pitchFamily="2" charset="0"/>
              </a:rPr>
              <a:t>Administrator for the scheme</a:t>
            </a:r>
          </a:p>
        </p:txBody>
      </p:sp>
      <p:sp>
        <p:nvSpPr>
          <p:cNvPr id="701" name="Description of a primary heading-0">
            <a:extLst>
              <a:ext uri="{FF2B5EF4-FFF2-40B4-BE49-F238E27FC236}">
                <a16:creationId xmlns:a16="http://schemas.microsoft.com/office/drawing/2014/main" id="{111B4A49-B930-4A89-A1CD-6CA2B3D95AED}"/>
              </a:ext>
            </a:extLst>
          </p:cNvPr>
          <p:cNvSpPr txBox="1"/>
          <p:nvPr/>
        </p:nvSpPr>
        <p:spPr>
          <a:xfrm>
            <a:off x="7179088" y="4293013"/>
            <a:ext cx="8524875" cy="971550"/>
          </a:xfrm>
          <a:prstGeom prst="rect">
            <a:avLst/>
          </a:prstGeom>
          <a:noFill/>
        </p:spPr>
        <p:txBody>
          <a:bodyPr vertOverflow="clip" horzOverflow="clip" wrap="square" lIns="0" tIns="0" rIns="0" bIns="0" rtlCol="0" anchor="t">
            <a:spAutoFit/>
          </a:bodyPr>
          <a:lstStyle/>
          <a:p>
            <a:pPr algn="l">
              <a:lnSpc>
                <a:spcPts val="2538"/>
              </a:lnSpc>
            </a:pPr>
            <a:r>
              <a:rPr lang="en-US" sz="1800" dirty="0">
                <a:solidFill>
                  <a:srgbClr val="515760">
                    <a:alpha val="100000"/>
                  </a:srgbClr>
                </a:solidFill>
                <a:latin typeface="Plus Jakarta Sans" panose="00000700000000000000" pitchFamily="2" charset="0"/>
              </a:rPr>
              <a:t>The BEE oversees the implementation and management of the carbon credit trading scheme, ensuring adherence to established guidelines and regulations.</a:t>
            </a:r>
          </a:p>
        </p:txBody>
      </p:sp>
      <p:pic>
        <p:nvPicPr>
          <p:cNvPr id="70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86">
            <a:alphaModFix amt="100000"/>
          </a:blip>
          <a:stretch/>
        </p:blipFill>
        <p:spPr>
          <a:xfrm>
            <a:off x="876300" y="5829300"/>
            <a:ext cx="10591800" cy="2762250"/>
          </a:xfrm>
          <a:prstGeom prst="rect">
            <a:avLst/>
          </a:prstGeom>
        </p:spPr>
      </p:pic>
      <p:pic>
        <p:nvPicPr>
          <p:cNvPr id="70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88">
            <a:alphaModFix amt="100000"/>
          </a:blip>
          <a:stretch/>
        </p:blipFill>
        <p:spPr>
          <a:xfrm>
            <a:off x="1257300" y="6648450"/>
            <a:ext cx="1143000" cy="1143000"/>
          </a:xfrm>
          <a:prstGeom prst="rect">
            <a:avLst/>
          </a:prstGeom>
        </p:spPr>
      </p:pic>
      <p:pic>
        <p:nvPicPr>
          <p:cNvPr id="704" name="iconNode1">
            <a:extLst>
              <a:ext uri="{FF2B5EF4-FFF2-40B4-BE49-F238E27FC236}">
                <a16:creationId xmlns:a16="http://schemas.microsoft.com/office/drawing/2014/main" id="{A8642F66-C0BB-4949-9A9C-024B120A5D52}"/>
              </a:ext>
            </a:extLst>
          </p:cNvPr>
          <p:cNvPicPr>
            <a:picLocks noChangeAspect="1"/>
          </p:cNvPicPr>
          <p:nvPr/>
        </p:nvPicPr>
        <p:blipFill rotWithShape="1">
          <a:blip r:embed="rId491">
            <a:alphaModFix amt="100000"/>
            <a:extLst>
              <a:ext uri="{5593DE3F-9D3B-4738-A6FD-00E5BA429BD4}">
                <asvg:svgBlip xmlns:r="http://schemas.openxmlformats.org/officeDocument/2006/relationships" xmlns:asvg="http://schemas.microsoft.com/office/drawing/2016/SVG/main" r:embed="rId490"/>
                <a14:useLocalDpi xmlns:a14="http://schemas.microsoft.com/office/drawing/2010/main" val="0"/>
              </a:ext>
            </a:extLst>
          </a:blip>
          <a:srcRect l="0" t="0" r="0" b="0"/>
          <a:stretch/>
        </p:blipFill>
        <p:spPr>
          <a:xfrm>
            <a:off x="1543050" y="6934200"/>
            <a:ext cx="571500" cy="571500"/>
          </a:xfrm>
          <a:prstGeom prst="rect">
            <a:avLst/>
          </a:prstGeom>
        </p:spPr>
      </p:pic>
      <p:sp>
        <p:nvSpPr>
          <p:cNvPr id="705" name="Primary Heading-1">
            <a:extLst>
              <a:ext uri="{FF2B5EF4-FFF2-40B4-BE49-F238E27FC236}">
                <a16:creationId xmlns:a16="http://schemas.microsoft.com/office/drawing/2014/main" id="{111B4A49-B930-4A89-A1CD-6CA2B3D95AED}"/>
              </a:ext>
            </a:extLst>
          </p:cNvPr>
          <p:cNvSpPr txBox="1"/>
          <p:nvPr/>
        </p:nvSpPr>
        <p:spPr>
          <a:xfrm>
            <a:off x="2636901" y="6211824"/>
            <a:ext cx="8524875" cy="952500"/>
          </a:xfrm>
          <a:prstGeom prst="rect">
            <a:avLst/>
          </a:prstGeom>
          <a:noFill/>
        </p:spPr>
        <p:txBody>
          <a:bodyPr vertOverflow="clip" horzOverflow="clip" wrap="square" lIns="0" tIns="0" rIns="0" bIns="0" rtlCol="0" anchor="t">
            <a:spAutoFit/>
          </a:bodyPr>
          <a:lstStyle/>
          <a:p>
            <a:pPr algn="l">
              <a:lnSpc>
                <a:spcPts val="3726"/>
              </a:lnSpc>
            </a:pPr>
            <a:r>
              <a:rPr lang="en-US" sz="2700" b="1" dirty="0">
                <a:solidFill>
                  <a:srgbClr val="171C25">
                    <a:alpha val="100000"/>
                  </a:srgbClr>
                </a:solidFill>
                <a:latin typeface="Plus Jakarta Sans" panose="00000700000000000000" pitchFamily="2" charset="0"/>
              </a:rPr>
              <a:t>Identifies sectors and potential for GHG emission reduction</a:t>
            </a:r>
          </a:p>
        </p:txBody>
      </p:sp>
      <p:sp>
        <p:nvSpPr>
          <p:cNvPr id="706" name="Description of a primary heading-1">
            <a:extLst>
              <a:ext uri="{FF2B5EF4-FFF2-40B4-BE49-F238E27FC236}">
                <a16:creationId xmlns:a16="http://schemas.microsoft.com/office/drawing/2014/main" id="{111B4A49-B930-4A89-A1CD-6CA2B3D95AED}"/>
              </a:ext>
            </a:extLst>
          </p:cNvPr>
          <p:cNvSpPr txBox="1"/>
          <p:nvPr/>
        </p:nvSpPr>
        <p:spPr>
          <a:xfrm>
            <a:off x="2636901" y="7253192"/>
            <a:ext cx="8524875" cy="971550"/>
          </a:xfrm>
          <a:prstGeom prst="rect">
            <a:avLst/>
          </a:prstGeom>
          <a:noFill/>
        </p:spPr>
        <p:txBody>
          <a:bodyPr vertOverflow="clip" horzOverflow="clip" wrap="square" lIns="0" tIns="0" rIns="0" bIns="0" rtlCol="0" anchor="t">
            <a:spAutoFit/>
          </a:bodyPr>
          <a:lstStyle/>
          <a:p>
            <a:pPr algn="l">
              <a:lnSpc>
                <a:spcPts val="2538"/>
              </a:lnSpc>
            </a:pPr>
            <a:r>
              <a:rPr lang="en-US" sz="1800" dirty="0">
                <a:solidFill>
                  <a:srgbClr val="515760">
                    <a:alpha val="100000"/>
                  </a:srgbClr>
                </a:solidFill>
                <a:latin typeface="Plus Jakarta Sans" panose="00000700000000000000" pitchFamily="2" charset="0"/>
              </a:rPr>
              <a:t>BEE conducts thorough assessments to identify industries and sectors with the potential for significant greenhouse gas emission reduction, thereby contributing to environmental sustainability.</a:t>
            </a:r>
          </a:p>
        </p:txBody>
      </p:sp>
      <p:sp>
        <p:nvSpPr>
          <p:cNvPr id="707" name="Click here to edit title-402">
            <a:extLst>
              <a:ext uri="{FF2B5EF4-FFF2-40B4-BE49-F238E27FC236}">
                <a16:creationId xmlns:a16="http://schemas.microsoft.com/office/drawing/2014/main" id="{111B4A49-B930-4A89-A1CD-6CA2B3D95AED}"/>
              </a:ext>
            </a:extLst>
          </p:cNvPr>
          <p:cNvSpPr txBox="1"/>
          <p:nvPr/>
        </p:nvSpPr>
        <p:spPr>
          <a:xfrm>
            <a:off x="808292" y="1065181"/>
            <a:ext cx="7553325" cy="581025"/>
          </a:xfrm>
          <a:prstGeom prst="rect">
            <a:avLst/>
          </a:prstGeom>
          <a:noFill/>
        </p:spPr>
        <p:txBody>
          <a:bodyPr vertOverflow="clip" horzOverflow="clip" wrap="square" lIns="0" tIns="0" rIns="0" bIns="0" rtlCol="0" anchor="t">
            <a:spAutoFit/>
          </a:bodyPr>
          <a:lstStyle/>
          <a:p>
            <a:pPr algn="l">
              <a:lnSpc>
                <a:spcPts val="4488"/>
              </a:lnSpc>
            </a:pPr>
            <a:r>
              <a:rPr lang="en-US" sz="3300" b="1" dirty="0">
                <a:solidFill>
                  <a:srgbClr val="171C25">
                    <a:alpha val="100000"/>
                  </a:srgbClr>
                </a:solidFill>
                <a:latin typeface="Plus Jakarta Sans" panose="00000700000000000000" pitchFamily="2" charset="0"/>
              </a:rPr>
              <a:t>Bureau of Energy Efficiency (BEE)</a:t>
            </a:r>
          </a:p>
        </p:txBody>
      </p:sp>
      <p:sp>
        <p:nvSpPr>
          <p:cNvPr id="708" name="Click here to edit subtitle-406">
            <a:extLst>
              <a:ext uri="{FF2B5EF4-FFF2-40B4-BE49-F238E27FC236}">
                <a16:creationId xmlns:a16="http://schemas.microsoft.com/office/drawing/2014/main" id="{111B4A49-B930-4A89-A1CD-6CA2B3D95AED}"/>
              </a:ext>
            </a:extLst>
          </p:cNvPr>
          <p:cNvSpPr txBox="1"/>
          <p:nvPr/>
        </p:nvSpPr>
        <p:spPr>
          <a:xfrm>
            <a:off x="808292" y="1750028"/>
            <a:ext cx="7553325" cy="323850"/>
          </a:xfrm>
          <a:prstGeom prst="rect">
            <a:avLst/>
          </a:prstGeom>
          <a:noFill/>
        </p:spPr>
        <p:txBody>
          <a:bodyPr vertOverflow="clip" horzOverflow="clip" wrap="square" lIns="0" tIns="0" rIns="0" bIns="0" rtlCol="0" anchor="t">
            <a:spAutoFit/>
          </a:bodyPr>
          <a:lstStyle/>
          <a:p>
            <a:pPr algn="l">
              <a:lnSpc>
                <a:spcPts val="2475"/>
              </a:lnSpc>
            </a:pPr>
            <a:r>
              <a:rPr lang="en-US" sz="1650" dirty="0">
                <a:solidFill>
                  <a:srgbClr val="515760">
                    <a:alpha val="100000"/>
                  </a:srgbClr>
                </a:solidFill>
                <a:latin typeface="Plus Jakarta Sans" panose="00000700000000000000" pitchFamily="2" charset="0"/>
              </a:rPr>
              <a:t>Key Responsibilities of BEE in India's Carbon Credit Trading Scheme (CCTS)</a:t>
            </a:r>
          </a:p>
        </p:txBody>
      </p:sp>
      <p:sp>
        <p:nvSpPr>
          <p:cNvPr id="709" name="Click here to edit label-401">
            <a:extLst>
              <a:ext uri="{FF2B5EF4-FFF2-40B4-BE49-F238E27FC236}">
                <a16:creationId xmlns:a16="http://schemas.microsoft.com/office/drawing/2014/main" id="{111B4A49-B930-4A89-A1CD-6CA2B3D95AED}"/>
              </a:ext>
            </a:extLst>
          </p:cNvPr>
          <p:cNvSpPr txBox="1"/>
          <p:nvPr/>
        </p:nvSpPr>
        <p:spPr>
          <a:xfrm>
            <a:off x="808292" y="836866"/>
            <a:ext cx="7553325" cy="152400"/>
          </a:xfrm>
          <a:prstGeom prst="rect">
            <a:avLst/>
          </a:prstGeom>
          <a:noFill/>
        </p:spPr>
        <p:txBody>
          <a:bodyPr vertOverflow="clip" horzOverflow="clip" wrap="square" lIns="0" tIns="0" rIns="0" bIns="0" rtlCol="0" anchor="t">
            <a:spAutoFit/>
          </a:bodyPr>
          <a:lstStyle/>
          <a:p>
            <a:pPr algn="l">
              <a:lnSpc>
                <a:spcPts val="1098"/>
              </a:lnSpc>
            </a:pPr>
            <a:r>
              <a:rPr lang="en-US" sz="900" b="1" spc="540" dirty="0">
                <a:solidFill>
                  <a:srgbClr val="171C25">
                    <a:alpha val="100000"/>
                  </a:srgbClr>
                </a:solidFill>
                <a:latin typeface="Plus Jakarta Sans" panose="00000700000000000000" pitchFamily="2" charset="0"/>
              </a:rPr>
              <a:t> OVERVIEW OF INDIA'S CARBON CREDIT TRADING SCHEME  </a:t>
            </a:r>
          </a:p>
        </p:txBody>
      </p:sp>
    </p:spTree>
    <p:extLst>
      <p:ext uri="{BB962C8B-B14F-4D97-AF65-F5344CB8AC3E}">
        <p14:creationId xmlns:p14="http://schemas.microsoft.com/office/powerpoint/2010/main" val="3648047976"/>
      </p:ext>
    </p:extLst>
  </p:cSld>
  <p:clrMapOvr>
    <a:masterClrMapping/>
  </p:clrMapOvr>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710" name=""/>
        <p:cNvGrpSpPr/>
        <p:nvPr/>
      </p:nvGrpSpPr>
      <p:grpSpPr>
        <a:xfrm>
          <a:off x="0" y="0"/>
          <a:ext cx="0" cy="0"/>
          <a:chOff x="0" y="0"/>
          <a:chExt cx="0" cy="0"/>
        </a:xfrm>
      </p:grpSpPr>
      <p:pic>
        <p:nvPicPr>
          <p:cNvPr id="71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95">
            <a:alphaModFix amt="100000"/>
          </a:blip>
          <a:stretch/>
        </p:blipFill>
        <p:spPr>
          <a:xfrm>
            <a:off x="0" y="0"/>
            <a:ext cx="18288000" cy="10287000"/>
          </a:xfrm>
          <a:prstGeom prst="rect">
            <a:avLst/>
          </a:prstGeom>
        </p:spPr>
      </p:pic>
      <p:pic>
        <p:nvPicPr>
          <p:cNvPr id="71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97">
            <a:alphaModFix amt="100000"/>
          </a:blip>
          <a:stretch/>
        </p:blipFill>
        <p:spPr>
          <a:xfrm>
            <a:off x="16916400" y="0"/>
            <a:ext cx="1219200" cy="2343150"/>
          </a:xfrm>
          <a:prstGeom prst="rect">
            <a:avLst/>
          </a:prstGeom>
        </p:spPr>
      </p:pic>
      <p:pic>
        <p:nvPicPr>
          <p:cNvPr id="71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499">
            <a:alphaModFix amt="100000"/>
          </a:blip>
          <a:stretch/>
        </p:blipFill>
        <p:spPr>
          <a:xfrm>
            <a:off x="16916400" y="0"/>
            <a:ext cx="1219200" cy="2343150"/>
          </a:xfrm>
          <a:prstGeom prst="rect">
            <a:avLst/>
          </a:prstGeom>
        </p:spPr>
      </p:pic>
      <p:pic>
        <p:nvPicPr>
          <p:cNvPr id="71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01">
            <a:alphaModFix amt="100000"/>
          </a:blip>
          <a:stretch/>
        </p:blipFill>
        <p:spPr>
          <a:xfrm>
            <a:off x="16916400" y="0"/>
            <a:ext cx="1219200" cy="2343150"/>
          </a:xfrm>
          <a:prstGeom prst="rect">
            <a:avLst/>
          </a:prstGeom>
        </p:spPr>
      </p:pic>
      <p:pic>
        <p:nvPicPr>
          <p:cNvPr id="71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03">
            <a:alphaModFix amt="100000"/>
          </a:blip>
          <a:stretch/>
        </p:blipFill>
        <p:spPr>
          <a:xfrm>
            <a:off x="16916400" y="0"/>
            <a:ext cx="1219200" cy="2343150"/>
          </a:xfrm>
          <a:prstGeom prst="rect">
            <a:avLst/>
          </a:prstGeom>
        </p:spPr>
      </p:pic>
      <p:pic>
        <p:nvPicPr>
          <p:cNvPr id="71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05">
            <a:alphaModFix amt="100000"/>
          </a:blip>
          <a:stretch/>
        </p:blipFill>
        <p:spPr>
          <a:xfrm>
            <a:off x="228600" y="7543800"/>
            <a:ext cx="457200" cy="1828800"/>
          </a:xfrm>
          <a:prstGeom prst="rect">
            <a:avLst/>
          </a:prstGeom>
        </p:spPr>
      </p:pic>
      <p:pic>
        <p:nvPicPr>
          <p:cNvPr id="71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07">
            <a:alphaModFix amt="100000"/>
          </a:blip>
          <a:stretch/>
        </p:blipFill>
        <p:spPr>
          <a:xfrm>
            <a:off x="228600" y="7543800"/>
            <a:ext cx="457200" cy="1828800"/>
          </a:xfrm>
          <a:prstGeom prst="rect">
            <a:avLst/>
          </a:prstGeom>
        </p:spPr>
      </p:pic>
      <p:pic>
        <p:nvPicPr>
          <p:cNvPr id="71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09">
            <a:alphaModFix amt="100000"/>
          </a:blip>
          <a:stretch/>
        </p:blipFill>
        <p:spPr>
          <a:xfrm>
            <a:off x="876300" y="4038600"/>
            <a:ext cx="133350" cy="133350"/>
          </a:xfrm>
          <a:prstGeom prst="rect">
            <a:avLst/>
          </a:prstGeom>
        </p:spPr>
      </p:pic>
      <p:sp>
        <p:nvSpPr>
          <p:cNvPr id="720" name="Primary Heading-0">
            <a:extLst>
              <a:ext uri="{FF2B5EF4-FFF2-40B4-BE49-F238E27FC236}">
                <a16:creationId xmlns:a16="http://schemas.microsoft.com/office/drawing/2014/main" id="{111B4A49-B930-4A89-A1CD-6CA2B3D95AED}"/>
              </a:ext>
            </a:extLst>
          </p:cNvPr>
          <p:cNvSpPr txBox="1"/>
          <p:nvPr/>
        </p:nvSpPr>
        <p:spPr>
          <a:xfrm>
            <a:off x="1246156" y="3819049"/>
            <a:ext cx="16202025" cy="581025"/>
          </a:xfrm>
          <a:prstGeom prst="rect">
            <a:avLst/>
          </a:prstGeom>
          <a:noFill/>
        </p:spPr>
        <p:txBody>
          <a:bodyPr vertOverflow="clip" horzOverflow="clip" wrap="square" lIns="0" tIns="0" rIns="0" bIns="0" rtlCol="0" anchor="t">
            <a:spAutoFit/>
          </a:bodyPr>
          <a:lstStyle/>
          <a:p>
            <a:pPr algn="l">
              <a:lnSpc>
                <a:spcPts val="4488"/>
              </a:lnSpc>
            </a:pPr>
            <a:r>
              <a:rPr lang="en-US" sz="3300" b="1" dirty="0">
                <a:solidFill>
                  <a:srgbClr val="171C25">
                    <a:alpha val="100000"/>
                  </a:srgbClr>
                </a:solidFill>
                <a:latin typeface="Plus Jakarta Sans" panose="00000700000000000000" pitchFamily="2" charset="0"/>
              </a:rPr>
              <a:t>Registry Operator for the ICM</a:t>
            </a:r>
          </a:p>
        </p:txBody>
      </p:sp>
      <p:sp>
        <p:nvSpPr>
          <p:cNvPr id="721" name="Description of a primary heading-0">
            <a:extLst>
              <a:ext uri="{FF2B5EF4-FFF2-40B4-BE49-F238E27FC236}">
                <a16:creationId xmlns:a16="http://schemas.microsoft.com/office/drawing/2014/main" id="{111B4A49-B930-4A89-A1CD-6CA2B3D95AED}"/>
              </a:ext>
            </a:extLst>
          </p:cNvPr>
          <p:cNvSpPr txBox="1"/>
          <p:nvPr/>
        </p:nvSpPr>
        <p:spPr>
          <a:xfrm>
            <a:off x="1246156" y="4484084"/>
            <a:ext cx="16202025" cy="333375"/>
          </a:xfrm>
          <a:prstGeom prst="rect">
            <a:avLst/>
          </a:prstGeom>
          <a:noFill/>
        </p:spPr>
        <p:txBody>
          <a:bodyPr vertOverflow="clip" horzOverflow="clip" wrap="square" lIns="0" tIns="0" rIns="0" bIns="0" rtlCol="0" anchor="t">
            <a:spAutoFit/>
          </a:bodyPr>
          <a:lstStyle/>
          <a:p>
            <a:pPr algn="l">
              <a:lnSpc>
                <a:spcPts val="2538"/>
              </a:lnSpc>
            </a:pPr>
            <a:r>
              <a:rPr lang="en-US" sz="1800" b="1" dirty="0">
                <a:solidFill>
                  <a:srgbClr val="515760">
                    <a:alpha val="100000"/>
                  </a:srgbClr>
                </a:solidFill>
                <a:latin typeface="Plus Jakarta Sans" panose="00000700000000000000" pitchFamily="2" charset="0"/>
              </a:rPr>
              <a:t>Established:</a:t>
            </a:r>
            <a:r>
              <a:rPr lang="en-US" sz="1800" dirty="0">
                <a:solidFill>
                  <a:srgbClr val="515760"/>
                </a:solidFill>
                <a:latin typeface="Plus Jakarta Sans" panose="00000700000000000000" pitchFamily="2" charset="0"/>
              </a:rPr>
              <a:t>1998 under the Central Electricity Regulatory Commission (CERC)</a:t>
            </a:r>
          </a:p>
        </p:txBody>
      </p:sp>
      <p:sp>
        <p:nvSpPr>
          <p:cNvPr id="722" name="Description of a primary heading-0">
            <a:extLst>
              <a:ext uri="{FF2B5EF4-FFF2-40B4-BE49-F238E27FC236}">
                <a16:creationId xmlns:a16="http://schemas.microsoft.com/office/drawing/2014/main" id="{111B4A49-B930-4A89-A1CD-6CA2B3D95AED}"/>
              </a:ext>
            </a:extLst>
          </p:cNvPr>
          <p:cNvSpPr txBox="1"/>
          <p:nvPr/>
        </p:nvSpPr>
        <p:spPr>
          <a:xfrm>
            <a:off x="1246156" y="4806315"/>
            <a:ext cx="16202025" cy="333375"/>
          </a:xfrm>
          <a:prstGeom prst="rect">
            <a:avLst/>
          </a:prstGeom>
          <a:noFill/>
        </p:spPr>
        <p:txBody>
          <a:bodyPr vertOverflow="clip" horzOverflow="clip" wrap="square" lIns="0" tIns="0" rIns="0" bIns="0" rtlCol="0" anchor="t">
            <a:spAutoFit/>
          </a:bodyPr>
          <a:lstStyle/>
          <a:p>
            <a:pPr algn="l">
              <a:lnSpc>
                <a:spcPts val="2538"/>
              </a:lnSpc>
            </a:pPr>
            <a:r>
              <a:rPr lang="en-US" sz="1800" b="1" dirty="0">
                <a:solidFill>
                  <a:srgbClr val="515760">
                    <a:alpha val="100000"/>
                  </a:srgbClr>
                </a:solidFill>
                <a:latin typeface="Plus Jakarta Sans" panose="00000700000000000000" pitchFamily="2" charset="0"/>
              </a:rPr>
              <a:t>Chaired</a:t>
            </a:r>
            <a:r>
              <a:rPr lang="en-US" sz="1800" dirty="0">
                <a:solidFill>
                  <a:srgbClr val="515760"/>
                </a:solidFill>
                <a:latin typeface="Plus Jakarta Sans" panose="00000700000000000000" pitchFamily="2" charset="0"/>
              </a:rPr>
              <a:t> by a government-appointed Chairperson</a:t>
            </a:r>
          </a:p>
        </p:txBody>
      </p:sp>
      <p:pic>
        <p:nvPicPr>
          <p:cNvPr id="72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11">
            <a:alphaModFix amt="100000"/>
          </a:blip>
          <a:stretch/>
        </p:blipFill>
        <p:spPr>
          <a:xfrm>
            <a:off x="876300" y="5876925"/>
            <a:ext cx="133350" cy="133350"/>
          </a:xfrm>
          <a:prstGeom prst="rect">
            <a:avLst/>
          </a:prstGeom>
        </p:spPr>
      </p:pic>
      <p:sp>
        <p:nvSpPr>
          <p:cNvPr id="724" name="Primary Heading-1">
            <a:extLst>
              <a:ext uri="{FF2B5EF4-FFF2-40B4-BE49-F238E27FC236}">
                <a16:creationId xmlns:a16="http://schemas.microsoft.com/office/drawing/2014/main" id="{111B4A49-B930-4A89-A1CD-6CA2B3D95AED}"/>
              </a:ext>
            </a:extLst>
          </p:cNvPr>
          <p:cNvSpPr txBox="1"/>
          <p:nvPr/>
        </p:nvSpPr>
        <p:spPr>
          <a:xfrm>
            <a:off x="1246156" y="5661755"/>
            <a:ext cx="16202025" cy="581025"/>
          </a:xfrm>
          <a:prstGeom prst="rect">
            <a:avLst/>
          </a:prstGeom>
          <a:noFill/>
        </p:spPr>
        <p:txBody>
          <a:bodyPr vertOverflow="clip" horzOverflow="clip" wrap="square" lIns="0" tIns="0" rIns="0" bIns="0" rtlCol="0" anchor="t">
            <a:spAutoFit/>
          </a:bodyPr>
          <a:lstStyle/>
          <a:p>
            <a:pPr algn="l">
              <a:lnSpc>
                <a:spcPts val="4488"/>
              </a:lnSpc>
            </a:pPr>
            <a:r>
              <a:rPr lang="en-US" sz="3300" b="1" dirty="0">
                <a:solidFill>
                  <a:srgbClr val="171C25">
                    <a:alpha val="100000"/>
                  </a:srgbClr>
                </a:solidFill>
                <a:latin typeface="Plus Jakarta Sans" panose="00000700000000000000" pitchFamily="2" charset="0"/>
              </a:rPr>
              <a:t>Key Functions under CCTS</a:t>
            </a:r>
          </a:p>
        </p:txBody>
      </p:sp>
      <p:sp>
        <p:nvSpPr>
          <p:cNvPr id="725" name="Description of a primary heading-1">
            <a:extLst>
              <a:ext uri="{FF2B5EF4-FFF2-40B4-BE49-F238E27FC236}">
                <a16:creationId xmlns:a16="http://schemas.microsoft.com/office/drawing/2014/main" id="{111B4A49-B930-4A89-A1CD-6CA2B3D95AED}"/>
              </a:ext>
            </a:extLst>
          </p:cNvPr>
          <p:cNvSpPr txBox="1"/>
          <p:nvPr/>
        </p:nvSpPr>
        <p:spPr>
          <a:xfrm>
            <a:off x="1589056" y="6326886"/>
            <a:ext cx="15859125" cy="657225"/>
          </a:xfrm>
          <a:prstGeom prst="rect">
            <a:avLst/>
          </a:prstGeom>
          <a:noFill/>
        </p:spPr>
        <p:txBody>
          <a:bodyPr vertOverflow="clip" horzOverflow="clip" wrap="square" lIns="0" tIns="0" rIns="0" bIns="0" rtlCol="0" anchor="t">
            <a:spAutoFit/>
          </a:bodyPr>
          <a:lstStyle/>
          <a:p>
            <a:pPr algn="l">
              <a:lnSpc>
                <a:spcPts val="2538"/>
              </a:lnSpc>
            </a:pPr>
            <a:r>
              <a:rPr lang="en-US" sz="1800" dirty="0">
                <a:solidFill>
                  <a:srgbClr val="515760">
                    <a:alpha val="100000"/>
                  </a:srgbClr>
                </a:solidFill>
                <a:latin typeface="Plus Jakarta Sans" panose="00000700000000000000" pitchFamily="2" charset="0"/>
              </a:rPr>
              <a:t>To enable registration of entities
</a:t>
            </a:r>
          </a:p>
        </p:txBody>
      </p:sp>
      <p:sp>
        <p:nvSpPr>
          <p:cNvPr id="726" name="::marker">
            <a:extLst>
              <a:ext uri="{FF2B5EF4-FFF2-40B4-BE49-F238E27FC236}">
                <a16:creationId xmlns:a16="http://schemas.microsoft.com/office/drawing/2014/main" id="{111B4A49-B930-4A89-A1CD-6CA2B3D95AED}"/>
              </a:ext>
            </a:extLst>
          </p:cNvPr>
          <p:cNvSpPr txBox="1"/>
          <p:nvPr/>
        </p:nvSpPr>
        <p:spPr>
          <a:xfrm>
            <a:off x="1342834" y="6312598"/>
            <a:ext cx="270034" cy="350710"/>
          </a:xfrm>
          <a:prstGeom prst="rect">
            <a:avLst/>
          </a:prstGeom>
          <a:noFill/>
        </p:spPr>
        <p:txBody>
          <a:bodyPr vertOverflow="clip" horzOverflow="clip" wrap="square" lIns="0" tIns="0" rIns="0" bIns="0" rtlCol="0" anchor="t">
            <a:spAutoFit/>
          </a:bodyPr>
          <a:lstStyle/>
          <a:p>
            <a:pPr algn="l">
              <a:lnSpc>
                <a:spcPts val="2538"/>
              </a:lnSpc>
            </a:pPr>
            <a:r>
              <a:rPr lang="en-US" sz="1800" dirty="0">
                <a:solidFill>
                  <a:srgbClr val="515760">
                    <a:alpha val="100000"/>
                  </a:srgbClr>
                </a:solidFill>
                <a:latin typeface="Plus Jakarta Sans" panose="00000700000000000000" pitchFamily="2" charset="0"/>
              </a:rPr>
              <a:t>1.</a:t>
            </a:r>
          </a:p>
        </p:txBody>
      </p:sp>
      <p:sp>
        <p:nvSpPr>
          <p:cNvPr id="727" name="Description of a primary heading-1">
            <a:extLst>
              <a:ext uri="{FF2B5EF4-FFF2-40B4-BE49-F238E27FC236}">
                <a16:creationId xmlns:a16="http://schemas.microsoft.com/office/drawing/2014/main" id="{111B4A49-B930-4A89-A1CD-6CA2B3D95AED}"/>
              </a:ext>
            </a:extLst>
          </p:cNvPr>
          <p:cNvSpPr txBox="1"/>
          <p:nvPr/>
        </p:nvSpPr>
        <p:spPr>
          <a:xfrm>
            <a:off x="1589056" y="6971252"/>
            <a:ext cx="15859125" cy="657225"/>
          </a:xfrm>
          <a:prstGeom prst="rect">
            <a:avLst/>
          </a:prstGeom>
          <a:noFill/>
        </p:spPr>
        <p:txBody>
          <a:bodyPr vertOverflow="clip" horzOverflow="clip" wrap="square" lIns="0" tIns="0" rIns="0" bIns="0" rtlCol="0" anchor="t">
            <a:spAutoFit/>
          </a:bodyPr>
          <a:lstStyle/>
          <a:p>
            <a:pPr algn="l">
              <a:lnSpc>
                <a:spcPts val="2538"/>
              </a:lnSpc>
            </a:pPr>
            <a:r>
              <a:rPr lang="en-US" sz="1800" dirty="0">
                <a:solidFill>
                  <a:srgbClr val="515760">
                    <a:alpha val="100000"/>
                  </a:srgbClr>
                </a:solidFill>
                <a:latin typeface="Plus Jakarta Sans" panose="00000700000000000000" pitchFamily="2" charset="0"/>
              </a:rPr>
              <a:t> To keep accounts of various types of carbon credits issued against each entities
</a:t>
            </a:r>
          </a:p>
        </p:txBody>
      </p:sp>
      <p:sp>
        <p:nvSpPr>
          <p:cNvPr id="728" name="::marker">
            <a:extLst>
              <a:ext uri="{FF2B5EF4-FFF2-40B4-BE49-F238E27FC236}">
                <a16:creationId xmlns:a16="http://schemas.microsoft.com/office/drawing/2014/main" id="{111B4A49-B930-4A89-A1CD-6CA2B3D95AED}"/>
              </a:ext>
            </a:extLst>
          </p:cNvPr>
          <p:cNvSpPr txBox="1"/>
          <p:nvPr/>
        </p:nvSpPr>
        <p:spPr>
          <a:xfrm>
            <a:off x="1342834" y="6956965"/>
            <a:ext cx="270034" cy="350710"/>
          </a:xfrm>
          <a:prstGeom prst="rect">
            <a:avLst/>
          </a:prstGeom>
          <a:noFill/>
        </p:spPr>
        <p:txBody>
          <a:bodyPr vertOverflow="clip" horzOverflow="clip" wrap="square" lIns="0" tIns="0" rIns="0" bIns="0" rtlCol="0" anchor="t">
            <a:spAutoFit/>
          </a:bodyPr>
          <a:lstStyle/>
          <a:p>
            <a:pPr algn="l">
              <a:lnSpc>
                <a:spcPts val="2538"/>
              </a:lnSpc>
            </a:pPr>
            <a:r>
              <a:rPr lang="en-US" sz="1800" dirty="0">
                <a:solidFill>
                  <a:srgbClr val="515760">
                    <a:alpha val="100000"/>
                  </a:srgbClr>
                </a:solidFill>
                <a:latin typeface="Plus Jakarta Sans" panose="00000700000000000000" pitchFamily="2" charset="0"/>
              </a:rPr>
              <a:t>2.</a:t>
            </a:r>
          </a:p>
        </p:txBody>
      </p:sp>
      <p:sp>
        <p:nvSpPr>
          <p:cNvPr id="729" name="Description of a primary heading-1">
            <a:extLst>
              <a:ext uri="{FF2B5EF4-FFF2-40B4-BE49-F238E27FC236}">
                <a16:creationId xmlns:a16="http://schemas.microsoft.com/office/drawing/2014/main" id="{111B4A49-B930-4A89-A1CD-6CA2B3D95AED}"/>
              </a:ext>
            </a:extLst>
          </p:cNvPr>
          <p:cNvSpPr txBox="1"/>
          <p:nvPr/>
        </p:nvSpPr>
        <p:spPr>
          <a:xfrm>
            <a:off x="1589056" y="7615618"/>
            <a:ext cx="15859125" cy="657225"/>
          </a:xfrm>
          <a:prstGeom prst="rect">
            <a:avLst/>
          </a:prstGeom>
          <a:noFill/>
        </p:spPr>
        <p:txBody>
          <a:bodyPr vertOverflow="clip" horzOverflow="clip" wrap="square" lIns="0" tIns="0" rIns="0" bIns="0" rtlCol="0" anchor="t">
            <a:spAutoFit/>
          </a:bodyPr>
          <a:lstStyle/>
          <a:p>
            <a:pPr algn="l">
              <a:lnSpc>
                <a:spcPts val="2538"/>
              </a:lnSpc>
            </a:pPr>
            <a:r>
              <a:rPr lang="en-US" sz="1800" dirty="0">
                <a:solidFill>
                  <a:srgbClr val="515760">
                    <a:alpha val="100000"/>
                  </a:srgbClr>
                </a:solidFill>
                <a:latin typeface="Plus Jakarta Sans" panose="00000700000000000000" pitchFamily="2" charset="0"/>
              </a:rPr>
              <a:t> To facilitate transactions of credits on the trading platform
</a:t>
            </a:r>
          </a:p>
        </p:txBody>
      </p:sp>
      <p:sp>
        <p:nvSpPr>
          <p:cNvPr id="730" name="::marker">
            <a:extLst>
              <a:ext uri="{FF2B5EF4-FFF2-40B4-BE49-F238E27FC236}">
                <a16:creationId xmlns:a16="http://schemas.microsoft.com/office/drawing/2014/main" id="{111B4A49-B930-4A89-A1CD-6CA2B3D95AED}"/>
              </a:ext>
            </a:extLst>
          </p:cNvPr>
          <p:cNvSpPr txBox="1"/>
          <p:nvPr/>
        </p:nvSpPr>
        <p:spPr>
          <a:xfrm>
            <a:off x="1342834" y="7601331"/>
            <a:ext cx="270034" cy="350710"/>
          </a:xfrm>
          <a:prstGeom prst="rect">
            <a:avLst/>
          </a:prstGeom>
          <a:noFill/>
        </p:spPr>
        <p:txBody>
          <a:bodyPr vertOverflow="clip" horzOverflow="clip" wrap="square" lIns="0" tIns="0" rIns="0" bIns="0" rtlCol="0" anchor="t">
            <a:spAutoFit/>
          </a:bodyPr>
          <a:lstStyle/>
          <a:p>
            <a:pPr algn="l">
              <a:lnSpc>
                <a:spcPts val="2538"/>
              </a:lnSpc>
            </a:pPr>
            <a:r>
              <a:rPr lang="en-US" sz="1800" dirty="0">
                <a:solidFill>
                  <a:srgbClr val="515760">
                    <a:alpha val="100000"/>
                  </a:srgbClr>
                </a:solidFill>
                <a:latin typeface="Plus Jakarta Sans" panose="00000700000000000000" pitchFamily="2" charset="0"/>
              </a:rPr>
              <a:t>3.</a:t>
            </a:r>
          </a:p>
        </p:txBody>
      </p:sp>
      <p:sp>
        <p:nvSpPr>
          <p:cNvPr id="731" name="Description of a primary heading-1">
            <a:extLst>
              <a:ext uri="{FF2B5EF4-FFF2-40B4-BE49-F238E27FC236}">
                <a16:creationId xmlns:a16="http://schemas.microsoft.com/office/drawing/2014/main" id="{111B4A49-B930-4A89-A1CD-6CA2B3D95AED}"/>
              </a:ext>
            </a:extLst>
          </p:cNvPr>
          <p:cNvSpPr txBox="1"/>
          <p:nvPr/>
        </p:nvSpPr>
        <p:spPr>
          <a:xfrm>
            <a:off x="1589056" y="8259985"/>
            <a:ext cx="15859125" cy="333375"/>
          </a:xfrm>
          <a:prstGeom prst="rect">
            <a:avLst/>
          </a:prstGeom>
          <a:noFill/>
        </p:spPr>
        <p:txBody>
          <a:bodyPr vertOverflow="clip" horzOverflow="clip" wrap="square" lIns="0" tIns="0" rIns="0" bIns="0" rtlCol="0" anchor="t">
            <a:spAutoFit/>
          </a:bodyPr>
          <a:lstStyle/>
          <a:p>
            <a:pPr algn="l">
              <a:lnSpc>
                <a:spcPts val="2538"/>
              </a:lnSpc>
            </a:pPr>
            <a:r>
              <a:rPr lang="en-US" sz="1800" dirty="0">
                <a:solidFill>
                  <a:srgbClr val="">
                    <a:alpha val="100000"/>
                  </a:srgbClr>
                </a:solidFill>
                <a:highlight>
                  <a:srgbClr val="FFFF00"/>
                </a:highlight>
                <a:latin typeface="Plus Jakarta Sans" panose="00000700000000000000" pitchFamily="2" charset="0"/>
              </a:rPr>
              <a:t/>
            </a:r>
            <a:r>
              <a:rPr lang="en-US" sz="1800" b="1" dirty="0">
                <a:solidFill>
                  <a:srgbClr val="515760"/>
                </a:solidFill>
                <a:latin typeface="Plus Jakarta Sans" panose="00000700000000000000" pitchFamily="2" charset="0"/>
              </a:rPr>
              <a:t> </a:t>
            </a:r>
            <a:r>
              <a:rPr lang="en-US" sz="1800" b="1" dirty="0">
                <a:solidFill>
                  <a:srgbClr val="515760"/>
                </a:solidFill>
                <a:latin typeface="Plus Jakarta Sans" panose="00000700000000000000" pitchFamily="2" charset="0"/>
              </a:rPr>
              <a:t> </a:t>
            </a:r>
            <a:r>
              <a:rPr lang="en-US" sz="1800" dirty="0">
                <a:solidFill>
                  <a:srgbClr val=""/>
                </a:solidFill>
                <a:highlight>
                  <a:srgbClr val="FFFF00"/>
                </a:highlight>
                <a:latin typeface="Plus Jakarta Sans" panose="00000700000000000000" pitchFamily="2" charset="0"/>
              </a:rPr>
              <a:t>To function as Meta registry for the country and maintain secure database with all security protocols as approved by NSC-ICM.</a:t>
            </a:r>
            <a:r>
              <a:rPr lang="en-US" sz="1800" dirty="0">
                <a:solidFill>
                  <a:srgbClr val=""/>
                </a:solidFill>
                <a:highlight>
                  <a:srgbClr val="FFFF00"/>
                </a:highlight>
                <a:latin typeface="Plus Jakarta Sans" panose="00000700000000000000" pitchFamily="2" charset="0"/>
              </a:rPr>
              <a:t>****</a:t>
            </a:r>
          </a:p>
        </p:txBody>
      </p:sp>
      <p:sp>
        <p:nvSpPr>
          <p:cNvPr id="732" name="::marker">
            <a:extLst>
              <a:ext uri="{FF2B5EF4-FFF2-40B4-BE49-F238E27FC236}">
                <a16:creationId xmlns:a16="http://schemas.microsoft.com/office/drawing/2014/main" id="{111B4A49-B930-4A89-A1CD-6CA2B3D95AED}"/>
              </a:ext>
            </a:extLst>
          </p:cNvPr>
          <p:cNvSpPr txBox="1"/>
          <p:nvPr/>
        </p:nvSpPr>
        <p:spPr>
          <a:xfrm>
            <a:off x="1342834" y="8245697"/>
            <a:ext cx="270034" cy="350710"/>
          </a:xfrm>
          <a:prstGeom prst="rect">
            <a:avLst/>
          </a:prstGeom>
          <a:noFill/>
        </p:spPr>
        <p:txBody>
          <a:bodyPr vertOverflow="clip" horzOverflow="clip" wrap="square" lIns="0" tIns="0" rIns="0" bIns="0" rtlCol="0" anchor="t">
            <a:spAutoFit/>
          </a:bodyPr>
          <a:lstStyle/>
          <a:p>
            <a:pPr algn="l">
              <a:lnSpc>
                <a:spcPts val="2538"/>
              </a:lnSpc>
            </a:pPr>
            <a:r>
              <a:rPr lang="en-US" sz="1800" dirty="0">
                <a:solidFill>
                  <a:srgbClr val="515760">
                    <a:alpha val="100000"/>
                  </a:srgbClr>
                </a:solidFill>
                <a:latin typeface="Plus Jakarta Sans" panose="00000700000000000000" pitchFamily="2" charset="0"/>
              </a:rPr>
              <a:t>4.</a:t>
            </a:r>
          </a:p>
        </p:txBody>
      </p:sp>
      <p:sp>
        <p:nvSpPr>
          <p:cNvPr id="733" name="-1">
            <a:extLst>
              <a:ext uri="{FF2B5EF4-FFF2-40B4-BE49-F238E27FC236}">
                <a16:creationId xmlns:a16="http://schemas.microsoft.com/office/drawing/2014/main" id="{111B4A49-B930-4A89-A1CD-6CA2B3D95AED}"/>
              </a:ext>
            </a:extLst>
          </p:cNvPr>
          <p:cNvSpPr txBox="1"/>
          <p:nvPr/>
        </p:nvSpPr>
        <p:spPr>
          <a:xfrm>
            <a:off x="1589056" y="8271415"/>
            <a:ext cx="13677900" cy="295275"/>
          </a:xfrm>
          <a:prstGeom prst="rect">
            <a:avLst/>
          </a:prstGeom>
          <a:noFill/>
        </p:spPr>
        <p:txBody>
          <a:bodyPr vertOverflow="clip" horzOverflow="clip" wrap="square" lIns="0" tIns="0" rIns="0" bIns="0" rtlCol="0" anchor="t">
            <a:spAutoFit/>
          </a:bodyPr>
          <a:lstStyle/>
          <a:p>
            <a:pPr algn="l">
              <a:lnSpc>
                <a:spcPts val="2538"/>
              </a:lnSpc>
            </a:pPr>
            <a:r>
              <a:rPr lang="en-US" sz="1800" b="1" dirty="0">
                <a:solidFill>
                  <a:srgbClr val="515760">
                    <a:alpha val="100000"/>
                  </a:srgbClr>
                </a:solidFill>
                <a:latin typeface="Plus Jakarta Sans" panose="00000700000000000000" pitchFamily="2" charset="0"/>
              </a:rPr>
              <a:t> </a:t>
            </a:r>
            <a:r>
              <a:rPr lang="en-US" sz="1800" b="1" dirty="0">
                <a:solidFill>
                  <a:srgbClr val="515760"/>
                </a:solidFill>
                <a:latin typeface="Plus Jakarta Sans" panose="00000700000000000000" pitchFamily="2" charset="0"/>
              </a:rPr>
              <a:t> </a:t>
            </a:r>
            <a:r>
              <a:rPr lang="en-US" sz="1800" dirty="0">
                <a:solidFill>
                  <a:srgbClr val=""/>
                </a:solidFill>
                <a:highlight>
                  <a:srgbClr val="FFFF00"/>
                </a:highlight>
                <a:latin typeface="Plus Jakarta Sans" panose="00000700000000000000" pitchFamily="2" charset="0"/>
              </a:rPr>
              <a:t>To function as Meta registry for the country and maintain secure database with all security protocols as approved by NSC-ICM.</a:t>
            </a:r>
          </a:p>
        </p:txBody>
      </p:sp>
      <p:sp>
        <p:nvSpPr>
          <p:cNvPr id="734" name="-1">
            <a:extLst>
              <a:ext uri="{FF2B5EF4-FFF2-40B4-BE49-F238E27FC236}">
                <a16:creationId xmlns:a16="http://schemas.microsoft.com/office/drawing/2014/main" id="{111B4A49-B930-4A89-A1CD-6CA2B3D95AED}"/>
              </a:ext>
            </a:extLst>
          </p:cNvPr>
          <p:cNvSpPr txBox="1"/>
          <p:nvPr/>
        </p:nvSpPr>
        <p:spPr>
          <a:xfrm>
            <a:off x="15131510" y="8271415"/>
            <a:ext cx="133350" cy="295275"/>
          </a:xfrm>
          <a:prstGeom prst="rect">
            <a:avLst/>
          </a:prstGeom>
          <a:noFill/>
        </p:spPr>
        <p:txBody>
          <a:bodyPr vertOverflow="clip" horzOverflow="clip" wrap="square" lIns="0" tIns="0" rIns="0" bIns="0" rtlCol="0" anchor="t">
            <a:spAutoFit/>
          </a:bodyPr>
          <a:lstStyle/>
          <a:p>
            <a:pPr algn="l">
              <a:lnSpc>
                <a:spcPts val="2538"/>
              </a:lnSpc>
            </a:pPr>
            <a:r>
              <a:rPr lang="en-US" sz="1800" b="1" dirty="0">
                <a:solidFill>
                  <a:srgbClr val="515760">
                    <a:alpha val="100000"/>
                  </a:srgbClr>
                </a:solidFill>
                <a:latin typeface="Plus Jakarta Sans" panose="00000700000000000000" pitchFamily="2" charset="0"/>
              </a:rPr>
              <a:t/>
            </a:r>
          </a:p>
        </p:txBody>
      </p:sp>
      <p:sp>
        <p:nvSpPr>
          <p:cNvPr id="735" name="Click here to edit title-483">
            <a:extLst>
              <a:ext uri="{FF2B5EF4-FFF2-40B4-BE49-F238E27FC236}">
                <a16:creationId xmlns:a16="http://schemas.microsoft.com/office/drawing/2014/main" id="{111B4A49-B930-4A89-A1CD-6CA2B3D95AED}"/>
              </a:ext>
            </a:extLst>
          </p:cNvPr>
          <p:cNvSpPr txBox="1"/>
          <p:nvPr/>
        </p:nvSpPr>
        <p:spPr>
          <a:xfrm>
            <a:off x="808292" y="1188148"/>
            <a:ext cx="12458700" cy="714375"/>
          </a:xfrm>
          <a:prstGeom prst="rect">
            <a:avLst/>
          </a:prstGeom>
          <a:noFill/>
        </p:spPr>
        <p:txBody>
          <a:bodyPr vertOverflow="clip" horzOverflow="clip" wrap="square" lIns="0" tIns="0" rIns="0" bIns="0" rtlCol="0" anchor="t">
            <a:spAutoFit/>
          </a:bodyPr>
          <a:lstStyle/>
          <a:p>
            <a:pPr algn="l">
              <a:lnSpc>
                <a:spcPts val="5544"/>
              </a:lnSpc>
            </a:pPr>
            <a:r>
              <a:rPr lang="en-US" sz="4200" b="1" dirty="0">
                <a:solidFill>
                  <a:srgbClr val="005959">
                    <a:alpha val="100000"/>
                  </a:srgbClr>
                </a:solidFill>
                <a:latin typeface="Plus Jakarta Sans" panose="00000700000000000000" pitchFamily="2" charset="0"/>
              </a:rPr>
              <a:t>Grid Controller of India (GCI)</a:t>
            </a:r>
          </a:p>
        </p:txBody>
      </p:sp>
      <p:sp>
        <p:nvSpPr>
          <p:cNvPr id="736" name="Click here to edit subtitle-458">
            <a:extLst>
              <a:ext uri="{FF2B5EF4-FFF2-40B4-BE49-F238E27FC236}">
                <a16:creationId xmlns:a16="http://schemas.microsoft.com/office/drawing/2014/main" id="{111B4A49-B930-4A89-A1CD-6CA2B3D95AED}"/>
              </a:ext>
            </a:extLst>
          </p:cNvPr>
          <p:cNvSpPr txBox="1"/>
          <p:nvPr/>
        </p:nvSpPr>
        <p:spPr>
          <a:xfrm>
            <a:off x="808292" y="1940052"/>
            <a:ext cx="12458700" cy="371475"/>
          </a:xfrm>
          <a:prstGeom prst="rect">
            <a:avLst/>
          </a:prstGeom>
          <a:noFill/>
        </p:spPr>
        <p:txBody>
          <a:bodyPr vertOverflow="clip" horzOverflow="clip" wrap="square" lIns="0" tIns="0" rIns="0" bIns="0" rtlCol="0" anchor="t">
            <a:spAutoFit/>
          </a:bodyPr>
          <a:lstStyle/>
          <a:p>
            <a:pPr algn="l">
              <a:lnSpc>
                <a:spcPts val="2835"/>
              </a:lnSpc>
            </a:pPr>
            <a:r>
              <a:rPr lang="en-US" sz="2100" dirty="0">
                <a:solidFill>
                  <a:srgbClr val="515760">
                    <a:alpha val="100000"/>
                  </a:srgbClr>
                </a:solidFill>
                <a:latin typeface="Plus Jakarta Sans" panose="00000700000000000000" pitchFamily="2" charset="0"/>
              </a:rPr>
              <a:t>Key Functions of the Grid Controller of India (GCI) in India's Carbon Credit Trading Scheme (CCTS)</a:t>
            </a:r>
          </a:p>
        </p:txBody>
      </p:sp>
      <p:sp>
        <p:nvSpPr>
          <p:cNvPr id="737" name="Click here to edit label-477">
            <a:extLst>
              <a:ext uri="{FF2B5EF4-FFF2-40B4-BE49-F238E27FC236}">
                <a16:creationId xmlns:a16="http://schemas.microsoft.com/office/drawing/2014/main" id="{111B4A49-B930-4A89-A1CD-6CA2B3D95AED}"/>
              </a:ext>
            </a:extLst>
          </p:cNvPr>
          <p:cNvSpPr txBox="1"/>
          <p:nvPr/>
        </p:nvSpPr>
        <p:spPr>
          <a:xfrm>
            <a:off x="808292" y="836866"/>
            <a:ext cx="12458700" cy="295275"/>
          </a:xfrm>
          <a:prstGeom prst="rect">
            <a:avLst/>
          </a:prstGeom>
          <a:noFill/>
        </p:spPr>
        <p:txBody>
          <a:bodyPr vertOverflow="clip" horzOverflow="clip" wrap="square" lIns="0" tIns="0" rIns="0" bIns="0" rtlCol="0" anchor="t">
            <a:spAutoFit/>
          </a:bodyPr>
          <a:lstStyle/>
          <a:p>
            <a:pPr algn="l">
              <a:lnSpc>
                <a:spcPts val="2196"/>
              </a:lnSpc>
            </a:pPr>
            <a:r>
              <a:rPr lang="en-US" sz="1800" b="1" spc="540" dirty="0">
                <a:solidFill>
                  <a:srgbClr val="171C25">
                    <a:alpha val="100000"/>
                  </a:srgbClr>
                </a:solidFill>
                <a:latin typeface="Plus Jakarta Sans" panose="00000700000000000000" pitchFamily="2" charset="0"/>
              </a:rPr>
              <a:t>OVERVIEW OF INDIA'S CARBON CREDIT TRADING SCHEME (CCTS) </a:t>
            </a:r>
          </a:p>
        </p:txBody>
      </p:sp>
    </p:spTree>
    <p:extLst>
      <p:ext uri="{BB962C8B-B14F-4D97-AF65-F5344CB8AC3E}">
        <p14:creationId xmlns:p14="http://schemas.microsoft.com/office/powerpoint/2010/main" val="3648047976"/>
      </p:ext>
    </p:extLst>
  </p:cSld>
  <p:clrMapOvr>
    <a:masterClrMapping/>
  </p:clrMapOvr>
</p:sld>
</file>

<file path=ppt/slides/slide19.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738" name=""/>
        <p:cNvGrpSpPr/>
        <p:nvPr/>
      </p:nvGrpSpPr>
      <p:grpSpPr>
        <a:xfrm>
          <a:off x="0" y="0"/>
          <a:ext cx="0" cy="0"/>
          <a:chOff x="0" y="0"/>
          <a:chExt cx="0" cy="0"/>
        </a:xfrm>
      </p:grpSpPr>
      <p:pic>
        <p:nvPicPr>
          <p:cNvPr id="74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15">
            <a:alphaModFix amt="100000"/>
          </a:blip>
          <a:stretch/>
        </p:blipFill>
        <p:spPr>
          <a:xfrm>
            <a:off x="0" y="0"/>
            <a:ext cx="18288000" cy="10287000"/>
          </a:xfrm>
          <a:prstGeom prst="rect">
            <a:avLst/>
          </a:prstGeom>
        </p:spPr>
      </p:pic>
      <p:pic>
        <p:nvPicPr>
          <p:cNvPr id="741" name="3463e6c4-182b-41e8-909c-ef369ae7c0dc">
            <a:extLst>
              <a:ext uri="{FF2B5EF4-FFF2-40B4-BE49-F238E27FC236}">
                <a16:creationId xmlns:a16="http://schemas.microsoft.com/office/drawing/2014/main" id="{A8642F66-C0BB-4949-9A9C-024B120A5D52}"/>
              </a:ext>
            </a:extLst>
          </p:cNvPr>
          <p:cNvPicPr preferRelativeResize="0">
            <a:picLocks noChangeAspect="1"/>
          </p:cNvPicPr>
          <p:nvPr/>
        </p:nvPicPr>
        <p:blipFill rotWithShape="1">
          <a:blip r:embed="rId517">
            <a:alphaModFix amt="100000"/>
          </a:blip>
          <a:srcRect l="0" t="0" r="0" b="0"/>
          <a:stretch/>
        </p:blipFill>
        <p:spPr>
          <a:xfrm>
            <a:off x="12744450" y="876300"/>
            <a:ext cx="5514975" cy="9391650"/>
          </a:xfrm>
          <a:prstGeom prst="rect">
            <a:avLst/>
          </a:prstGeom>
        </p:spPr>
      </p:pic>
      <p:pic>
        <p:nvPicPr>
          <p:cNvPr id="742" name="circleBase">
            <a:extLst>
              <a:ext uri="{FF2B5EF4-FFF2-40B4-BE49-F238E27FC236}">
                <a16:creationId xmlns:a16="http://schemas.microsoft.com/office/drawing/2014/main" id="{A8642F66-C0BB-4949-9A9C-024B120A5D52}"/>
              </a:ext>
            </a:extLst>
          </p:cNvPr>
          <p:cNvPicPr>
            <a:picLocks noChangeAspect="1"/>
          </p:cNvPicPr>
          <p:nvPr/>
        </p:nvPicPr>
        <p:blipFill rotWithShape="1">
          <a:blip r:embed="rId520">
            <a:alphaModFix amt="100000"/>
            <a:extLst>
              <a:ext uri="{1A32C298-3759-4B6D-BBE3-DE486F356A21}">
                <asvg:svgBlip xmlns:r="http://schemas.openxmlformats.org/officeDocument/2006/relationships" xmlns:asvg="http://schemas.microsoft.com/office/drawing/2016/SVG/main" r:embed="rId519"/>
                <a14:useLocalDpi xmlns:a14="http://schemas.microsoft.com/office/drawing/2010/main" val="0"/>
              </a:ext>
            </a:extLst>
          </a:blip>
          <a:srcRect l="0" t="0" r="0" b="0"/>
          <a:stretch/>
        </p:blipFill>
        <p:spPr>
          <a:xfrm>
            <a:off x="876300" y="2819400"/>
            <a:ext cx="10953750" cy="6619875"/>
          </a:xfrm>
          <a:prstGeom prst="rect">
            <a:avLst/>
          </a:prstGeom>
        </p:spPr>
      </p:pic>
      <p:pic>
        <p:nvPicPr>
          <p:cNvPr id="743" name="iconNode17247d5c-ce01-4e76-8c6e-bea7525a7c4f">
            <a:extLst>
              <a:ext uri="{FF2B5EF4-FFF2-40B4-BE49-F238E27FC236}">
                <a16:creationId xmlns:a16="http://schemas.microsoft.com/office/drawing/2014/main" id="{A8642F66-C0BB-4949-9A9C-024B120A5D52}"/>
              </a:ext>
            </a:extLst>
          </p:cNvPr>
          <p:cNvPicPr>
            <a:picLocks noChangeAspect="1"/>
          </p:cNvPicPr>
          <p:nvPr/>
        </p:nvPicPr>
        <p:blipFill rotWithShape="1">
          <a:blip r:embed="rId523">
            <a:alphaModFix amt="100000"/>
            <a:extLst>
              <a:ext uri="{9AE3EA53-9892-4ADF-B61B-05E12B5CED2B}">
                <asvg:svgBlip xmlns:r="http://schemas.openxmlformats.org/officeDocument/2006/relationships" xmlns:asvg="http://schemas.microsoft.com/office/drawing/2016/SVG/main" r:embed="rId522"/>
                <a14:useLocalDpi xmlns:a14="http://schemas.microsoft.com/office/drawing/2010/main" val="0"/>
              </a:ext>
            </a:extLst>
          </a:blip>
          <a:srcRect l="0" t="0" r="0" b="0"/>
          <a:stretch/>
        </p:blipFill>
        <p:spPr>
          <a:xfrm>
            <a:off x="5724525" y="5905500"/>
            <a:ext cx="1257300" cy="1257300"/>
          </a:xfrm>
          <a:prstGeom prst="rect">
            <a:avLst/>
          </a:prstGeom>
        </p:spPr>
      </p:pic>
      <p:pic>
        <p:nvPicPr>
          <p:cNvPr id="74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25">
            <a:alphaModFix amt="100000"/>
          </a:blip>
          <a:stretch/>
        </p:blipFill>
        <p:spPr>
          <a:xfrm>
            <a:off x="6124575" y="4762500"/>
            <a:ext cx="438150" cy="438150"/>
          </a:xfrm>
          <a:prstGeom prst="rect">
            <a:avLst/>
          </a:prstGeom>
        </p:spPr>
      </p:pic>
      <p:sp>
        <p:nvSpPr>
          <p:cNvPr id="745" name="-0">
            <a:extLst>
              <a:ext uri="{FF2B5EF4-FFF2-40B4-BE49-F238E27FC236}">
                <a16:creationId xmlns:a16="http://schemas.microsoft.com/office/drawing/2014/main" id="{111B4A49-B930-4A89-A1CD-6CA2B3D95AED}"/>
              </a:ext>
            </a:extLst>
          </p:cNvPr>
          <p:cNvSpPr txBox="1"/>
          <p:nvPr/>
        </p:nvSpPr>
        <p:spPr>
          <a:xfrm>
            <a:off x="6159246" y="4812887"/>
            <a:ext cx="371475" cy="333375"/>
          </a:xfrm>
          <a:prstGeom prst="rect">
            <a:avLst/>
          </a:prstGeom>
          <a:noFill/>
        </p:spPr>
        <p:txBody>
          <a:bodyPr vertOverflow="clip" horzOverflow="clip" wrap="square" lIns="0" tIns="0" rIns="0" bIns="0" rtlCol="0" anchor="t">
            <a:spAutoFit/>
          </a:bodyPr>
          <a:lstStyle/>
          <a:p>
            <a:pPr algn="ctr">
              <a:lnSpc>
                <a:spcPts val="2581"/>
              </a:lnSpc>
            </a:pPr>
            <a:r>
              <a:rPr lang="en-US" sz="1721" b="1" dirty="0">
                <a:solidFill>
                  <a:srgbClr val="FFFFFF">
                    <a:alpha val="100000"/>
                  </a:srgbClr>
                </a:solidFill>
                <a:latin typeface="Plus Jakarta Sans" panose="00000700000000000000" pitchFamily="2" charset="0"/>
              </a:rPr>
              <a:t>01</a:t>
            </a:r>
          </a:p>
        </p:txBody>
      </p:sp>
      <p:sp>
        <p:nvSpPr>
          <p:cNvPr id="746" name="Primary Heading-0">
            <a:extLst>
              <a:ext uri="{FF2B5EF4-FFF2-40B4-BE49-F238E27FC236}">
                <a16:creationId xmlns:a16="http://schemas.microsoft.com/office/drawing/2014/main" id="{111B4A49-B930-4A89-A1CD-6CA2B3D95AED}"/>
              </a:ext>
            </a:extLst>
          </p:cNvPr>
          <p:cNvSpPr txBox="1"/>
          <p:nvPr/>
        </p:nvSpPr>
        <p:spPr>
          <a:xfrm>
            <a:off x="4647819" y="4189476"/>
            <a:ext cx="3400425" cy="390525"/>
          </a:xfrm>
          <a:prstGeom prst="rect">
            <a:avLst/>
          </a:prstGeom>
          <a:noFill/>
        </p:spPr>
        <p:txBody>
          <a:bodyPr vertOverflow="clip" horzOverflow="clip" wrap="square" lIns="0" tIns="0" rIns="0" bIns="0" rtlCol="0" anchor="t">
            <a:spAutoFit/>
          </a:bodyPr>
          <a:lstStyle/>
          <a:p>
            <a:pPr algn="ctr">
              <a:lnSpc>
                <a:spcPts val="2982"/>
              </a:lnSpc>
            </a:pPr>
            <a:r>
              <a:rPr lang="en-US" sz="2100" b="1" dirty="0">
                <a:solidFill>
                  <a:srgbClr val="171C25">
                    <a:alpha val="100000"/>
                  </a:srgbClr>
                </a:solidFill>
                <a:latin typeface="Plus Jakarta Sans" panose="00000700000000000000" pitchFamily="2" charset="0"/>
              </a:rPr>
              <a:t>Regulator for ICM Trading</a:t>
            </a:r>
          </a:p>
        </p:txBody>
      </p:sp>
      <p:pic>
        <p:nvPicPr>
          <p:cNvPr id="74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27">
            <a:alphaModFix amt="100000"/>
          </a:blip>
          <a:stretch/>
        </p:blipFill>
        <p:spPr>
          <a:xfrm>
            <a:off x="7477125" y="7096125"/>
            <a:ext cx="438150" cy="438150"/>
          </a:xfrm>
          <a:prstGeom prst="rect">
            <a:avLst/>
          </a:prstGeom>
        </p:spPr>
      </p:pic>
      <p:sp>
        <p:nvSpPr>
          <p:cNvPr id="748" name="-1">
            <a:extLst>
              <a:ext uri="{FF2B5EF4-FFF2-40B4-BE49-F238E27FC236}">
                <a16:creationId xmlns:a16="http://schemas.microsoft.com/office/drawing/2014/main" id="{111B4A49-B930-4A89-A1CD-6CA2B3D95AED}"/>
              </a:ext>
            </a:extLst>
          </p:cNvPr>
          <p:cNvSpPr txBox="1"/>
          <p:nvPr/>
        </p:nvSpPr>
        <p:spPr>
          <a:xfrm>
            <a:off x="7486936" y="7148894"/>
            <a:ext cx="419100" cy="333375"/>
          </a:xfrm>
          <a:prstGeom prst="rect">
            <a:avLst/>
          </a:prstGeom>
          <a:noFill/>
        </p:spPr>
        <p:txBody>
          <a:bodyPr vertOverflow="clip" horzOverflow="clip" wrap="square" lIns="0" tIns="0" rIns="0" bIns="0" rtlCol="0" anchor="t">
            <a:spAutoFit/>
          </a:bodyPr>
          <a:lstStyle/>
          <a:p>
            <a:pPr algn="ctr">
              <a:lnSpc>
                <a:spcPts val="2581"/>
              </a:lnSpc>
            </a:pPr>
            <a:r>
              <a:rPr lang="en-US" sz="1721" b="1" dirty="0">
                <a:solidFill>
                  <a:srgbClr val="FFFFFF">
                    <a:alpha val="100000"/>
                  </a:srgbClr>
                </a:solidFill>
                <a:latin typeface="Plus Jakarta Sans" panose="00000700000000000000" pitchFamily="2" charset="0"/>
              </a:rPr>
              <a:t>02</a:t>
            </a:r>
          </a:p>
        </p:txBody>
      </p:sp>
      <p:sp>
        <p:nvSpPr>
          <p:cNvPr id="749" name="Primary Heading-1">
            <a:extLst>
              <a:ext uri="{FF2B5EF4-FFF2-40B4-BE49-F238E27FC236}">
                <a16:creationId xmlns:a16="http://schemas.microsoft.com/office/drawing/2014/main" id="{111B4A49-B930-4A89-A1CD-6CA2B3D95AED}"/>
              </a:ext>
            </a:extLst>
          </p:cNvPr>
          <p:cNvSpPr txBox="1"/>
          <p:nvPr/>
        </p:nvSpPr>
        <p:spPr>
          <a:xfrm>
            <a:off x="8171878" y="6934390"/>
            <a:ext cx="3724275" cy="771525"/>
          </a:xfrm>
          <a:prstGeom prst="rect">
            <a:avLst/>
          </a:prstGeom>
          <a:noFill/>
        </p:spPr>
        <p:txBody>
          <a:bodyPr vertOverflow="clip" horzOverflow="clip" wrap="square" lIns="0" tIns="0" rIns="0" bIns="0" rtlCol="0" anchor="t">
            <a:spAutoFit/>
          </a:bodyPr>
          <a:lstStyle/>
          <a:p>
            <a:pPr algn="l">
              <a:lnSpc>
                <a:spcPts val="2982"/>
              </a:lnSpc>
            </a:pPr>
            <a:r>
              <a:rPr lang="en-US" sz="2100" b="1" dirty="0">
                <a:solidFill>
                  <a:srgbClr val="171C25">
                    <a:alpha val="100000"/>
                  </a:srgbClr>
                </a:solidFill>
                <a:latin typeface="Plus Jakarta Sans" panose="00000700000000000000" pitchFamily="2" charset="0"/>
              </a:rPr>
              <a:t>Approval of Power Exchange Regulations</a:t>
            </a:r>
          </a:p>
        </p:txBody>
      </p:sp>
      <p:pic>
        <p:nvPicPr>
          <p:cNvPr id="75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29">
            <a:alphaModFix amt="100000"/>
          </a:blip>
          <a:stretch/>
        </p:blipFill>
        <p:spPr>
          <a:xfrm>
            <a:off x="4791075" y="7096125"/>
            <a:ext cx="438150" cy="438150"/>
          </a:xfrm>
          <a:prstGeom prst="rect">
            <a:avLst/>
          </a:prstGeom>
        </p:spPr>
      </p:pic>
      <p:sp>
        <p:nvSpPr>
          <p:cNvPr id="751" name="-2">
            <a:extLst>
              <a:ext uri="{FF2B5EF4-FFF2-40B4-BE49-F238E27FC236}">
                <a16:creationId xmlns:a16="http://schemas.microsoft.com/office/drawing/2014/main" id="{111B4A49-B930-4A89-A1CD-6CA2B3D95AED}"/>
              </a:ext>
            </a:extLst>
          </p:cNvPr>
          <p:cNvSpPr txBox="1"/>
          <p:nvPr/>
        </p:nvSpPr>
        <p:spPr>
          <a:xfrm>
            <a:off x="4798409" y="7148894"/>
            <a:ext cx="419100" cy="333375"/>
          </a:xfrm>
          <a:prstGeom prst="rect">
            <a:avLst/>
          </a:prstGeom>
          <a:noFill/>
        </p:spPr>
        <p:txBody>
          <a:bodyPr vertOverflow="clip" horzOverflow="clip" wrap="square" lIns="0" tIns="0" rIns="0" bIns="0" rtlCol="0" anchor="t">
            <a:spAutoFit/>
          </a:bodyPr>
          <a:lstStyle/>
          <a:p>
            <a:pPr algn="ctr">
              <a:lnSpc>
                <a:spcPts val="2581"/>
              </a:lnSpc>
            </a:pPr>
            <a:r>
              <a:rPr lang="en-US" sz="1721" b="1" dirty="0">
                <a:solidFill>
                  <a:srgbClr val="FFFFFF">
                    <a:alpha val="100000"/>
                  </a:srgbClr>
                </a:solidFill>
                <a:latin typeface="Plus Jakarta Sans" panose="00000700000000000000" pitchFamily="2" charset="0"/>
              </a:rPr>
              <a:t>03</a:t>
            </a:r>
          </a:p>
        </p:txBody>
      </p:sp>
      <p:sp>
        <p:nvSpPr>
          <p:cNvPr id="752" name="Primary Heading-2">
            <a:extLst>
              <a:ext uri="{FF2B5EF4-FFF2-40B4-BE49-F238E27FC236}">
                <a16:creationId xmlns:a16="http://schemas.microsoft.com/office/drawing/2014/main" id="{111B4A49-B930-4A89-A1CD-6CA2B3D95AED}"/>
              </a:ext>
            </a:extLst>
          </p:cNvPr>
          <p:cNvSpPr txBox="1"/>
          <p:nvPr/>
        </p:nvSpPr>
        <p:spPr>
          <a:xfrm>
            <a:off x="808292" y="6934390"/>
            <a:ext cx="3724275" cy="771525"/>
          </a:xfrm>
          <a:prstGeom prst="rect">
            <a:avLst/>
          </a:prstGeom>
          <a:noFill/>
        </p:spPr>
        <p:txBody>
          <a:bodyPr vertOverflow="clip" horzOverflow="clip" wrap="square" lIns="0" tIns="0" rIns="0" bIns="0" rtlCol="0" anchor="t">
            <a:spAutoFit/>
          </a:bodyPr>
          <a:lstStyle/>
          <a:p>
            <a:pPr algn="r">
              <a:lnSpc>
                <a:spcPts val="2982"/>
              </a:lnSpc>
            </a:pPr>
            <a:r>
              <a:rPr lang="en-US" sz="2100" b="1" dirty="0">
                <a:solidFill>
                  <a:srgbClr val="171C25">
                    <a:alpha val="100000"/>
                  </a:srgbClr>
                </a:solidFill>
                <a:latin typeface="Plus Jakarta Sans" panose="00000700000000000000" pitchFamily="2" charset="0"/>
              </a:rPr>
              <a:t>Market Oversight and Corrective Actions</a:t>
            </a:r>
          </a:p>
        </p:txBody>
      </p:sp>
      <p:sp>
        <p:nvSpPr>
          <p:cNvPr id="753" name="Click here to edit title-411">
            <a:extLst>
              <a:ext uri="{FF2B5EF4-FFF2-40B4-BE49-F238E27FC236}">
                <a16:creationId xmlns:a16="http://schemas.microsoft.com/office/drawing/2014/main" id="{111B4A49-B930-4A89-A1CD-6CA2B3D95AED}"/>
              </a:ext>
            </a:extLst>
          </p:cNvPr>
          <p:cNvSpPr txBox="1"/>
          <p:nvPr/>
        </p:nvSpPr>
        <p:spPr>
          <a:xfrm>
            <a:off x="808292" y="1141190"/>
            <a:ext cx="10277475" cy="581025"/>
          </a:xfrm>
          <a:prstGeom prst="rect">
            <a:avLst/>
          </a:prstGeom>
          <a:noFill/>
        </p:spPr>
        <p:txBody>
          <a:bodyPr vertOverflow="clip" horzOverflow="clip" wrap="square" lIns="0" tIns="0" rIns="0" bIns="0" rtlCol="0" anchor="t">
            <a:spAutoFit/>
          </a:bodyPr>
          <a:lstStyle/>
          <a:p>
            <a:pPr algn="l">
              <a:lnSpc>
                <a:spcPts val="4488"/>
              </a:lnSpc>
            </a:pPr>
            <a:r>
              <a:rPr lang="en-US" sz="3300" b="1" dirty="0">
                <a:solidFill>
                  <a:srgbClr val="005959">
                    <a:alpha val="100000"/>
                  </a:srgbClr>
                </a:solidFill>
                <a:latin typeface="Plus Jakarta Sans" panose="00000700000000000000" pitchFamily="2" charset="0"/>
              </a:rPr>
              <a:t>Central Electricity Regulatory Commission (CERC)</a:t>
            </a:r>
          </a:p>
        </p:txBody>
      </p:sp>
      <p:sp>
        <p:nvSpPr>
          <p:cNvPr id="754" name="Click here to edit subtitle-459">
            <a:extLst>
              <a:ext uri="{FF2B5EF4-FFF2-40B4-BE49-F238E27FC236}">
                <a16:creationId xmlns:a16="http://schemas.microsoft.com/office/drawing/2014/main" id="{111B4A49-B930-4A89-A1CD-6CA2B3D95AED}"/>
              </a:ext>
            </a:extLst>
          </p:cNvPr>
          <p:cNvSpPr txBox="1"/>
          <p:nvPr/>
        </p:nvSpPr>
        <p:spPr>
          <a:xfrm>
            <a:off x="808292" y="1749838"/>
            <a:ext cx="11087100" cy="371475"/>
          </a:xfrm>
          <a:prstGeom prst="rect">
            <a:avLst/>
          </a:prstGeom>
          <a:noFill/>
        </p:spPr>
        <p:txBody>
          <a:bodyPr vertOverflow="clip" horzOverflow="clip" wrap="square" lIns="0" tIns="0" rIns="0" bIns="0" rtlCol="0" anchor="t">
            <a:spAutoFit/>
          </a:bodyPr>
          <a:lstStyle/>
          <a:p>
            <a:pPr algn="l">
              <a:lnSpc>
                <a:spcPts val="2835"/>
              </a:lnSpc>
            </a:pPr>
            <a:r>
              <a:rPr lang="en-US" sz="2100" dirty="0">
                <a:solidFill>
                  <a:srgbClr val="515760">
                    <a:alpha val="100000"/>
                  </a:srgbClr>
                </a:solidFill>
                <a:latin typeface="Plus Jakarta Sans" panose="00000700000000000000" pitchFamily="2" charset="0"/>
              </a:rPr>
              <a:t>Regulating Power Trading in India's Carbon Credit Trading Scheme (CCTS)</a:t>
            </a:r>
          </a:p>
        </p:txBody>
      </p:sp>
      <p:sp>
        <p:nvSpPr>
          <p:cNvPr id="755" name="Click here to edit label-459">
            <a:extLst>
              <a:ext uri="{FF2B5EF4-FFF2-40B4-BE49-F238E27FC236}">
                <a16:creationId xmlns:a16="http://schemas.microsoft.com/office/drawing/2014/main" id="{111B4A49-B930-4A89-A1CD-6CA2B3D95AED}"/>
              </a:ext>
            </a:extLst>
          </p:cNvPr>
          <p:cNvSpPr txBox="1"/>
          <p:nvPr/>
        </p:nvSpPr>
        <p:spPr>
          <a:xfrm>
            <a:off x="808292" y="836866"/>
            <a:ext cx="11087100" cy="247650"/>
          </a:xfrm>
          <a:prstGeom prst="rect">
            <a:avLst/>
          </a:prstGeom>
          <a:noFill/>
        </p:spPr>
        <p:txBody>
          <a:bodyPr vertOverflow="clip" horzOverflow="clip" wrap="square" lIns="0" tIns="0" rIns="0" bIns="0" rtlCol="0" anchor="t">
            <a:spAutoFit/>
          </a:bodyPr>
          <a:lstStyle/>
          <a:p>
            <a:pPr algn="l">
              <a:lnSpc>
                <a:spcPts val="1830"/>
              </a:lnSpc>
            </a:pPr>
            <a:r>
              <a:rPr lang="en-US" sz="1500" b="1" spc="540" dirty="0">
                <a:solidFill>
                  <a:srgbClr val="171C25">
                    <a:alpha val="100000"/>
                  </a:srgbClr>
                </a:solidFill>
                <a:latin typeface="Plus Jakarta Sans" panose="00000700000000000000" pitchFamily="2" charset="0"/>
              </a:rPr>
              <a:t> OVERVIEW OF INDIA'S CARBON CREDIT TRADING SCHEME (CCTS) </a:t>
            </a:r>
          </a:p>
        </p:txBody>
      </p:sp>
      <p:pic>
        <p:nvPicPr>
          <p:cNvPr id="75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31">
            <a:alphaModFix amt="100000"/>
          </a:blip>
          <a:stretch/>
        </p:blipFill>
        <p:spPr>
          <a:xfrm>
            <a:off x="13830300" y="7200900"/>
            <a:ext cx="4229100" cy="2857500"/>
          </a:xfrm>
          <a:prstGeom prst="rect">
            <a:avLst/>
          </a:prstGeom>
        </p:spPr>
      </p:pic>
      <p:pic>
        <p:nvPicPr>
          <p:cNvPr id="75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33">
            <a:alphaModFix amt="100000"/>
          </a:blip>
          <a:stretch/>
        </p:blipFill>
        <p:spPr>
          <a:xfrm>
            <a:off x="13830300" y="7200900"/>
            <a:ext cx="4229100" cy="2857500"/>
          </a:xfrm>
          <a:prstGeom prst="rect">
            <a:avLst/>
          </a:prstGeom>
        </p:spPr>
      </p:pic>
      <p:pic>
        <p:nvPicPr>
          <p:cNvPr id="75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35">
            <a:alphaModFix amt="100000"/>
          </a:blip>
          <a:stretch/>
        </p:blipFill>
        <p:spPr>
          <a:xfrm>
            <a:off x="13830300" y="7200900"/>
            <a:ext cx="4229100" cy="2857500"/>
          </a:xfrm>
          <a:prstGeom prst="rect">
            <a:avLst/>
          </a:prstGeom>
        </p:spPr>
      </p:pic>
      <p:pic>
        <p:nvPicPr>
          <p:cNvPr id="75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37">
            <a:alphaModFix amt="100000"/>
          </a:blip>
          <a:stretch/>
        </p:blipFill>
        <p:spPr>
          <a:xfrm>
            <a:off x="13830300" y="7200900"/>
            <a:ext cx="4229100" cy="2857500"/>
          </a:xfrm>
          <a:prstGeom prst="rect">
            <a:avLst/>
          </a:prstGeom>
        </p:spPr>
      </p:pic>
      <p:pic>
        <p:nvPicPr>
          <p:cNvPr id="76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39">
            <a:alphaModFix amt="100000"/>
          </a:blip>
          <a:stretch/>
        </p:blipFill>
        <p:spPr>
          <a:xfrm>
            <a:off x="13830300" y="7200900"/>
            <a:ext cx="4229100" cy="2857500"/>
          </a:xfrm>
          <a:prstGeom prst="rect">
            <a:avLst/>
          </a:prstGeom>
        </p:spPr>
      </p:pic>
      <p:pic>
        <p:nvPicPr>
          <p:cNvPr id="761"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41">
            <a:alphaModFix amt="100000"/>
          </a:blip>
          <a:stretch/>
        </p:blipFill>
        <p:spPr>
          <a:xfrm>
            <a:off x="13830300" y="7200900"/>
            <a:ext cx="4229100" cy="2857500"/>
          </a:xfrm>
          <a:prstGeom prst="rect">
            <a:avLst/>
          </a:prstGeom>
        </p:spPr>
      </p:pic>
      <p:pic>
        <p:nvPicPr>
          <p:cNvPr id="76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43">
            <a:alphaModFix amt="100000"/>
          </a:blip>
          <a:stretch/>
        </p:blipFill>
        <p:spPr>
          <a:xfrm>
            <a:off x="7086600" y="228600"/>
            <a:ext cx="2857500" cy="1219200"/>
          </a:xfrm>
          <a:prstGeom prst="rect">
            <a:avLst/>
          </a:prstGeom>
        </p:spPr>
      </p:pic>
      <p:pic>
        <p:nvPicPr>
          <p:cNvPr id="76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45">
            <a:alphaModFix amt="100000"/>
          </a:blip>
          <a:stretch/>
        </p:blipFill>
        <p:spPr>
          <a:xfrm>
            <a:off x="7086600" y="228600"/>
            <a:ext cx="2857500" cy="1219200"/>
          </a:xfrm>
          <a:prstGeom prst="rect">
            <a:avLst/>
          </a:prstGeom>
        </p:spPr>
      </p:pic>
      <p:pic>
        <p:nvPicPr>
          <p:cNvPr id="76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47">
            <a:alphaModFix amt="100000"/>
          </a:blip>
          <a:stretch/>
        </p:blipFill>
        <p:spPr>
          <a:xfrm>
            <a:off x="7086600" y="228600"/>
            <a:ext cx="2857500" cy="1219200"/>
          </a:xfrm>
          <a:prstGeom prst="rect">
            <a:avLst/>
          </a:prstGeom>
        </p:spPr>
      </p:pic>
      <p:pic>
        <p:nvPicPr>
          <p:cNvPr id="76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49">
            <a:alphaModFix amt="100000"/>
          </a:blip>
          <a:stretch/>
        </p:blipFill>
        <p:spPr>
          <a:xfrm>
            <a:off x="7086600" y="228600"/>
            <a:ext cx="2857500" cy="1219200"/>
          </a:xfrm>
          <a:prstGeom prst="rect">
            <a:avLst/>
          </a:prstGeom>
        </p:spPr>
      </p:pic>
      <p:pic>
        <p:nvPicPr>
          <p:cNvPr id="76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51">
            <a:alphaModFix amt="100000"/>
          </a:blip>
          <a:stretch/>
        </p:blipFill>
        <p:spPr>
          <a:xfrm>
            <a:off x="228600" y="6229350"/>
            <a:ext cx="457200" cy="1828800"/>
          </a:xfrm>
          <a:prstGeom prst="rect">
            <a:avLst/>
          </a:prstGeom>
        </p:spPr>
      </p:pic>
      <p:pic>
        <p:nvPicPr>
          <p:cNvPr id="76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53">
            <a:alphaModFix amt="100000"/>
          </a:blip>
          <a:stretch/>
        </p:blipFill>
        <p:spPr>
          <a:xfrm>
            <a:off x="228600" y="6229350"/>
            <a:ext cx="457200" cy="1828800"/>
          </a:xfrm>
          <a:prstGeom prst="rect">
            <a:avLst/>
          </a:prstGeom>
        </p:spPr>
      </p:pic>
    </p:spTree>
    <p:extLst>
      <p:ext uri="{BB962C8B-B14F-4D97-AF65-F5344CB8AC3E}">
        <p14:creationId xmlns:p14="http://schemas.microsoft.com/office/powerpoint/2010/main" val="3648047976"/>
      </p:ext>
    </p:extLst>
  </p:cSld>
  <p:clrMapOvr>
    <a:masterClrMapping/>
  </p:clrMapOvr>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321" name=""/>
        <p:cNvGrpSpPr/>
        <p:nvPr/>
      </p:nvGrpSpPr>
      <p:grpSpPr>
        <a:xfrm>
          <a:off x="0" y="0"/>
          <a:ext cx="0" cy="0"/>
          <a:chOff x="0" y="0"/>
          <a:chExt cx="0" cy="0"/>
        </a:xfrm>
      </p:grpSpPr>
      <p:pic>
        <p:nvPicPr>
          <p:cNvPr id="32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3">
            <a:alphaModFix amt="100000"/>
          </a:blip>
          <a:stretch/>
        </p:blipFill>
        <p:spPr>
          <a:xfrm>
            <a:off x="0" y="0"/>
            <a:ext cx="18288000" cy="10287000"/>
          </a:xfrm>
          <a:prstGeom prst="rect">
            <a:avLst/>
          </a:prstGeom>
        </p:spPr>
      </p:pic>
      <p:pic>
        <p:nvPicPr>
          <p:cNvPr id="32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5">
            <a:alphaModFix amt="100000"/>
          </a:blip>
          <a:stretch/>
        </p:blipFill>
        <p:spPr>
          <a:xfrm>
            <a:off x="17602200" y="914400"/>
            <a:ext cx="457200" cy="1828800"/>
          </a:xfrm>
          <a:prstGeom prst="rect">
            <a:avLst/>
          </a:prstGeom>
        </p:spPr>
      </p:pic>
      <p:pic>
        <p:nvPicPr>
          <p:cNvPr id="32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7">
            <a:alphaModFix amt="100000"/>
          </a:blip>
          <a:stretch/>
        </p:blipFill>
        <p:spPr>
          <a:xfrm>
            <a:off x="17602200" y="914400"/>
            <a:ext cx="457200" cy="1828800"/>
          </a:xfrm>
          <a:prstGeom prst="rect">
            <a:avLst/>
          </a:prstGeom>
        </p:spPr>
      </p:pic>
      <p:pic>
        <p:nvPicPr>
          <p:cNvPr id="32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9">
            <a:alphaModFix amt="100000"/>
          </a:blip>
          <a:stretch/>
        </p:blipFill>
        <p:spPr>
          <a:xfrm>
            <a:off x="228600" y="5143500"/>
            <a:ext cx="2171700" cy="3543300"/>
          </a:xfrm>
          <a:prstGeom prst="rect">
            <a:avLst/>
          </a:prstGeom>
        </p:spPr>
      </p:pic>
      <p:pic>
        <p:nvPicPr>
          <p:cNvPr id="32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1">
            <a:alphaModFix amt="100000"/>
          </a:blip>
          <a:stretch/>
        </p:blipFill>
        <p:spPr>
          <a:xfrm>
            <a:off x="228600" y="5143500"/>
            <a:ext cx="2171700" cy="3543300"/>
          </a:xfrm>
          <a:prstGeom prst="rect">
            <a:avLst/>
          </a:prstGeom>
        </p:spPr>
      </p:pic>
      <p:pic>
        <p:nvPicPr>
          <p:cNvPr id="32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3">
            <a:alphaModFix amt="100000"/>
          </a:blip>
          <a:stretch/>
        </p:blipFill>
        <p:spPr>
          <a:xfrm>
            <a:off x="228600" y="5143500"/>
            <a:ext cx="2171700" cy="3543300"/>
          </a:xfrm>
          <a:prstGeom prst="rect">
            <a:avLst/>
          </a:prstGeom>
        </p:spPr>
      </p:pic>
      <p:pic>
        <p:nvPicPr>
          <p:cNvPr id="32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5">
            <a:alphaModFix amt="100000"/>
          </a:blip>
          <a:stretch/>
        </p:blipFill>
        <p:spPr>
          <a:xfrm>
            <a:off x="228600" y="5143500"/>
            <a:ext cx="2171700" cy="3543300"/>
          </a:xfrm>
          <a:prstGeom prst="rect">
            <a:avLst/>
          </a:prstGeom>
        </p:spPr>
      </p:pic>
      <p:pic>
        <p:nvPicPr>
          <p:cNvPr id="33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7">
            <a:alphaModFix amt="100000"/>
          </a:blip>
          <a:stretch/>
        </p:blipFill>
        <p:spPr>
          <a:xfrm>
            <a:off x="876300" y="2247900"/>
            <a:ext cx="5476875" cy="6505575"/>
          </a:xfrm>
          <a:prstGeom prst="rect">
            <a:avLst/>
          </a:prstGeom>
          <a:effectLst>
            <a:outerShdw blurRad="285750" dist="0" dir="2700000" algn="ctr" rotWithShape="0">
              <a:srgbClr val="000000">
                <a:alpha val="40000"/>
              </a:srgbClr>
            </a:outerShdw>
          </a:effectLst>
        </p:spPr>
      </p:pic>
      <p:pic>
        <p:nvPicPr>
          <p:cNvPr id="331" name="93838de8-312b-45ae-8931-2e531f5fbd1f">
            <a:extLst>
              <a:ext uri="{FF2B5EF4-FFF2-40B4-BE49-F238E27FC236}">
                <a16:creationId xmlns:a16="http://schemas.microsoft.com/office/drawing/2014/main" id="{A8642F66-C0BB-4949-9A9C-024B120A5D52}"/>
              </a:ext>
            </a:extLst>
          </p:cNvPr>
          <p:cNvPicPr preferRelativeResize="0">
            <a:picLocks noChangeAspect="1"/>
          </p:cNvPicPr>
          <p:nvPr/>
        </p:nvPicPr>
        <p:blipFill rotWithShape="1">
          <a:blip r:embed="rId69">
            <a:alphaModFix amt="100000"/>
          </a:blip>
          <a:srcRect l="0" t="0" r="0" b="0"/>
          <a:stretch/>
        </p:blipFill>
        <p:spPr>
          <a:xfrm>
            <a:off x="876300" y="2247900"/>
            <a:ext cx="5476875" cy="6505575"/>
          </a:xfrm>
          <a:prstGeom prst="rect">
            <a:avLst/>
          </a:prstGeom>
          <a:effectLst>
            <a:outerShdw blurRad="285750" dist="0" dir="2700000" algn="ctr" rotWithShape="0">
              <a:srgbClr val="000000">
                <a:alpha val="40000"/>
              </a:srgbClr>
            </a:outerShdw>
          </a:effectLst>
        </p:spPr>
      </p:pic>
      <p:sp>
        <p:nvSpPr>
          <p:cNvPr id="332" name="-0">
            <a:extLst>
              <a:ext uri="{FF2B5EF4-FFF2-40B4-BE49-F238E27FC236}">
                <a16:creationId xmlns:a16="http://schemas.microsoft.com/office/drawing/2014/main" id="{111B4A49-B930-4A89-A1CD-6CA2B3D95AED}"/>
              </a:ext>
            </a:extLst>
          </p:cNvPr>
          <p:cNvSpPr txBox="1"/>
          <p:nvPr/>
        </p:nvSpPr>
        <p:spPr>
          <a:xfrm>
            <a:off x="7224427" y="2332577"/>
            <a:ext cx="542925" cy="371475"/>
          </a:xfrm>
          <a:prstGeom prst="rect">
            <a:avLst/>
          </a:prstGeom>
          <a:noFill/>
        </p:spPr>
        <p:txBody>
          <a:bodyPr vertOverflow="clip" horzOverflow="clip" wrap="square" lIns="0" tIns="0" rIns="0" bIns="0" rtlCol="0" anchor="t">
            <a:spAutoFit/>
          </a:bodyPr>
          <a:lstStyle/>
          <a:p>
            <a:pPr algn="ctr"/>
            <a:r>
              <a:rPr lang="en-US" sz="2880" b="1" dirty="0">
                <a:solidFill>
                  <a:srgbClr val="005959">
                    <a:alpha val="100000"/>
                  </a:srgbClr>
                </a:solidFill>
                <a:latin typeface="Plus Jakarta Sans" panose="00000700000000000000" pitchFamily="2" charset="0"/>
              </a:rPr>
              <a:t>01</a:t>
            </a:r>
          </a:p>
        </p:txBody>
      </p:sp>
      <p:sp>
        <p:nvSpPr>
          <p:cNvPr id="333" name="Primary Heading-0">
            <a:extLst>
              <a:ext uri="{FF2B5EF4-FFF2-40B4-BE49-F238E27FC236}">
                <a16:creationId xmlns:a16="http://schemas.microsoft.com/office/drawing/2014/main" id="{111B4A49-B930-4A89-A1CD-6CA2B3D95AED}"/>
              </a:ext>
            </a:extLst>
          </p:cNvPr>
          <p:cNvSpPr txBox="1"/>
          <p:nvPr/>
        </p:nvSpPr>
        <p:spPr>
          <a:xfrm>
            <a:off x="7199090" y="3048762"/>
            <a:ext cx="4924425" cy="828675"/>
          </a:xfrm>
          <a:prstGeom prst="rect">
            <a:avLst/>
          </a:prstGeom>
          <a:noFill/>
        </p:spPr>
        <p:txBody>
          <a:bodyPr vertOverflow="clip" horzOverflow="clip" wrap="square" lIns="0" tIns="0" rIns="0" bIns="0" rtlCol="0" anchor="t">
            <a:spAutoFit/>
          </a:bodyPr>
          <a:lstStyle/>
          <a:p>
            <a:pPr algn="l">
              <a:lnSpc>
                <a:spcPts val="3216"/>
              </a:lnSpc>
            </a:pPr>
            <a:r>
              <a:rPr lang="en-US" sz="2400" dirty="0">
                <a:solidFill>
                  <a:srgbClr val="171C25">
                    <a:alpha val="100000"/>
                  </a:srgbClr>
                </a:solidFill>
                <a:latin typeface="Plus Jakarta Sans" panose="00000700000000000000" pitchFamily="2" charset="0"/>
              </a:rPr>
              <a:t>Global Carbon Market and India's Commitment</a:t>
            </a:r>
          </a:p>
        </p:txBody>
      </p:sp>
      <p:sp>
        <p:nvSpPr>
          <p:cNvPr id="334" name="Description of a primary heading-0">
            <a:extLst>
              <a:ext uri="{FF2B5EF4-FFF2-40B4-BE49-F238E27FC236}">
                <a16:creationId xmlns:a16="http://schemas.microsoft.com/office/drawing/2014/main" id="{111B4A49-B930-4A89-A1CD-6CA2B3D95AED}"/>
              </a:ext>
            </a:extLst>
          </p:cNvPr>
          <p:cNvSpPr txBox="1"/>
          <p:nvPr/>
        </p:nvSpPr>
        <p:spPr>
          <a:xfrm>
            <a:off x="7199090" y="3960495"/>
            <a:ext cx="4924425" cy="333375"/>
          </a:xfrm>
          <a:prstGeom prst="rect">
            <a:avLst/>
          </a:prstGeom>
          <a:noFill/>
        </p:spPr>
        <p:txBody>
          <a:bodyPr vertOverflow="clip" horzOverflow="clip" wrap="square" lIns="0" tIns="0" rIns="0" bIns="0" rtlCol="0" anchor="t">
            <a:spAutoFit/>
          </a:bodyPr>
          <a:lstStyle/>
          <a:p>
            <a:pPr algn="l">
              <a:lnSpc>
                <a:spcPts val="2538"/>
              </a:lnSpc>
            </a:pPr>
            <a:r>
              <a:rPr lang="en-US" sz="1800" dirty="0">
                <a:solidFill>
                  <a:srgbClr val="515760">
                    <a:alpha val="100000"/>
                  </a:srgbClr>
                </a:solidFill>
                <a:latin typeface="Plus Jakarta Sans" panose="00000700000000000000" pitchFamily="2" charset="0"/>
              </a:rPr>
              <a:t>1.1 Global Carbon Markets</a:t>
            </a:r>
          </a:p>
        </p:txBody>
      </p:sp>
      <p:sp>
        <p:nvSpPr>
          <p:cNvPr id="335" name="Description of a primary heading-0">
            <a:extLst>
              <a:ext uri="{FF2B5EF4-FFF2-40B4-BE49-F238E27FC236}">
                <a16:creationId xmlns:a16="http://schemas.microsoft.com/office/drawing/2014/main" id="{111B4A49-B930-4A89-A1CD-6CA2B3D95AED}"/>
              </a:ext>
            </a:extLst>
          </p:cNvPr>
          <p:cNvSpPr txBox="1"/>
          <p:nvPr/>
        </p:nvSpPr>
        <p:spPr>
          <a:xfrm>
            <a:off x="7199090" y="4282630"/>
            <a:ext cx="4924425" cy="657225"/>
          </a:xfrm>
          <a:prstGeom prst="rect">
            <a:avLst/>
          </a:prstGeom>
          <a:noFill/>
        </p:spPr>
        <p:txBody>
          <a:bodyPr vertOverflow="clip" horzOverflow="clip" wrap="square" lIns="0" tIns="0" rIns="0" bIns="0" rtlCol="0" anchor="t">
            <a:spAutoFit/>
          </a:bodyPr>
          <a:lstStyle/>
          <a:p>
            <a:pPr algn="l">
              <a:lnSpc>
                <a:spcPts val="2538"/>
              </a:lnSpc>
            </a:pPr>
            <a:r>
              <a:rPr lang="en-US" sz="1800" dirty="0">
                <a:solidFill>
                  <a:srgbClr val="515760">
                    <a:alpha val="100000"/>
                  </a:srgbClr>
                </a:solidFill>
                <a:latin typeface="Plus Jakarta Sans" panose="00000700000000000000" pitchFamily="2" charset="0"/>
              </a:rPr>
              <a:t>1.2 India's Commitment to Combat Climate Change</a:t>
            </a:r>
          </a:p>
        </p:txBody>
      </p:sp>
      <p:sp>
        <p:nvSpPr>
          <p:cNvPr id="336" name="Description of a primary heading-0">
            <a:extLst>
              <a:ext uri="{FF2B5EF4-FFF2-40B4-BE49-F238E27FC236}">
                <a16:creationId xmlns:a16="http://schemas.microsoft.com/office/drawing/2014/main" id="{111B4A49-B930-4A89-A1CD-6CA2B3D95AED}"/>
              </a:ext>
            </a:extLst>
          </p:cNvPr>
          <p:cNvSpPr txBox="1"/>
          <p:nvPr/>
        </p:nvSpPr>
        <p:spPr>
          <a:xfrm>
            <a:off x="7199090" y="4926997"/>
            <a:ext cx="4924425" cy="333375"/>
          </a:xfrm>
          <a:prstGeom prst="rect">
            <a:avLst/>
          </a:prstGeom>
          <a:noFill/>
        </p:spPr>
        <p:txBody>
          <a:bodyPr vertOverflow="clip" horzOverflow="clip" wrap="square" lIns="0" tIns="0" rIns="0" bIns="0" rtlCol="0" anchor="t">
            <a:spAutoFit/>
          </a:bodyPr>
          <a:lstStyle/>
          <a:p>
            <a:pPr algn="l">
              <a:lnSpc>
                <a:spcPts val="2538"/>
              </a:lnSpc>
            </a:pPr>
            <a:r>
              <a:rPr lang="en-US" sz="1800" dirty="0">
                <a:solidFill>
                  <a:srgbClr val="515760">
                    <a:alpha val="100000"/>
                  </a:srgbClr>
                </a:solidFill>
                <a:latin typeface="Plus Jakarta Sans" panose="00000700000000000000" pitchFamily="2" charset="0"/>
              </a:rPr>
              <a:t>1.3 India's Experience in carbon Markets </a:t>
            </a:r>
          </a:p>
        </p:txBody>
      </p:sp>
      <p:sp>
        <p:nvSpPr>
          <p:cNvPr id="337" name="-1">
            <a:extLst>
              <a:ext uri="{FF2B5EF4-FFF2-40B4-BE49-F238E27FC236}">
                <a16:creationId xmlns:a16="http://schemas.microsoft.com/office/drawing/2014/main" id="{111B4A49-B930-4A89-A1CD-6CA2B3D95AED}"/>
              </a:ext>
            </a:extLst>
          </p:cNvPr>
          <p:cNvSpPr txBox="1"/>
          <p:nvPr/>
        </p:nvSpPr>
        <p:spPr>
          <a:xfrm>
            <a:off x="12514898" y="2332577"/>
            <a:ext cx="609600" cy="371475"/>
          </a:xfrm>
          <a:prstGeom prst="rect">
            <a:avLst/>
          </a:prstGeom>
          <a:noFill/>
        </p:spPr>
        <p:txBody>
          <a:bodyPr vertOverflow="clip" horzOverflow="clip" wrap="square" lIns="0" tIns="0" rIns="0" bIns="0" rtlCol="0" anchor="t">
            <a:spAutoFit/>
          </a:bodyPr>
          <a:lstStyle/>
          <a:p>
            <a:pPr algn="ctr"/>
            <a:r>
              <a:rPr lang="en-US" sz="2880" b="1" dirty="0">
                <a:solidFill>
                  <a:srgbClr val="005959">
                    <a:alpha val="100000"/>
                  </a:srgbClr>
                </a:solidFill>
                <a:latin typeface="Plus Jakarta Sans" panose="00000700000000000000" pitchFamily="2" charset="0"/>
              </a:rPr>
              <a:t>02</a:t>
            </a:r>
          </a:p>
        </p:txBody>
      </p:sp>
      <p:sp>
        <p:nvSpPr>
          <p:cNvPr id="338" name="Primary Heading-1">
            <a:extLst>
              <a:ext uri="{FF2B5EF4-FFF2-40B4-BE49-F238E27FC236}">
                <a16:creationId xmlns:a16="http://schemas.microsoft.com/office/drawing/2014/main" id="{111B4A49-B930-4A89-A1CD-6CA2B3D95AED}"/>
              </a:ext>
            </a:extLst>
          </p:cNvPr>
          <p:cNvSpPr txBox="1"/>
          <p:nvPr/>
        </p:nvSpPr>
        <p:spPr>
          <a:xfrm>
            <a:off x="12524899" y="3048762"/>
            <a:ext cx="4924425" cy="828675"/>
          </a:xfrm>
          <a:prstGeom prst="rect">
            <a:avLst/>
          </a:prstGeom>
          <a:noFill/>
        </p:spPr>
        <p:txBody>
          <a:bodyPr vertOverflow="clip" horzOverflow="clip" wrap="square" lIns="0" tIns="0" rIns="0" bIns="0" rtlCol="0" anchor="t">
            <a:spAutoFit/>
          </a:bodyPr>
          <a:lstStyle/>
          <a:p>
            <a:pPr algn="l">
              <a:lnSpc>
                <a:spcPts val="3216"/>
              </a:lnSpc>
            </a:pPr>
            <a:r>
              <a:rPr lang="en-US" sz="2400" dirty="0">
                <a:solidFill>
                  <a:srgbClr val="171C25">
                    <a:alpha val="100000"/>
                  </a:srgbClr>
                </a:solidFill>
                <a:latin typeface="Plus Jakarta Sans" panose="00000700000000000000" pitchFamily="2" charset="0"/>
              </a:rPr>
              <a:t>Overview of India's Carbon Credit Trading Scheme (CCTS) </a:t>
            </a:r>
          </a:p>
        </p:txBody>
      </p:sp>
      <p:sp>
        <p:nvSpPr>
          <p:cNvPr id="339" name="Description of a primary heading-1">
            <a:extLst>
              <a:ext uri="{FF2B5EF4-FFF2-40B4-BE49-F238E27FC236}">
                <a16:creationId xmlns:a16="http://schemas.microsoft.com/office/drawing/2014/main" id="{111B4A49-B930-4A89-A1CD-6CA2B3D95AED}"/>
              </a:ext>
            </a:extLst>
          </p:cNvPr>
          <p:cNvSpPr txBox="1"/>
          <p:nvPr/>
        </p:nvSpPr>
        <p:spPr>
          <a:xfrm>
            <a:off x="12524899" y="3960495"/>
            <a:ext cx="4924425" cy="657225"/>
          </a:xfrm>
          <a:prstGeom prst="rect">
            <a:avLst/>
          </a:prstGeom>
          <a:noFill/>
        </p:spPr>
        <p:txBody>
          <a:bodyPr vertOverflow="clip" horzOverflow="clip" wrap="square" lIns="0" tIns="0" rIns="0" bIns="0" rtlCol="0" anchor="t">
            <a:spAutoFit/>
          </a:bodyPr>
          <a:lstStyle/>
          <a:p>
            <a:pPr algn="l">
              <a:lnSpc>
                <a:spcPts val="2538"/>
              </a:lnSpc>
            </a:pPr>
            <a:r>
              <a:rPr lang="en-US" sz="1800" dirty="0">
                <a:solidFill>
                  <a:srgbClr val="515760">
                    <a:alpha val="100000"/>
                  </a:srgbClr>
                </a:solidFill>
                <a:latin typeface="Plus Jakarta Sans" panose="00000700000000000000" pitchFamily="2" charset="0"/>
              </a:rPr>
              <a:t>2.1 Institutional Framework and Key Stakeholders</a:t>
            </a:r>
          </a:p>
        </p:txBody>
      </p:sp>
      <p:sp>
        <p:nvSpPr>
          <p:cNvPr id="340" name="Description of a primary heading-1">
            <a:extLst>
              <a:ext uri="{FF2B5EF4-FFF2-40B4-BE49-F238E27FC236}">
                <a16:creationId xmlns:a16="http://schemas.microsoft.com/office/drawing/2014/main" id="{111B4A49-B930-4A89-A1CD-6CA2B3D95AED}"/>
              </a:ext>
            </a:extLst>
          </p:cNvPr>
          <p:cNvSpPr txBox="1"/>
          <p:nvPr/>
        </p:nvSpPr>
        <p:spPr>
          <a:xfrm>
            <a:off x="12524899" y="4604861"/>
            <a:ext cx="4924425" cy="333375"/>
          </a:xfrm>
          <a:prstGeom prst="rect">
            <a:avLst/>
          </a:prstGeom>
          <a:noFill/>
        </p:spPr>
        <p:txBody>
          <a:bodyPr vertOverflow="clip" horzOverflow="clip" wrap="square" lIns="0" tIns="0" rIns="0" bIns="0" rtlCol="0" anchor="t">
            <a:spAutoFit/>
          </a:bodyPr>
          <a:lstStyle/>
          <a:p>
            <a:pPr algn="l">
              <a:lnSpc>
                <a:spcPts val="2538"/>
              </a:lnSpc>
            </a:pPr>
            <a:r>
              <a:rPr lang="en-US" sz="1800" dirty="0">
                <a:solidFill>
                  <a:srgbClr val="515760">
                    <a:alpha val="100000"/>
                  </a:srgbClr>
                </a:solidFill>
                <a:latin typeface="Plus Jakarta Sans" panose="00000700000000000000" pitchFamily="2" charset="0"/>
              </a:rPr>
              <a:t>2.2 Compliance and Voluntary Mechanisms</a:t>
            </a:r>
          </a:p>
        </p:txBody>
      </p:sp>
      <p:sp>
        <p:nvSpPr>
          <p:cNvPr id="341" name="-2">
            <a:extLst>
              <a:ext uri="{FF2B5EF4-FFF2-40B4-BE49-F238E27FC236}">
                <a16:creationId xmlns:a16="http://schemas.microsoft.com/office/drawing/2014/main" id="{111B4A49-B930-4A89-A1CD-6CA2B3D95AED}"/>
              </a:ext>
            </a:extLst>
          </p:cNvPr>
          <p:cNvSpPr txBox="1"/>
          <p:nvPr/>
        </p:nvSpPr>
        <p:spPr>
          <a:xfrm>
            <a:off x="7186327" y="5828252"/>
            <a:ext cx="619125" cy="371475"/>
          </a:xfrm>
          <a:prstGeom prst="rect">
            <a:avLst/>
          </a:prstGeom>
          <a:noFill/>
        </p:spPr>
        <p:txBody>
          <a:bodyPr vertOverflow="clip" horzOverflow="clip" wrap="square" lIns="0" tIns="0" rIns="0" bIns="0" rtlCol="0" anchor="t">
            <a:spAutoFit/>
          </a:bodyPr>
          <a:lstStyle/>
          <a:p>
            <a:pPr algn="ctr"/>
            <a:r>
              <a:rPr lang="en-US" sz="2880" b="1" dirty="0">
                <a:solidFill>
                  <a:srgbClr val="005959">
                    <a:alpha val="100000"/>
                  </a:srgbClr>
                </a:solidFill>
                <a:latin typeface="Plus Jakarta Sans" panose="00000700000000000000" pitchFamily="2" charset="0"/>
              </a:rPr>
              <a:t>03</a:t>
            </a:r>
          </a:p>
        </p:txBody>
      </p:sp>
      <p:sp>
        <p:nvSpPr>
          <p:cNvPr id="342" name="Primary Heading-2">
            <a:extLst>
              <a:ext uri="{FF2B5EF4-FFF2-40B4-BE49-F238E27FC236}">
                <a16:creationId xmlns:a16="http://schemas.microsoft.com/office/drawing/2014/main" id="{111B4A49-B930-4A89-A1CD-6CA2B3D95AED}"/>
              </a:ext>
            </a:extLst>
          </p:cNvPr>
          <p:cNvSpPr txBox="1"/>
          <p:nvPr/>
        </p:nvSpPr>
        <p:spPr>
          <a:xfrm>
            <a:off x="7199090" y="6544342"/>
            <a:ext cx="4924425" cy="419100"/>
          </a:xfrm>
          <a:prstGeom prst="rect">
            <a:avLst/>
          </a:prstGeom>
          <a:noFill/>
        </p:spPr>
        <p:txBody>
          <a:bodyPr vertOverflow="clip" horzOverflow="clip" wrap="square" lIns="0" tIns="0" rIns="0" bIns="0" rtlCol="0" anchor="t">
            <a:spAutoFit/>
          </a:bodyPr>
          <a:lstStyle/>
          <a:p>
            <a:pPr algn="l">
              <a:lnSpc>
                <a:spcPts val="3216"/>
              </a:lnSpc>
            </a:pPr>
            <a:r>
              <a:rPr lang="en-US" sz="2400" dirty="0">
                <a:solidFill>
                  <a:srgbClr val="171C25">
                    <a:alpha val="100000"/>
                  </a:srgbClr>
                </a:solidFill>
                <a:latin typeface="Plus Jakarta Sans" panose="00000700000000000000" pitchFamily="2" charset="0"/>
              </a:rPr>
              <a:t>Article 6 of Paris Agreement </a:t>
            </a:r>
          </a:p>
        </p:txBody>
      </p:sp>
      <p:sp>
        <p:nvSpPr>
          <p:cNvPr id="343" name="Description of a primary heading-2">
            <a:extLst>
              <a:ext uri="{FF2B5EF4-FFF2-40B4-BE49-F238E27FC236}">
                <a16:creationId xmlns:a16="http://schemas.microsoft.com/office/drawing/2014/main" id="{111B4A49-B930-4A89-A1CD-6CA2B3D95AED}"/>
              </a:ext>
            </a:extLst>
          </p:cNvPr>
          <p:cNvSpPr txBox="1"/>
          <p:nvPr/>
        </p:nvSpPr>
        <p:spPr>
          <a:xfrm>
            <a:off x="7199090" y="7047833"/>
            <a:ext cx="4924425" cy="657225"/>
          </a:xfrm>
          <a:prstGeom prst="rect">
            <a:avLst/>
          </a:prstGeom>
          <a:noFill/>
        </p:spPr>
        <p:txBody>
          <a:bodyPr vertOverflow="clip" horzOverflow="clip" wrap="square" lIns="0" tIns="0" rIns="0" bIns="0" rtlCol="0" anchor="t">
            <a:spAutoFit/>
          </a:bodyPr>
          <a:lstStyle/>
          <a:p>
            <a:pPr algn="l">
              <a:lnSpc>
                <a:spcPts val="2538"/>
              </a:lnSpc>
            </a:pPr>
            <a:r>
              <a:rPr lang="en-US" sz="1800" dirty="0">
                <a:solidFill>
                  <a:srgbClr val="515760">
                    <a:alpha val="100000"/>
                  </a:srgbClr>
                </a:solidFill>
                <a:latin typeface="Plus Jakarta Sans" panose="00000700000000000000" pitchFamily="2" charset="0"/>
              </a:rPr>
              <a:t>3.1. Understanding 6.2 &amp; 6.4 mechanism in Indian.</a:t>
            </a:r>
          </a:p>
        </p:txBody>
      </p:sp>
      <p:sp>
        <p:nvSpPr>
          <p:cNvPr id="344" name="-3">
            <a:extLst>
              <a:ext uri="{FF2B5EF4-FFF2-40B4-BE49-F238E27FC236}">
                <a16:creationId xmlns:a16="http://schemas.microsoft.com/office/drawing/2014/main" id="{111B4A49-B930-4A89-A1CD-6CA2B3D95AED}"/>
              </a:ext>
            </a:extLst>
          </p:cNvPr>
          <p:cNvSpPr txBox="1"/>
          <p:nvPr/>
        </p:nvSpPr>
        <p:spPr>
          <a:xfrm>
            <a:off x="12504325" y="5828252"/>
            <a:ext cx="628650" cy="371475"/>
          </a:xfrm>
          <a:prstGeom prst="rect">
            <a:avLst/>
          </a:prstGeom>
          <a:noFill/>
        </p:spPr>
        <p:txBody>
          <a:bodyPr vertOverflow="clip" horzOverflow="clip" wrap="square" lIns="0" tIns="0" rIns="0" bIns="0" rtlCol="0" anchor="t">
            <a:spAutoFit/>
          </a:bodyPr>
          <a:lstStyle/>
          <a:p>
            <a:pPr algn="ctr"/>
            <a:r>
              <a:rPr lang="en-US" sz="2880" b="1" dirty="0">
                <a:solidFill>
                  <a:srgbClr val="005959">
                    <a:alpha val="100000"/>
                  </a:srgbClr>
                </a:solidFill>
                <a:latin typeface="Plus Jakarta Sans" panose="00000700000000000000" pitchFamily="2" charset="0"/>
              </a:rPr>
              <a:t>04</a:t>
            </a:r>
          </a:p>
        </p:txBody>
      </p:sp>
      <p:sp>
        <p:nvSpPr>
          <p:cNvPr id="345" name="Primary Heading-3">
            <a:extLst>
              <a:ext uri="{FF2B5EF4-FFF2-40B4-BE49-F238E27FC236}">
                <a16:creationId xmlns:a16="http://schemas.microsoft.com/office/drawing/2014/main" id="{111B4A49-B930-4A89-A1CD-6CA2B3D95AED}"/>
              </a:ext>
            </a:extLst>
          </p:cNvPr>
          <p:cNvSpPr txBox="1"/>
          <p:nvPr/>
        </p:nvSpPr>
        <p:spPr>
          <a:xfrm>
            <a:off x="12524899" y="6544342"/>
            <a:ext cx="4924425" cy="419100"/>
          </a:xfrm>
          <a:prstGeom prst="rect">
            <a:avLst/>
          </a:prstGeom>
          <a:noFill/>
        </p:spPr>
        <p:txBody>
          <a:bodyPr vertOverflow="clip" horzOverflow="clip" wrap="square" lIns="0" tIns="0" rIns="0" bIns="0" rtlCol="0" anchor="t">
            <a:spAutoFit/>
          </a:bodyPr>
          <a:lstStyle/>
          <a:p>
            <a:pPr algn="l">
              <a:lnSpc>
                <a:spcPts val="3216"/>
              </a:lnSpc>
            </a:pPr>
            <a:r>
              <a:rPr lang="en-US" sz="2400" dirty="0">
                <a:solidFill>
                  <a:srgbClr val="171C25">
                    <a:alpha val="100000"/>
                  </a:srgbClr>
                </a:solidFill>
                <a:latin typeface="Plus Jakarta Sans" panose="00000700000000000000" pitchFamily="2" charset="0"/>
              </a:rPr>
              <a:t>Conclusion and Key Takeaways</a:t>
            </a:r>
          </a:p>
        </p:txBody>
      </p:sp>
      <p:sp>
        <p:nvSpPr>
          <p:cNvPr id="346" name="Description of a primary heading-3">
            <a:extLst>
              <a:ext uri="{FF2B5EF4-FFF2-40B4-BE49-F238E27FC236}">
                <a16:creationId xmlns:a16="http://schemas.microsoft.com/office/drawing/2014/main" id="{111B4A49-B930-4A89-A1CD-6CA2B3D95AED}"/>
              </a:ext>
            </a:extLst>
          </p:cNvPr>
          <p:cNvSpPr txBox="1"/>
          <p:nvPr/>
        </p:nvSpPr>
        <p:spPr>
          <a:xfrm>
            <a:off x="12524899" y="7047833"/>
            <a:ext cx="4924425" cy="971550"/>
          </a:xfrm>
          <a:prstGeom prst="rect">
            <a:avLst/>
          </a:prstGeom>
          <a:noFill/>
        </p:spPr>
        <p:txBody>
          <a:bodyPr vertOverflow="clip" horzOverflow="clip" wrap="square" lIns="0" tIns="0" rIns="0" bIns="0" rtlCol="0" anchor="t">
            <a:spAutoFit/>
          </a:bodyPr>
          <a:lstStyle/>
          <a:p>
            <a:pPr algn="l">
              <a:lnSpc>
                <a:spcPts val="2538"/>
              </a:lnSpc>
            </a:pPr>
            <a:r>
              <a:rPr lang="en-US" sz="1800" dirty="0">
                <a:solidFill>
                  <a:srgbClr val="515760">
                    <a:alpha val="100000"/>
                  </a:srgbClr>
                </a:solidFill>
                <a:latin typeface="Plus Jakarta Sans" panose="00000700000000000000" pitchFamily="2" charset="0"/>
              </a:rPr>
              <a:t>Summarizing the key findings and learnings from India's CCTS for a sustainable future and global climate goals.</a:t>
            </a:r>
          </a:p>
        </p:txBody>
      </p:sp>
      <p:sp>
        <p:nvSpPr>
          <p:cNvPr id="347" name="Click here to edit title-427">
            <a:extLst>
              <a:ext uri="{FF2B5EF4-FFF2-40B4-BE49-F238E27FC236}">
                <a16:creationId xmlns:a16="http://schemas.microsoft.com/office/drawing/2014/main" id="{111B4A49-B930-4A89-A1CD-6CA2B3D95AED}"/>
              </a:ext>
            </a:extLst>
          </p:cNvPr>
          <p:cNvSpPr txBox="1"/>
          <p:nvPr/>
        </p:nvSpPr>
        <p:spPr>
          <a:xfrm>
            <a:off x="808292" y="845820"/>
            <a:ext cx="4695825" cy="714375"/>
          </a:xfrm>
          <a:prstGeom prst="rect">
            <a:avLst/>
          </a:prstGeom>
          <a:noFill/>
        </p:spPr>
        <p:txBody>
          <a:bodyPr vertOverflow="clip" horzOverflow="clip" wrap="square" lIns="0" tIns="0" rIns="0" bIns="0" rtlCol="0" anchor="t">
            <a:spAutoFit/>
          </a:bodyPr>
          <a:lstStyle/>
          <a:p>
            <a:pPr algn="l">
              <a:lnSpc>
                <a:spcPts val="5544"/>
              </a:lnSpc>
            </a:pPr>
            <a:r>
              <a:rPr lang="en-US" sz="4200" b="1" dirty="0">
                <a:solidFill>
                  <a:srgbClr val="005959">
                    <a:alpha val="100000"/>
                  </a:srgbClr>
                </a:solidFill>
                <a:latin typeface="Plus Jakarta Sans" panose="00000700000000000000" pitchFamily="2" charset="0"/>
              </a:rPr>
              <a:t>Table of Contents</a:t>
            </a:r>
          </a:p>
        </p:txBody>
      </p:sp>
    </p:spTree>
    <p:extLst>
      <p:ext uri="{BB962C8B-B14F-4D97-AF65-F5344CB8AC3E}">
        <p14:creationId xmlns:p14="http://schemas.microsoft.com/office/powerpoint/2010/main" val="3648047976"/>
      </p:ext>
    </p:extLst>
  </p:cSld>
  <p:clrMapOvr>
    <a:masterClrMapping/>
  </p:clrMapOvr>
</p:sld>
</file>

<file path=ppt/slides/slide2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768" name=""/>
        <p:cNvGrpSpPr/>
        <p:nvPr/>
      </p:nvGrpSpPr>
      <p:grpSpPr>
        <a:xfrm>
          <a:off x="0" y="0"/>
          <a:ext cx="0" cy="0"/>
          <a:chOff x="0" y="0"/>
          <a:chExt cx="0" cy="0"/>
        </a:xfrm>
      </p:grpSpPr>
      <p:pic>
        <p:nvPicPr>
          <p:cNvPr id="77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57">
            <a:alphaModFix amt="100000"/>
          </a:blip>
          <a:stretch/>
        </p:blipFill>
        <p:spPr>
          <a:xfrm>
            <a:off x="0" y="0"/>
            <a:ext cx="18288000" cy="10287000"/>
          </a:xfrm>
          <a:prstGeom prst="rect">
            <a:avLst/>
          </a:prstGeom>
        </p:spPr>
      </p:pic>
      <p:pic>
        <p:nvPicPr>
          <p:cNvPr id="771"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59">
            <a:alphaModFix amt="100000"/>
          </a:blip>
          <a:stretch/>
        </p:blipFill>
        <p:spPr>
          <a:xfrm>
            <a:off x="16916400" y="0"/>
            <a:ext cx="1219200" cy="2343150"/>
          </a:xfrm>
          <a:prstGeom prst="rect">
            <a:avLst/>
          </a:prstGeom>
        </p:spPr>
      </p:pic>
      <p:pic>
        <p:nvPicPr>
          <p:cNvPr id="77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61">
            <a:alphaModFix amt="100000"/>
          </a:blip>
          <a:stretch/>
        </p:blipFill>
        <p:spPr>
          <a:xfrm>
            <a:off x="16916400" y="0"/>
            <a:ext cx="1219200" cy="2343150"/>
          </a:xfrm>
          <a:prstGeom prst="rect">
            <a:avLst/>
          </a:prstGeom>
        </p:spPr>
      </p:pic>
      <p:pic>
        <p:nvPicPr>
          <p:cNvPr id="77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63">
            <a:alphaModFix amt="100000"/>
          </a:blip>
          <a:stretch/>
        </p:blipFill>
        <p:spPr>
          <a:xfrm>
            <a:off x="16916400" y="0"/>
            <a:ext cx="1219200" cy="2343150"/>
          </a:xfrm>
          <a:prstGeom prst="rect">
            <a:avLst/>
          </a:prstGeom>
        </p:spPr>
      </p:pic>
      <p:pic>
        <p:nvPicPr>
          <p:cNvPr id="77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65">
            <a:alphaModFix amt="100000"/>
          </a:blip>
          <a:stretch/>
        </p:blipFill>
        <p:spPr>
          <a:xfrm>
            <a:off x="16916400" y="0"/>
            <a:ext cx="1219200" cy="2343150"/>
          </a:xfrm>
          <a:prstGeom prst="rect">
            <a:avLst/>
          </a:prstGeom>
        </p:spPr>
      </p:pic>
      <p:pic>
        <p:nvPicPr>
          <p:cNvPr id="77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67">
            <a:alphaModFix amt="100000"/>
          </a:blip>
          <a:stretch/>
        </p:blipFill>
        <p:spPr>
          <a:xfrm>
            <a:off x="228600" y="7543800"/>
            <a:ext cx="457200" cy="1828800"/>
          </a:xfrm>
          <a:prstGeom prst="rect">
            <a:avLst/>
          </a:prstGeom>
        </p:spPr>
      </p:pic>
      <p:pic>
        <p:nvPicPr>
          <p:cNvPr id="77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69">
            <a:alphaModFix amt="100000"/>
          </a:blip>
          <a:stretch/>
        </p:blipFill>
        <p:spPr>
          <a:xfrm>
            <a:off x="228600" y="7543800"/>
            <a:ext cx="457200" cy="1828800"/>
          </a:xfrm>
          <a:prstGeom prst="rect">
            <a:avLst/>
          </a:prstGeom>
        </p:spPr>
      </p:pic>
      <p:pic>
        <p:nvPicPr>
          <p:cNvPr id="777" name="commonBgVideo">
            <a:extLst>
              <a:ext uri="{FF2B5EF4-FFF2-40B4-BE49-F238E27FC236}">
                <a16:creationId xmlns:a16="http://schemas.microsoft.com/office/drawing/2014/main" id="{A8642F66-C0BB-4949-9A9C-024B120A5D52}"/>
              </a:ext>
            </a:extLst>
          </p:cNvPr>
          <p:cNvPicPr preferRelativeResize="0">
            <a:picLocks noChangeAspect="1"/>
          </p:cNvPicPr>
          <p:nvPr/>
        </p:nvPicPr>
        <p:blipFill rotWithShape="1">
          <a:blip r:embed="rId571">
            <a:alphaModFix amt="100000"/>
          </a:blip>
          <a:stretch/>
        </p:blipFill>
        <p:spPr>
          <a:xfrm>
            <a:off x="0" y="0"/>
            <a:ext cx="18288000" cy="10287000"/>
          </a:xfrm>
          <a:prstGeom prst="rect">
            <a:avLst/>
          </a:prstGeom>
        </p:spPr>
      </p:pic>
      <p:pic>
        <p:nvPicPr>
          <p:cNvPr id="778" name="logoNode75d8dc74-1b20-48db-a842-cfd2ebcc7c3a">
            <a:extLst>
              <a:ext uri="{FF2B5EF4-FFF2-40B4-BE49-F238E27FC236}">
                <a16:creationId xmlns:a16="http://schemas.microsoft.com/office/drawing/2014/main" id="{A8642F66-C0BB-4949-9A9C-024B120A5D52}"/>
              </a:ext>
            </a:extLst>
          </p:cNvPr>
          <p:cNvPicPr>
            <a:picLocks noChangeAspect="1"/>
          </p:cNvPicPr>
          <p:nvPr/>
        </p:nvPicPr>
        <p:blipFill rotWithShape="1">
          <a:blip r:embed="rId573">
            <a:alphaModFix amt="100000"/>
          </a:blip>
          <a:srcRect l="0" t="0" r="0" b="0"/>
          <a:stretch/>
        </p:blipFill>
        <p:spPr>
          <a:xfrm>
            <a:off x="1028700" y="3886200"/>
            <a:ext cx="771525" cy="1009650"/>
          </a:xfrm>
          <a:prstGeom prst="rect">
            <a:avLst/>
          </a:prstGeom>
        </p:spPr>
      </p:pic>
      <p:sp>
        <p:nvSpPr>
          <p:cNvPr id="779" name="Awesome Presentation Title-0">
            <a:extLst>
              <a:ext uri="{FF2B5EF4-FFF2-40B4-BE49-F238E27FC236}">
                <a16:creationId xmlns:a16="http://schemas.microsoft.com/office/drawing/2014/main" id="{111B4A49-B930-4A89-A1CD-6CA2B3D95AED}"/>
              </a:ext>
            </a:extLst>
          </p:cNvPr>
          <p:cNvSpPr txBox="1"/>
          <p:nvPr/>
        </p:nvSpPr>
        <p:spPr>
          <a:xfrm>
            <a:off x="962025" y="5277422"/>
            <a:ext cx="13115925" cy="1133475"/>
          </a:xfrm>
          <a:prstGeom prst="rect">
            <a:avLst/>
          </a:prstGeom>
          <a:noFill/>
        </p:spPr>
        <p:txBody>
          <a:bodyPr vertOverflow="clip" horzOverflow="clip" wrap="square" lIns="0" tIns="0" rIns="0" bIns="0" rtlCol="0" anchor="t">
            <a:spAutoFit/>
          </a:bodyPr>
          <a:lstStyle/>
          <a:p>
            <a:pPr algn="l">
              <a:lnSpc>
                <a:spcPts val="8640"/>
              </a:lnSpc>
            </a:pPr>
            <a:r>
              <a:rPr lang="en-US" sz="7200" b="1" dirty="0">
                <a:solidFill>
                  <a:srgbClr val="FEFEFE">
                    <a:alpha val="100000"/>
                  </a:srgbClr>
                </a:solidFill>
                <a:latin typeface="Plus Jakarta Sans" panose="00000700000000000000" pitchFamily="2" charset="0"/>
              </a:rPr>
              <a:t>Article 6 of Paris Agreement </a:t>
            </a:r>
          </a:p>
        </p:txBody>
      </p:sp>
    </p:spTree>
    <p:extLst>
      <p:ext uri="{BB962C8B-B14F-4D97-AF65-F5344CB8AC3E}">
        <p14:creationId xmlns:p14="http://schemas.microsoft.com/office/powerpoint/2010/main" val="3648047976"/>
      </p:ext>
    </p:extLst>
  </p:cSld>
  <p:clrMapOvr>
    <a:masterClrMapping/>
  </p:clrMapOvr>
</p:sld>
</file>

<file path=ppt/slides/slide2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780" name=""/>
        <p:cNvGrpSpPr/>
        <p:nvPr/>
      </p:nvGrpSpPr>
      <p:grpSpPr>
        <a:xfrm>
          <a:off x="0" y="0"/>
          <a:ext cx="0" cy="0"/>
          <a:chOff x="0" y="0"/>
          <a:chExt cx="0" cy="0"/>
        </a:xfrm>
      </p:grpSpPr>
      <p:pic>
        <p:nvPicPr>
          <p:cNvPr id="78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77">
            <a:alphaModFix amt="100000"/>
          </a:blip>
          <a:stretch/>
        </p:blipFill>
        <p:spPr>
          <a:xfrm>
            <a:off x="0" y="0"/>
            <a:ext cx="18288000" cy="10287000"/>
          </a:xfrm>
          <a:prstGeom prst="rect">
            <a:avLst/>
          </a:prstGeom>
        </p:spPr>
      </p:pic>
      <p:pic>
        <p:nvPicPr>
          <p:cNvPr id="78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79">
            <a:alphaModFix amt="100000"/>
          </a:blip>
          <a:stretch/>
        </p:blipFill>
        <p:spPr>
          <a:xfrm>
            <a:off x="16916400" y="0"/>
            <a:ext cx="1219200" cy="2343150"/>
          </a:xfrm>
          <a:prstGeom prst="rect">
            <a:avLst/>
          </a:prstGeom>
        </p:spPr>
      </p:pic>
      <p:pic>
        <p:nvPicPr>
          <p:cNvPr id="78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81">
            <a:alphaModFix amt="100000"/>
          </a:blip>
          <a:stretch/>
        </p:blipFill>
        <p:spPr>
          <a:xfrm>
            <a:off x="16916400" y="0"/>
            <a:ext cx="1219200" cy="2343150"/>
          </a:xfrm>
          <a:prstGeom prst="rect">
            <a:avLst/>
          </a:prstGeom>
        </p:spPr>
      </p:pic>
      <p:pic>
        <p:nvPicPr>
          <p:cNvPr id="78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83">
            <a:alphaModFix amt="100000"/>
          </a:blip>
          <a:stretch/>
        </p:blipFill>
        <p:spPr>
          <a:xfrm>
            <a:off x="16916400" y="0"/>
            <a:ext cx="1219200" cy="2343150"/>
          </a:xfrm>
          <a:prstGeom prst="rect">
            <a:avLst/>
          </a:prstGeom>
        </p:spPr>
      </p:pic>
      <p:pic>
        <p:nvPicPr>
          <p:cNvPr id="78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85">
            <a:alphaModFix amt="100000"/>
          </a:blip>
          <a:stretch/>
        </p:blipFill>
        <p:spPr>
          <a:xfrm>
            <a:off x="16916400" y="0"/>
            <a:ext cx="1219200" cy="2343150"/>
          </a:xfrm>
          <a:prstGeom prst="rect">
            <a:avLst/>
          </a:prstGeom>
        </p:spPr>
      </p:pic>
      <p:pic>
        <p:nvPicPr>
          <p:cNvPr id="78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87">
            <a:alphaModFix amt="100000"/>
          </a:blip>
          <a:stretch/>
        </p:blipFill>
        <p:spPr>
          <a:xfrm>
            <a:off x="228600" y="7543800"/>
            <a:ext cx="457200" cy="1828800"/>
          </a:xfrm>
          <a:prstGeom prst="rect">
            <a:avLst/>
          </a:prstGeom>
        </p:spPr>
      </p:pic>
      <p:pic>
        <p:nvPicPr>
          <p:cNvPr id="78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89">
            <a:alphaModFix amt="100000"/>
          </a:blip>
          <a:stretch/>
        </p:blipFill>
        <p:spPr>
          <a:xfrm>
            <a:off x="228600" y="7543800"/>
            <a:ext cx="457200" cy="1828800"/>
          </a:xfrm>
          <a:prstGeom prst="rect">
            <a:avLst/>
          </a:prstGeom>
        </p:spPr>
      </p:pic>
      <p:sp>
        <p:nvSpPr>
          <p:cNvPr id="789" name="Type a Headline-0">
            <a:extLst>
              <a:ext uri="{FF2B5EF4-FFF2-40B4-BE49-F238E27FC236}">
                <a16:creationId xmlns:a16="http://schemas.microsoft.com/office/drawing/2014/main" id="{111B4A49-B930-4A89-A1CD-6CA2B3D95AED}"/>
              </a:ext>
            </a:extLst>
          </p:cNvPr>
          <p:cNvSpPr txBox="1"/>
          <p:nvPr/>
        </p:nvSpPr>
        <p:spPr>
          <a:xfrm>
            <a:off x="809530" y="876205"/>
            <a:ext cx="16668750" cy="714375"/>
          </a:xfrm>
          <a:prstGeom prst="rect">
            <a:avLst/>
          </a:prstGeom>
          <a:noFill/>
        </p:spPr>
        <p:txBody>
          <a:bodyPr vertOverflow="clip" horzOverflow="clip" wrap="square" lIns="0" tIns="0" rIns="0" bIns="0" rtlCol="0" anchor="t">
            <a:spAutoFit/>
          </a:bodyPr>
          <a:lstStyle/>
          <a:p>
            <a:pPr algn="l">
              <a:lnSpc>
                <a:spcPts val="5544"/>
              </a:lnSpc>
            </a:pPr>
            <a:r>
              <a:rPr lang="en-US" sz="4200" b="1" dirty="0">
                <a:solidFill>
                  <a:srgbClr val="005959">
                    <a:alpha val="100000"/>
                  </a:srgbClr>
                </a:solidFill>
                <a:latin typeface="Plus Jakarta Sans" panose="00000700000000000000" pitchFamily="2" charset="0"/>
              </a:rPr>
              <a:t>Article 6 of the Paris Agreement</a:t>
            </a:r>
          </a:p>
        </p:txBody>
      </p:sp>
      <p:sp>
        <p:nvSpPr>
          <p:cNvPr id="790" name="A brief explanation about the headline-0">
            <a:extLst>
              <a:ext uri="{FF2B5EF4-FFF2-40B4-BE49-F238E27FC236}">
                <a16:creationId xmlns:a16="http://schemas.microsoft.com/office/drawing/2014/main" id="{111B4A49-B930-4A89-A1CD-6CA2B3D95AED}"/>
              </a:ext>
            </a:extLst>
          </p:cNvPr>
          <p:cNvSpPr txBox="1"/>
          <p:nvPr/>
        </p:nvSpPr>
        <p:spPr>
          <a:xfrm>
            <a:off x="809530" y="1580198"/>
            <a:ext cx="16668750" cy="371475"/>
          </a:xfrm>
          <a:prstGeom prst="rect">
            <a:avLst/>
          </a:prstGeom>
          <a:noFill/>
        </p:spPr>
        <p:txBody>
          <a:bodyPr vertOverflow="clip" horzOverflow="clip" wrap="square" lIns="0" tIns="0" rIns="0" bIns="0" rtlCol="0" anchor="t">
            <a:spAutoFit/>
          </a:bodyPr>
          <a:lstStyle/>
          <a:p>
            <a:pPr algn="l">
              <a:lnSpc>
                <a:spcPts val="2835"/>
              </a:lnSpc>
            </a:pPr>
            <a:r>
              <a:rPr lang="en-US" sz="2100" dirty="0">
                <a:solidFill>
                  <a:srgbClr val="515760">
                    <a:alpha val="100000"/>
                  </a:srgbClr>
                </a:solidFill>
                <a:latin typeface="Plus Jakarta Sans" panose="00000700000000000000" pitchFamily="2" charset="0"/>
              </a:rPr>
              <a:t>Understanding the Key Aspects of International Cooperation on Climate Change in India</a:t>
            </a:r>
          </a:p>
        </p:txBody>
      </p:sp>
      <p:pic>
        <p:nvPicPr>
          <p:cNvPr id="791"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91">
            <a:alphaModFix amt="100000"/>
          </a:blip>
          <a:stretch/>
        </p:blipFill>
        <p:spPr>
          <a:xfrm>
            <a:off x="6286500" y="3952875"/>
            <a:ext cx="5715000" cy="5257800"/>
          </a:xfrm>
          <a:prstGeom prst="rect">
            <a:avLst/>
          </a:prstGeom>
          <a:effectLst>
            <a:outerShdw blurRad="190500" dist="28575" dir="2700000" algn="ctr" rotWithShape="0">
              <a:srgbClr val="000000">
                <a:alpha val="40000"/>
              </a:srgbClr>
            </a:outerShdw>
          </a:effectLst>
        </p:spPr>
      </p:pic>
      <p:sp>
        <p:nvSpPr>
          <p:cNvPr id="792" name="Type a Headline-1">
            <a:extLst>
              <a:ext uri="{FF2B5EF4-FFF2-40B4-BE49-F238E27FC236}">
                <a16:creationId xmlns:a16="http://schemas.microsoft.com/office/drawing/2014/main" id="{111B4A49-B930-4A89-A1CD-6CA2B3D95AED}"/>
              </a:ext>
            </a:extLst>
          </p:cNvPr>
          <p:cNvSpPr txBox="1"/>
          <p:nvPr/>
        </p:nvSpPr>
        <p:spPr>
          <a:xfrm>
            <a:off x="6657880" y="5377624"/>
            <a:ext cx="4972050" cy="390525"/>
          </a:xfrm>
          <a:prstGeom prst="rect">
            <a:avLst/>
          </a:prstGeom>
          <a:noFill/>
        </p:spPr>
        <p:txBody>
          <a:bodyPr vertOverflow="clip" horzOverflow="clip" wrap="square" lIns="0" tIns="0" rIns="0" bIns="0" rtlCol="0" anchor="t">
            <a:spAutoFit/>
          </a:bodyPr>
          <a:lstStyle/>
          <a:p>
            <a:pPr algn="l">
              <a:lnSpc>
                <a:spcPts val="2982"/>
              </a:lnSpc>
            </a:pPr>
            <a:r>
              <a:rPr lang="en-US" sz="2100" b="1" dirty="0">
                <a:solidFill>
                  <a:srgbClr val="005959">
                    <a:alpha val="100000"/>
                  </a:srgbClr>
                </a:solidFill>
                <a:latin typeface="Plus Jakarta Sans" panose="00000700000000000000" pitchFamily="2" charset="0"/>
              </a:rPr>
              <a:t>What  Article 6</a:t>
            </a:r>
          </a:p>
        </p:txBody>
      </p:sp>
      <p:sp>
        <p:nvSpPr>
          <p:cNvPr id="793" name="A brief explanation about the headline-1">
            <a:extLst>
              <a:ext uri="{FF2B5EF4-FFF2-40B4-BE49-F238E27FC236}">
                <a16:creationId xmlns:a16="http://schemas.microsoft.com/office/drawing/2014/main" id="{111B4A49-B930-4A89-A1CD-6CA2B3D95AED}"/>
              </a:ext>
            </a:extLst>
          </p:cNvPr>
          <p:cNvSpPr txBox="1"/>
          <p:nvPr/>
        </p:nvSpPr>
        <p:spPr>
          <a:xfrm>
            <a:off x="6657880" y="5870543"/>
            <a:ext cx="4972050" cy="2905125"/>
          </a:xfrm>
          <a:prstGeom prst="rect">
            <a:avLst/>
          </a:prstGeom>
          <a:noFill/>
        </p:spPr>
        <p:txBody>
          <a:bodyPr vertOverflow="clip" horzOverflow="clip" wrap="square" lIns="0" tIns="0" rIns="0" bIns="0" rtlCol="0" anchor="t">
            <a:spAutoFit/>
          </a:bodyPr>
          <a:lstStyle/>
          <a:p>
            <a:pPr algn="l">
              <a:lnSpc>
                <a:spcPts val="2538"/>
              </a:lnSpc>
            </a:pPr>
            <a:r>
              <a:rPr lang="en-US" sz="1800" dirty="0">
                <a:solidFill>
                  <a:srgbClr val="515760">
                    <a:alpha val="100000"/>
                  </a:srgbClr>
                </a:solidFill>
                <a:latin typeface="Plus Jakarta Sans" panose="00000700000000000000" pitchFamily="2" charset="0"/>
              </a:rPr>
              <a:t>Article 6 regulates voluntary cooperation among Parties to promote mitigation ambition and sustainable development to facilitate international cooperation on climate change through market and non-market approaches. It aims to help countries achieve their Nationally Determined Contributions (NDCs) efficiently and cost-effectively.</a:t>
            </a:r>
          </a:p>
        </p:txBody>
      </p:sp>
      <p:sp>
        <p:nvSpPr>
          <p:cNvPr id="794" name="-430">
            <a:extLst>
              <a:ext uri="{FF2B5EF4-FFF2-40B4-BE49-F238E27FC236}">
                <a16:creationId xmlns:a16="http://schemas.microsoft.com/office/drawing/2014/main" id="{111B4A49-B930-4A89-A1CD-6CA2B3D95AED}"/>
              </a:ext>
            </a:extLst>
          </p:cNvPr>
          <p:cNvSpPr txBox="1"/>
          <p:nvPr/>
        </p:nvSpPr>
        <p:spPr>
          <a:xfrm>
            <a:off x="6657880" y="4387120"/>
            <a:ext cx="857250" cy="771525"/>
          </a:xfrm>
          <a:prstGeom prst="rect">
            <a:avLst/>
          </a:prstGeom>
          <a:noFill/>
        </p:spPr>
        <p:txBody>
          <a:bodyPr vertOverflow="clip" horzOverflow="clip" wrap="square" lIns="0" tIns="0" rIns="0" bIns="0" rtlCol="0" anchor="ctr">
            <a:spAutoFit/>
          </a:bodyPr>
          <a:lstStyle/>
          <a:p>
            <a:pPr algn="ctr"/>
            <a:r>
              <a:rPr lang="en-US" sz="3000" b="1" dirty="0">
                <a:solidFill>
                  <a:srgbClr val="005959">
                    <a:alpha val="100000"/>
                  </a:srgbClr>
                </a:solidFill>
                <a:latin typeface="Plus Jakarta Sans" panose="00000700000000000000" pitchFamily="2" charset="0"/>
              </a:rPr>
              <a:t>01</a:t>
            </a:r>
          </a:p>
        </p:txBody>
      </p:sp>
      <p:pic>
        <p:nvPicPr>
          <p:cNvPr id="79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93">
            <a:alphaModFix amt="100000"/>
          </a:blip>
          <a:stretch/>
        </p:blipFill>
        <p:spPr>
          <a:xfrm>
            <a:off x="12182475" y="3952875"/>
            <a:ext cx="4286250" cy="2247900"/>
          </a:xfrm>
          <a:prstGeom prst="rect">
            <a:avLst/>
          </a:prstGeom>
          <a:effectLst>
            <a:outerShdw blurRad="190500" dist="28575" dir="2700000" algn="ctr" rotWithShape="0">
              <a:srgbClr val="000000">
                <a:alpha val="40000"/>
              </a:srgbClr>
            </a:outerShdw>
          </a:effectLst>
        </p:spPr>
      </p:pic>
      <p:sp>
        <p:nvSpPr>
          <p:cNvPr id="796" name="Type a Headline-2">
            <a:extLst>
              <a:ext uri="{FF2B5EF4-FFF2-40B4-BE49-F238E27FC236}">
                <a16:creationId xmlns:a16="http://schemas.microsoft.com/office/drawing/2014/main" id="{111B4A49-B930-4A89-A1CD-6CA2B3D95AED}"/>
              </a:ext>
            </a:extLst>
          </p:cNvPr>
          <p:cNvSpPr txBox="1"/>
          <p:nvPr/>
        </p:nvSpPr>
        <p:spPr>
          <a:xfrm>
            <a:off x="12551188" y="5377624"/>
            <a:ext cx="3543300" cy="390525"/>
          </a:xfrm>
          <a:prstGeom prst="rect">
            <a:avLst/>
          </a:prstGeom>
          <a:noFill/>
        </p:spPr>
        <p:txBody>
          <a:bodyPr vertOverflow="clip" horzOverflow="clip" wrap="square" lIns="0" tIns="0" rIns="0" bIns="0" rtlCol="0" anchor="t">
            <a:spAutoFit/>
          </a:bodyPr>
          <a:lstStyle/>
          <a:p>
            <a:pPr algn="l">
              <a:lnSpc>
                <a:spcPts val="2982"/>
              </a:lnSpc>
            </a:pPr>
            <a:r>
              <a:rPr lang="en-US" sz="2100" b="1" dirty="0">
                <a:solidFill>
                  <a:srgbClr val="005959">
                    <a:alpha val="30000"/>
                  </a:srgbClr>
                </a:solidFill>
                <a:latin typeface="Plus Jakarta Sans" panose="00000700000000000000" pitchFamily="2" charset="0"/>
              </a:rPr>
              <a:t>Article 6.2</a:t>
            </a:r>
          </a:p>
        </p:txBody>
      </p:sp>
      <p:sp>
        <p:nvSpPr>
          <p:cNvPr id="797" name="-415">
            <a:extLst>
              <a:ext uri="{FF2B5EF4-FFF2-40B4-BE49-F238E27FC236}">
                <a16:creationId xmlns:a16="http://schemas.microsoft.com/office/drawing/2014/main" id="{111B4A49-B930-4A89-A1CD-6CA2B3D95AED}"/>
              </a:ext>
            </a:extLst>
          </p:cNvPr>
          <p:cNvSpPr txBox="1"/>
          <p:nvPr/>
        </p:nvSpPr>
        <p:spPr>
          <a:xfrm>
            <a:off x="12551188" y="4387120"/>
            <a:ext cx="857250" cy="771525"/>
          </a:xfrm>
          <a:prstGeom prst="rect">
            <a:avLst/>
          </a:prstGeom>
          <a:noFill/>
        </p:spPr>
        <p:txBody>
          <a:bodyPr vertOverflow="clip" horzOverflow="clip" wrap="square" lIns="0" tIns="0" rIns="0" bIns="0" rtlCol="0" anchor="ctr">
            <a:spAutoFit/>
          </a:bodyPr>
          <a:lstStyle/>
          <a:p>
            <a:pPr algn="ctr"/>
            <a:r>
              <a:rPr lang="en-US" sz="3000" b="1" dirty="0">
                <a:solidFill>
                  <a:srgbClr val="005959">
                    <a:alpha val="30000"/>
                  </a:srgbClr>
                </a:solidFill>
                <a:latin typeface="Plus Jakarta Sans" panose="00000700000000000000" pitchFamily="2" charset="0"/>
              </a:rPr>
              <a:t>02</a:t>
            </a:r>
          </a:p>
        </p:txBody>
      </p:sp>
      <p:pic>
        <p:nvPicPr>
          <p:cNvPr id="79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95">
            <a:alphaModFix amt="100000"/>
          </a:blip>
          <a:stretch/>
        </p:blipFill>
        <p:spPr>
          <a:xfrm>
            <a:off x="16640175" y="3952875"/>
            <a:ext cx="1647825" cy="2057400"/>
          </a:xfrm>
          <a:prstGeom prst="rect">
            <a:avLst/>
          </a:prstGeom>
          <a:effectLst>
            <a:outerShdw blurRad="190500" dist="28575" dir="2700000" algn="ctr" rotWithShape="0">
              <a:srgbClr val="000000">
                <a:alpha val="40000"/>
              </a:srgbClr>
            </a:outerShdw>
          </a:effectLst>
        </p:spPr>
      </p:pic>
      <p:sp>
        <p:nvSpPr>
          <p:cNvPr id="799" name="Type a Headline-3">
            <a:extLst>
              <a:ext uri="{FF2B5EF4-FFF2-40B4-BE49-F238E27FC236}">
                <a16:creationId xmlns:a16="http://schemas.microsoft.com/office/drawing/2014/main" id="{111B4A49-B930-4A89-A1CD-6CA2B3D95AED}"/>
              </a:ext>
            </a:extLst>
          </p:cNvPr>
          <p:cNvSpPr txBox="1"/>
          <p:nvPr/>
        </p:nvSpPr>
        <p:spPr>
          <a:xfrm>
            <a:off x="17013460" y="5377624"/>
            <a:ext cx="3543300" cy="238125"/>
          </a:xfrm>
          <a:prstGeom prst="rect">
            <a:avLst/>
          </a:prstGeom>
          <a:noFill/>
        </p:spPr>
        <p:txBody>
          <a:bodyPr vertOverflow="clip" horzOverflow="clip" wrap="square" lIns="0" tIns="0" rIns="0" bIns="0" rtlCol="0" anchor="t">
            <a:spAutoFit/>
          </a:bodyPr>
          <a:lstStyle/>
          <a:p>
            <a:pPr algn="l">
              <a:lnSpc>
                <a:spcPts val="1800"/>
              </a:lnSpc>
            </a:pPr>
            <a:r>
              <a:rPr lang="en-US" sz="1200" b="1" dirty="0">
                <a:solidFill>
                  <a:srgbClr val="005959">
                    <a:alpha val="30000"/>
                  </a:srgbClr>
                </a:solidFill>
                <a:latin typeface="Plus Jakarta Sans" panose="00000700000000000000" pitchFamily="2" charset="0"/>
              </a:rPr>
              <a:t>Article 6.4</a:t>
            </a:r>
          </a:p>
        </p:txBody>
      </p:sp>
      <p:sp>
        <p:nvSpPr>
          <p:cNvPr id="800" name="-407">
            <a:extLst>
              <a:ext uri="{FF2B5EF4-FFF2-40B4-BE49-F238E27FC236}">
                <a16:creationId xmlns:a16="http://schemas.microsoft.com/office/drawing/2014/main" id="{111B4A49-B930-4A89-A1CD-6CA2B3D95AED}"/>
              </a:ext>
            </a:extLst>
          </p:cNvPr>
          <p:cNvSpPr txBox="1"/>
          <p:nvPr/>
        </p:nvSpPr>
        <p:spPr>
          <a:xfrm>
            <a:off x="17013460" y="4387120"/>
            <a:ext cx="857250" cy="771525"/>
          </a:xfrm>
          <a:prstGeom prst="rect">
            <a:avLst/>
          </a:prstGeom>
          <a:noFill/>
        </p:spPr>
        <p:txBody>
          <a:bodyPr vertOverflow="clip" horzOverflow="clip" wrap="square" lIns="0" tIns="0" rIns="0" bIns="0" rtlCol="0" anchor="ctr">
            <a:spAutoFit/>
          </a:bodyPr>
          <a:lstStyle/>
          <a:p>
            <a:pPr algn="ctr"/>
            <a:r>
              <a:rPr lang="en-US" sz="3000" b="1" dirty="0">
                <a:solidFill>
                  <a:srgbClr val="005959">
                    <a:alpha val="30000"/>
                  </a:srgbClr>
                </a:solidFill>
                <a:latin typeface="Plus Jakarta Sans" panose="00000700000000000000" pitchFamily="2" charset="0"/>
              </a:rPr>
              <a:t>03</a:t>
            </a:r>
          </a:p>
        </p:txBody>
      </p:sp>
    </p:spTree>
    <p:extLst>
      <p:ext uri="{BB962C8B-B14F-4D97-AF65-F5344CB8AC3E}">
        <p14:creationId xmlns:p14="http://schemas.microsoft.com/office/powerpoint/2010/main" val="3648047976"/>
      </p:ext>
    </p:extLst>
  </p:cSld>
  <p:clrMapOvr>
    <a:masterClrMapping/>
  </p:clrMapOvr>
</p:sld>
</file>

<file path=ppt/slides/slide2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801" name=""/>
        <p:cNvGrpSpPr/>
        <p:nvPr/>
      </p:nvGrpSpPr>
      <p:grpSpPr>
        <a:xfrm>
          <a:off x="0" y="0"/>
          <a:ext cx="0" cy="0"/>
          <a:chOff x="0" y="0"/>
          <a:chExt cx="0" cy="0"/>
        </a:xfrm>
      </p:grpSpPr>
      <p:pic>
        <p:nvPicPr>
          <p:cNvPr id="80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599">
            <a:alphaModFix amt="100000"/>
          </a:blip>
          <a:stretch/>
        </p:blipFill>
        <p:spPr>
          <a:xfrm>
            <a:off x="0" y="0"/>
            <a:ext cx="18288000" cy="10287000"/>
          </a:xfrm>
          <a:prstGeom prst="rect">
            <a:avLst/>
          </a:prstGeom>
        </p:spPr>
      </p:pic>
      <p:pic>
        <p:nvPicPr>
          <p:cNvPr id="80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01">
            <a:alphaModFix amt="100000"/>
          </a:blip>
          <a:stretch/>
        </p:blipFill>
        <p:spPr>
          <a:xfrm>
            <a:off x="16916400" y="0"/>
            <a:ext cx="1219200" cy="2343150"/>
          </a:xfrm>
          <a:prstGeom prst="rect">
            <a:avLst/>
          </a:prstGeom>
        </p:spPr>
      </p:pic>
      <p:pic>
        <p:nvPicPr>
          <p:cNvPr id="80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03">
            <a:alphaModFix amt="100000"/>
          </a:blip>
          <a:stretch/>
        </p:blipFill>
        <p:spPr>
          <a:xfrm>
            <a:off x="16916400" y="0"/>
            <a:ext cx="1219200" cy="2343150"/>
          </a:xfrm>
          <a:prstGeom prst="rect">
            <a:avLst/>
          </a:prstGeom>
        </p:spPr>
      </p:pic>
      <p:pic>
        <p:nvPicPr>
          <p:cNvPr id="80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05">
            <a:alphaModFix amt="100000"/>
          </a:blip>
          <a:stretch/>
        </p:blipFill>
        <p:spPr>
          <a:xfrm>
            <a:off x="16916400" y="0"/>
            <a:ext cx="1219200" cy="2343150"/>
          </a:xfrm>
          <a:prstGeom prst="rect">
            <a:avLst/>
          </a:prstGeom>
        </p:spPr>
      </p:pic>
      <p:pic>
        <p:nvPicPr>
          <p:cNvPr id="80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07">
            <a:alphaModFix amt="100000"/>
          </a:blip>
          <a:stretch/>
        </p:blipFill>
        <p:spPr>
          <a:xfrm>
            <a:off x="16916400" y="0"/>
            <a:ext cx="1219200" cy="2343150"/>
          </a:xfrm>
          <a:prstGeom prst="rect">
            <a:avLst/>
          </a:prstGeom>
        </p:spPr>
      </p:pic>
      <p:pic>
        <p:nvPicPr>
          <p:cNvPr id="80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09">
            <a:alphaModFix amt="100000"/>
          </a:blip>
          <a:stretch/>
        </p:blipFill>
        <p:spPr>
          <a:xfrm>
            <a:off x="228600" y="7543800"/>
            <a:ext cx="457200" cy="1828800"/>
          </a:xfrm>
          <a:prstGeom prst="rect">
            <a:avLst/>
          </a:prstGeom>
        </p:spPr>
      </p:pic>
      <p:pic>
        <p:nvPicPr>
          <p:cNvPr id="80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11">
            <a:alphaModFix amt="100000"/>
          </a:blip>
          <a:stretch/>
        </p:blipFill>
        <p:spPr>
          <a:xfrm>
            <a:off x="228600" y="7543800"/>
            <a:ext cx="457200" cy="1828800"/>
          </a:xfrm>
          <a:prstGeom prst="rect">
            <a:avLst/>
          </a:prstGeom>
        </p:spPr>
      </p:pic>
      <p:sp>
        <p:nvSpPr>
          <p:cNvPr id="810" name="Type a Headline-0">
            <a:extLst>
              <a:ext uri="{FF2B5EF4-FFF2-40B4-BE49-F238E27FC236}">
                <a16:creationId xmlns:a16="http://schemas.microsoft.com/office/drawing/2014/main" id="{111B4A49-B930-4A89-A1CD-6CA2B3D95AED}"/>
              </a:ext>
            </a:extLst>
          </p:cNvPr>
          <p:cNvSpPr txBox="1"/>
          <p:nvPr/>
        </p:nvSpPr>
        <p:spPr>
          <a:xfrm>
            <a:off x="809530" y="876205"/>
            <a:ext cx="16668750" cy="714375"/>
          </a:xfrm>
          <a:prstGeom prst="rect">
            <a:avLst/>
          </a:prstGeom>
          <a:noFill/>
        </p:spPr>
        <p:txBody>
          <a:bodyPr vertOverflow="clip" horzOverflow="clip" wrap="square" lIns="0" tIns="0" rIns="0" bIns="0" rtlCol="0" anchor="t">
            <a:spAutoFit/>
          </a:bodyPr>
          <a:lstStyle/>
          <a:p>
            <a:pPr algn="l">
              <a:lnSpc>
                <a:spcPts val="5544"/>
              </a:lnSpc>
            </a:pPr>
            <a:r>
              <a:rPr lang="en-US" sz="4200" b="1" dirty="0">
                <a:solidFill>
                  <a:srgbClr val="005959">
                    <a:alpha val="100000"/>
                  </a:srgbClr>
                </a:solidFill>
                <a:latin typeface="Plus Jakarta Sans" panose="00000700000000000000" pitchFamily="2" charset="0"/>
              </a:rPr>
              <a:t>Article 6 of the Paris Agreement</a:t>
            </a:r>
          </a:p>
        </p:txBody>
      </p:sp>
      <p:sp>
        <p:nvSpPr>
          <p:cNvPr id="811" name="A brief explanation about the headline-0">
            <a:extLst>
              <a:ext uri="{FF2B5EF4-FFF2-40B4-BE49-F238E27FC236}">
                <a16:creationId xmlns:a16="http://schemas.microsoft.com/office/drawing/2014/main" id="{111B4A49-B930-4A89-A1CD-6CA2B3D95AED}"/>
              </a:ext>
            </a:extLst>
          </p:cNvPr>
          <p:cNvSpPr txBox="1"/>
          <p:nvPr/>
        </p:nvSpPr>
        <p:spPr>
          <a:xfrm>
            <a:off x="809530" y="1580198"/>
            <a:ext cx="16668750" cy="371475"/>
          </a:xfrm>
          <a:prstGeom prst="rect">
            <a:avLst/>
          </a:prstGeom>
          <a:noFill/>
        </p:spPr>
        <p:txBody>
          <a:bodyPr vertOverflow="clip" horzOverflow="clip" wrap="square" lIns="0" tIns="0" rIns="0" bIns="0" rtlCol="0" anchor="t">
            <a:spAutoFit/>
          </a:bodyPr>
          <a:lstStyle/>
          <a:p>
            <a:pPr algn="l">
              <a:lnSpc>
                <a:spcPts val="2835"/>
              </a:lnSpc>
            </a:pPr>
            <a:r>
              <a:rPr lang="en-US" sz="2100" dirty="0">
                <a:solidFill>
                  <a:srgbClr val="515760">
                    <a:alpha val="100000"/>
                  </a:srgbClr>
                </a:solidFill>
                <a:latin typeface="Plus Jakarta Sans" panose="00000700000000000000" pitchFamily="2" charset="0"/>
              </a:rPr>
              <a:t>Understanding the Key Aspects of International Cooperation on Climate Change in India</a:t>
            </a:r>
          </a:p>
        </p:txBody>
      </p:sp>
      <p:pic>
        <p:nvPicPr>
          <p:cNvPr id="81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13">
            <a:alphaModFix amt="100000"/>
          </a:blip>
          <a:stretch/>
        </p:blipFill>
        <p:spPr>
          <a:xfrm>
            <a:off x="1828800" y="3952875"/>
            <a:ext cx="4286250" cy="2247900"/>
          </a:xfrm>
          <a:prstGeom prst="rect">
            <a:avLst/>
          </a:prstGeom>
          <a:effectLst>
            <a:outerShdw blurRad="190500" dist="28575" dir="2700000" algn="ctr" rotWithShape="0">
              <a:srgbClr val="000000">
                <a:alpha val="40000"/>
              </a:srgbClr>
            </a:outerShdw>
          </a:effectLst>
        </p:spPr>
      </p:pic>
      <p:sp>
        <p:nvSpPr>
          <p:cNvPr id="813" name="Type a Headline-1">
            <a:extLst>
              <a:ext uri="{FF2B5EF4-FFF2-40B4-BE49-F238E27FC236}">
                <a16:creationId xmlns:a16="http://schemas.microsoft.com/office/drawing/2014/main" id="{111B4A49-B930-4A89-A1CD-6CA2B3D95AED}"/>
              </a:ext>
            </a:extLst>
          </p:cNvPr>
          <p:cNvSpPr txBox="1"/>
          <p:nvPr/>
        </p:nvSpPr>
        <p:spPr>
          <a:xfrm>
            <a:off x="2200180" y="5377624"/>
            <a:ext cx="3543300" cy="390525"/>
          </a:xfrm>
          <a:prstGeom prst="rect">
            <a:avLst/>
          </a:prstGeom>
          <a:noFill/>
        </p:spPr>
        <p:txBody>
          <a:bodyPr vertOverflow="clip" horzOverflow="clip" wrap="square" lIns="0" tIns="0" rIns="0" bIns="0" rtlCol="0" anchor="t">
            <a:spAutoFit/>
          </a:bodyPr>
          <a:lstStyle/>
          <a:p>
            <a:pPr algn="l">
              <a:lnSpc>
                <a:spcPts val="2982"/>
              </a:lnSpc>
            </a:pPr>
            <a:r>
              <a:rPr lang="en-US" sz="2100" b="1" dirty="0">
                <a:solidFill>
                  <a:srgbClr val="005959">
                    <a:alpha val="30000"/>
                  </a:srgbClr>
                </a:solidFill>
                <a:latin typeface="Plus Jakarta Sans" panose="00000700000000000000" pitchFamily="2" charset="0"/>
              </a:rPr>
              <a:t>What  Article 6</a:t>
            </a:r>
          </a:p>
        </p:txBody>
      </p:sp>
      <p:sp>
        <p:nvSpPr>
          <p:cNvPr id="814" name="-480">
            <a:extLst>
              <a:ext uri="{FF2B5EF4-FFF2-40B4-BE49-F238E27FC236}">
                <a16:creationId xmlns:a16="http://schemas.microsoft.com/office/drawing/2014/main" id="{111B4A49-B930-4A89-A1CD-6CA2B3D95AED}"/>
              </a:ext>
            </a:extLst>
          </p:cNvPr>
          <p:cNvSpPr txBox="1"/>
          <p:nvPr/>
        </p:nvSpPr>
        <p:spPr>
          <a:xfrm>
            <a:off x="2200180" y="4387120"/>
            <a:ext cx="857250" cy="771525"/>
          </a:xfrm>
          <a:prstGeom prst="rect">
            <a:avLst/>
          </a:prstGeom>
          <a:noFill/>
        </p:spPr>
        <p:txBody>
          <a:bodyPr vertOverflow="clip" horzOverflow="clip" wrap="square" lIns="0" tIns="0" rIns="0" bIns="0" rtlCol="0" anchor="ctr">
            <a:spAutoFit/>
          </a:bodyPr>
          <a:lstStyle/>
          <a:p>
            <a:pPr algn="ctr"/>
            <a:r>
              <a:rPr lang="en-US" sz="3000" b="1" dirty="0">
                <a:solidFill>
                  <a:srgbClr val="005959">
                    <a:alpha val="30000"/>
                  </a:srgbClr>
                </a:solidFill>
                <a:latin typeface="Plus Jakarta Sans" panose="00000700000000000000" pitchFamily="2" charset="0"/>
              </a:rPr>
              <a:t>01</a:t>
            </a:r>
          </a:p>
        </p:txBody>
      </p:sp>
      <p:pic>
        <p:nvPicPr>
          <p:cNvPr id="81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15">
            <a:alphaModFix amt="100000"/>
          </a:blip>
          <a:stretch/>
        </p:blipFill>
        <p:spPr>
          <a:xfrm>
            <a:off x="6286500" y="3952875"/>
            <a:ext cx="5715000" cy="4933950"/>
          </a:xfrm>
          <a:prstGeom prst="rect">
            <a:avLst/>
          </a:prstGeom>
          <a:effectLst>
            <a:outerShdw blurRad="190500" dist="28575" dir="2700000" algn="ctr" rotWithShape="0">
              <a:srgbClr val="000000">
                <a:alpha val="40000"/>
              </a:srgbClr>
            </a:outerShdw>
          </a:effectLst>
        </p:spPr>
      </p:pic>
      <p:sp>
        <p:nvSpPr>
          <p:cNvPr id="816" name="Type a Headline-2">
            <a:extLst>
              <a:ext uri="{FF2B5EF4-FFF2-40B4-BE49-F238E27FC236}">
                <a16:creationId xmlns:a16="http://schemas.microsoft.com/office/drawing/2014/main" id="{111B4A49-B930-4A89-A1CD-6CA2B3D95AED}"/>
              </a:ext>
            </a:extLst>
          </p:cNvPr>
          <p:cNvSpPr txBox="1"/>
          <p:nvPr/>
        </p:nvSpPr>
        <p:spPr>
          <a:xfrm>
            <a:off x="6657880" y="5377624"/>
            <a:ext cx="4972050" cy="390525"/>
          </a:xfrm>
          <a:prstGeom prst="rect">
            <a:avLst/>
          </a:prstGeom>
          <a:noFill/>
        </p:spPr>
        <p:txBody>
          <a:bodyPr vertOverflow="clip" horzOverflow="clip" wrap="square" lIns="0" tIns="0" rIns="0" bIns="0" rtlCol="0" anchor="t">
            <a:spAutoFit/>
          </a:bodyPr>
          <a:lstStyle/>
          <a:p>
            <a:pPr algn="l">
              <a:lnSpc>
                <a:spcPts val="2982"/>
              </a:lnSpc>
            </a:pPr>
            <a:r>
              <a:rPr lang="en-US" sz="2100" b="1" dirty="0">
                <a:solidFill>
                  <a:srgbClr val="005959">
                    <a:alpha val="100000"/>
                  </a:srgbClr>
                </a:solidFill>
                <a:latin typeface="Plus Jakarta Sans" panose="00000700000000000000" pitchFamily="2" charset="0"/>
              </a:rPr>
              <a:t>Article 6.2</a:t>
            </a:r>
          </a:p>
        </p:txBody>
      </p:sp>
      <p:sp>
        <p:nvSpPr>
          <p:cNvPr id="817" name="A brief explanation about the headline-2">
            <a:extLst>
              <a:ext uri="{FF2B5EF4-FFF2-40B4-BE49-F238E27FC236}">
                <a16:creationId xmlns:a16="http://schemas.microsoft.com/office/drawing/2014/main" id="{111B4A49-B930-4A89-A1CD-6CA2B3D95AED}"/>
              </a:ext>
            </a:extLst>
          </p:cNvPr>
          <p:cNvSpPr txBox="1"/>
          <p:nvPr/>
        </p:nvSpPr>
        <p:spPr>
          <a:xfrm>
            <a:off x="6657880" y="5870543"/>
            <a:ext cx="4972050" cy="2590800"/>
          </a:xfrm>
          <a:prstGeom prst="rect">
            <a:avLst/>
          </a:prstGeom>
          <a:noFill/>
        </p:spPr>
        <p:txBody>
          <a:bodyPr vertOverflow="clip" horzOverflow="clip" wrap="square" lIns="0" tIns="0" rIns="0" bIns="0" rtlCol="0" anchor="t">
            <a:spAutoFit/>
          </a:bodyPr>
          <a:lstStyle/>
          <a:p>
            <a:pPr algn="l">
              <a:lnSpc>
                <a:spcPts val="2538"/>
              </a:lnSpc>
            </a:pPr>
            <a:r>
              <a:rPr lang="en-US" sz="1800" dirty="0">
                <a:solidFill>
                  <a:srgbClr val="515760">
                    <a:alpha val="100000"/>
                  </a:srgbClr>
                </a:solidFill>
                <a:latin typeface="Plus Jakarta Sans" panose="00000700000000000000" pitchFamily="2" charset="0"/>
              </a:rPr>
              <a:t>Provides an accounting framework for international cooperation. Facilitates linking emissions trading schemes between countries. Allows international transfer of carbon credits (Countries can participate in international carbon markets by trading ITMOs through a decentralized cooperative approach.)</a:t>
            </a:r>
          </a:p>
        </p:txBody>
      </p:sp>
      <p:sp>
        <p:nvSpPr>
          <p:cNvPr id="818" name="-446">
            <a:extLst>
              <a:ext uri="{FF2B5EF4-FFF2-40B4-BE49-F238E27FC236}">
                <a16:creationId xmlns:a16="http://schemas.microsoft.com/office/drawing/2014/main" id="{111B4A49-B930-4A89-A1CD-6CA2B3D95AED}"/>
              </a:ext>
            </a:extLst>
          </p:cNvPr>
          <p:cNvSpPr txBox="1"/>
          <p:nvPr/>
        </p:nvSpPr>
        <p:spPr>
          <a:xfrm>
            <a:off x="6657880" y="4387120"/>
            <a:ext cx="857250" cy="771525"/>
          </a:xfrm>
          <a:prstGeom prst="rect">
            <a:avLst/>
          </a:prstGeom>
          <a:noFill/>
        </p:spPr>
        <p:txBody>
          <a:bodyPr vertOverflow="clip" horzOverflow="clip" wrap="square" lIns="0" tIns="0" rIns="0" bIns="0" rtlCol="0" anchor="ctr">
            <a:spAutoFit/>
          </a:bodyPr>
          <a:lstStyle/>
          <a:p>
            <a:pPr algn="ctr"/>
            <a:r>
              <a:rPr lang="en-US" sz="3000" b="1" dirty="0">
                <a:solidFill>
                  <a:srgbClr val="005959">
                    <a:alpha val="100000"/>
                  </a:srgbClr>
                </a:solidFill>
                <a:latin typeface="Plus Jakarta Sans" panose="00000700000000000000" pitchFamily="2" charset="0"/>
              </a:rPr>
              <a:t>02</a:t>
            </a:r>
          </a:p>
        </p:txBody>
      </p:sp>
      <p:pic>
        <p:nvPicPr>
          <p:cNvPr id="81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17">
            <a:alphaModFix amt="100000"/>
          </a:blip>
          <a:stretch/>
        </p:blipFill>
        <p:spPr>
          <a:xfrm>
            <a:off x="12182475" y="3952875"/>
            <a:ext cx="4286250" cy="2247900"/>
          </a:xfrm>
          <a:prstGeom prst="rect">
            <a:avLst/>
          </a:prstGeom>
          <a:effectLst>
            <a:outerShdw blurRad="190500" dist="28575" dir="2700000" algn="ctr" rotWithShape="0">
              <a:srgbClr val="000000">
                <a:alpha val="40000"/>
              </a:srgbClr>
            </a:outerShdw>
          </a:effectLst>
        </p:spPr>
      </p:pic>
      <p:sp>
        <p:nvSpPr>
          <p:cNvPr id="820" name="Type a Headline-3">
            <a:extLst>
              <a:ext uri="{FF2B5EF4-FFF2-40B4-BE49-F238E27FC236}">
                <a16:creationId xmlns:a16="http://schemas.microsoft.com/office/drawing/2014/main" id="{111B4A49-B930-4A89-A1CD-6CA2B3D95AED}"/>
              </a:ext>
            </a:extLst>
          </p:cNvPr>
          <p:cNvSpPr txBox="1"/>
          <p:nvPr/>
        </p:nvSpPr>
        <p:spPr>
          <a:xfrm>
            <a:off x="12551188" y="5377624"/>
            <a:ext cx="3543300" cy="390525"/>
          </a:xfrm>
          <a:prstGeom prst="rect">
            <a:avLst/>
          </a:prstGeom>
          <a:noFill/>
        </p:spPr>
        <p:txBody>
          <a:bodyPr vertOverflow="clip" horzOverflow="clip" wrap="square" lIns="0" tIns="0" rIns="0" bIns="0" rtlCol="0" anchor="t">
            <a:spAutoFit/>
          </a:bodyPr>
          <a:lstStyle/>
          <a:p>
            <a:pPr algn="l">
              <a:lnSpc>
                <a:spcPts val="2982"/>
              </a:lnSpc>
            </a:pPr>
            <a:r>
              <a:rPr lang="en-US" sz="2100" b="1" dirty="0">
                <a:solidFill>
                  <a:srgbClr val="005959">
                    <a:alpha val="30000"/>
                  </a:srgbClr>
                </a:solidFill>
                <a:latin typeface="Plus Jakarta Sans" panose="00000700000000000000" pitchFamily="2" charset="0"/>
              </a:rPr>
              <a:t>Article 6.4</a:t>
            </a:r>
          </a:p>
        </p:txBody>
      </p:sp>
      <p:sp>
        <p:nvSpPr>
          <p:cNvPr id="821" name="-412">
            <a:extLst>
              <a:ext uri="{FF2B5EF4-FFF2-40B4-BE49-F238E27FC236}">
                <a16:creationId xmlns:a16="http://schemas.microsoft.com/office/drawing/2014/main" id="{111B4A49-B930-4A89-A1CD-6CA2B3D95AED}"/>
              </a:ext>
            </a:extLst>
          </p:cNvPr>
          <p:cNvSpPr txBox="1"/>
          <p:nvPr/>
        </p:nvSpPr>
        <p:spPr>
          <a:xfrm>
            <a:off x="12551188" y="4387120"/>
            <a:ext cx="857250" cy="771525"/>
          </a:xfrm>
          <a:prstGeom prst="rect">
            <a:avLst/>
          </a:prstGeom>
          <a:noFill/>
        </p:spPr>
        <p:txBody>
          <a:bodyPr vertOverflow="clip" horzOverflow="clip" wrap="square" lIns="0" tIns="0" rIns="0" bIns="0" rtlCol="0" anchor="ctr">
            <a:spAutoFit/>
          </a:bodyPr>
          <a:lstStyle/>
          <a:p>
            <a:pPr algn="ctr"/>
            <a:r>
              <a:rPr lang="en-US" sz="3000" b="1" dirty="0">
                <a:solidFill>
                  <a:srgbClr val="005959">
                    <a:alpha val="30000"/>
                  </a:srgbClr>
                </a:solidFill>
                <a:latin typeface="Plus Jakarta Sans" panose="00000700000000000000" pitchFamily="2" charset="0"/>
              </a:rPr>
              <a:t>03</a:t>
            </a:r>
          </a:p>
        </p:txBody>
      </p:sp>
    </p:spTree>
    <p:extLst>
      <p:ext uri="{BB962C8B-B14F-4D97-AF65-F5344CB8AC3E}">
        <p14:creationId xmlns:p14="http://schemas.microsoft.com/office/powerpoint/2010/main" val="3648047976"/>
      </p:ext>
    </p:extLst>
  </p:cSld>
  <p:clrMapOvr>
    <a:masterClrMapping/>
  </p:clrMapOvr>
</p:sld>
</file>

<file path=ppt/slides/slide2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822" name=""/>
        <p:cNvGrpSpPr/>
        <p:nvPr/>
      </p:nvGrpSpPr>
      <p:grpSpPr>
        <a:xfrm>
          <a:off x="0" y="0"/>
          <a:ext cx="0" cy="0"/>
          <a:chOff x="0" y="0"/>
          <a:chExt cx="0" cy="0"/>
        </a:xfrm>
      </p:grpSpPr>
      <p:pic>
        <p:nvPicPr>
          <p:cNvPr id="82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21">
            <a:alphaModFix amt="100000"/>
          </a:blip>
          <a:stretch/>
        </p:blipFill>
        <p:spPr>
          <a:xfrm>
            <a:off x="0" y="0"/>
            <a:ext cx="18288000" cy="10287000"/>
          </a:xfrm>
          <a:prstGeom prst="rect">
            <a:avLst/>
          </a:prstGeom>
        </p:spPr>
      </p:pic>
      <p:pic>
        <p:nvPicPr>
          <p:cNvPr id="82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23">
            <a:alphaModFix amt="100000"/>
          </a:blip>
          <a:stretch/>
        </p:blipFill>
        <p:spPr>
          <a:xfrm>
            <a:off x="16916400" y="0"/>
            <a:ext cx="1219200" cy="2343150"/>
          </a:xfrm>
          <a:prstGeom prst="rect">
            <a:avLst/>
          </a:prstGeom>
        </p:spPr>
      </p:pic>
      <p:pic>
        <p:nvPicPr>
          <p:cNvPr id="82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25">
            <a:alphaModFix amt="100000"/>
          </a:blip>
          <a:stretch/>
        </p:blipFill>
        <p:spPr>
          <a:xfrm>
            <a:off x="16916400" y="0"/>
            <a:ext cx="1219200" cy="2343150"/>
          </a:xfrm>
          <a:prstGeom prst="rect">
            <a:avLst/>
          </a:prstGeom>
        </p:spPr>
      </p:pic>
      <p:pic>
        <p:nvPicPr>
          <p:cNvPr id="82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27">
            <a:alphaModFix amt="100000"/>
          </a:blip>
          <a:stretch/>
        </p:blipFill>
        <p:spPr>
          <a:xfrm>
            <a:off x="16916400" y="0"/>
            <a:ext cx="1219200" cy="2343150"/>
          </a:xfrm>
          <a:prstGeom prst="rect">
            <a:avLst/>
          </a:prstGeom>
        </p:spPr>
      </p:pic>
      <p:pic>
        <p:nvPicPr>
          <p:cNvPr id="82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29">
            <a:alphaModFix amt="100000"/>
          </a:blip>
          <a:stretch/>
        </p:blipFill>
        <p:spPr>
          <a:xfrm>
            <a:off x="16916400" y="0"/>
            <a:ext cx="1219200" cy="2343150"/>
          </a:xfrm>
          <a:prstGeom prst="rect">
            <a:avLst/>
          </a:prstGeom>
        </p:spPr>
      </p:pic>
      <p:pic>
        <p:nvPicPr>
          <p:cNvPr id="82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31">
            <a:alphaModFix amt="100000"/>
          </a:blip>
          <a:stretch/>
        </p:blipFill>
        <p:spPr>
          <a:xfrm>
            <a:off x="228600" y="7543800"/>
            <a:ext cx="457200" cy="1828800"/>
          </a:xfrm>
          <a:prstGeom prst="rect">
            <a:avLst/>
          </a:prstGeom>
        </p:spPr>
      </p:pic>
      <p:pic>
        <p:nvPicPr>
          <p:cNvPr id="83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33">
            <a:alphaModFix amt="100000"/>
          </a:blip>
          <a:stretch/>
        </p:blipFill>
        <p:spPr>
          <a:xfrm>
            <a:off x="228600" y="7543800"/>
            <a:ext cx="457200" cy="1828800"/>
          </a:xfrm>
          <a:prstGeom prst="rect">
            <a:avLst/>
          </a:prstGeom>
        </p:spPr>
      </p:pic>
      <p:sp>
        <p:nvSpPr>
          <p:cNvPr id="831" name="Type a Headline-0">
            <a:extLst>
              <a:ext uri="{FF2B5EF4-FFF2-40B4-BE49-F238E27FC236}">
                <a16:creationId xmlns:a16="http://schemas.microsoft.com/office/drawing/2014/main" id="{111B4A49-B930-4A89-A1CD-6CA2B3D95AED}"/>
              </a:ext>
            </a:extLst>
          </p:cNvPr>
          <p:cNvSpPr txBox="1"/>
          <p:nvPr/>
        </p:nvSpPr>
        <p:spPr>
          <a:xfrm>
            <a:off x="809530" y="876205"/>
            <a:ext cx="16668750" cy="714375"/>
          </a:xfrm>
          <a:prstGeom prst="rect">
            <a:avLst/>
          </a:prstGeom>
          <a:noFill/>
        </p:spPr>
        <p:txBody>
          <a:bodyPr vertOverflow="clip" horzOverflow="clip" wrap="square" lIns="0" tIns="0" rIns="0" bIns="0" rtlCol="0" anchor="t">
            <a:spAutoFit/>
          </a:bodyPr>
          <a:lstStyle/>
          <a:p>
            <a:pPr algn="l">
              <a:lnSpc>
                <a:spcPts val="5544"/>
              </a:lnSpc>
            </a:pPr>
            <a:r>
              <a:rPr lang="en-US" sz="4200" b="1" dirty="0">
                <a:solidFill>
                  <a:srgbClr val="005959">
                    <a:alpha val="100000"/>
                  </a:srgbClr>
                </a:solidFill>
                <a:latin typeface="Plus Jakarta Sans" panose="00000700000000000000" pitchFamily="2" charset="0"/>
              </a:rPr>
              <a:t>Article 6 of the Paris Agreement</a:t>
            </a:r>
          </a:p>
        </p:txBody>
      </p:sp>
      <p:sp>
        <p:nvSpPr>
          <p:cNvPr id="832" name="A brief explanation about the headline-0">
            <a:extLst>
              <a:ext uri="{FF2B5EF4-FFF2-40B4-BE49-F238E27FC236}">
                <a16:creationId xmlns:a16="http://schemas.microsoft.com/office/drawing/2014/main" id="{111B4A49-B930-4A89-A1CD-6CA2B3D95AED}"/>
              </a:ext>
            </a:extLst>
          </p:cNvPr>
          <p:cNvSpPr txBox="1"/>
          <p:nvPr/>
        </p:nvSpPr>
        <p:spPr>
          <a:xfrm>
            <a:off x="809530" y="1580198"/>
            <a:ext cx="16668750" cy="371475"/>
          </a:xfrm>
          <a:prstGeom prst="rect">
            <a:avLst/>
          </a:prstGeom>
          <a:noFill/>
        </p:spPr>
        <p:txBody>
          <a:bodyPr vertOverflow="clip" horzOverflow="clip" wrap="square" lIns="0" tIns="0" rIns="0" bIns="0" rtlCol="0" anchor="t">
            <a:spAutoFit/>
          </a:bodyPr>
          <a:lstStyle/>
          <a:p>
            <a:pPr algn="l">
              <a:lnSpc>
                <a:spcPts val="2835"/>
              </a:lnSpc>
            </a:pPr>
            <a:r>
              <a:rPr lang="en-US" sz="2100" dirty="0">
                <a:solidFill>
                  <a:srgbClr val="515760">
                    <a:alpha val="100000"/>
                  </a:srgbClr>
                </a:solidFill>
                <a:latin typeface="Plus Jakarta Sans" panose="00000700000000000000" pitchFamily="2" charset="0"/>
              </a:rPr>
              <a:t>Understanding the Key Aspects of International Cooperation on Climate Change in India</a:t>
            </a:r>
          </a:p>
        </p:txBody>
      </p:sp>
      <p:pic>
        <p:nvPicPr>
          <p:cNvPr id="83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35">
            <a:alphaModFix amt="100000"/>
          </a:blip>
          <a:stretch/>
        </p:blipFill>
        <p:spPr>
          <a:xfrm>
            <a:off x="0" y="3952875"/>
            <a:ext cx="1657350" cy="2057400"/>
          </a:xfrm>
          <a:prstGeom prst="rect">
            <a:avLst/>
          </a:prstGeom>
          <a:effectLst>
            <a:outerShdw blurRad="190500" dist="28575" dir="2700000" algn="ctr" rotWithShape="0">
              <a:srgbClr val="000000">
                <a:alpha val="40000"/>
              </a:srgbClr>
            </a:outerShdw>
          </a:effectLst>
        </p:spPr>
      </p:pic>
      <p:sp>
        <p:nvSpPr>
          <p:cNvPr id="834" name="Type a Headline-1">
            <a:extLst>
              <a:ext uri="{FF2B5EF4-FFF2-40B4-BE49-F238E27FC236}">
                <a16:creationId xmlns:a16="http://schemas.microsoft.com/office/drawing/2014/main" id="{111B4A49-B930-4A89-A1CD-6CA2B3D95AED}"/>
              </a:ext>
            </a:extLst>
          </p:cNvPr>
          <p:cNvSpPr txBox="1"/>
          <p:nvPr/>
        </p:nvSpPr>
        <p:spPr>
          <a:xfrm>
            <a:off x="-2262092" y="5377624"/>
            <a:ext cx="3543300" cy="238125"/>
          </a:xfrm>
          <a:prstGeom prst="rect">
            <a:avLst/>
          </a:prstGeom>
          <a:noFill/>
        </p:spPr>
        <p:txBody>
          <a:bodyPr vertOverflow="clip" horzOverflow="clip" wrap="square" lIns="0" tIns="0" rIns="0" bIns="0" rtlCol="0" anchor="t">
            <a:spAutoFit/>
          </a:bodyPr>
          <a:lstStyle/>
          <a:p>
            <a:pPr algn="l">
              <a:lnSpc>
                <a:spcPts val="1800"/>
              </a:lnSpc>
            </a:pPr>
            <a:r>
              <a:rPr lang="en-US" sz="1200" b="1" dirty="0">
                <a:solidFill>
                  <a:srgbClr val="005959">
                    <a:alpha val="30000"/>
                  </a:srgbClr>
                </a:solidFill>
                <a:latin typeface="Plus Jakarta Sans" panose="00000700000000000000" pitchFamily="2" charset="0"/>
              </a:rPr>
              <a:t>What  Article 6</a:t>
            </a:r>
          </a:p>
        </p:txBody>
      </p:sp>
      <p:pic>
        <p:nvPicPr>
          <p:cNvPr id="83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37">
            <a:alphaModFix amt="100000"/>
          </a:blip>
          <a:stretch/>
        </p:blipFill>
        <p:spPr>
          <a:xfrm>
            <a:off x="1828800" y="3952875"/>
            <a:ext cx="4286250" cy="2247900"/>
          </a:xfrm>
          <a:prstGeom prst="rect">
            <a:avLst/>
          </a:prstGeom>
          <a:effectLst>
            <a:outerShdw blurRad="190500" dist="28575" dir="2700000" algn="ctr" rotWithShape="0">
              <a:srgbClr val="000000">
                <a:alpha val="40000"/>
              </a:srgbClr>
            </a:outerShdw>
          </a:effectLst>
        </p:spPr>
      </p:pic>
      <p:sp>
        <p:nvSpPr>
          <p:cNvPr id="836" name="Type a Headline-2">
            <a:extLst>
              <a:ext uri="{FF2B5EF4-FFF2-40B4-BE49-F238E27FC236}">
                <a16:creationId xmlns:a16="http://schemas.microsoft.com/office/drawing/2014/main" id="{111B4A49-B930-4A89-A1CD-6CA2B3D95AED}"/>
              </a:ext>
            </a:extLst>
          </p:cNvPr>
          <p:cNvSpPr txBox="1"/>
          <p:nvPr/>
        </p:nvSpPr>
        <p:spPr>
          <a:xfrm>
            <a:off x="2200180" y="5377624"/>
            <a:ext cx="3543300" cy="390525"/>
          </a:xfrm>
          <a:prstGeom prst="rect">
            <a:avLst/>
          </a:prstGeom>
          <a:noFill/>
        </p:spPr>
        <p:txBody>
          <a:bodyPr vertOverflow="clip" horzOverflow="clip" wrap="square" lIns="0" tIns="0" rIns="0" bIns="0" rtlCol="0" anchor="t">
            <a:spAutoFit/>
          </a:bodyPr>
          <a:lstStyle/>
          <a:p>
            <a:pPr algn="l">
              <a:lnSpc>
                <a:spcPts val="2982"/>
              </a:lnSpc>
            </a:pPr>
            <a:r>
              <a:rPr lang="en-US" sz="2100" b="1" dirty="0">
                <a:solidFill>
                  <a:srgbClr val="005959">
                    <a:alpha val="30000"/>
                  </a:srgbClr>
                </a:solidFill>
                <a:latin typeface="Plus Jakarta Sans" panose="00000700000000000000" pitchFamily="2" charset="0"/>
              </a:rPr>
              <a:t>Article 6.2</a:t>
            </a:r>
          </a:p>
        </p:txBody>
      </p:sp>
      <p:sp>
        <p:nvSpPr>
          <p:cNvPr id="837" name="-470">
            <a:extLst>
              <a:ext uri="{FF2B5EF4-FFF2-40B4-BE49-F238E27FC236}">
                <a16:creationId xmlns:a16="http://schemas.microsoft.com/office/drawing/2014/main" id="{111B4A49-B930-4A89-A1CD-6CA2B3D95AED}"/>
              </a:ext>
            </a:extLst>
          </p:cNvPr>
          <p:cNvSpPr txBox="1"/>
          <p:nvPr/>
        </p:nvSpPr>
        <p:spPr>
          <a:xfrm>
            <a:off x="2200180" y="4387120"/>
            <a:ext cx="857250" cy="771525"/>
          </a:xfrm>
          <a:prstGeom prst="rect">
            <a:avLst/>
          </a:prstGeom>
          <a:noFill/>
        </p:spPr>
        <p:txBody>
          <a:bodyPr vertOverflow="clip" horzOverflow="clip" wrap="square" lIns="0" tIns="0" rIns="0" bIns="0" rtlCol="0" anchor="ctr">
            <a:spAutoFit/>
          </a:bodyPr>
          <a:lstStyle/>
          <a:p>
            <a:pPr algn="ctr"/>
            <a:r>
              <a:rPr lang="en-US" sz="3000" b="1" dirty="0">
                <a:solidFill>
                  <a:srgbClr val="005959">
                    <a:alpha val="30000"/>
                  </a:srgbClr>
                </a:solidFill>
                <a:latin typeface="Plus Jakarta Sans" panose="00000700000000000000" pitchFamily="2" charset="0"/>
              </a:rPr>
              <a:t>02</a:t>
            </a:r>
          </a:p>
        </p:txBody>
      </p:sp>
      <p:pic>
        <p:nvPicPr>
          <p:cNvPr id="83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39">
            <a:alphaModFix amt="100000"/>
          </a:blip>
          <a:stretch/>
        </p:blipFill>
        <p:spPr>
          <a:xfrm>
            <a:off x="6286500" y="3952875"/>
            <a:ext cx="5715000" cy="4876800"/>
          </a:xfrm>
          <a:prstGeom prst="rect">
            <a:avLst/>
          </a:prstGeom>
          <a:effectLst>
            <a:outerShdw blurRad="190500" dist="28575" dir="2700000" algn="ctr" rotWithShape="0">
              <a:srgbClr val="000000">
                <a:alpha val="40000"/>
              </a:srgbClr>
            </a:outerShdw>
          </a:effectLst>
        </p:spPr>
      </p:pic>
      <p:sp>
        <p:nvSpPr>
          <p:cNvPr id="839" name="Type a Headline-3">
            <a:extLst>
              <a:ext uri="{FF2B5EF4-FFF2-40B4-BE49-F238E27FC236}">
                <a16:creationId xmlns:a16="http://schemas.microsoft.com/office/drawing/2014/main" id="{111B4A49-B930-4A89-A1CD-6CA2B3D95AED}"/>
              </a:ext>
            </a:extLst>
          </p:cNvPr>
          <p:cNvSpPr txBox="1"/>
          <p:nvPr/>
        </p:nvSpPr>
        <p:spPr>
          <a:xfrm>
            <a:off x="6657880" y="5377624"/>
            <a:ext cx="4972050" cy="390525"/>
          </a:xfrm>
          <a:prstGeom prst="rect">
            <a:avLst/>
          </a:prstGeom>
          <a:noFill/>
        </p:spPr>
        <p:txBody>
          <a:bodyPr vertOverflow="clip" horzOverflow="clip" wrap="square" lIns="0" tIns="0" rIns="0" bIns="0" rtlCol="0" anchor="t">
            <a:spAutoFit/>
          </a:bodyPr>
          <a:lstStyle/>
          <a:p>
            <a:pPr algn="l">
              <a:lnSpc>
                <a:spcPts val="2982"/>
              </a:lnSpc>
            </a:pPr>
            <a:r>
              <a:rPr lang="en-US" sz="2100" b="1" dirty="0">
                <a:solidFill>
                  <a:srgbClr val="005959">
                    <a:alpha val="100000"/>
                  </a:srgbClr>
                </a:solidFill>
                <a:latin typeface="Plus Jakarta Sans" panose="00000700000000000000" pitchFamily="2" charset="0"/>
              </a:rPr>
              <a:t>Article 6.4</a:t>
            </a:r>
          </a:p>
        </p:txBody>
      </p:sp>
      <p:sp>
        <p:nvSpPr>
          <p:cNvPr id="840" name="A brief explanation about the headline-3">
            <a:extLst>
              <a:ext uri="{FF2B5EF4-FFF2-40B4-BE49-F238E27FC236}">
                <a16:creationId xmlns:a16="http://schemas.microsoft.com/office/drawing/2014/main" id="{111B4A49-B930-4A89-A1CD-6CA2B3D95AED}"/>
              </a:ext>
            </a:extLst>
          </p:cNvPr>
          <p:cNvSpPr txBox="1"/>
          <p:nvPr/>
        </p:nvSpPr>
        <p:spPr>
          <a:xfrm>
            <a:off x="6657880" y="5870543"/>
            <a:ext cx="4972050" cy="2533650"/>
          </a:xfrm>
          <a:prstGeom prst="rect">
            <a:avLst/>
          </a:prstGeom>
          <a:noFill/>
        </p:spPr>
        <p:txBody>
          <a:bodyPr vertOverflow="clip" horzOverflow="clip" wrap="square" lIns="0" tIns="0" rIns="0" bIns="0" rtlCol="0" anchor="t">
            <a:spAutoFit/>
          </a:bodyPr>
          <a:lstStyle/>
          <a:p>
            <a:pPr algn="l">
              <a:lnSpc>
                <a:spcPts val="2835"/>
              </a:lnSpc>
            </a:pPr>
            <a:r>
              <a:rPr lang="en-US" sz="2100" dirty="0">
                <a:solidFill>
                  <a:srgbClr val="515760">
                    <a:alpha val="100000"/>
                  </a:srgbClr>
                </a:solidFill>
                <a:latin typeface="Plus Jakarta Sans" panose="00000700000000000000" pitchFamily="2" charset="0"/>
              </a:rPr>
              <a:t>It establishes a central UN mechanism to trade credits from specific emissions reduction projects. Enables countries to finance clean energy projects in other countries. Provides credit for emissions reductions to the financing country.</a:t>
            </a:r>
          </a:p>
        </p:txBody>
      </p:sp>
      <p:sp>
        <p:nvSpPr>
          <p:cNvPr id="841" name="-457">
            <a:extLst>
              <a:ext uri="{FF2B5EF4-FFF2-40B4-BE49-F238E27FC236}">
                <a16:creationId xmlns:a16="http://schemas.microsoft.com/office/drawing/2014/main" id="{111B4A49-B930-4A89-A1CD-6CA2B3D95AED}"/>
              </a:ext>
            </a:extLst>
          </p:cNvPr>
          <p:cNvSpPr txBox="1"/>
          <p:nvPr/>
        </p:nvSpPr>
        <p:spPr>
          <a:xfrm>
            <a:off x="6657880" y="4387120"/>
            <a:ext cx="857250" cy="771525"/>
          </a:xfrm>
          <a:prstGeom prst="rect">
            <a:avLst/>
          </a:prstGeom>
          <a:noFill/>
        </p:spPr>
        <p:txBody>
          <a:bodyPr vertOverflow="clip" horzOverflow="clip" wrap="square" lIns="0" tIns="0" rIns="0" bIns="0" rtlCol="0" anchor="ctr">
            <a:spAutoFit/>
          </a:bodyPr>
          <a:lstStyle/>
          <a:p>
            <a:pPr algn="ctr"/>
            <a:r>
              <a:rPr lang="en-US" sz="3000" b="1" dirty="0">
                <a:solidFill>
                  <a:srgbClr val="005959">
                    <a:alpha val="100000"/>
                  </a:srgbClr>
                </a:solidFill>
                <a:latin typeface="Plus Jakarta Sans" panose="00000700000000000000" pitchFamily="2" charset="0"/>
              </a:rPr>
              <a:t>03</a:t>
            </a:r>
          </a:p>
        </p:txBody>
      </p:sp>
    </p:spTree>
    <p:extLst>
      <p:ext uri="{BB962C8B-B14F-4D97-AF65-F5344CB8AC3E}">
        <p14:creationId xmlns:p14="http://schemas.microsoft.com/office/powerpoint/2010/main" val="3648047976"/>
      </p:ext>
    </p:extLst>
  </p:cSld>
  <p:clrMapOvr>
    <a:masterClrMapping/>
  </p:clrMapOvr>
</p:sld>
</file>

<file path=ppt/slides/slide2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842" name=""/>
        <p:cNvGrpSpPr/>
        <p:nvPr/>
      </p:nvGrpSpPr>
      <p:grpSpPr>
        <a:xfrm>
          <a:off x="0" y="0"/>
          <a:ext cx="0" cy="0"/>
          <a:chOff x="0" y="0"/>
          <a:chExt cx="0" cy="0"/>
        </a:xfrm>
      </p:grpSpPr>
      <p:pic>
        <p:nvPicPr>
          <p:cNvPr id="84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43">
            <a:alphaModFix amt="100000"/>
          </a:blip>
          <a:stretch/>
        </p:blipFill>
        <p:spPr>
          <a:xfrm>
            <a:off x="0" y="0"/>
            <a:ext cx="18288000" cy="10287000"/>
          </a:xfrm>
          <a:prstGeom prst="rect">
            <a:avLst/>
          </a:prstGeom>
        </p:spPr>
      </p:pic>
      <p:pic>
        <p:nvPicPr>
          <p:cNvPr id="84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45">
            <a:alphaModFix amt="100000"/>
          </a:blip>
          <a:stretch/>
        </p:blipFill>
        <p:spPr>
          <a:xfrm>
            <a:off x="17602200" y="914400"/>
            <a:ext cx="457200" cy="1828800"/>
          </a:xfrm>
          <a:prstGeom prst="rect">
            <a:avLst/>
          </a:prstGeom>
        </p:spPr>
      </p:pic>
      <p:pic>
        <p:nvPicPr>
          <p:cNvPr id="84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47">
            <a:alphaModFix amt="100000"/>
          </a:blip>
          <a:stretch/>
        </p:blipFill>
        <p:spPr>
          <a:xfrm>
            <a:off x="17602200" y="914400"/>
            <a:ext cx="457200" cy="1828800"/>
          </a:xfrm>
          <a:prstGeom prst="rect">
            <a:avLst/>
          </a:prstGeom>
        </p:spPr>
      </p:pic>
      <p:pic>
        <p:nvPicPr>
          <p:cNvPr id="84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49">
            <a:alphaModFix amt="100000"/>
          </a:blip>
          <a:stretch/>
        </p:blipFill>
        <p:spPr>
          <a:xfrm>
            <a:off x="228600" y="5143500"/>
            <a:ext cx="2171700" cy="3543300"/>
          </a:xfrm>
          <a:prstGeom prst="rect">
            <a:avLst/>
          </a:prstGeom>
        </p:spPr>
      </p:pic>
      <p:pic>
        <p:nvPicPr>
          <p:cNvPr id="84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51">
            <a:alphaModFix amt="100000"/>
          </a:blip>
          <a:stretch/>
        </p:blipFill>
        <p:spPr>
          <a:xfrm>
            <a:off x="228600" y="5143500"/>
            <a:ext cx="2171700" cy="3543300"/>
          </a:xfrm>
          <a:prstGeom prst="rect">
            <a:avLst/>
          </a:prstGeom>
        </p:spPr>
      </p:pic>
      <p:pic>
        <p:nvPicPr>
          <p:cNvPr id="84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53">
            <a:alphaModFix amt="100000"/>
          </a:blip>
          <a:stretch/>
        </p:blipFill>
        <p:spPr>
          <a:xfrm>
            <a:off x="228600" y="5143500"/>
            <a:ext cx="2171700" cy="3543300"/>
          </a:xfrm>
          <a:prstGeom prst="rect">
            <a:avLst/>
          </a:prstGeom>
        </p:spPr>
      </p:pic>
      <p:pic>
        <p:nvPicPr>
          <p:cNvPr id="85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55">
            <a:alphaModFix amt="100000"/>
          </a:blip>
          <a:stretch/>
        </p:blipFill>
        <p:spPr>
          <a:xfrm>
            <a:off x="228600" y="5143500"/>
            <a:ext cx="2171700" cy="3543300"/>
          </a:xfrm>
          <a:prstGeom prst="rect">
            <a:avLst/>
          </a:prstGeom>
        </p:spPr>
      </p:pic>
      <p:sp>
        <p:nvSpPr>
          <p:cNvPr id="851" name="-419">
            <a:extLst>
              <a:ext uri="{FF2B5EF4-FFF2-40B4-BE49-F238E27FC236}">
                <a16:creationId xmlns:a16="http://schemas.microsoft.com/office/drawing/2014/main" id="{111B4A49-B930-4A89-A1CD-6CA2B3D95AED}"/>
              </a:ext>
            </a:extLst>
          </p:cNvPr>
          <p:cNvSpPr txBox="1"/>
          <p:nvPr/>
        </p:nvSpPr>
        <p:spPr>
          <a:xfrm>
            <a:off x="7579424" y="1162812"/>
            <a:ext cx="9867900" cy="466725"/>
          </a:xfrm>
          <a:prstGeom prst="rect">
            <a:avLst/>
          </a:prstGeom>
          <a:noFill/>
        </p:spPr>
        <p:txBody>
          <a:bodyPr vertOverflow="clip" horzOverflow="clip" wrap="square" lIns="0" tIns="0" rIns="0" bIns="0" rtlCol="0" anchor="t">
            <a:spAutoFit/>
          </a:bodyPr>
          <a:lstStyle/>
          <a:p>
            <a:pPr algn="l">
              <a:lnSpc>
                <a:spcPts val="3618"/>
              </a:lnSpc>
            </a:pPr>
            <a:r>
              <a:rPr lang="en-US" sz="2700" dirty="0">
                <a:solidFill>
                  <a:srgbClr val="171C25">
                    <a:alpha val="100000"/>
                  </a:srgbClr>
                </a:solidFill>
                <a:latin typeface="Plus Jakarta Sans" panose="00000700000000000000" pitchFamily="2" charset="0"/>
              </a:rPr>
              <a:t>Renewable energy with storage (only stored component)-</a:t>
            </a:r>
          </a:p>
        </p:txBody>
      </p:sp>
      <p:sp>
        <p:nvSpPr>
          <p:cNvPr id="852" name="-491">
            <a:extLst>
              <a:ext uri="{FF2B5EF4-FFF2-40B4-BE49-F238E27FC236}">
                <a16:creationId xmlns:a16="http://schemas.microsoft.com/office/drawing/2014/main" id="{111B4A49-B930-4A89-A1CD-6CA2B3D95AED}"/>
              </a:ext>
            </a:extLst>
          </p:cNvPr>
          <p:cNvSpPr txBox="1"/>
          <p:nvPr/>
        </p:nvSpPr>
        <p:spPr>
          <a:xfrm>
            <a:off x="8570024" y="1660208"/>
            <a:ext cx="8877300" cy="466725"/>
          </a:xfrm>
          <a:prstGeom prst="rect">
            <a:avLst/>
          </a:prstGeom>
          <a:noFill/>
        </p:spPr>
        <p:txBody>
          <a:bodyPr vertOverflow="clip" horzOverflow="clip" wrap="square" lIns="0" tIns="0" rIns="0" bIns="0" rtlCol="0" anchor="t">
            <a:spAutoFit/>
          </a:bodyPr>
          <a:lstStyle/>
          <a:p>
            <a:pPr algn="l">
              <a:lnSpc>
                <a:spcPts val="3618"/>
              </a:lnSpc>
            </a:pPr>
            <a:r>
              <a:rPr lang="en-US" sz="2700" dirty="0">
                <a:solidFill>
                  <a:srgbClr val="171C25">
                    <a:alpha val="100000"/>
                  </a:srgbClr>
                </a:solidFill>
                <a:latin typeface="Plus Jakarta Sans" panose="00000700000000000000" pitchFamily="2" charset="0"/>
              </a:rPr>
              <a:t>Solar thermal power,</a:t>
            </a:r>
          </a:p>
        </p:txBody>
      </p:sp>
      <p:sp>
        <p:nvSpPr>
          <p:cNvPr id="853" name="::before">
            <a:extLst>
              <a:ext uri="{FF2B5EF4-FFF2-40B4-BE49-F238E27FC236}">
                <a16:creationId xmlns:a16="http://schemas.microsoft.com/office/drawing/2014/main" id="{111B4A49-B930-4A89-A1CD-6CA2B3D95AED}"/>
              </a:ext>
            </a:extLst>
          </p:cNvPr>
          <p:cNvSpPr txBox="1"/>
          <p:nvPr/>
        </p:nvSpPr>
        <p:spPr>
          <a:xfrm>
            <a:off x="7698391" y="1636395"/>
            <a:ext cx="779145" cy="657130"/>
          </a:xfrm>
          <a:prstGeom prst="rect">
            <a:avLst/>
          </a:prstGeom>
          <a:noFill/>
        </p:spPr>
        <p:txBody>
          <a:bodyPr vertOverflow="clip" horzOverflow="clip" wrap="square" lIns="0" tIns="0" rIns="0" bIns="0" rtlCol="0" anchor="ctr">
            <a:spAutoFit/>
          </a:bodyPr>
          <a:lstStyle/>
          <a:p>
            <a:pPr algn="ctr"/>
            <a:r>
              <a:rPr lang="en-US" sz="4800" dirty="0">
                <a:solidFill>
                  <a:srgbClr val="005959">
                    <a:alpha val="100000"/>
                  </a:srgbClr>
                </a:solidFill>
                <a:latin typeface="Plus Jakarta Sans" panose="00000700000000000000" pitchFamily="2" charset="0"/>
              </a:rPr>
              <a:t>01</a:t>
            </a:r>
          </a:p>
        </p:txBody>
      </p:sp>
      <p:sp>
        <p:nvSpPr>
          <p:cNvPr id="854" name="-462">
            <a:extLst>
              <a:ext uri="{FF2B5EF4-FFF2-40B4-BE49-F238E27FC236}">
                <a16:creationId xmlns:a16="http://schemas.microsoft.com/office/drawing/2014/main" id="{111B4A49-B930-4A89-A1CD-6CA2B3D95AED}"/>
              </a:ext>
            </a:extLst>
          </p:cNvPr>
          <p:cNvSpPr txBox="1"/>
          <p:nvPr/>
        </p:nvSpPr>
        <p:spPr>
          <a:xfrm>
            <a:off x="8570024" y="2538508"/>
            <a:ext cx="8877300" cy="466725"/>
          </a:xfrm>
          <a:prstGeom prst="rect">
            <a:avLst/>
          </a:prstGeom>
          <a:noFill/>
        </p:spPr>
        <p:txBody>
          <a:bodyPr vertOverflow="clip" horzOverflow="clip" wrap="square" lIns="0" tIns="0" rIns="0" bIns="0" rtlCol="0" anchor="t">
            <a:spAutoFit/>
          </a:bodyPr>
          <a:lstStyle/>
          <a:p>
            <a:pPr algn="l">
              <a:lnSpc>
                <a:spcPts val="3618"/>
              </a:lnSpc>
            </a:pPr>
            <a:r>
              <a:rPr lang="en-US" sz="2700" dirty="0">
                <a:solidFill>
                  <a:srgbClr val="171C25">
                    <a:alpha val="100000"/>
                  </a:srgbClr>
                </a:solidFill>
                <a:latin typeface="Plus Jakarta Sans" panose="00000700000000000000" pitchFamily="2" charset="0"/>
              </a:rPr>
              <a:t>Off- shore wind,</a:t>
            </a:r>
          </a:p>
        </p:txBody>
      </p:sp>
      <p:sp>
        <p:nvSpPr>
          <p:cNvPr id="855" name="::before">
            <a:extLst>
              <a:ext uri="{FF2B5EF4-FFF2-40B4-BE49-F238E27FC236}">
                <a16:creationId xmlns:a16="http://schemas.microsoft.com/office/drawing/2014/main" id="{111B4A49-B930-4A89-A1CD-6CA2B3D95AED}"/>
              </a:ext>
            </a:extLst>
          </p:cNvPr>
          <p:cNvSpPr txBox="1"/>
          <p:nvPr/>
        </p:nvSpPr>
        <p:spPr>
          <a:xfrm>
            <a:off x="7698391" y="2514695"/>
            <a:ext cx="859726" cy="657130"/>
          </a:xfrm>
          <a:prstGeom prst="rect">
            <a:avLst/>
          </a:prstGeom>
          <a:noFill/>
        </p:spPr>
        <p:txBody>
          <a:bodyPr vertOverflow="clip" horzOverflow="clip" wrap="square" lIns="0" tIns="0" rIns="0" bIns="0" rtlCol="0" anchor="ctr">
            <a:spAutoFit/>
          </a:bodyPr>
          <a:lstStyle/>
          <a:p>
            <a:pPr algn="ctr"/>
            <a:r>
              <a:rPr lang="en-US" sz="4800" dirty="0">
                <a:solidFill>
                  <a:srgbClr val="005959">
                    <a:alpha val="100000"/>
                  </a:srgbClr>
                </a:solidFill>
                <a:latin typeface="Plus Jakarta Sans" panose="00000700000000000000" pitchFamily="2" charset="0"/>
              </a:rPr>
              <a:t>02</a:t>
            </a:r>
          </a:p>
        </p:txBody>
      </p:sp>
      <p:sp>
        <p:nvSpPr>
          <p:cNvPr id="856" name="-496">
            <a:extLst>
              <a:ext uri="{FF2B5EF4-FFF2-40B4-BE49-F238E27FC236}">
                <a16:creationId xmlns:a16="http://schemas.microsoft.com/office/drawing/2014/main" id="{111B4A49-B930-4A89-A1CD-6CA2B3D95AED}"/>
              </a:ext>
            </a:extLst>
          </p:cNvPr>
          <p:cNvSpPr txBox="1"/>
          <p:nvPr/>
        </p:nvSpPr>
        <p:spPr>
          <a:xfrm>
            <a:off x="8570024" y="3416808"/>
            <a:ext cx="8877300" cy="466725"/>
          </a:xfrm>
          <a:prstGeom prst="rect">
            <a:avLst/>
          </a:prstGeom>
          <a:noFill/>
        </p:spPr>
        <p:txBody>
          <a:bodyPr vertOverflow="clip" horzOverflow="clip" wrap="square" lIns="0" tIns="0" rIns="0" bIns="0" rtlCol="0" anchor="t">
            <a:spAutoFit/>
          </a:bodyPr>
          <a:lstStyle/>
          <a:p>
            <a:pPr algn="l">
              <a:lnSpc>
                <a:spcPts val="3618"/>
              </a:lnSpc>
            </a:pPr>
            <a:r>
              <a:rPr lang="en-US" sz="2700" dirty="0">
                <a:solidFill>
                  <a:srgbClr val="171C25">
                    <a:alpha val="100000"/>
                  </a:srgbClr>
                </a:solidFill>
                <a:latin typeface="Plus Jakarta Sans" panose="00000700000000000000" pitchFamily="2" charset="0"/>
              </a:rPr>
              <a:t>Tidal energy,</a:t>
            </a:r>
          </a:p>
        </p:txBody>
      </p:sp>
      <p:sp>
        <p:nvSpPr>
          <p:cNvPr id="857" name="::before">
            <a:extLst>
              <a:ext uri="{FF2B5EF4-FFF2-40B4-BE49-F238E27FC236}">
                <a16:creationId xmlns:a16="http://schemas.microsoft.com/office/drawing/2014/main" id="{111B4A49-B930-4A89-A1CD-6CA2B3D95AED}"/>
              </a:ext>
            </a:extLst>
          </p:cNvPr>
          <p:cNvSpPr txBox="1"/>
          <p:nvPr/>
        </p:nvSpPr>
        <p:spPr>
          <a:xfrm>
            <a:off x="7698391" y="3392996"/>
            <a:ext cx="865060" cy="657130"/>
          </a:xfrm>
          <a:prstGeom prst="rect">
            <a:avLst/>
          </a:prstGeom>
          <a:noFill/>
        </p:spPr>
        <p:txBody>
          <a:bodyPr vertOverflow="clip" horzOverflow="clip" wrap="square" lIns="0" tIns="0" rIns="0" bIns="0" rtlCol="0" anchor="ctr">
            <a:spAutoFit/>
          </a:bodyPr>
          <a:lstStyle/>
          <a:p>
            <a:pPr algn="ctr"/>
            <a:r>
              <a:rPr lang="en-US" sz="4800" dirty="0">
                <a:solidFill>
                  <a:srgbClr val="005959">
                    <a:alpha val="100000"/>
                  </a:srgbClr>
                </a:solidFill>
                <a:latin typeface="Plus Jakarta Sans" panose="00000700000000000000" pitchFamily="2" charset="0"/>
              </a:rPr>
              <a:t>03</a:t>
            </a:r>
          </a:p>
        </p:txBody>
      </p:sp>
      <p:sp>
        <p:nvSpPr>
          <p:cNvPr id="858" name="-425">
            <a:extLst>
              <a:ext uri="{FF2B5EF4-FFF2-40B4-BE49-F238E27FC236}">
                <a16:creationId xmlns:a16="http://schemas.microsoft.com/office/drawing/2014/main" id="{111B4A49-B930-4A89-A1CD-6CA2B3D95AED}"/>
              </a:ext>
            </a:extLst>
          </p:cNvPr>
          <p:cNvSpPr txBox="1"/>
          <p:nvPr/>
        </p:nvSpPr>
        <p:spPr>
          <a:xfrm>
            <a:off x="8570024" y="4295204"/>
            <a:ext cx="8877300" cy="466725"/>
          </a:xfrm>
          <a:prstGeom prst="rect">
            <a:avLst/>
          </a:prstGeom>
          <a:noFill/>
        </p:spPr>
        <p:txBody>
          <a:bodyPr vertOverflow="clip" horzOverflow="clip" wrap="square" lIns="0" tIns="0" rIns="0" bIns="0" rtlCol="0" anchor="t">
            <a:spAutoFit/>
          </a:bodyPr>
          <a:lstStyle/>
          <a:p>
            <a:pPr algn="l">
              <a:lnSpc>
                <a:spcPts val="3618"/>
              </a:lnSpc>
            </a:pPr>
            <a:r>
              <a:rPr lang="en-US" sz="2700" dirty="0">
                <a:solidFill>
                  <a:srgbClr val="171C25">
                    <a:alpha val="100000"/>
                  </a:srgbClr>
                </a:solidFill>
                <a:latin typeface="Plus Jakarta Sans" panose="00000700000000000000" pitchFamily="2" charset="0"/>
              </a:rPr>
              <a:t>Ocean Thermal Energy,</a:t>
            </a:r>
          </a:p>
        </p:txBody>
      </p:sp>
      <p:sp>
        <p:nvSpPr>
          <p:cNvPr id="859" name="::before">
            <a:extLst>
              <a:ext uri="{FF2B5EF4-FFF2-40B4-BE49-F238E27FC236}">
                <a16:creationId xmlns:a16="http://schemas.microsoft.com/office/drawing/2014/main" id="{111B4A49-B930-4A89-A1CD-6CA2B3D95AED}"/>
              </a:ext>
            </a:extLst>
          </p:cNvPr>
          <p:cNvSpPr txBox="1"/>
          <p:nvPr/>
        </p:nvSpPr>
        <p:spPr>
          <a:xfrm>
            <a:off x="7698391" y="4271391"/>
            <a:ext cx="877919" cy="657130"/>
          </a:xfrm>
          <a:prstGeom prst="rect">
            <a:avLst/>
          </a:prstGeom>
          <a:noFill/>
        </p:spPr>
        <p:txBody>
          <a:bodyPr vertOverflow="clip" horzOverflow="clip" wrap="square" lIns="0" tIns="0" rIns="0" bIns="0" rtlCol="0" anchor="ctr">
            <a:spAutoFit/>
          </a:bodyPr>
          <a:lstStyle/>
          <a:p>
            <a:pPr algn="ctr"/>
            <a:r>
              <a:rPr lang="en-US" sz="4800" dirty="0">
                <a:solidFill>
                  <a:srgbClr val="005959">
                    <a:alpha val="100000"/>
                  </a:srgbClr>
                </a:solidFill>
                <a:latin typeface="Plus Jakarta Sans" panose="00000700000000000000" pitchFamily="2" charset="0"/>
              </a:rPr>
              <a:t>04</a:t>
            </a:r>
          </a:p>
        </p:txBody>
      </p:sp>
      <p:sp>
        <p:nvSpPr>
          <p:cNvPr id="860" name="-430">
            <a:extLst>
              <a:ext uri="{FF2B5EF4-FFF2-40B4-BE49-F238E27FC236}">
                <a16:creationId xmlns:a16="http://schemas.microsoft.com/office/drawing/2014/main" id="{111B4A49-B930-4A89-A1CD-6CA2B3D95AED}"/>
              </a:ext>
            </a:extLst>
          </p:cNvPr>
          <p:cNvSpPr txBox="1"/>
          <p:nvPr/>
        </p:nvSpPr>
        <p:spPr>
          <a:xfrm>
            <a:off x="8570024" y="5173504"/>
            <a:ext cx="8877300" cy="466725"/>
          </a:xfrm>
          <a:prstGeom prst="rect">
            <a:avLst/>
          </a:prstGeom>
          <a:noFill/>
        </p:spPr>
        <p:txBody>
          <a:bodyPr vertOverflow="clip" horzOverflow="clip" wrap="square" lIns="0" tIns="0" rIns="0" bIns="0" rtlCol="0" anchor="t">
            <a:spAutoFit/>
          </a:bodyPr>
          <a:lstStyle/>
          <a:p>
            <a:pPr algn="l">
              <a:lnSpc>
                <a:spcPts val="3618"/>
              </a:lnSpc>
            </a:pPr>
            <a:r>
              <a:rPr lang="en-US" sz="2700" dirty="0">
                <a:solidFill>
                  <a:srgbClr val="171C25">
                    <a:alpha val="100000"/>
                  </a:srgbClr>
                </a:solidFill>
                <a:latin typeface="Plus Jakarta Sans" panose="00000700000000000000" pitchFamily="2" charset="0"/>
              </a:rPr>
              <a:t>Ocean Salt Gradient Energy,</a:t>
            </a:r>
          </a:p>
        </p:txBody>
      </p:sp>
      <p:sp>
        <p:nvSpPr>
          <p:cNvPr id="861" name="::before">
            <a:extLst>
              <a:ext uri="{FF2B5EF4-FFF2-40B4-BE49-F238E27FC236}">
                <a16:creationId xmlns:a16="http://schemas.microsoft.com/office/drawing/2014/main" id="{111B4A49-B930-4A89-A1CD-6CA2B3D95AED}"/>
              </a:ext>
            </a:extLst>
          </p:cNvPr>
          <p:cNvSpPr txBox="1"/>
          <p:nvPr/>
        </p:nvSpPr>
        <p:spPr>
          <a:xfrm>
            <a:off x="7698391" y="5149691"/>
            <a:ext cx="869347" cy="657130"/>
          </a:xfrm>
          <a:prstGeom prst="rect">
            <a:avLst/>
          </a:prstGeom>
          <a:noFill/>
        </p:spPr>
        <p:txBody>
          <a:bodyPr vertOverflow="clip" horzOverflow="clip" wrap="square" lIns="0" tIns="0" rIns="0" bIns="0" rtlCol="0" anchor="ctr">
            <a:spAutoFit/>
          </a:bodyPr>
          <a:lstStyle/>
          <a:p>
            <a:pPr algn="ctr"/>
            <a:r>
              <a:rPr lang="en-US" sz="4800" dirty="0">
                <a:solidFill>
                  <a:srgbClr val="005959">
                    <a:alpha val="100000"/>
                  </a:srgbClr>
                </a:solidFill>
                <a:latin typeface="Plus Jakarta Sans" panose="00000700000000000000" pitchFamily="2" charset="0"/>
              </a:rPr>
              <a:t>05</a:t>
            </a:r>
          </a:p>
        </p:txBody>
      </p:sp>
      <p:sp>
        <p:nvSpPr>
          <p:cNvPr id="862" name="-404">
            <a:extLst>
              <a:ext uri="{FF2B5EF4-FFF2-40B4-BE49-F238E27FC236}">
                <a16:creationId xmlns:a16="http://schemas.microsoft.com/office/drawing/2014/main" id="{111B4A49-B930-4A89-A1CD-6CA2B3D95AED}"/>
              </a:ext>
            </a:extLst>
          </p:cNvPr>
          <p:cNvSpPr txBox="1"/>
          <p:nvPr/>
        </p:nvSpPr>
        <p:spPr>
          <a:xfrm>
            <a:off x="8570024" y="6051804"/>
            <a:ext cx="8877300" cy="466725"/>
          </a:xfrm>
          <a:prstGeom prst="rect">
            <a:avLst/>
          </a:prstGeom>
          <a:noFill/>
        </p:spPr>
        <p:txBody>
          <a:bodyPr vertOverflow="clip" horzOverflow="clip" wrap="square" lIns="0" tIns="0" rIns="0" bIns="0" rtlCol="0" anchor="t">
            <a:spAutoFit/>
          </a:bodyPr>
          <a:lstStyle/>
          <a:p>
            <a:pPr algn="l">
              <a:lnSpc>
                <a:spcPts val="3618"/>
              </a:lnSpc>
            </a:pPr>
            <a:r>
              <a:rPr lang="en-US" sz="2700" dirty="0">
                <a:solidFill>
                  <a:srgbClr val="171C25">
                    <a:alpha val="100000"/>
                  </a:srgbClr>
                </a:solidFill>
                <a:latin typeface="Plus Jakarta Sans" panose="00000700000000000000" pitchFamily="2" charset="0"/>
              </a:rPr>
              <a:t>Ocean Wave Energy</a:t>
            </a:r>
          </a:p>
        </p:txBody>
      </p:sp>
      <p:sp>
        <p:nvSpPr>
          <p:cNvPr id="863" name="::before">
            <a:extLst>
              <a:ext uri="{FF2B5EF4-FFF2-40B4-BE49-F238E27FC236}">
                <a16:creationId xmlns:a16="http://schemas.microsoft.com/office/drawing/2014/main" id="{111B4A49-B930-4A89-A1CD-6CA2B3D95AED}"/>
              </a:ext>
            </a:extLst>
          </p:cNvPr>
          <p:cNvSpPr txBox="1"/>
          <p:nvPr/>
        </p:nvSpPr>
        <p:spPr>
          <a:xfrm>
            <a:off x="7698391" y="6027992"/>
            <a:ext cx="857917" cy="657130"/>
          </a:xfrm>
          <a:prstGeom prst="rect">
            <a:avLst/>
          </a:prstGeom>
          <a:noFill/>
        </p:spPr>
        <p:txBody>
          <a:bodyPr vertOverflow="clip" horzOverflow="clip" wrap="square" lIns="0" tIns="0" rIns="0" bIns="0" rtlCol="0" anchor="ctr">
            <a:spAutoFit/>
          </a:bodyPr>
          <a:lstStyle/>
          <a:p>
            <a:pPr algn="ctr"/>
            <a:r>
              <a:rPr lang="en-US" sz="4800" dirty="0">
                <a:solidFill>
                  <a:srgbClr val="005959">
                    <a:alpha val="100000"/>
                  </a:srgbClr>
                </a:solidFill>
                <a:latin typeface="Plus Jakarta Sans" panose="00000700000000000000" pitchFamily="2" charset="0"/>
              </a:rPr>
              <a:t>06</a:t>
            </a:r>
          </a:p>
        </p:txBody>
      </p:sp>
      <p:sp>
        <p:nvSpPr>
          <p:cNvPr id="864" name="-405">
            <a:extLst>
              <a:ext uri="{FF2B5EF4-FFF2-40B4-BE49-F238E27FC236}">
                <a16:creationId xmlns:a16="http://schemas.microsoft.com/office/drawing/2014/main" id="{111B4A49-B930-4A89-A1CD-6CA2B3D95AED}"/>
              </a:ext>
            </a:extLst>
          </p:cNvPr>
          <p:cNvSpPr txBox="1"/>
          <p:nvPr/>
        </p:nvSpPr>
        <p:spPr>
          <a:xfrm>
            <a:off x="8570024" y="6930104"/>
            <a:ext cx="8877300" cy="466725"/>
          </a:xfrm>
          <a:prstGeom prst="rect">
            <a:avLst/>
          </a:prstGeom>
          <a:noFill/>
        </p:spPr>
        <p:txBody>
          <a:bodyPr vertOverflow="clip" horzOverflow="clip" wrap="square" lIns="0" tIns="0" rIns="0" bIns="0" rtlCol="0" anchor="t">
            <a:spAutoFit/>
          </a:bodyPr>
          <a:lstStyle/>
          <a:p>
            <a:pPr algn="l">
              <a:lnSpc>
                <a:spcPts val="3618"/>
              </a:lnSpc>
            </a:pPr>
            <a:r>
              <a:rPr lang="en-US" sz="2700" dirty="0">
                <a:solidFill>
                  <a:srgbClr val="171C25">
                    <a:alpha val="100000"/>
                  </a:srgbClr>
                </a:solidFill>
                <a:latin typeface="Plus Jakarta Sans" panose="00000700000000000000" pitchFamily="2" charset="0"/>
              </a:rPr>
              <a:t>Ocean Current Energy,</a:t>
            </a:r>
          </a:p>
        </p:txBody>
      </p:sp>
      <p:sp>
        <p:nvSpPr>
          <p:cNvPr id="865" name="::before">
            <a:extLst>
              <a:ext uri="{FF2B5EF4-FFF2-40B4-BE49-F238E27FC236}">
                <a16:creationId xmlns:a16="http://schemas.microsoft.com/office/drawing/2014/main" id="{111B4A49-B930-4A89-A1CD-6CA2B3D95AED}"/>
              </a:ext>
            </a:extLst>
          </p:cNvPr>
          <p:cNvSpPr txBox="1"/>
          <p:nvPr/>
        </p:nvSpPr>
        <p:spPr>
          <a:xfrm>
            <a:off x="7698391" y="6906292"/>
            <a:ext cx="824865" cy="657130"/>
          </a:xfrm>
          <a:prstGeom prst="rect">
            <a:avLst/>
          </a:prstGeom>
          <a:noFill/>
        </p:spPr>
        <p:txBody>
          <a:bodyPr vertOverflow="clip" horzOverflow="clip" wrap="square" lIns="0" tIns="0" rIns="0" bIns="0" rtlCol="0" anchor="ctr">
            <a:spAutoFit/>
          </a:bodyPr>
          <a:lstStyle/>
          <a:p>
            <a:pPr algn="ctr"/>
            <a:r>
              <a:rPr lang="en-US" sz="4800" dirty="0">
                <a:solidFill>
                  <a:srgbClr val="005959">
                    <a:alpha val="100000"/>
                  </a:srgbClr>
                </a:solidFill>
                <a:latin typeface="Plus Jakarta Sans" panose="00000700000000000000" pitchFamily="2" charset="0"/>
              </a:rPr>
              <a:t>07</a:t>
            </a:r>
          </a:p>
        </p:txBody>
      </p:sp>
      <p:sp>
        <p:nvSpPr>
          <p:cNvPr id="866" name="-478">
            <a:extLst>
              <a:ext uri="{FF2B5EF4-FFF2-40B4-BE49-F238E27FC236}">
                <a16:creationId xmlns:a16="http://schemas.microsoft.com/office/drawing/2014/main" id="{111B4A49-B930-4A89-A1CD-6CA2B3D95AED}"/>
              </a:ext>
            </a:extLst>
          </p:cNvPr>
          <p:cNvSpPr txBox="1"/>
          <p:nvPr/>
        </p:nvSpPr>
        <p:spPr>
          <a:xfrm>
            <a:off x="8570024" y="7808500"/>
            <a:ext cx="8877300" cy="923925"/>
          </a:xfrm>
          <a:prstGeom prst="rect">
            <a:avLst/>
          </a:prstGeom>
          <a:noFill/>
        </p:spPr>
        <p:txBody>
          <a:bodyPr vertOverflow="clip" horzOverflow="clip" wrap="square" lIns="0" tIns="0" rIns="0" bIns="0" rtlCol="0" anchor="t">
            <a:spAutoFit/>
          </a:bodyPr>
          <a:lstStyle/>
          <a:p>
            <a:pPr algn="l">
              <a:lnSpc>
                <a:spcPts val="3618"/>
              </a:lnSpc>
            </a:pPr>
            <a:r>
              <a:rPr lang="en-US" sz="2700" dirty="0">
                <a:solidFill>
                  <a:srgbClr val="171C25">
                    <a:alpha val="100000"/>
                  </a:srgbClr>
                </a:solidFill>
                <a:latin typeface="Plus Jakarta Sans" panose="00000700000000000000" pitchFamily="2" charset="0"/>
              </a:rPr>
              <a:t>High Voltage Direct Current Transmission in conjunction with the renewal energy projects</a:t>
            </a:r>
          </a:p>
        </p:txBody>
      </p:sp>
      <p:sp>
        <p:nvSpPr>
          <p:cNvPr id="867" name="::before">
            <a:extLst>
              <a:ext uri="{FF2B5EF4-FFF2-40B4-BE49-F238E27FC236}">
                <a16:creationId xmlns:a16="http://schemas.microsoft.com/office/drawing/2014/main" id="{111B4A49-B930-4A89-A1CD-6CA2B3D95AED}"/>
              </a:ext>
            </a:extLst>
          </p:cNvPr>
          <p:cNvSpPr txBox="1"/>
          <p:nvPr/>
        </p:nvSpPr>
        <p:spPr>
          <a:xfrm>
            <a:off x="7698391" y="7784687"/>
            <a:ext cx="876681" cy="657130"/>
          </a:xfrm>
          <a:prstGeom prst="rect">
            <a:avLst/>
          </a:prstGeom>
          <a:noFill/>
        </p:spPr>
        <p:txBody>
          <a:bodyPr vertOverflow="clip" horzOverflow="clip" wrap="square" lIns="0" tIns="0" rIns="0" bIns="0" rtlCol="0" anchor="ctr">
            <a:spAutoFit/>
          </a:bodyPr>
          <a:lstStyle/>
          <a:p>
            <a:pPr algn="ctr"/>
            <a:r>
              <a:rPr lang="en-US" sz="4800" dirty="0">
                <a:solidFill>
                  <a:srgbClr val="005959">
                    <a:alpha val="100000"/>
                  </a:srgbClr>
                </a:solidFill>
                <a:latin typeface="Plus Jakarta Sans" panose="00000700000000000000" pitchFamily="2" charset="0"/>
              </a:rPr>
              <a:t>08</a:t>
            </a:r>
          </a:p>
        </p:txBody>
      </p:sp>
      <p:sp>
        <p:nvSpPr>
          <p:cNvPr id="868" name="Click here to edit title-463">
            <a:extLst>
              <a:ext uri="{FF2B5EF4-FFF2-40B4-BE49-F238E27FC236}">
                <a16:creationId xmlns:a16="http://schemas.microsoft.com/office/drawing/2014/main" id="{111B4A49-B930-4A89-A1CD-6CA2B3D95AED}"/>
              </a:ext>
            </a:extLst>
          </p:cNvPr>
          <p:cNvSpPr txBox="1"/>
          <p:nvPr/>
        </p:nvSpPr>
        <p:spPr>
          <a:xfrm>
            <a:off x="809625" y="842105"/>
            <a:ext cx="5991225" cy="1409700"/>
          </a:xfrm>
          <a:prstGeom prst="rect">
            <a:avLst/>
          </a:prstGeom>
          <a:noFill/>
        </p:spPr>
        <p:txBody>
          <a:bodyPr vertOverflow="clip" horzOverflow="clip" wrap="square" lIns="0" tIns="0" rIns="0" bIns="0" rtlCol="0" anchor="t">
            <a:spAutoFit/>
          </a:bodyPr>
          <a:lstStyle/>
          <a:p>
            <a:pPr algn="l">
              <a:lnSpc>
                <a:spcPts val="5544"/>
              </a:lnSpc>
            </a:pPr>
            <a:r>
              <a:rPr lang="en-US" sz="4200" b="1" dirty="0">
                <a:solidFill>
                  <a:srgbClr val="005959">
                    <a:alpha val="100000"/>
                  </a:srgbClr>
                </a:solidFill>
                <a:latin typeface="Plus Jakarta Sans" panose="00000700000000000000" pitchFamily="2" charset="0"/>
              </a:rPr>
              <a:t>Article 6.2 and 6.4 Mechanism</a:t>
            </a:r>
          </a:p>
        </p:txBody>
      </p:sp>
      <p:sp>
        <p:nvSpPr>
          <p:cNvPr id="869" name="Click here to edit subtitle-466">
            <a:extLst>
              <a:ext uri="{FF2B5EF4-FFF2-40B4-BE49-F238E27FC236}">
                <a16:creationId xmlns:a16="http://schemas.microsoft.com/office/drawing/2014/main" id="{111B4A49-B930-4A89-A1CD-6CA2B3D95AED}"/>
              </a:ext>
            </a:extLst>
          </p:cNvPr>
          <p:cNvSpPr txBox="1"/>
          <p:nvPr/>
        </p:nvSpPr>
        <p:spPr>
          <a:xfrm>
            <a:off x="809625" y="2358676"/>
            <a:ext cx="5991225" cy="371475"/>
          </a:xfrm>
          <a:prstGeom prst="rect">
            <a:avLst/>
          </a:prstGeom>
          <a:noFill/>
        </p:spPr>
        <p:txBody>
          <a:bodyPr vertOverflow="clip" horzOverflow="clip" wrap="square" lIns="0" tIns="0" rIns="0" bIns="0" rtlCol="0" anchor="t">
            <a:spAutoFit/>
          </a:bodyPr>
          <a:lstStyle/>
          <a:p>
            <a:pPr algn="l">
              <a:lnSpc>
                <a:spcPts val="2835"/>
              </a:lnSpc>
            </a:pPr>
            <a:r>
              <a:rPr lang="en-US" sz="2100" dirty="0">
                <a:solidFill>
                  <a:srgbClr val="515760">
                    <a:alpha val="100000"/>
                  </a:srgbClr>
                </a:solidFill>
                <a:latin typeface="Plus Jakarta Sans" panose="00000700000000000000" pitchFamily="2" charset="0"/>
              </a:rPr>
              <a:t>India's Article 6.2 and 6.4 Whitelist Sectors </a:t>
            </a:r>
          </a:p>
        </p:txBody>
      </p:sp>
    </p:spTree>
    <p:extLst>
      <p:ext uri="{BB962C8B-B14F-4D97-AF65-F5344CB8AC3E}">
        <p14:creationId xmlns:p14="http://schemas.microsoft.com/office/powerpoint/2010/main" val="3648047976"/>
      </p:ext>
    </p:extLst>
  </p:cSld>
  <p:clrMapOvr>
    <a:masterClrMapping/>
  </p:clrMapOvr>
</p:sld>
</file>

<file path=ppt/slides/slide2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870" name=""/>
        <p:cNvGrpSpPr/>
        <p:nvPr/>
      </p:nvGrpSpPr>
      <p:grpSpPr>
        <a:xfrm>
          <a:off x="0" y="0"/>
          <a:ext cx="0" cy="0"/>
          <a:chOff x="0" y="0"/>
          <a:chExt cx="0" cy="0"/>
        </a:xfrm>
      </p:grpSpPr>
      <p:pic>
        <p:nvPicPr>
          <p:cNvPr id="87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59">
            <a:alphaModFix amt="100000"/>
          </a:blip>
          <a:stretch/>
        </p:blipFill>
        <p:spPr>
          <a:xfrm>
            <a:off x="0" y="0"/>
            <a:ext cx="18288000" cy="10287000"/>
          </a:xfrm>
          <a:prstGeom prst="rect">
            <a:avLst/>
          </a:prstGeom>
        </p:spPr>
      </p:pic>
      <p:pic>
        <p:nvPicPr>
          <p:cNvPr id="87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61">
            <a:alphaModFix amt="100000"/>
          </a:blip>
          <a:stretch/>
        </p:blipFill>
        <p:spPr>
          <a:xfrm>
            <a:off x="17602200" y="914400"/>
            <a:ext cx="457200" cy="1828800"/>
          </a:xfrm>
          <a:prstGeom prst="rect">
            <a:avLst/>
          </a:prstGeom>
        </p:spPr>
      </p:pic>
      <p:pic>
        <p:nvPicPr>
          <p:cNvPr id="87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63">
            <a:alphaModFix amt="100000"/>
          </a:blip>
          <a:stretch/>
        </p:blipFill>
        <p:spPr>
          <a:xfrm>
            <a:off x="17602200" y="914400"/>
            <a:ext cx="457200" cy="1828800"/>
          </a:xfrm>
          <a:prstGeom prst="rect">
            <a:avLst/>
          </a:prstGeom>
        </p:spPr>
      </p:pic>
      <p:pic>
        <p:nvPicPr>
          <p:cNvPr id="87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65">
            <a:alphaModFix amt="100000"/>
          </a:blip>
          <a:stretch/>
        </p:blipFill>
        <p:spPr>
          <a:xfrm>
            <a:off x="228600" y="5143500"/>
            <a:ext cx="2171700" cy="3543300"/>
          </a:xfrm>
          <a:prstGeom prst="rect">
            <a:avLst/>
          </a:prstGeom>
        </p:spPr>
      </p:pic>
      <p:pic>
        <p:nvPicPr>
          <p:cNvPr id="87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67">
            <a:alphaModFix amt="100000"/>
          </a:blip>
          <a:stretch/>
        </p:blipFill>
        <p:spPr>
          <a:xfrm>
            <a:off x="228600" y="5143500"/>
            <a:ext cx="2171700" cy="3543300"/>
          </a:xfrm>
          <a:prstGeom prst="rect">
            <a:avLst/>
          </a:prstGeom>
        </p:spPr>
      </p:pic>
      <p:pic>
        <p:nvPicPr>
          <p:cNvPr id="87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69">
            <a:alphaModFix amt="100000"/>
          </a:blip>
          <a:stretch/>
        </p:blipFill>
        <p:spPr>
          <a:xfrm>
            <a:off x="228600" y="5143500"/>
            <a:ext cx="2171700" cy="3543300"/>
          </a:xfrm>
          <a:prstGeom prst="rect">
            <a:avLst/>
          </a:prstGeom>
        </p:spPr>
      </p:pic>
      <p:pic>
        <p:nvPicPr>
          <p:cNvPr id="87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71">
            <a:alphaModFix amt="100000"/>
          </a:blip>
          <a:stretch/>
        </p:blipFill>
        <p:spPr>
          <a:xfrm>
            <a:off x="228600" y="5143500"/>
            <a:ext cx="2171700" cy="3543300"/>
          </a:xfrm>
          <a:prstGeom prst="rect">
            <a:avLst/>
          </a:prstGeom>
        </p:spPr>
      </p:pic>
      <p:sp>
        <p:nvSpPr>
          <p:cNvPr id="879" name="-421">
            <a:extLst>
              <a:ext uri="{FF2B5EF4-FFF2-40B4-BE49-F238E27FC236}">
                <a16:creationId xmlns:a16="http://schemas.microsoft.com/office/drawing/2014/main" id="{111B4A49-B930-4A89-A1CD-6CA2B3D95AED}"/>
              </a:ext>
            </a:extLst>
          </p:cNvPr>
          <p:cNvSpPr txBox="1"/>
          <p:nvPr/>
        </p:nvSpPr>
        <p:spPr>
          <a:xfrm>
            <a:off x="7579424" y="3511010"/>
            <a:ext cx="9867900" cy="466725"/>
          </a:xfrm>
          <a:prstGeom prst="rect">
            <a:avLst/>
          </a:prstGeom>
          <a:noFill/>
        </p:spPr>
        <p:txBody>
          <a:bodyPr vertOverflow="clip" horzOverflow="clip" wrap="square" lIns="0" tIns="0" rIns="0" bIns="0" rtlCol="0" anchor="t">
            <a:spAutoFit/>
          </a:bodyPr>
          <a:lstStyle/>
          <a:p>
            <a:pPr algn="l">
              <a:lnSpc>
                <a:spcPts val="3618"/>
              </a:lnSpc>
            </a:pPr>
            <a:r>
              <a:rPr lang="en-US" sz="2700" dirty="0">
                <a:solidFill>
                  <a:srgbClr val="171C25">
                    <a:alpha val="100000"/>
                  </a:srgbClr>
                </a:solidFill>
                <a:latin typeface="Plus Jakarta Sans" panose="00000700000000000000" pitchFamily="2" charset="0"/>
              </a:rPr>
              <a:t>Clean fuels-</a:t>
            </a:r>
          </a:p>
        </p:txBody>
      </p:sp>
      <p:sp>
        <p:nvSpPr>
          <p:cNvPr id="880" name="-442">
            <a:extLst>
              <a:ext uri="{FF2B5EF4-FFF2-40B4-BE49-F238E27FC236}">
                <a16:creationId xmlns:a16="http://schemas.microsoft.com/office/drawing/2014/main" id="{111B4A49-B930-4A89-A1CD-6CA2B3D95AED}"/>
              </a:ext>
            </a:extLst>
          </p:cNvPr>
          <p:cNvSpPr txBox="1"/>
          <p:nvPr/>
        </p:nvSpPr>
        <p:spPr>
          <a:xfrm>
            <a:off x="8227124" y="4046410"/>
            <a:ext cx="9220200" cy="466725"/>
          </a:xfrm>
          <a:prstGeom prst="rect">
            <a:avLst/>
          </a:prstGeom>
          <a:noFill/>
        </p:spPr>
        <p:txBody>
          <a:bodyPr vertOverflow="clip" horzOverflow="clip" wrap="square" lIns="0" tIns="0" rIns="0" bIns="0" rtlCol="0" anchor="t">
            <a:spAutoFit/>
          </a:bodyPr>
          <a:lstStyle/>
          <a:p>
            <a:pPr algn="l">
              <a:lnSpc>
                <a:spcPts val="3618"/>
              </a:lnSpc>
            </a:pPr>
            <a:r>
              <a:rPr lang="en-US" sz="2700" dirty="0">
                <a:solidFill>
                  <a:srgbClr val="171C25">
                    <a:alpha val="100000"/>
                  </a:srgbClr>
                </a:solidFill>
                <a:latin typeface="Plus Jakarta Sans" panose="00000700000000000000" pitchFamily="2" charset="0"/>
              </a:rPr>
              <a:t>Green Hydrogen</a:t>
            </a:r>
          </a:p>
        </p:txBody>
      </p:sp>
      <p:sp>
        <p:nvSpPr>
          <p:cNvPr id="881" name="::before">
            <a:extLst>
              <a:ext uri="{FF2B5EF4-FFF2-40B4-BE49-F238E27FC236}">
                <a16:creationId xmlns:a16="http://schemas.microsoft.com/office/drawing/2014/main" id="{111B4A49-B930-4A89-A1CD-6CA2B3D95AED}"/>
              </a:ext>
            </a:extLst>
          </p:cNvPr>
          <p:cNvSpPr txBox="1"/>
          <p:nvPr/>
        </p:nvSpPr>
        <p:spPr>
          <a:xfrm>
            <a:off x="7622191" y="4023741"/>
            <a:ext cx="504825" cy="504825"/>
          </a:xfrm>
          <a:prstGeom prst="rect">
            <a:avLst/>
          </a:prstGeom>
          <a:noFill/>
        </p:spPr>
        <p:txBody>
          <a:bodyPr vertOverflow="clip" horzOverflow="clip" wrap="square" lIns="0" tIns="0" rIns="0" bIns="0" rtlCol="0" anchor="ctr">
            <a:spAutoFit/>
          </a:bodyPr>
          <a:lstStyle/>
          <a:p>
            <a:pPr algn="ctr"/>
            <a:r>
              <a:rPr lang="en-US" sz="2880" b="1" dirty="0">
                <a:solidFill>
                  <a:srgbClr val="005959">
                    <a:alpha val="100000"/>
                  </a:srgbClr>
                </a:solidFill>
                <a:latin typeface="Plus Jakarta Sans" panose="00000700000000000000" pitchFamily="2" charset="0"/>
              </a:rPr>
              <a:t>01</a:t>
            </a:r>
          </a:p>
        </p:txBody>
      </p:sp>
      <p:sp>
        <p:nvSpPr>
          <p:cNvPr id="882" name="-432">
            <a:extLst>
              <a:ext uri="{FF2B5EF4-FFF2-40B4-BE49-F238E27FC236}">
                <a16:creationId xmlns:a16="http://schemas.microsoft.com/office/drawing/2014/main" id="{111B4A49-B930-4A89-A1CD-6CA2B3D95AED}"/>
              </a:ext>
            </a:extLst>
          </p:cNvPr>
          <p:cNvSpPr txBox="1"/>
          <p:nvPr/>
        </p:nvSpPr>
        <p:spPr>
          <a:xfrm>
            <a:off x="8227124" y="4886706"/>
            <a:ext cx="9220200" cy="466725"/>
          </a:xfrm>
          <a:prstGeom prst="rect">
            <a:avLst/>
          </a:prstGeom>
          <a:noFill/>
        </p:spPr>
        <p:txBody>
          <a:bodyPr vertOverflow="clip" horzOverflow="clip" wrap="square" lIns="0" tIns="0" rIns="0" bIns="0" rtlCol="0" anchor="t">
            <a:spAutoFit/>
          </a:bodyPr>
          <a:lstStyle/>
          <a:p>
            <a:pPr algn="l">
              <a:lnSpc>
                <a:spcPts val="3618"/>
              </a:lnSpc>
            </a:pPr>
            <a:r>
              <a:rPr lang="en-US" sz="2700" dirty="0">
                <a:solidFill>
                  <a:srgbClr val="171C25">
                    <a:alpha val="100000"/>
                  </a:srgbClr>
                </a:solidFill>
                <a:latin typeface="Plus Jakarta Sans" panose="00000700000000000000" pitchFamily="2" charset="0"/>
              </a:rPr>
              <a:t>Compressed bio-gas</a:t>
            </a:r>
          </a:p>
        </p:txBody>
      </p:sp>
      <p:sp>
        <p:nvSpPr>
          <p:cNvPr id="883" name="::before">
            <a:extLst>
              <a:ext uri="{FF2B5EF4-FFF2-40B4-BE49-F238E27FC236}">
                <a16:creationId xmlns:a16="http://schemas.microsoft.com/office/drawing/2014/main" id="{111B4A49-B930-4A89-A1CD-6CA2B3D95AED}"/>
              </a:ext>
            </a:extLst>
          </p:cNvPr>
          <p:cNvSpPr txBox="1"/>
          <p:nvPr/>
        </p:nvSpPr>
        <p:spPr>
          <a:xfrm>
            <a:off x="7622191" y="4864036"/>
            <a:ext cx="504825" cy="504825"/>
          </a:xfrm>
          <a:prstGeom prst="rect">
            <a:avLst/>
          </a:prstGeom>
          <a:noFill/>
        </p:spPr>
        <p:txBody>
          <a:bodyPr vertOverflow="clip" horzOverflow="clip" wrap="square" lIns="0" tIns="0" rIns="0" bIns="0" rtlCol="0" anchor="ctr">
            <a:spAutoFit/>
          </a:bodyPr>
          <a:lstStyle/>
          <a:p>
            <a:pPr algn="ctr"/>
            <a:r>
              <a:rPr lang="en-US" sz="2880" b="1" dirty="0">
                <a:solidFill>
                  <a:srgbClr val="005959">
                    <a:alpha val="100000"/>
                  </a:srgbClr>
                </a:solidFill>
                <a:latin typeface="Plus Jakarta Sans" panose="00000700000000000000" pitchFamily="2" charset="0"/>
              </a:rPr>
              <a:t>02</a:t>
            </a:r>
          </a:p>
        </p:txBody>
      </p:sp>
      <p:sp>
        <p:nvSpPr>
          <p:cNvPr id="884" name="-484">
            <a:extLst>
              <a:ext uri="{FF2B5EF4-FFF2-40B4-BE49-F238E27FC236}">
                <a16:creationId xmlns:a16="http://schemas.microsoft.com/office/drawing/2014/main" id="{111B4A49-B930-4A89-A1CD-6CA2B3D95AED}"/>
              </a:ext>
            </a:extLst>
          </p:cNvPr>
          <p:cNvSpPr txBox="1"/>
          <p:nvPr/>
        </p:nvSpPr>
        <p:spPr>
          <a:xfrm>
            <a:off x="8227124" y="5727002"/>
            <a:ext cx="9220200" cy="923925"/>
          </a:xfrm>
          <a:prstGeom prst="rect">
            <a:avLst/>
          </a:prstGeom>
          <a:noFill/>
        </p:spPr>
        <p:txBody>
          <a:bodyPr vertOverflow="clip" horzOverflow="clip" wrap="square" lIns="0" tIns="0" rIns="0" bIns="0" rtlCol="0" anchor="t">
            <a:spAutoFit/>
          </a:bodyPr>
          <a:lstStyle/>
          <a:p>
            <a:pPr algn="l">
              <a:lnSpc>
                <a:spcPts val="3618"/>
              </a:lnSpc>
            </a:pPr>
            <a:r>
              <a:rPr lang="en-US" sz="2700" dirty="0">
                <a:solidFill>
                  <a:srgbClr val="171C25">
                    <a:alpha val="100000"/>
                  </a:srgbClr>
                </a:solidFill>
                <a:latin typeface="Plus Jakarta Sans" panose="00000700000000000000" pitchFamily="2" charset="0"/>
              </a:rPr>
              <a:t>Emerging mobility solutions like fuel cells and Sustainable Aviation Fuel</a:t>
            </a:r>
          </a:p>
        </p:txBody>
      </p:sp>
      <p:sp>
        <p:nvSpPr>
          <p:cNvPr id="885" name="::before">
            <a:extLst>
              <a:ext uri="{FF2B5EF4-FFF2-40B4-BE49-F238E27FC236}">
                <a16:creationId xmlns:a16="http://schemas.microsoft.com/office/drawing/2014/main" id="{111B4A49-B930-4A89-A1CD-6CA2B3D95AED}"/>
              </a:ext>
            </a:extLst>
          </p:cNvPr>
          <p:cNvSpPr txBox="1"/>
          <p:nvPr/>
        </p:nvSpPr>
        <p:spPr>
          <a:xfrm>
            <a:off x="7622191" y="5704332"/>
            <a:ext cx="504825" cy="504825"/>
          </a:xfrm>
          <a:prstGeom prst="rect">
            <a:avLst/>
          </a:prstGeom>
          <a:noFill/>
        </p:spPr>
        <p:txBody>
          <a:bodyPr vertOverflow="clip" horzOverflow="clip" wrap="square" lIns="0" tIns="0" rIns="0" bIns="0" rtlCol="0" anchor="ctr">
            <a:spAutoFit/>
          </a:bodyPr>
          <a:lstStyle/>
          <a:p>
            <a:pPr algn="ctr"/>
            <a:r>
              <a:rPr lang="en-US" sz="2880" b="1" dirty="0">
                <a:solidFill>
                  <a:srgbClr val="005959">
                    <a:alpha val="100000"/>
                  </a:srgbClr>
                </a:solidFill>
                <a:latin typeface="Plus Jakarta Sans" panose="00000700000000000000" pitchFamily="2" charset="0"/>
              </a:rPr>
              <a:t>03</a:t>
            </a:r>
          </a:p>
        </p:txBody>
      </p:sp>
      <p:sp>
        <p:nvSpPr>
          <p:cNvPr id="886" name="Click here to edit title-442">
            <a:extLst>
              <a:ext uri="{FF2B5EF4-FFF2-40B4-BE49-F238E27FC236}">
                <a16:creationId xmlns:a16="http://schemas.microsoft.com/office/drawing/2014/main" id="{111B4A49-B930-4A89-A1CD-6CA2B3D95AED}"/>
              </a:ext>
            </a:extLst>
          </p:cNvPr>
          <p:cNvSpPr txBox="1"/>
          <p:nvPr/>
        </p:nvSpPr>
        <p:spPr>
          <a:xfrm>
            <a:off x="809625" y="842105"/>
            <a:ext cx="5991225" cy="1409700"/>
          </a:xfrm>
          <a:prstGeom prst="rect">
            <a:avLst/>
          </a:prstGeom>
          <a:noFill/>
        </p:spPr>
        <p:txBody>
          <a:bodyPr vertOverflow="clip" horzOverflow="clip" wrap="square" lIns="0" tIns="0" rIns="0" bIns="0" rtlCol="0" anchor="t">
            <a:spAutoFit/>
          </a:bodyPr>
          <a:lstStyle/>
          <a:p>
            <a:pPr algn="l">
              <a:lnSpc>
                <a:spcPts val="5544"/>
              </a:lnSpc>
            </a:pPr>
            <a:r>
              <a:rPr lang="en-US" sz="4200" b="1" dirty="0">
                <a:solidFill>
                  <a:srgbClr val="005959">
                    <a:alpha val="100000"/>
                  </a:srgbClr>
                </a:solidFill>
                <a:latin typeface="Plus Jakarta Sans" panose="00000700000000000000" pitchFamily="2" charset="0"/>
              </a:rPr>
              <a:t>Article 6.2 and 6.4 Mechanism</a:t>
            </a:r>
          </a:p>
        </p:txBody>
      </p:sp>
      <p:sp>
        <p:nvSpPr>
          <p:cNvPr id="887" name="Click here to edit subtitle-483">
            <a:extLst>
              <a:ext uri="{FF2B5EF4-FFF2-40B4-BE49-F238E27FC236}">
                <a16:creationId xmlns:a16="http://schemas.microsoft.com/office/drawing/2014/main" id="{111B4A49-B930-4A89-A1CD-6CA2B3D95AED}"/>
              </a:ext>
            </a:extLst>
          </p:cNvPr>
          <p:cNvSpPr txBox="1"/>
          <p:nvPr/>
        </p:nvSpPr>
        <p:spPr>
          <a:xfrm>
            <a:off x="809625" y="2358676"/>
            <a:ext cx="5991225" cy="371475"/>
          </a:xfrm>
          <a:prstGeom prst="rect">
            <a:avLst/>
          </a:prstGeom>
          <a:noFill/>
        </p:spPr>
        <p:txBody>
          <a:bodyPr vertOverflow="clip" horzOverflow="clip" wrap="square" lIns="0" tIns="0" rIns="0" bIns="0" rtlCol="0" anchor="t">
            <a:spAutoFit/>
          </a:bodyPr>
          <a:lstStyle/>
          <a:p>
            <a:pPr algn="l">
              <a:lnSpc>
                <a:spcPts val="2835"/>
              </a:lnSpc>
            </a:pPr>
            <a:r>
              <a:rPr lang="en-US" sz="2100" dirty="0">
                <a:solidFill>
                  <a:srgbClr val="515760">
                    <a:alpha val="100000"/>
                  </a:srgbClr>
                </a:solidFill>
                <a:latin typeface="Plus Jakarta Sans" panose="00000700000000000000" pitchFamily="2" charset="0"/>
              </a:rPr>
              <a:t>India's Article 6.2 and 6.4 Whitelist Sectors </a:t>
            </a:r>
          </a:p>
        </p:txBody>
      </p:sp>
    </p:spTree>
    <p:extLst>
      <p:ext uri="{BB962C8B-B14F-4D97-AF65-F5344CB8AC3E}">
        <p14:creationId xmlns:p14="http://schemas.microsoft.com/office/powerpoint/2010/main" val="3648047976"/>
      </p:ext>
    </p:extLst>
  </p:cSld>
  <p:clrMapOvr>
    <a:masterClrMapping/>
  </p:clrMapOvr>
</p:sld>
</file>

<file path=ppt/slides/slide2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888" name=""/>
        <p:cNvGrpSpPr/>
        <p:nvPr/>
      </p:nvGrpSpPr>
      <p:grpSpPr>
        <a:xfrm>
          <a:off x="0" y="0"/>
          <a:ext cx="0" cy="0"/>
          <a:chOff x="0" y="0"/>
          <a:chExt cx="0" cy="0"/>
        </a:xfrm>
      </p:grpSpPr>
      <p:pic>
        <p:nvPicPr>
          <p:cNvPr id="89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75">
            <a:alphaModFix amt="100000"/>
          </a:blip>
          <a:stretch/>
        </p:blipFill>
        <p:spPr>
          <a:xfrm>
            <a:off x="0" y="0"/>
            <a:ext cx="18288000" cy="10287000"/>
          </a:xfrm>
          <a:prstGeom prst="rect">
            <a:avLst/>
          </a:prstGeom>
        </p:spPr>
      </p:pic>
      <p:pic>
        <p:nvPicPr>
          <p:cNvPr id="891"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77">
            <a:alphaModFix amt="100000"/>
          </a:blip>
          <a:stretch/>
        </p:blipFill>
        <p:spPr>
          <a:xfrm>
            <a:off x="17602200" y="914400"/>
            <a:ext cx="457200" cy="1828800"/>
          </a:xfrm>
          <a:prstGeom prst="rect">
            <a:avLst/>
          </a:prstGeom>
        </p:spPr>
      </p:pic>
      <p:pic>
        <p:nvPicPr>
          <p:cNvPr id="89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79">
            <a:alphaModFix amt="100000"/>
          </a:blip>
          <a:stretch/>
        </p:blipFill>
        <p:spPr>
          <a:xfrm>
            <a:off x="17602200" y="914400"/>
            <a:ext cx="457200" cy="1828800"/>
          </a:xfrm>
          <a:prstGeom prst="rect">
            <a:avLst/>
          </a:prstGeom>
        </p:spPr>
      </p:pic>
      <p:pic>
        <p:nvPicPr>
          <p:cNvPr id="89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81">
            <a:alphaModFix amt="100000"/>
          </a:blip>
          <a:stretch/>
        </p:blipFill>
        <p:spPr>
          <a:xfrm>
            <a:off x="228600" y="5143500"/>
            <a:ext cx="2171700" cy="3543300"/>
          </a:xfrm>
          <a:prstGeom prst="rect">
            <a:avLst/>
          </a:prstGeom>
        </p:spPr>
      </p:pic>
      <p:pic>
        <p:nvPicPr>
          <p:cNvPr id="89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83">
            <a:alphaModFix amt="100000"/>
          </a:blip>
          <a:stretch/>
        </p:blipFill>
        <p:spPr>
          <a:xfrm>
            <a:off x="228600" y="5143500"/>
            <a:ext cx="2171700" cy="3543300"/>
          </a:xfrm>
          <a:prstGeom prst="rect">
            <a:avLst/>
          </a:prstGeom>
        </p:spPr>
      </p:pic>
      <p:pic>
        <p:nvPicPr>
          <p:cNvPr id="89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85">
            <a:alphaModFix amt="100000"/>
          </a:blip>
          <a:stretch/>
        </p:blipFill>
        <p:spPr>
          <a:xfrm>
            <a:off x="228600" y="5143500"/>
            <a:ext cx="2171700" cy="3543300"/>
          </a:xfrm>
          <a:prstGeom prst="rect">
            <a:avLst/>
          </a:prstGeom>
        </p:spPr>
      </p:pic>
      <p:pic>
        <p:nvPicPr>
          <p:cNvPr id="89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87">
            <a:alphaModFix amt="100000"/>
          </a:blip>
          <a:stretch/>
        </p:blipFill>
        <p:spPr>
          <a:xfrm>
            <a:off x="228600" y="5143500"/>
            <a:ext cx="2171700" cy="3543300"/>
          </a:xfrm>
          <a:prstGeom prst="rect">
            <a:avLst/>
          </a:prstGeom>
        </p:spPr>
      </p:pic>
      <p:sp>
        <p:nvSpPr>
          <p:cNvPr id="897" name="-494">
            <a:extLst>
              <a:ext uri="{FF2B5EF4-FFF2-40B4-BE49-F238E27FC236}">
                <a16:creationId xmlns:a16="http://schemas.microsoft.com/office/drawing/2014/main" id="{111B4A49-B930-4A89-A1CD-6CA2B3D95AED}"/>
              </a:ext>
            </a:extLst>
          </p:cNvPr>
          <p:cNvSpPr txBox="1"/>
          <p:nvPr/>
        </p:nvSpPr>
        <p:spPr>
          <a:xfrm>
            <a:off x="8227124" y="2403158"/>
            <a:ext cx="9220200" cy="466725"/>
          </a:xfrm>
          <a:prstGeom prst="rect">
            <a:avLst/>
          </a:prstGeom>
          <a:noFill/>
        </p:spPr>
        <p:txBody>
          <a:bodyPr vertOverflow="clip" horzOverflow="clip" wrap="square" lIns="0" tIns="0" rIns="0" bIns="0" rtlCol="0" anchor="t">
            <a:spAutoFit/>
          </a:bodyPr>
          <a:lstStyle/>
          <a:p>
            <a:pPr algn="l">
              <a:lnSpc>
                <a:spcPts val="3618"/>
              </a:lnSpc>
            </a:pPr>
            <a:r>
              <a:rPr lang="en-US" sz="2700" dirty="0">
                <a:solidFill>
                  <a:srgbClr val="171C25">
                    <a:alpha val="100000"/>
                  </a:srgbClr>
                </a:solidFill>
                <a:latin typeface="Plus Jakarta Sans" panose="00000700000000000000" pitchFamily="2" charset="0"/>
              </a:rPr>
              <a:t>Other Innovations-</a:t>
            </a:r>
          </a:p>
        </p:txBody>
      </p:sp>
      <p:sp>
        <p:nvSpPr>
          <p:cNvPr id="898" name="::before">
            <a:extLst>
              <a:ext uri="{FF2B5EF4-FFF2-40B4-BE49-F238E27FC236}">
                <a16:creationId xmlns:a16="http://schemas.microsoft.com/office/drawing/2014/main" id="{111B4A49-B930-4A89-A1CD-6CA2B3D95AED}"/>
              </a:ext>
            </a:extLst>
          </p:cNvPr>
          <p:cNvSpPr txBox="1"/>
          <p:nvPr/>
        </p:nvSpPr>
        <p:spPr>
          <a:xfrm>
            <a:off x="7622191" y="2380488"/>
            <a:ext cx="504825" cy="504825"/>
          </a:xfrm>
          <a:prstGeom prst="rect">
            <a:avLst/>
          </a:prstGeom>
          <a:noFill/>
        </p:spPr>
        <p:txBody>
          <a:bodyPr vertOverflow="clip" horzOverflow="clip" wrap="square" lIns="0" tIns="0" rIns="0" bIns="0" rtlCol="0" anchor="ctr">
            <a:spAutoFit/>
          </a:bodyPr>
          <a:lstStyle/>
          <a:p>
            <a:pPr algn="ctr"/>
            <a:r>
              <a:rPr lang="en-US" sz="2880" b="1" dirty="0">
                <a:solidFill>
                  <a:srgbClr val="005959">
                    <a:alpha val="100000"/>
                  </a:srgbClr>
                </a:solidFill>
                <a:latin typeface="Plus Jakarta Sans" panose="00000700000000000000" pitchFamily="2" charset="0"/>
              </a:rPr>
              <a:t>01</a:t>
            </a:r>
          </a:p>
        </p:txBody>
      </p:sp>
      <p:sp>
        <p:nvSpPr>
          <p:cNvPr id="899" name="-407">
            <a:extLst>
              <a:ext uri="{FF2B5EF4-FFF2-40B4-BE49-F238E27FC236}">
                <a16:creationId xmlns:a16="http://schemas.microsoft.com/office/drawing/2014/main" id="{111B4A49-B930-4A89-A1CD-6CA2B3D95AED}"/>
              </a:ext>
            </a:extLst>
          </p:cNvPr>
          <p:cNvSpPr txBox="1"/>
          <p:nvPr/>
        </p:nvSpPr>
        <p:spPr>
          <a:xfrm>
            <a:off x="8531924" y="2976753"/>
            <a:ext cx="8915400" cy="466725"/>
          </a:xfrm>
          <a:prstGeom prst="rect">
            <a:avLst/>
          </a:prstGeom>
          <a:noFill/>
        </p:spPr>
        <p:txBody>
          <a:bodyPr vertOverflow="clip" horzOverflow="clip" wrap="square" lIns="0" tIns="0" rIns="0" bIns="0" rtlCol="0" anchor="t">
            <a:spAutoFit/>
          </a:bodyPr>
          <a:lstStyle/>
          <a:p>
            <a:pPr algn="l">
              <a:lnSpc>
                <a:spcPts val="3618"/>
              </a:lnSpc>
            </a:pPr>
            <a:r>
              <a:rPr lang="en-US" sz="2700" dirty="0">
                <a:solidFill>
                  <a:srgbClr val="171C25">
                    <a:alpha val="100000"/>
                  </a:srgbClr>
                </a:solidFill>
                <a:latin typeface="Plus Jakarta Sans" panose="00000700000000000000" pitchFamily="2" charset="0"/>
              </a:rPr>
              <a:t>High end technology for energy efficiency</a:t>
            </a:r>
          </a:p>
        </p:txBody>
      </p:sp>
      <p:pic>
        <p:nvPicPr>
          <p:cNvPr id="900" name="::before">
            <a:extLst>
              <a:ext uri="{FF2B5EF4-FFF2-40B4-BE49-F238E27FC236}">
                <a16:creationId xmlns:a16="http://schemas.microsoft.com/office/drawing/2014/main" id="{A8642F66-C0BB-4949-9A9C-024B120A5D52}"/>
              </a:ext>
            </a:extLst>
          </p:cNvPr>
          <p:cNvPicPr>
            <a:picLocks noChangeAspect="1"/>
          </p:cNvPicPr>
          <p:nvPr/>
        </p:nvPicPr>
        <p:blipFill rotWithShape="1">
          <a:blip r:embed="rId689">
            <a:alphaModFix amt="100000"/>
          </a:blip>
          <a:stretch/>
        </p:blipFill>
        <p:spPr>
          <a:xfrm>
            <a:off x="8258175" y="3114675"/>
            <a:ext cx="190500" cy="190500"/>
          </a:xfrm>
          <a:prstGeom prst="rect">
            <a:avLst/>
          </a:prstGeom>
        </p:spPr>
      </p:pic>
      <p:sp>
        <p:nvSpPr>
          <p:cNvPr id="901" name="-431">
            <a:extLst>
              <a:ext uri="{FF2B5EF4-FFF2-40B4-BE49-F238E27FC236}">
                <a16:creationId xmlns:a16="http://schemas.microsoft.com/office/drawing/2014/main" id="{111B4A49-B930-4A89-A1CD-6CA2B3D95AED}"/>
              </a:ext>
            </a:extLst>
          </p:cNvPr>
          <p:cNvSpPr txBox="1"/>
          <p:nvPr/>
        </p:nvSpPr>
        <p:spPr>
          <a:xfrm>
            <a:off x="8531924" y="3550444"/>
            <a:ext cx="8915400" cy="923925"/>
          </a:xfrm>
          <a:prstGeom prst="rect">
            <a:avLst/>
          </a:prstGeom>
          <a:noFill/>
        </p:spPr>
        <p:txBody>
          <a:bodyPr vertOverflow="clip" horzOverflow="clip" wrap="square" lIns="0" tIns="0" rIns="0" bIns="0" rtlCol="0" anchor="t">
            <a:spAutoFit/>
          </a:bodyPr>
          <a:lstStyle/>
          <a:p>
            <a:pPr algn="l">
              <a:lnSpc>
                <a:spcPts val="3618"/>
              </a:lnSpc>
            </a:pPr>
            <a:r>
              <a:rPr lang="en-US" sz="2700" dirty="0">
                <a:solidFill>
                  <a:srgbClr val="171C25">
                    <a:alpha val="100000"/>
                  </a:srgbClr>
                </a:solidFill>
                <a:latin typeface="Plus Jakarta Sans" panose="00000700000000000000" pitchFamily="2" charset="0"/>
              </a:rPr>
              <a:t>Best available technologies for process improvement in hard to abate sectors</a:t>
            </a:r>
          </a:p>
        </p:txBody>
      </p:sp>
      <p:pic>
        <p:nvPicPr>
          <p:cNvPr id="902" name="::before">
            <a:extLst>
              <a:ext uri="{FF2B5EF4-FFF2-40B4-BE49-F238E27FC236}">
                <a16:creationId xmlns:a16="http://schemas.microsoft.com/office/drawing/2014/main" id="{A8642F66-C0BB-4949-9A9C-024B120A5D52}"/>
              </a:ext>
            </a:extLst>
          </p:cNvPr>
          <p:cNvPicPr>
            <a:picLocks noChangeAspect="1"/>
          </p:cNvPicPr>
          <p:nvPr/>
        </p:nvPicPr>
        <p:blipFill rotWithShape="1">
          <a:blip r:embed="rId691">
            <a:alphaModFix amt="100000"/>
          </a:blip>
          <a:stretch/>
        </p:blipFill>
        <p:spPr>
          <a:xfrm>
            <a:off x="8258175" y="3686175"/>
            <a:ext cx="190500" cy="190500"/>
          </a:xfrm>
          <a:prstGeom prst="rect">
            <a:avLst/>
          </a:prstGeom>
        </p:spPr>
      </p:pic>
      <p:sp>
        <p:nvSpPr>
          <p:cNvPr id="903" name="-470">
            <a:extLst>
              <a:ext uri="{FF2B5EF4-FFF2-40B4-BE49-F238E27FC236}">
                <a16:creationId xmlns:a16="http://schemas.microsoft.com/office/drawing/2014/main" id="{111B4A49-B930-4A89-A1CD-6CA2B3D95AED}"/>
              </a:ext>
            </a:extLst>
          </p:cNvPr>
          <p:cNvSpPr txBox="1"/>
          <p:nvPr/>
        </p:nvSpPr>
        <p:spPr>
          <a:xfrm>
            <a:off x="8227124" y="4850035"/>
            <a:ext cx="9220200" cy="466725"/>
          </a:xfrm>
          <a:prstGeom prst="rect">
            <a:avLst/>
          </a:prstGeom>
          <a:noFill/>
        </p:spPr>
        <p:txBody>
          <a:bodyPr vertOverflow="clip" horzOverflow="clip" wrap="square" lIns="0" tIns="0" rIns="0" bIns="0" rtlCol="0" anchor="t">
            <a:spAutoFit/>
          </a:bodyPr>
          <a:lstStyle/>
          <a:p>
            <a:pPr algn="l">
              <a:lnSpc>
                <a:spcPts val="3618"/>
              </a:lnSpc>
            </a:pPr>
            <a:r>
              <a:rPr lang="en-US" sz="2700" dirty="0">
                <a:solidFill>
                  <a:srgbClr val="171C25">
                    <a:alpha val="100000"/>
                  </a:srgbClr>
                </a:solidFill>
                <a:latin typeface="Plus Jakarta Sans" panose="00000700000000000000" pitchFamily="2" charset="0"/>
              </a:rPr>
              <a:t>Alternate Materials-</a:t>
            </a:r>
          </a:p>
        </p:txBody>
      </p:sp>
      <p:sp>
        <p:nvSpPr>
          <p:cNvPr id="904" name="::before">
            <a:extLst>
              <a:ext uri="{FF2B5EF4-FFF2-40B4-BE49-F238E27FC236}">
                <a16:creationId xmlns:a16="http://schemas.microsoft.com/office/drawing/2014/main" id="{111B4A49-B930-4A89-A1CD-6CA2B3D95AED}"/>
              </a:ext>
            </a:extLst>
          </p:cNvPr>
          <p:cNvSpPr txBox="1"/>
          <p:nvPr/>
        </p:nvSpPr>
        <p:spPr>
          <a:xfrm>
            <a:off x="7622191" y="4827365"/>
            <a:ext cx="504825" cy="504825"/>
          </a:xfrm>
          <a:prstGeom prst="rect">
            <a:avLst/>
          </a:prstGeom>
          <a:noFill/>
        </p:spPr>
        <p:txBody>
          <a:bodyPr vertOverflow="clip" horzOverflow="clip" wrap="square" lIns="0" tIns="0" rIns="0" bIns="0" rtlCol="0" anchor="ctr">
            <a:spAutoFit/>
          </a:bodyPr>
          <a:lstStyle/>
          <a:p>
            <a:pPr algn="ctr"/>
            <a:r>
              <a:rPr lang="en-US" sz="2880" b="1" dirty="0">
                <a:solidFill>
                  <a:srgbClr val="005959">
                    <a:alpha val="100000"/>
                  </a:srgbClr>
                </a:solidFill>
                <a:latin typeface="Plus Jakarta Sans" panose="00000700000000000000" pitchFamily="2" charset="0"/>
              </a:rPr>
              <a:t>02</a:t>
            </a:r>
          </a:p>
        </p:txBody>
      </p:sp>
      <p:sp>
        <p:nvSpPr>
          <p:cNvPr id="905" name="-470">
            <a:extLst>
              <a:ext uri="{FF2B5EF4-FFF2-40B4-BE49-F238E27FC236}">
                <a16:creationId xmlns:a16="http://schemas.microsoft.com/office/drawing/2014/main" id="{111B4A49-B930-4A89-A1CD-6CA2B3D95AED}"/>
              </a:ext>
            </a:extLst>
          </p:cNvPr>
          <p:cNvSpPr txBox="1"/>
          <p:nvPr/>
        </p:nvSpPr>
        <p:spPr>
          <a:xfrm>
            <a:off x="8531924" y="5423726"/>
            <a:ext cx="8915400" cy="466725"/>
          </a:xfrm>
          <a:prstGeom prst="rect">
            <a:avLst/>
          </a:prstGeom>
          <a:noFill/>
        </p:spPr>
        <p:txBody>
          <a:bodyPr vertOverflow="clip" horzOverflow="clip" wrap="square" lIns="0" tIns="0" rIns="0" bIns="0" rtlCol="0" anchor="t">
            <a:spAutoFit/>
          </a:bodyPr>
          <a:lstStyle/>
          <a:p>
            <a:pPr algn="l">
              <a:lnSpc>
                <a:spcPts val="3618"/>
              </a:lnSpc>
            </a:pPr>
            <a:r>
              <a:rPr lang="en-US" sz="2700" dirty="0">
                <a:solidFill>
                  <a:srgbClr val="171C25">
                    <a:alpha val="100000"/>
                  </a:srgbClr>
                </a:solidFill>
                <a:latin typeface="Plus Jakarta Sans" panose="00000700000000000000" pitchFamily="2" charset="0"/>
              </a:rPr>
              <a:t>Green Ammonia</a:t>
            </a:r>
          </a:p>
        </p:txBody>
      </p:sp>
      <p:pic>
        <p:nvPicPr>
          <p:cNvPr id="906" name="::before">
            <a:extLst>
              <a:ext uri="{FF2B5EF4-FFF2-40B4-BE49-F238E27FC236}">
                <a16:creationId xmlns:a16="http://schemas.microsoft.com/office/drawing/2014/main" id="{A8642F66-C0BB-4949-9A9C-024B120A5D52}"/>
              </a:ext>
            </a:extLst>
          </p:cNvPr>
          <p:cNvPicPr>
            <a:picLocks noChangeAspect="1"/>
          </p:cNvPicPr>
          <p:nvPr/>
        </p:nvPicPr>
        <p:blipFill rotWithShape="1">
          <a:blip r:embed="rId693">
            <a:alphaModFix amt="100000"/>
          </a:blip>
          <a:stretch/>
        </p:blipFill>
        <p:spPr>
          <a:xfrm>
            <a:off x="8258175" y="5562600"/>
            <a:ext cx="190500" cy="190500"/>
          </a:xfrm>
          <a:prstGeom prst="rect">
            <a:avLst/>
          </a:prstGeom>
        </p:spPr>
      </p:pic>
      <p:sp>
        <p:nvSpPr>
          <p:cNvPr id="907" name="-446">
            <a:extLst>
              <a:ext uri="{FF2B5EF4-FFF2-40B4-BE49-F238E27FC236}">
                <a16:creationId xmlns:a16="http://schemas.microsoft.com/office/drawing/2014/main" id="{111B4A49-B930-4A89-A1CD-6CA2B3D95AED}"/>
              </a:ext>
            </a:extLst>
          </p:cNvPr>
          <p:cNvSpPr txBox="1"/>
          <p:nvPr/>
        </p:nvSpPr>
        <p:spPr>
          <a:xfrm>
            <a:off x="8227124" y="6264021"/>
            <a:ext cx="9220200" cy="466725"/>
          </a:xfrm>
          <a:prstGeom prst="rect">
            <a:avLst/>
          </a:prstGeom>
          <a:noFill/>
        </p:spPr>
        <p:txBody>
          <a:bodyPr vertOverflow="clip" horzOverflow="clip" wrap="square" lIns="0" tIns="0" rIns="0" bIns="0" rtlCol="0" anchor="t">
            <a:spAutoFit/>
          </a:bodyPr>
          <a:lstStyle/>
          <a:p>
            <a:pPr algn="l">
              <a:lnSpc>
                <a:spcPts val="3618"/>
              </a:lnSpc>
            </a:pPr>
            <a:r>
              <a:rPr lang="en-US" sz="2700" dirty="0">
                <a:solidFill>
                  <a:srgbClr val="171C25">
                    <a:alpha val="100000"/>
                  </a:srgbClr>
                </a:solidFill>
                <a:latin typeface="Plus Jakarta Sans" panose="00000700000000000000" pitchFamily="2" charset="0"/>
              </a:rPr>
              <a:t>Removal Activities</a:t>
            </a:r>
          </a:p>
        </p:txBody>
      </p:sp>
      <p:sp>
        <p:nvSpPr>
          <p:cNvPr id="908" name="::before">
            <a:extLst>
              <a:ext uri="{FF2B5EF4-FFF2-40B4-BE49-F238E27FC236}">
                <a16:creationId xmlns:a16="http://schemas.microsoft.com/office/drawing/2014/main" id="{111B4A49-B930-4A89-A1CD-6CA2B3D95AED}"/>
              </a:ext>
            </a:extLst>
          </p:cNvPr>
          <p:cNvSpPr txBox="1"/>
          <p:nvPr/>
        </p:nvSpPr>
        <p:spPr>
          <a:xfrm>
            <a:off x="7622191" y="6241352"/>
            <a:ext cx="504825" cy="504825"/>
          </a:xfrm>
          <a:prstGeom prst="rect">
            <a:avLst/>
          </a:prstGeom>
          <a:noFill/>
        </p:spPr>
        <p:txBody>
          <a:bodyPr vertOverflow="clip" horzOverflow="clip" wrap="square" lIns="0" tIns="0" rIns="0" bIns="0" rtlCol="0" anchor="ctr">
            <a:spAutoFit/>
          </a:bodyPr>
          <a:lstStyle/>
          <a:p>
            <a:pPr algn="ctr"/>
            <a:r>
              <a:rPr lang="en-US" sz="2880" b="1" dirty="0">
                <a:solidFill>
                  <a:srgbClr val="005959">
                    <a:alpha val="100000"/>
                  </a:srgbClr>
                </a:solidFill>
                <a:latin typeface="Plus Jakarta Sans" panose="00000700000000000000" pitchFamily="2" charset="0"/>
              </a:rPr>
              <a:t>03</a:t>
            </a:r>
          </a:p>
        </p:txBody>
      </p:sp>
      <p:sp>
        <p:nvSpPr>
          <p:cNvPr id="909" name="-473">
            <a:extLst>
              <a:ext uri="{FF2B5EF4-FFF2-40B4-BE49-F238E27FC236}">
                <a16:creationId xmlns:a16="http://schemas.microsoft.com/office/drawing/2014/main" id="{111B4A49-B930-4A89-A1CD-6CA2B3D95AED}"/>
              </a:ext>
            </a:extLst>
          </p:cNvPr>
          <p:cNvSpPr txBox="1"/>
          <p:nvPr/>
        </p:nvSpPr>
        <p:spPr>
          <a:xfrm>
            <a:off x="8531924" y="6837616"/>
            <a:ext cx="8915400" cy="466725"/>
          </a:xfrm>
          <a:prstGeom prst="rect">
            <a:avLst/>
          </a:prstGeom>
          <a:noFill/>
        </p:spPr>
        <p:txBody>
          <a:bodyPr vertOverflow="clip" horzOverflow="clip" wrap="square" lIns="0" tIns="0" rIns="0" bIns="0" rtlCol="0" anchor="t">
            <a:spAutoFit/>
          </a:bodyPr>
          <a:lstStyle/>
          <a:p>
            <a:pPr algn="l">
              <a:lnSpc>
                <a:spcPts val="3618"/>
              </a:lnSpc>
            </a:pPr>
            <a:r>
              <a:rPr lang="en-US" sz="2700" dirty="0">
                <a:solidFill>
                  <a:srgbClr val="171C25">
                    <a:alpha val="100000"/>
                  </a:srgbClr>
                </a:solidFill>
                <a:latin typeface="Plus Jakarta Sans" panose="00000700000000000000" pitchFamily="2" charset="0"/>
              </a:rPr>
              <a:t>Carbon Capture Utilization and Storage</a:t>
            </a:r>
          </a:p>
        </p:txBody>
      </p:sp>
      <p:pic>
        <p:nvPicPr>
          <p:cNvPr id="910" name="::before">
            <a:extLst>
              <a:ext uri="{FF2B5EF4-FFF2-40B4-BE49-F238E27FC236}">
                <a16:creationId xmlns:a16="http://schemas.microsoft.com/office/drawing/2014/main" id="{A8642F66-C0BB-4949-9A9C-024B120A5D52}"/>
              </a:ext>
            </a:extLst>
          </p:cNvPr>
          <p:cNvPicPr>
            <a:picLocks noChangeAspect="1"/>
          </p:cNvPicPr>
          <p:nvPr/>
        </p:nvPicPr>
        <p:blipFill rotWithShape="1">
          <a:blip r:embed="rId695">
            <a:alphaModFix amt="100000"/>
          </a:blip>
          <a:stretch/>
        </p:blipFill>
        <p:spPr>
          <a:xfrm>
            <a:off x="8258175" y="6972300"/>
            <a:ext cx="190500" cy="190500"/>
          </a:xfrm>
          <a:prstGeom prst="rect">
            <a:avLst/>
          </a:prstGeom>
        </p:spPr>
      </p:pic>
      <p:sp>
        <p:nvSpPr>
          <p:cNvPr id="911" name="Click here to edit title-494">
            <a:extLst>
              <a:ext uri="{FF2B5EF4-FFF2-40B4-BE49-F238E27FC236}">
                <a16:creationId xmlns:a16="http://schemas.microsoft.com/office/drawing/2014/main" id="{111B4A49-B930-4A89-A1CD-6CA2B3D95AED}"/>
              </a:ext>
            </a:extLst>
          </p:cNvPr>
          <p:cNvSpPr txBox="1"/>
          <p:nvPr/>
        </p:nvSpPr>
        <p:spPr>
          <a:xfrm>
            <a:off x="809625" y="842105"/>
            <a:ext cx="5991225" cy="1409700"/>
          </a:xfrm>
          <a:prstGeom prst="rect">
            <a:avLst/>
          </a:prstGeom>
          <a:noFill/>
        </p:spPr>
        <p:txBody>
          <a:bodyPr vertOverflow="clip" horzOverflow="clip" wrap="square" lIns="0" tIns="0" rIns="0" bIns="0" rtlCol="0" anchor="t">
            <a:spAutoFit/>
          </a:bodyPr>
          <a:lstStyle/>
          <a:p>
            <a:pPr algn="l">
              <a:lnSpc>
                <a:spcPts val="5544"/>
              </a:lnSpc>
            </a:pPr>
            <a:r>
              <a:rPr lang="en-US" sz="4200" b="1" dirty="0">
                <a:solidFill>
                  <a:srgbClr val="005959">
                    <a:alpha val="100000"/>
                  </a:srgbClr>
                </a:solidFill>
                <a:latin typeface="Plus Jakarta Sans" panose="00000700000000000000" pitchFamily="2" charset="0"/>
              </a:rPr>
              <a:t>Article 6.2 and 6.4 Mechanism</a:t>
            </a:r>
          </a:p>
        </p:txBody>
      </p:sp>
      <p:sp>
        <p:nvSpPr>
          <p:cNvPr id="912" name="Click here to edit subtitle-489">
            <a:extLst>
              <a:ext uri="{FF2B5EF4-FFF2-40B4-BE49-F238E27FC236}">
                <a16:creationId xmlns:a16="http://schemas.microsoft.com/office/drawing/2014/main" id="{111B4A49-B930-4A89-A1CD-6CA2B3D95AED}"/>
              </a:ext>
            </a:extLst>
          </p:cNvPr>
          <p:cNvSpPr txBox="1"/>
          <p:nvPr/>
        </p:nvSpPr>
        <p:spPr>
          <a:xfrm>
            <a:off x="809625" y="2358676"/>
            <a:ext cx="5991225" cy="371475"/>
          </a:xfrm>
          <a:prstGeom prst="rect">
            <a:avLst/>
          </a:prstGeom>
          <a:noFill/>
        </p:spPr>
        <p:txBody>
          <a:bodyPr vertOverflow="clip" horzOverflow="clip" wrap="square" lIns="0" tIns="0" rIns="0" bIns="0" rtlCol="0" anchor="t">
            <a:spAutoFit/>
          </a:bodyPr>
          <a:lstStyle/>
          <a:p>
            <a:pPr algn="l">
              <a:lnSpc>
                <a:spcPts val="2835"/>
              </a:lnSpc>
            </a:pPr>
            <a:r>
              <a:rPr lang="en-US" sz="2100" dirty="0">
                <a:solidFill>
                  <a:srgbClr val="515760">
                    <a:alpha val="100000"/>
                  </a:srgbClr>
                </a:solidFill>
                <a:latin typeface="Plus Jakarta Sans" panose="00000700000000000000" pitchFamily="2" charset="0"/>
              </a:rPr>
              <a:t>India's Article 6.2 and 6.4 Whitelist Sectors </a:t>
            </a:r>
          </a:p>
        </p:txBody>
      </p:sp>
    </p:spTree>
    <p:extLst>
      <p:ext uri="{BB962C8B-B14F-4D97-AF65-F5344CB8AC3E}">
        <p14:creationId xmlns:p14="http://schemas.microsoft.com/office/powerpoint/2010/main" val="3648047976"/>
      </p:ext>
    </p:extLst>
  </p:cSld>
  <p:clrMapOvr>
    <a:masterClrMapping/>
  </p:clrMapOvr>
</p:sld>
</file>

<file path=ppt/slides/slide2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913" name=""/>
        <p:cNvGrpSpPr/>
        <p:nvPr/>
      </p:nvGrpSpPr>
      <p:grpSpPr>
        <a:xfrm>
          <a:off x="0" y="0"/>
          <a:ext cx="0" cy="0"/>
          <a:chOff x="0" y="0"/>
          <a:chExt cx="0" cy="0"/>
        </a:xfrm>
      </p:grpSpPr>
      <p:pic>
        <p:nvPicPr>
          <p:cNvPr id="91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699">
            <a:alphaModFix amt="100000"/>
          </a:blip>
          <a:stretch/>
        </p:blipFill>
        <p:spPr>
          <a:xfrm>
            <a:off x="0" y="0"/>
            <a:ext cx="18288000" cy="10287000"/>
          </a:xfrm>
          <a:prstGeom prst="rect">
            <a:avLst/>
          </a:prstGeom>
        </p:spPr>
      </p:pic>
      <p:pic>
        <p:nvPicPr>
          <p:cNvPr id="916" name="coverimage">
            <a:extLst>
              <a:ext uri="{FF2B5EF4-FFF2-40B4-BE49-F238E27FC236}">
                <a16:creationId xmlns:a16="http://schemas.microsoft.com/office/drawing/2014/main" id="{A8642F66-C0BB-4949-9A9C-024B120A5D52}"/>
              </a:ext>
            </a:extLst>
          </p:cNvPr>
          <p:cNvPicPr preferRelativeResize="0">
            <a:picLocks noChangeAspect="1"/>
          </p:cNvPicPr>
          <p:nvPr/>
        </p:nvPicPr>
        <p:blipFill rotWithShape="1">
          <a:blip r:embed="rId701">
            <a:alphaModFix amt="100000"/>
          </a:blip>
          <a:stretch/>
        </p:blipFill>
        <p:spPr>
          <a:xfrm>
            <a:off x="0" y="0"/>
            <a:ext cx="18288000" cy="10287000"/>
          </a:xfrm>
          <a:prstGeom prst="rect">
            <a:avLst/>
          </a:prstGeom>
        </p:spPr>
      </p:pic>
      <p:pic>
        <p:nvPicPr>
          <p:cNvPr id="91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03">
            <a:alphaModFix amt="70000"/>
          </a:blip>
          <a:stretch/>
        </p:blipFill>
        <p:spPr>
          <a:xfrm>
            <a:off x="0" y="0"/>
            <a:ext cx="18288000" cy="10287000"/>
          </a:xfrm>
          <a:prstGeom prst="rect">
            <a:avLst/>
          </a:prstGeom>
        </p:spPr>
      </p:pic>
      <p:sp>
        <p:nvSpPr>
          <p:cNvPr id="918" name="Title label here-0">
            <a:extLst>
              <a:ext uri="{FF2B5EF4-FFF2-40B4-BE49-F238E27FC236}">
                <a16:creationId xmlns:a16="http://schemas.microsoft.com/office/drawing/2014/main" id="{111B4A49-B930-4A89-A1CD-6CA2B3D95AED}"/>
              </a:ext>
            </a:extLst>
          </p:cNvPr>
          <p:cNvSpPr txBox="1"/>
          <p:nvPr/>
        </p:nvSpPr>
        <p:spPr>
          <a:xfrm>
            <a:off x="1795367" y="3045238"/>
            <a:ext cx="11020425" cy="285750"/>
          </a:xfrm>
          <a:prstGeom prst="rect">
            <a:avLst/>
          </a:prstGeom>
          <a:noFill/>
        </p:spPr>
        <p:txBody>
          <a:bodyPr vertOverflow="clip" horzOverflow="clip" wrap="square" lIns="0" tIns="0" rIns="0" bIns="0" rtlCol="0" anchor="t">
            <a:spAutoFit/>
          </a:bodyPr>
          <a:lstStyle/>
          <a:p>
            <a:pPr algn="l">
              <a:lnSpc>
                <a:spcPts val="2196"/>
              </a:lnSpc>
            </a:pPr>
            <a:r>
              <a:rPr lang="en-US" sz="1800" b="1" spc="540" dirty="0">
                <a:solidFill>
                  <a:srgbClr val="FEFEFE">
                    <a:alpha val="100000"/>
                  </a:srgbClr>
                </a:solidFill>
                <a:latin typeface="Plus Jakarta Sans" panose="00000700000000000000" pitchFamily="2" charset="0"/>
              </a:rPr>
              <a:t>SUPPORT SUSTAINABLE DECARBONIZATION</a:t>
            </a:r>
          </a:p>
        </p:txBody>
      </p:sp>
      <p:sp>
        <p:nvSpPr>
          <p:cNvPr id="919" name="Thank You-0">
            <a:extLst>
              <a:ext uri="{FF2B5EF4-FFF2-40B4-BE49-F238E27FC236}">
                <a16:creationId xmlns:a16="http://schemas.microsoft.com/office/drawing/2014/main" id="{111B4A49-B930-4A89-A1CD-6CA2B3D95AED}"/>
              </a:ext>
            </a:extLst>
          </p:cNvPr>
          <p:cNvSpPr txBox="1"/>
          <p:nvPr/>
        </p:nvSpPr>
        <p:spPr>
          <a:xfrm>
            <a:off x="1795367" y="3400044"/>
            <a:ext cx="11020425" cy="857250"/>
          </a:xfrm>
          <a:prstGeom prst="rect">
            <a:avLst/>
          </a:prstGeom>
          <a:noFill/>
        </p:spPr>
        <p:txBody>
          <a:bodyPr vertOverflow="clip" horzOverflow="clip" wrap="square" lIns="0" tIns="0" rIns="0" bIns="0" rtlCol="0" anchor="t">
            <a:spAutoFit/>
          </a:bodyPr>
          <a:lstStyle/>
          <a:p>
            <a:pPr algn="l">
              <a:lnSpc>
                <a:spcPts val="6588"/>
              </a:lnSpc>
            </a:pPr>
            <a:r>
              <a:rPr lang="en-US" sz="5400" b="1" dirty="0">
                <a:solidFill>
                  <a:srgbClr val="FEFEFE">
                    <a:alpha val="100000"/>
                  </a:srgbClr>
                </a:solidFill>
                <a:latin typeface="Plus Jakarta Sans" panose="00000700000000000000" pitchFamily="2" charset="0"/>
              </a:rPr>
              <a:t>Conclusion and Key Takeaways</a:t>
            </a:r>
          </a:p>
        </p:txBody>
      </p:sp>
      <p:sp>
        <p:nvSpPr>
          <p:cNvPr id="920" name="A small sentence which explains all about this presentation-0">
            <a:extLst>
              <a:ext uri="{FF2B5EF4-FFF2-40B4-BE49-F238E27FC236}">
                <a16:creationId xmlns:a16="http://schemas.microsoft.com/office/drawing/2014/main" id="{111B4A49-B930-4A89-A1CD-6CA2B3D95AED}"/>
              </a:ext>
            </a:extLst>
          </p:cNvPr>
          <p:cNvSpPr txBox="1"/>
          <p:nvPr/>
        </p:nvSpPr>
        <p:spPr>
          <a:xfrm>
            <a:off x="2173414" y="4361212"/>
            <a:ext cx="10642378" cy="733425"/>
          </a:xfrm>
          <a:prstGeom prst="rect">
            <a:avLst/>
          </a:prstGeom>
          <a:noFill/>
        </p:spPr>
        <p:txBody>
          <a:bodyPr vertOverflow="clip" horzOverflow="clip" wrap="square" lIns="0" tIns="0" rIns="0" bIns="0" rtlCol="0" anchor="t">
            <a:spAutoFit/>
          </a:bodyPr>
          <a:lstStyle/>
          <a:p>
            <a:pPr algn="l">
              <a:lnSpc>
                <a:spcPts val="2835"/>
              </a:lnSpc>
            </a:pPr>
            <a:r>
              <a:rPr lang="en-US" sz="2100" dirty="0">
                <a:solidFill>
                  <a:srgbClr val="FEFEFE">
                    <a:alpha val="100000"/>
                  </a:srgbClr>
                </a:solidFill>
                <a:latin typeface="Plus Jakarta Sans" panose="00000700000000000000" pitchFamily="2" charset="0"/>
              </a:rPr>
              <a:t>Take action now to support India's commitment to reduce GHG emissions and achieve sustainable decarbonization through the Carbon Credit Trading Scheme.</a:t>
            </a:r>
          </a:p>
        </p:txBody>
      </p:sp>
      <p:pic>
        <p:nvPicPr>
          <p:cNvPr id="921" name="::after">
            <a:extLst>
              <a:ext uri="{FF2B5EF4-FFF2-40B4-BE49-F238E27FC236}">
                <a16:creationId xmlns:a16="http://schemas.microsoft.com/office/drawing/2014/main" id="{A8642F66-C0BB-4949-9A9C-024B120A5D52}"/>
              </a:ext>
            </a:extLst>
          </p:cNvPr>
          <p:cNvPicPr>
            <a:picLocks noChangeAspect="1"/>
          </p:cNvPicPr>
          <p:nvPr/>
        </p:nvPicPr>
        <p:blipFill rotWithShape="1">
          <a:blip r:embed="rId705">
            <a:alphaModFix amt="100000"/>
          </a:blip>
          <a:stretch/>
        </p:blipFill>
        <p:spPr>
          <a:xfrm>
            <a:off x="1857375" y="4467225"/>
            <a:ext cx="142875" cy="142875"/>
          </a:xfrm>
          <a:prstGeom prst="rect">
            <a:avLst/>
          </a:prstGeom>
        </p:spPr>
      </p:pic>
      <p:sp>
        <p:nvSpPr>
          <p:cNvPr id="922" name="A small sentence which explains all about this presentation-0">
            <a:extLst>
              <a:ext uri="{FF2B5EF4-FFF2-40B4-BE49-F238E27FC236}">
                <a16:creationId xmlns:a16="http://schemas.microsoft.com/office/drawing/2014/main" id="{111B4A49-B930-4A89-A1CD-6CA2B3D95AED}"/>
              </a:ext>
            </a:extLst>
          </p:cNvPr>
          <p:cNvSpPr txBox="1"/>
          <p:nvPr/>
        </p:nvSpPr>
        <p:spPr>
          <a:xfrm>
            <a:off x="2173414" y="5081302"/>
            <a:ext cx="10642378" cy="371475"/>
          </a:xfrm>
          <a:prstGeom prst="rect">
            <a:avLst/>
          </a:prstGeom>
          <a:noFill/>
        </p:spPr>
        <p:txBody>
          <a:bodyPr vertOverflow="clip" horzOverflow="clip" wrap="square" lIns="0" tIns="0" rIns="0" bIns="0" rtlCol="0" anchor="t">
            <a:spAutoFit/>
          </a:bodyPr>
          <a:lstStyle/>
          <a:p>
            <a:pPr algn="l">
              <a:lnSpc>
                <a:spcPts val="2835"/>
              </a:lnSpc>
            </a:pPr>
            <a:r>
              <a:rPr lang="en-US" sz="2100" dirty="0">
                <a:solidFill>
                  <a:srgbClr val="FEFEFE">
                    <a:alpha val="100000"/>
                  </a:srgbClr>
                </a:solidFill>
                <a:latin typeface="Plus Jakarta Sans" panose="00000700000000000000" pitchFamily="2" charset="0"/>
              </a:rPr>
              <a:t> India’s Carbon Credit Trading Scheme aligns with ambitious climate goals.
</a:t>
            </a:r>
          </a:p>
        </p:txBody>
      </p:sp>
      <p:pic>
        <p:nvPicPr>
          <p:cNvPr id="923" name="::after">
            <a:extLst>
              <a:ext uri="{FF2B5EF4-FFF2-40B4-BE49-F238E27FC236}">
                <a16:creationId xmlns:a16="http://schemas.microsoft.com/office/drawing/2014/main" id="{A8642F66-C0BB-4949-9A9C-024B120A5D52}"/>
              </a:ext>
            </a:extLst>
          </p:cNvPr>
          <p:cNvPicPr>
            <a:picLocks noChangeAspect="1"/>
          </p:cNvPicPr>
          <p:nvPr/>
        </p:nvPicPr>
        <p:blipFill rotWithShape="1">
          <a:blip r:embed="rId707">
            <a:alphaModFix amt="100000"/>
          </a:blip>
          <a:stretch/>
        </p:blipFill>
        <p:spPr>
          <a:xfrm>
            <a:off x="1857375" y="5191125"/>
            <a:ext cx="142875" cy="142875"/>
          </a:xfrm>
          <a:prstGeom prst="rect">
            <a:avLst/>
          </a:prstGeom>
        </p:spPr>
      </p:pic>
      <p:sp>
        <p:nvSpPr>
          <p:cNvPr id="924" name="-451">
            <a:extLst>
              <a:ext uri="{FF2B5EF4-FFF2-40B4-BE49-F238E27FC236}">
                <a16:creationId xmlns:a16="http://schemas.microsoft.com/office/drawing/2014/main" id="{111B4A49-B930-4A89-A1CD-6CA2B3D95AED}"/>
              </a:ext>
            </a:extLst>
          </p:cNvPr>
          <p:cNvSpPr txBox="1"/>
          <p:nvPr/>
        </p:nvSpPr>
        <p:spPr>
          <a:xfrm>
            <a:off x="2173224" y="5092732"/>
            <a:ext cx="9391650" cy="342900"/>
          </a:xfrm>
          <a:prstGeom prst="rect">
            <a:avLst/>
          </a:prstGeom>
          <a:noFill/>
        </p:spPr>
        <p:txBody>
          <a:bodyPr vertOverflow="clip" horzOverflow="clip" wrap="square" lIns="0" tIns="0" rIns="0" bIns="0" rtlCol="0" anchor="t">
            <a:spAutoFit/>
          </a:bodyPr>
          <a:lstStyle/>
          <a:p>
            <a:pPr algn="l">
              <a:lnSpc>
                <a:spcPts val="2835"/>
              </a:lnSpc>
            </a:pPr>
            <a:r>
              <a:rPr lang="en-US" sz="2100" dirty="0">
                <a:solidFill>
                  <a:srgbClr val="FEFEFE">
                    <a:alpha val="100000"/>
                  </a:srgbClr>
                </a:solidFill>
                <a:latin typeface="Plus Jakarta Sans" panose="00000700000000000000" pitchFamily="2" charset="0"/>
              </a:rPr>
              <a:t> India’s Carbon Credit Trading Scheme aligns with ambitious climate goals.</a:t>
            </a:r>
          </a:p>
        </p:txBody>
      </p:sp>
      <p:sp>
        <p:nvSpPr>
          <p:cNvPr id="925" name="A small sentence which explains all about this presentation-0">
            <a:extLst>
              <a:ext uri="{FF2B5EF4-FFF2-40B4-BE49-F238E27FC236}">
                <a16:creationId xmlns:a16="http://schemas.microsoft.com/office/drawing/2014/main" id="{111B4A49-B930-4A89-A1CD-6CA2B3D95AED}"/>
              </a:ext>
            </a:extLst>
          </p:cNvPr>
          <p:cNvSpPr txBox="1"/>
          <p:nvPr/>
        </p:nvSpPr>
        <p:spPr>
          <a:xfrm>
            <a:off x="2173414" y="5441347"/>
            <a:ext cx="10642378" cy="371475"/>
          </a:xfrm>
          <a:prstGeom prst="rect">
            <a:avLst/>
          </a:prstGeom>
          <a:noFill/>
        </p:spPr>
        <p:txBody>
          <a:bodyPr vertOverflow="clip" horzOverflow="clip" wrap="square" lIns="0" tIns="0" rIns="0" bIns="0" rtlCol="0" anchor="t">
            <a:spAutoFit/>
          </a:bodyPr>
          <a:lstStyle/>
          <a:p>
            <a:pPr algn="l">
              <a:lnSpc>
                <a:spcPts val="2835"/>
              </a:lnSpc>
            </a:pPr>
            <a:r>
              <a:rPr lang="en-US" sz="2100" dirty="0">
                <a:solidFill>
                  <a:srgbClr val="FEFEFE">
                    <a:alpha val="100000"/>
                  </a:srgbClr>
                </a:solidFill>
                <a:latin typeface="Plus Jakarta Sans" panose="00000700000000000000" pitchFamily="2" charset="0"/>
              </a:rPr>
              <a:t>Transition from PAT Scheme to broader compliance mechanisms.
</a:t>
            </a:r>
          </a:p>
        </p:txBody>
      </p:sp>
      <p:pic>
        <p:nvPicPr>
          <p:cNvPr id="926" name="::after">
            <a:extLst>
              <a:ext uri="{FF2B5EF4-FFF2-40B4-BE49-F238E27FC236}">
                <a16:creationId xmlns:a16="http://schemas.microsoft.com/office/drawing/2014/main" id="{A8642F66-C0BB-4949-9A9C-024B120A5D52}"/>
              </a:ext>
            </a:extLst>
          </p:cNvPr>
          <p:cNvPicPr>
            <a:picLocks noChangeAspect="1"/>
          </p:cNvPicPr>
          <p:nvPr/>
        </p:nvPicPr>
        <p:blipFill rotWithShape="1">
          <a:blip r:embed="rId709">
            <a:alphaModFix amt="100000"/>
          </a:blip>
          <a:stretch/>
        </p:blipFill>
        <p:spPr>
          <a:xfrm>
            <a:off x="1857375" y="5553075"/>
            <a:ext cx="142875" cy="142875"/>
          </a:xfrm>
          <a:prstGeom prst="rect">
            <a:avLst/>
          </a:prstGeom>
        </p:spPr>
      </p:pic>
      <p:sp>
        <p:nvSpPr>
          <p:cNvPr id="927" name="A small sentence which explains all about this presentation-0">
            <a:extLst>
              <a:ext uri="{FF2B5EF4-FFF2-40B4-BE49-F238E27FC236}">
                <a16:creationId xmlns:a16="http://schemas.microsoft.com/office/drawing/2014/main" id="{111B4A49-B930-4A89-A1CD-6CA2B3D95AED}"/>
              </a:ext>
            </a:extLst>
          </p:cNvPr>
          <p:cNvSpPr txBox="1"/>
          <p:nvPr/>
        </p:nvSpPr>
        <p:spPr>
          <a:xfrm>
            <a:off x="2173414" y="5801392"/>
            <a:ext cx="10642378" cy="371475"/>
          </a:xfrm>
          <a:prstGeom prst="rect">
            <a:avLst/>
          </a:prstGeom>
          <a:noFill/>
        </p:spPr>
        <p:txBody>
          <a:bodyPr vertOverflow="clip" horzOverflow="clip" wrap="square" lIns="0" tIns="0" rIns="0" bIns="0" rtlCol="0" anchor="t">
            <a:spAutoFit/>
          </a:bodyPr>
          <a:lstStyle/>
          <a:p>
            <a:pPr algn="l">
              <a:lnSpc>
                <a:spcPts val="2835"/>
              </a:lnSpc>
            </a:pPr>
            <a:r>
              <a:rPr lang="en-US" sz="2100" dirty="0">
                <a:solidFill>
                  <a:srgbClr val="FEFEFE">
                    <a:alpha val="100000"/>
                  </a:srgbClr>
                </a:solidFill>
                <a:latin typeface="Plus Jakarta Sans" panose="00000700000000000000" pitchFamily="2" charset="0"/>
              </a:rPr>
              <a:t>Phased sector inclusion, starting with energy and agriculture.
</a:t>
            </a:r>
          </a:p>
        </p:txBody>
      </p:sp>
      <p:pic>
        <p:nvPicPr>
          <p:cNvPr id="928" name="::after">
            <a:extLst>
              <a:ext uri="{FF2B5EF4-FFF2-40B4-BE49-F238E27FC236}">
                <a16:creationId xmlns:a16="http://schemas.microsoft.com/office/drawing/2014/main" id="{A8642F66-C0BB-4949-9A9C-024B120A5D52}"/>
              </a:ext>
            </a:extLst>
          </p:cNvPr>
          <p:cNvPicPr>
            <a:picLocks noChangeAspect="1"/>
          </p:cNvPicPr>
          <p:nvPr/>
        </p:nvPicPr>
        <p:blipFill rotWithShape="1">
          <a:blip r:embed="rId711">
            <a:alphaModFix amt="100000"/>
          </a:blip>
          <a:stretch/>
        </p:blipFill>
        <p:spPr>
          <a:xfrm>
            <a:off x="1857375" y="5905500"/>
            <a:ext cx="142875" cy="142875"/>
          </a:xfrm>
          <a:prstGeom prst="rect">
            <a:avLst/>
          </a:prstGeom>
        </p:spPr>
      </p:pic>
      <p:sp>
        <p:nvSpPr>
          <p:cNvPr id="929" name="A small sentence which explains all about this presentation-0">
            <a:extLst>
              <a:ext uri="{FF2B5EF4-FFF2-40B4-BE49-F238E27FC236}">
                <a16:creationId xmlns:a16="http://schemas.microsoft.com/office/drawing/2014/main" id="{111B4A49-B930-4A89-A1CD-6CA2B3D95AED}"/>
              </a:ext>
            </a:extLst>
          </p:cNvPr>
          <p:cNvSpPr txBox="1"/>
          <p:nvPr/>
        </p:nvSpPr>
        <p:spPr>
          <a:xfrm>
            <a:off x="2173414" y="6161437"/>
            <a:ext cx="10642378" cy="371475"/>
          </a:xfrm>
          <a:prstGeom prst="rect">
            <a:avLst/>
          </a:prstGeom>
          <a:noFill/>
        </p:spPr>
        <p:txBody>
          <a:bodyPr vertOverflow="clip" horzOverflow="clip" wrap="square" lIns="0" tIns="0" rIns="0" bIns="0" rtlCol="0" anchor="t">
            <a:spAutoFit/>
          </a:bodyPr>
          <a:lstStyle/>
          <a:p>
            <a:pPr algn="l">
              <a:lnSpc>
                <a:spcPts val="2835"/>
              </a:lnSpc>
            </a:pPr>
            <a:r>
              <a:rPr lang="en-US" sz="2100" dirty="0">
                <a:solidFill>
                  <a:srgbClr val="FEFEFE">
                    <a:alpha val="100000"/>
                  </a:srgbClr>
                </a:solidFill>
                <a:latin typeface="Plus Jakarta Sans" panose="00000700000000000000" pitchFamily="2" charset="0"/>
              </a:rPr>
              <a:t>Key stakeholders: BEE and Grid Controller of India.
</a:t>
            </a:r>
          </a:p>
        </p:txBody>
      </p:sp>
      <p:pic>
        <p:nvPicPr>
          <p:cNvPr id="930" name="::after">
            <a:extLst>
              <a:ext uri="{FF2B5EF4-FFF2-40B4-BE49-F238E27FC236}">
                <a16:creationId xmlns:a16="http://schemas.microsoft.com/office/drawing/2014/main" id="{A8642F66-C0BB-4949-9A9C-024B120A5D52}"/>
              </a:ext>
            </a:extLst>
          </p:cNvPr>
          <p:cNvPicPr>
            <a:picLocks noChangeAspect="1"/>
          </p:cNvPicPr>
          <p:nvPr/>
        </p:nvPicPr>
        <p:blipFill rotWithShape="1">
          <a:blip r:embed="rId713">
            <a:alphaModFix amt="100000"/>
          </a:blip>
          <a:stretch/>
        </p:blipFill>
        <p:spPr>
          <a:xfrm>
            <a:off x="1857375" y="6267450"/>
            <a:ext cx="142875" cy="142875"/>
          </a:xfrm>
          <a:prstGeom prst="rect">
            <a:avLst/>
          </a:prstGeom>
        </p:spPr>
      </p:pic>
      <p:sp>
        <p:nvSpPr>
          <p:cNvPr id="931" name="A small sentence which explains all about this presentation-0">
            <a:extLst>
              <a:ext uri="{FF2B5EF4-FFF2-40B4-BE49-F238E27FC236}">
                <a16:creationId xmlns:a16="http://schemas.microsoft.com/office/drawing/2014/main" id="{111B4A49-B930-4A89-A1CD-6CA2B3D95AED}"/>
              </a:ext>
            </a:extLst>
          </p:cNvPr>
          <p:cNvSpPr txBox="1"/>
          <p:nvPr/>
        </p:nvSpPr>
        <p:spPr>
          <a:xfrm>
            <a:off x="2173414" y="6521482"/>
            <a:ext cx="10642378" cy="371475"/>
          </a:xfrm>
          <a:prstGeom prst="rect">
            <a:avLst/>
          </a:prstGeom>
          <a:noFill/>
        </p:spPr>
        <p:txBody>
          <a:bodyPr vertOverflow="clip" horzOverflow="clip" wrap="square" lIns="0" tIns="0" rIns="0" bIns="0" rtlCol="0" anchor="t">
            <a:spAutoFit/>
          </a:bodyPr>
          <a:lstStyle/>
          <a:p>
            <a:pPr algn="l">
              <a:lnSpc>
                <a:spcPts val="2835"/>
              </a:lnSpc>
            </a:pPr>
            <a:r>
              <a:rPr lang="en-US" sz="2100" dirty="0">
                <a:solidFill>
                  <a:srgbClr val="FEFEFE">
                    <a:alpha val="100000"/>
                  </a:srgbClr>
                </a:solidFill>
                <a:latin typeface="Plus Jakarta Sans" panose="00000700000000000000" pitchFamily="2" charset="0"/>
              </a:rPr>
              <a:t>Article 6 of Paris Agreement enables international carbon credit transfers.
</a:t>
            </a:r>
          </a:p>
        </p:txBody>
      </p:sp>
      <p:pic>
        <p:nvPicPr>
          <p:cNvPr id="932" name="::after">
            <a:extLst>
              <a:ext uri="{FF2B5EF4-FFF2-40B4-BE49-F238E27FC236}">
                <a16:creationId xmlns:a16="http://schemas.microsoft.com/office/drawing/2014/main" id="{A8642F66-C0BB-4949-9A9C-024B120A5D52}"/>
              </a:ext>
            </a:extLst>
          </p:cNvPr>
          <p:cNvPicPr>
            <a:picLocks noChangeAspect="1"/>
          </p:cNvPicPr>
          <p:nvPr/>
        </p:nvPicPr>
        <p:blipFill rotWithShape="1">
          <a:blip r:embed="rId715">
            <a:alphaModFix amt="100000"/>
          </a:blip>
          <a:stretch/>
        </p:blipFill>
        <p:spPr>
          <a:xfrm>
            <a:off x="1857375" y="6629400"/>
            <a:ext cx="142875" cy="142875"/>
          </a:xfrm>
          <a:prstGeom prst="rect">
            <a:avLst/>
          </a:prstGeom>
        </p:spPr>
      </p:pic>
      <p:sp>
        <p:nvSpPr>
          <p:cNvPr id="933" name="A small sentence which explains all about this presentation-0">
            <a:extLst>
              <a:ext uri="{FF2B5EF4-FFF2-40B4-BE49-F238E27FC236}">
                <a16:creationId xmlns:a16="http://schemas.microsoft.com/office/drawing/2014/main" id="{111B4A49-B930-4A89-A1CD-6CA2B3D95AED}"/>
              </a:ext>
            </a:extLst>
          </p:cNvPr>
          <p:cNvSpPr txBox="1"/>
          <p:nvPr/>
        </p:nvSpPr>
        <p:spPr>
          <a:xfrm>
            <a:off x="2173414" y="6881527"/>
            <a:ext cx="10642378" cy="371475"/>
          </a:xfrm>
          <a:prstGeom prst="rect">
            <a:avLst/>
          </a:prstGeom>
          <a:noFill/>
        </p:spPr>
        <p:txBody>
          <a:bodyPr vertOverflow="clip" horzOverflow="clip" wrap="square" lIns="0" tIns="0" rIns="0" bIns="0" rtlCol="0" anchor="t">
            <a:spAutoFit/>
          </a:bodyPr>
          <a:lstStyle/>
          <a:p>
            <a:pPr algn="l">
              <a:lnSpc>
                <a:spcPts val="2835"/>
              </a:lnSpc>
            </a:pPr>
            <a:r>
              <a:rPr lang="en-US" sz="2100" dirty="0">
                <a:solidFill>
                  <a:srgbClr val="FEFEFE">
                    <a:alpha val="100000"/>
                  </a:srgbClr>
                </a:solidFill>
                <a:latin typeface="Plus Jakarta Sans" panose="00000700000000000000" pitchFamily="2" charset="0"/>
              </a:rPr>
              <a:t>Rapid growth in global carbon markets; India’s active participation.</a:t>
            </a:r>
          </a:p>
        </p:txBody>
      </p:sp>
      <p:pic>
        <p:nvPicPr>
          <p:cNvPr id="934" name="::after">
            <a:extLst>
              <a:ext uri="{FF2B5EF4-FFF2-40B4-BE49-F238E27FC236}">
                <a16:creationId xmlns:a16="http://schemas.microsoft.com/office/drawing/2014/main" id="{A8642F66-C0BB-4949-9A9C-024B120A5D52}"/>
              </a:ext>
            </a:extLst>
          </p:cNvPr>
          <p:cNvPicPr>
            <a:picLocks noChangeAspect="1"/>
          </p:cNvPicPr>
          <p:nvPr/>
        </p:nvPicPr>
        <p:blipFill rotWithShape="1">
          <a:blip r:embed="rId717">
            <a:alphaModFix amt="100000"/>
          </a:blip>
          <a:stretch/>
        </p:blipFill>
        <p:spPr>
          <a:xfrm>
            <a:off x="1857375" y="6991350"/>
            <a:ext cx="142875" cy="142875"/>
          </a:xfrm>
          <a:prstGeom prst="rect">
            <a:avLst/>
          </a:prstGeom>
        </p:spPr>
      </p:pic>
      <p:pic>
        <p:nvPicPr>
          <p:cNvPr id="935" name="::after">
            <a:extLst>
              <a:ext uri="{FF2B5EF4-FFF2-40B4-BE49-F238E27FC236}">
                <a16:creationId xmlns:a16="http://schemas.microsoft.com/office/drawing/2014/main" id="{A8642F66-C0BB-4949-9A9C-024B120A5D52}"/>
              </a:ext>
            </a:extLst>
          </p:cNvPr>
          <p:cNvPicPr>
            <a:picLocks noChangeAspect="1"/>
          </p:cNvPicPr>
          <p:nvPr/>
        </p:nvPicPr>
        <p:blipFill rotWithShape="1">
          <a:blip r:embed="rId719">
            <a:alphaModFix amt="100000"/>
          </a:blip>
          <a:stretch/>
        </p:blipFill>
        <p:spPr>
          <a:xfrm>
            <a:off x="1857375" y="7353300"/>
            <a:ext cx="142875" cy="142875"/>
          </a:xfrm>
          <a:prstGeom prst="rect">
            <a:avLst/>
          </a:prstGeom>
        </p:spPr>
      </p:pic>
      <p:pic>
        <p:nvPicPr>
          <p:cNvPr id="93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21">
            <a:alphaModFix amt="100000"/>
          </a:blip>
          <a:stretch/>
        </p:blipFill>
        <p:spPr>
          <a:xfrm>
            <a:off x="13830300" y="7200900"/>
            <a:ext cx="4229100" cy="2857500"/>
          </a:xfrm>
          <a:prstGeom prst="rect">
            <a:avLst/>
          </a:prstGeom>
        </p:spPr>
      </p:pic>
      <p:pic>
        <p:nvPicPr>
          <p:cNvPr id="93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23">
            <a:alphaModFix amt="100000"/>
          </a:blip>
          <a:stretch/>
        </p:blipFill>
        <p:spPr>
          <a:xfrm>
            <a:off x="13830300" y="7200900"/>
            <a:ext cx="4229100" cy="2857500"/>
          </a:xfrm>
          <a:prstGeom prst="rect">
            <a:avLst/>
          </a:prstGeom>
        </p:spPr>
      </p:pic>
      <p:pic>
        <p:nvPicPr>
          <p:cNvPr id="93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25">
            <a:alphaModFix amt="100000"/>
          </a:blip>
          <a:stretch/>
        </p:blipFill>
        <p:spPr>
          <a:xfrm>
            <a:off x="13830300" y="7200900"/>
            <a:ext cx="4229100" cy="2857500"/>
          </a:xfrm>
          <a:prstGeom prst="rect">
            <a:avLst/>
          </a:prstGeom>
        </p:spPr>
      </p:pic>
      <p:pic>
        <p:nvPicPr>
          <p:cNvPr id="93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27">
            <a:alphaModFix amt="100000"/>
          </a:blip>
          <a:stretch/>
        </p:blipFill>
        <p:spPr>
          <a:xfrm>
            <a:off x="13830300" y="7200900"/>
            <a:ext cx="4229100" cy="2857500"/>
          </a:xfrm>
          <a:prstGeom prst="rect">
            <a:avLst/>
          </a:prstGeom>
        </p:spPr>
      </p:pic>
      <p:pic>
        <p:nvPicPr>
          <p:cNvPr id="94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29">
            <a:alphaModFix amt="100000"/>
          </a:blip>
          <a:stretch/>
        </p:blipFill>
        <p:spPr>
          <a:xfrm>
            <a:off x="13830300" y="7200900"/>
            <a:ext cx="4229100" cy="2857500"/>
          </a:xfrm>
          <a:prstGeom prst="rect">
            <a:avLst/>
          </a:prstGeom>
        </p:spPr>
      </p:pic>
      <p:pic>
        <p:nvPicPr>
          <p:cNvPr id="941"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31">
            <a:alphaModFix amt="100000"/>
          </a:blip>
          <a:stretch/>
        </p:blipFill>
        <p:spPr>
          <a:xfrm>
            <a:off x="13830300" y="7200900"/>
            <a:ext cx="4229100" cy="2857500"/>
          </a:xfrm>
          <a:prstGeom prst="rect">
            <a:avLst/>
          </a:prstGeom>
        </p:spPr>
      </p:pic>
      <p:pic>
        <p:nvPicPr>
          <p:cNvPr id="94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33">
            <a:alphaModFix amt="100000"/>
          </a:blip>
          <a:stretch/>
        </p:blipFill>
        <p:spPr>
          <a:xfrm>
            <a:off x="7086600" y="228600"/>
            <a:ext cx="2857500" cy="1219200"/>
          </a:xfrm>
          <a:prstGeom prst="rect">
            <a:avLst/>
          </a:prstGeom>
        </p:spPr>
      </p:pic>
      <p:pic>
        <p:nvPicPr>
          <p:cNvPr id="94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35">
            <a:alphaModFix amt="100000"/>
          </a:blip>
          <a:stretch/>
        </p:blipFill>
        <p:spPr>
          <a:xfrm>
            <a:off x="7086600" y="228600"/>
            <a:ext cx="2857500" cy="1219200"/>
          </a:xfrm>
          <a:prstGeom prst="rect">
            <a:avLst/>
          </a:prstGeom>
        </p:spPr>
      </p:pic>
      <p:pic>
        <p:nvPicPr>
          <p:cNvPr id="94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37">
            <a:alphaModFix amt="100000"/>
          </a:blip>
          <a:stretch/>
        </p:blipFill>
        <p:spPr>
          <a:xfrm>
            <a:off x="7086600" y="228600"/>
            <a:ext cx="2857500" cy="1219200"/>
          </a:xfrm>
          <a:prstGeom prst="rect">
            <a:avLst/>
          </a:prstGeom>
        </p:spPr>
      </p:pic>
      <p:pic>
        <p:nvPicPr>
          <p:cNvPr id="94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39">
            <a:alphaModFix amt="100000"/>
          </a:blip>
          <a:stretch/>
        </p:blipFill>
        <p:spPr>
          <a:xfrm>
            <a:off x="7086600" y="228600"/>
            <a:ext cx="2857500" cy="1219200"/>
          </a:xfrm>
          <a:prstGeom prst="rect">
            <a:avLst/>
          </a:prstGeom>
        </p:spPr>
      </p:pic>
      <p:pic>
        <p:nvPicPr>
          <p:cNvPr id="94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41">
            <a:alphaModFix amt="100000"/>
          </a:blip>
          <a:stretch/>
        </p:blipFill>
        <p:spPr>
          <a:xfrm>
            <a:off x="228600" y="6229350"/>
            <a:ext cx="457200" cy="1828800"/>
          </a:xfrm>
          <a:prstGeom prst="rect">
            <a:avLst/>
          </a:prstGeom>
        </p:spPr>
      </p:pic>
      <p:pic>
        <p:nvPicPr>
          <p:cNvPr id="94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43">
            <a:alphaModFix amt="100000"/>
          </a:blip>
          <a:stretch/>
        </p:blipFill>
        <p:spPr>
          <a:xfrm>
            <a:off x="228600" y="6229350"/>
            <a:ext cx="457200" cy="1828800"/>
          </a:xfrm>
          <a:prstGeom prst="rect">
            <a:avLst/>
          </a:prstGeom>
        </p:spPr>
      </p:pic>
    </p:spTree>
    <p:extLst>
      <p:ext uri="{BB962C8B-B14F-4D97-AF65-F5344CB8AC3E}">
        <p14:creationId xmlns:p14="http://schemas.microsoft.com/office/powerpoint/2010/main" val="3648047976"/>
      </p:ext>
    </p:extLst>
  </p:cSld>
  <p:clrMapOvr>
    <a:masterClrMapping/>
  </p:clrMapOvr>
</p:sld>
</file>

<file path=ppt/slides/slide2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948" name=""/>
        <p:cNvGrpSpPr/>
        <p:nvPr/>
      </p:nvGrpSpPr>
      <p:grpSpPr>
        <a:xfrm>
          <a:off x="0" y="0"/>
          <a:ext cx="0" cy="0"/>
          <a:chOff x="0" y="0"/>
          <a:chExt cx="0" cy="0"/>
        </a:xfrm>
      </p:grpSpPr>
      <p:pic>
        <p:nvPicPr>
          <p:cNvPr id="95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47">
            <a:alphaModFix amt="100000"/>
          </a:blip>
          <a:stretch/>
        </p:blipFill>
        <p:spPr>
          <a:xfrm>
            <a:off x="0" y="0"/>
            <a:ext cx="18288000" cy="10287000"/>
          </a:xfrm>
          <a:prstGeom prst="rect">
            <a:avLst/>
          </a:prstGeom>
        </p:spPr>
      </p:pic>
      <p:pic>
        <p:nvPicPr>
          <p:cNvPr id="951"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49">
            <a:alphaModFix amt="100000"/>
          </a:blip>
          <a:stretch/>
        </p:blipFill>
        <p:spPr>
          <a:xfrm>
            <a:off x="16916400" y="0"/>
            <a:ext cx="1219200" cy="2343150"/>
          </a:xfrm>
          <a:prstGeom prst="rect">
            <a:avLst/>
          </a:prstGeom>
        </p:spPr>
      </p:pic>
      <p:pic>
        <p:nvPicPr>
          <p:cNvPr id="95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51">
            <a:alphaModFix amt="100000"/>
          </a:blip>
          <a:stretch/>
        </p:blipFill>
        <p:spPr>
          <a:xfrm>
            <a:off x="16916400" y="0"/>
            <a:ext cx="1219200" cy="2343150"/>
          </a:xfrm>
          <a:prstGeom prst="rect">
            <a:avLst/>
          </a:prstGeom>
        </p:spPr>
      </p:pic>
      <p:pic>
        <p:nvPicPr>
          <p:cNvPr id="95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53">
            <a:alphaModFix amt="100000"/>
          </a:blip>
          <a:stretch/>
        </p:blipFill>
        <p:spPr>
          <a:xfrm>
            <a:off x="16916400" y="0"/>
            <a:ext cx="1219200" cy="2343150"/>
          </a:xfrm>
          <a:prstGeom prst="rect">
            <a:avLst/>
          </a:prstGeom>
        </p:spPr>
      </p:pic>
      <p:pic>
        <p:nvPicPr>
          <p:cNvPr id="95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55">
            <a:alphaModFix amt="100000"/>
          </a:blip>
          <a:stretch/>
        </p:blipFill>
        <p:spPr>
          <a:xfrm>
            <a:off x="16916400" y="0"/>
            <a:ext cx="1219200" cy="2343150"/>
          </a:xfrm>
          <a:prstGeom prst="rect">
            <a:avLst/>
          </a:prstGeom>
        </p:spPr>
      </p:pic>
      <p:pic>
        <p:nvPicPr>
          <p:cNvPr id="95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57">
            <a:alphaModFix amt="100000"/>
          </a:blip>
          <a:stretch/>
        </p:blipFill>
        <p:spPr>
          <a:xfrm>
            <a:off x="228600" y="7543800"/>
            <a:ext cx="457200" cy="1828800"/>
          </a:xfrm>
          <a:prstGeom prst="rect">
            <a:avLst/>
          </a:prstGeom>
        </p:spPr>
      </p:pic>
      <p:pic>
        <p:nvPicPr>
          <p:cNvPr id="95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59">
            <a:alphaModFix amt="100000"/>
          </a:blip>
          <a:stretch/>
        </p:blipFill>
        <p:spPr>
          <a:xfrm>
            <a:off x="228600" y="7543800"/>
            <a:ext cx="457200" cy="1828800"/>
          </a:xfrm>
          <a:prstGeom prst="rect">
            <a:avLst/>
          </a:prstGeom>
        </p:spPr>
      </p:pic>
      <p:sp>
        <p:nvSpPr>
          <p:cNvPr id="957" name="-0">
            <a:extLst>
              <a:ext uri="{FF2B5EF4-FFF2-40B4-BE49-F238E27FC236}">
                <a16:creationId xmlns:a16="http://schemas.microsoft.com/office/drawing/2014/main" id="{111B4A49-B930-4A89-A1CD-6CA2B3D95AED}"/>
              </a:ext>
            </a:extLst>
          </p:cNvPr>
          <p:cNvSpPr txBox="1"/>
          <p:nvPr/>
        </p:nvSpPr>
        <p:spPr>
          <a:xfrm>
            <a:off x="2659570" y="3165062"/>
            <a:ext cx="542925" cy="371475"/>
          </a:xfrm>
          <a:prstGeom prst="rect">
            <a:avLst/>
          </a:prstGeom>
          <a:noFill/>
        </p:spPr>
        <p:txBody>
          <a:bodyPr vertOverflow="clip" horzOverflow="clip" wrap="square" lIns="0" tIns="0" rIns="0" bIns="0" rtlCol="0" anchor="t">
            <a:spAutoFit/>
          </a:bodyPr>
          <a:lstStyle/>
          <a:p>
            <a:pPr algn="ctr"/>
            <a:r>
              <a:rPr lang="en-US" sz="2880" b="1" dirty="0">
                <a:solidFill>
                  <a:srgbClr val="005959">
                    <a:alpha val="100000"/>
                  </a:srgbClr>
                </a:solidFill>
                <a:latin typeface="Plus Jakarta Sans" panose="00000700000000000000" pitchFamily="2" charset="0"/>
              </a:rPr>
              <a:t>01</a:t>
            </a:r>
          </a:p>
        </p:txBody>
      </p:sp>
      <p:sp>
        <p:nvSpPr>
          <p:cNvPr id="958" name="Primary Heading-0">
            <a:extLst>
              <a:ext uri="{FF2B5EF4-FFF2-40B4-BE49-F238E27FC236}">
                <a16:creationId xmlns:a16="http://schemas.microsoft.com/office/drawing/2014/main" id="{111B4A49-B930-4A89-A1CD-6CA2B3D95AED}"/>
              </a:ext>
            </a:extLst>
          </p:cNvPr>
          <p:cNvSpPr txBox="1"/>
          <p:nvPr/>
        </p:nvSpPr>
        <p:spPr>
          <a:xfrm>
            <a:off x="3758089" y="3119342"/>
            <a:ext cx="13696950" cy="828675"/>
          </a:xfrm>
          <a:prstGeom prst="rect">
            <a:avLst/>
          </a:prstGeom>
          <a:noFill/>
        </p:spPr>
        <p:txBody>
          <a:bodyPr vertOverflow="clip" horzOverflow="clip" wrap="square" lIns="0" tIns="0" rIns="0" bIns="0" rtlCol="0" anchor="t">
            <a:spAutoFit/>
          </a:bodyPr>
          <a:lstStyle/>
          <a:p>
            <a:pPr algn="l">
              <a:lnSpc>
                <a:spcPts val="3216"/>
              </a:lnSpc>
            </a:pPr>
            <a:r>
              <a:rPr lang="en-US" sz="2400" dirty="0">
                <a:solidFill>
                  <a:srgbClr val="171C25">
                    <a:alpha val="100000"/>
                  </a:srgbClr>
                </a:solidFill>
                <a:latin typeface="Plus Jakarta Sans" panose="00000700000000000000" pitchFamily="2" charset="0"/>
              </a:rPr>
              <a:t>https://www.csis.org/analysis/voluntary-carbon-markets-review-global-initiatives-and-evolving-models</a:t>
            </a:r>
          </a:p>
        </p:txBody>
      </p:sp>
      <p:sp>
        <p:nvSpPr>
          <p:cNvPr id="959" name="-1">
            <a:extLst>
              <a:ext uri="{FF2B5EF4-FFF2-40B4-BE49-F238E27FC236}">
                <a16:creationId xmlns:a16="http://schemas.microsoft.com/office/drawing/2014/main" id="{111B4A49-B930-4A89-A1CD-6CA2B3D95AED}"/>
              </a:ext>
            </a:extLst>
          </p:cNvPr>
          <p:cNvSpPr txBox="1"/>
          <p:nvPr/>
        </p:nvSpPr>
        <p:spPr>
          <a:xfrm>
            <a:off x="2624233" y="4514850"/>
            <a:ext cx="609600" cy="371475"/>
          </a:xfrm>
          <a:prstGeom prst="rect">
            <a:avLst/>
          </a:prstGeom>
          <a:noFill/>
        </p:spPr>
        <p:txBody>
          <a:bodyPr vertOverflow="clip" horzOverflow="clip" wrap="square" lIns="0" tIns="0" rIns="0" bIns="0" rtlCol="0" anchor="t">
            <a:spAutoFit/>
          </a:bodyPr>
          <a:lstStyle/>
          <a:p>
            <a:pPr algn="ctr"/>
            <a:r>
              <a:rPr lang="en-US" sz="2880" b="1" dirty="0">
                <a:solidFill>
                  <a:srgbClr val="005959">
                    <a:alpha val="100000"/>
                  </a:srgbClr>
                </a:solidFill>
                <a:latin typeface="Plus Jakarta Sans" panose="00000700000000000000" pitchFamily="2" charset="0"/>
              </a:rPr>
              <a:t>02</a:t>
            </a:r>
          </a:p>
        </p:txBody>
      </p:sp>
      <p:sp>
        <p:nvSpPr>
          <p:cNvPr id="960" name="Primary Heading-1">
            <a:extLst>
              <a:ext uri="{FF2B5EF4-FFF2-40B4-BE49-F238E27FC236}">
                <a16:creationId xmlns:a16="http://schemas.microsoft.com/office/drawing/2014/main" id="{111B4A49-B930-4A89-A1CD-6CA2B3D95AED}"/>
              </a:ext>
            </a:extLst>
          </p:cNvPr>
          <p:cNvSpPr txBox="1"/>
          <p:nvPr/>
        </p:nvSpPr>
        <p:spPr>
          <a:xfrm>
            <a:off x="3758089" y="4493609"/>
            <a:ext cx="12211050" cy="419100"/>
          </a:xfrm>
          <a:prstGeom prst="rect">
            <a:avLst/>
          </a:prstGeom>
          <a:noFill/>
        </p:spPr>
        <p:txBody>
          <a:bodyPr vertOverflow="clip" horzOverflow="clip" wrap="square" lIns="0" tIns="0" rIns="0" bIns="0" rtlCol="0" anchor="t">
            <a:spAutoFit/>
          </a:bodyPr>
          <a:lstStyle/>
          <a:p>
            <a:pPr algn="l">
              <a:lnSpc>
                <a:spcPts val="3216"/>
              </a:lnSpc>
            </a:pPr>
            <a:r>
              <a:rPr lang="en-US" sz="2400" dirty="0">
                <a:solidFill>
                  <a:srgbClr val="171C25">
                    <a:alpha val="100000"/>
                  </a:srgbClr>
                </a:solidFill>
                <a:latin typeface="Plus Jakarta Sans" panose="00000700000000000000" pitchFamily="2" charset="0"/>
              </a:rPr>
              <a:t>https://www.gminsights.com/industry-analysis/compliance-carbon-credit-market</a:t>
            </a:r>
          </a:p>
        </p:txBody>
      </p:sp>
      <p:sp>
        <p:nvSpPr>
          <p:cNvPr id="961" name="-2">
            <a:extLst>
              <a:ext uri="{FF2B5EF4-FFF2-40B4-BE49-F238E27FC236}">
                <a16:creationId xmlns:a16="http://schemas.microsoft.com/office/drawing/2014/main" id="{111B4A49-B930-4A89-A1CD-6CA2B3D95AED}"/>
              </a:ext>
            </a:extLst>
          </p:cNvPr>
          <p:cNvSpPr txBox="1"/>
          <p:nvPr/>
        </p:nvSpPr>
        <p:spPr>
          <a:xfrm>
            <a:off x="2621470" y="5505355"/>
            <a:ext cx="619125" cy="371475"/>
          </a:xfrm>
          <a:prstGeom prst="rect">
            <a:avLst/>
          </a:prstGeom>
          <a:noFill/>
        </p:spPr>
        <p:txBody>
          <a:bodyPr vertOverflow="clip" horzOverflow="clip" wrap="square" lIns="0" tIns="0" rIns="0" bIns="0" rtlCol="0" anchor="t">
            <a:spAutoFit/>
          </a:bodyPr>
          <a:lstStyle/>
          <a:p>
            <a:pPr algn="ctr"/>
            <a:r>
              <a:rPr lang="en-US" sz="2880" b="1" dirty="0">
                <a:solidFill>
                  <a:srgbClr val="005959">
                    <a:alpha val="100000"/>
                  </a:srgbClr>
                </a:solidFill>
                <a:latin typeface="Plus Jakarta Sans" panose="00000700000000000000" pitchFamily="2" charset="0"/>
              </a:rPr>
              <a:t>03</a:t>
            </a:r>
          </a:p>
        </p:txBody>
      </p:sp>
      <p:sp>
        <p:nvSpPr>
          <p:cNvPr id="962" name="Primary Heading-2">
            <a:extLst>
              <a:ext uri="{FF2B5EF4-FFF2-40B4-BE49-F238E27FC236}">
                <a16:creationId xmlns:a16="http://schemas.microsoft.com/office/drawing/2014/main" id="{111B4A49-B930-4A89-A1CD-6CA2B3D95AED}"/>
              </a:ext>
            </a:extLst>
          </p:cNvPr>
          <p:cNvSpPr txBox="1"/>
          <p:nvPr/>
        </p:nvSpPr>
        <p:spPr>
          <a:xfrm>
            <a:off x="3758089" y="5459635"/>
            <a:ext cx="13696950" cy="828675"/>
          </a:xfrm>
          <a:prstGeom prst="rect">
            <a:avLst/>
          </a:prstGeom>
          <a:noFill/>
        </p:spPr>
        <p:txBody>
          <a:bodyPr vertOverflow="clip" horzOverflow="clip" wrap="square" lIns="0" tIns="0" rIns="0" bIns="0" rtlCol="0" anchor="t">
            <a:spAutoFit/>
          </a:bodyPr>
          <a:lstStyle/>
          <a:p>
            <a:pPr algn="l">
              <a:lnSpc>
                <a:spcPts val="3216"/>
              </a:lnSpc>
            </a:pPr>
            <a:r>
              <a:rPr lang="en-US" sz="2400" dirty="0">
                <a:solidFill>
                  <a:srgbClr val="171C25">
                    <a:alpha val="100000"/>
                  </a:srgbClr>
                </a:solidFill>
                <a:latin typeface="Plus Jakarta Sans" panose="00000700000000000000" pitchFamily="2" charset="0"/>
              </a:rPr>
              <a:t>https://www.ceew.in/publications/how-can-india-achieve-low-carbon-sustainable-aluminium-production-and-reduce-carbon-footprint</a:t>
            </a:r>
          </a:p>
        </p:txBody>
      </p:sp>
      <p:sp>
        <p:nvSpPr>
          <p:cNvPr id="963" name="-3">
            <a:extLst>
              <a:ext uri="{FF2B5EF4-FFF2-40B4-BE49-F238E27FC236}">
                <a16:creationId xmlns:a16="http://schemas.microsoft.com/office/drawing/2014/main" id="{111B4A49-B930-4A89-A1CD-6CA2B3D95AED}"/>
              </a:ext>
            </a:extLst>
          </p:cNvPr>
          <p:cNvSpPr txBox="1"/>
          <p:nvPr/>
        </p:nvSpPr>
        <p:spPr>
          <a:xfrm>
            <a:off x="2613660" y="6855142"/>
            <a:ext cx="628650" cy="371475"/>
          </a:xfrm>
          <a:prstGeom prst="rect">
            <a:avLst/>
          </a:prstGeom>
          <a:noFill/>
        </p:spPr>
        <p:txBody>
          <a:bodyPr vertOverflow="clip" horzOverflow="clip" wrap="square" lIns="0" tIns="0" rIns="0" bIns="0" rtlCol="0" anchor="t">
            <a:spAutoFit/>
          </a:bodyPr>
          <a:lstStyle/>
          <a:p>
            <a:pPr algn="ctr"/>
            <a:r>
              <a:rPr lang="en-US" sz="2880" b="1" dirty="0">
                <a:solidFill>
                  <a:srgbClr val="005959">
                    <a:alpha val="100000"/>
                  </a:srgbClr>
                </a:solidFill>
                <a:latin typeface="Plus Jakarta Sans" panose="00000700000000000000" pitchFamily="2" charset="0"/>
              </a:rPr>
              <a:t>04</a:t>
            </a:r>
          </a:p>
        </p:txBody>
      </p:sp>
      <p:sp>
        <p:nvSpPr>
          <p:cNvPr id="964" name="Primary Heading-3">
            <a:extLst>
              <a:ext uri="{FF2B5EF4-FFF2-40B4-BE49-F238E27FC236}">
                <a16:creationId xmlns:a16="http://schemas.microsoft.com/office/drawing/2014/main" id="{111B4A49-B930-4A89-A1CD-6CA2B3D95AED}"/>
              </a:ext>
            </a:extLst>
          </p:cNvPr>
          <p:cNvSpPr txBox="1"/>
          <p:nvPr/>
        </p:nvSpPr>
        <p:spPr>
          <a:xfrm>
            <a:off x="3758089" y="6833902"/>
            <a:ext cx="9458325" cy="419100"/>
          </a:xfrm>
          <a:prstGeom prst="rect">
            <a:avLst/>
          </a:prstGeom>
          <a:noFill/>
        </p:spPr>
        <p:txBody>
          <a:bodyPr vertOverflow="clip" horzOverflow="clip" wrap="square" lIns="0" tIns="0" rIns="0" bIns="0" rtlCol="0" anchor="t">
            <a:spAutoFit/>
          </a:bodyPr>
          <a:lstStyle/>
          <a:p>
            <a:pPr algn="l">
              <a:lnSpc>
                <a:spcPts val="3216"/>
              </a:lnSpc>
            </a:pPr>
            <a:r>
              <a:rPr lang="en-US" sz="2400" dirty="0">
                <a:solidFill>
                  <a:srgbClr val="171C25">
                    <a:alpha val="100000"/>
                  </a:srgbClr>
                </a:solidFill>
                <a:latin typeface="Plus Jakarta Sans" panose="00000700000000000000" pitchFamily="2" charset="0"/>
              </a:rPr>
              <a:t>https://pib.gov.in/PressReleaseIframePage.aspx?PRID=1900216</a:t>
            </a:r>
          </a:p>
        </p:txBody>
      </p:sp>
      <p:sp>
        <p:nvSpPr>
          <p:cNvPr id="965" name="-4">
            <a:extLst>
              <a:ext uri="{FF2B5EF4-FFF2-40B4-BE49-F238E27FC236}">
                <a16:creationId xmlns:a16="http://schemas.microsoft.com/office/drawing/2014/main" id="{111B4A49-B930-4A89-A1CD-6CA2B3D95AED}"/>
              </a:ext>
            </a:extLst>
          </p:cNvPr>
          <p:cNvSpPr txBox="1"/>
          <p:nvPr/>
        </p:nvSpPr>
        <p:spPr>
          <a:xfrm>
            <a:off x="2620804" y="7845647"/>
            <a:ext cx="619125" cy="371475"/>
          </a:xfrm>
          <a:prstGeom prst="rect">
            <a:avLst/>
          </a:prstGeom>
          <a:noFill/>
        </p:spPr>
        <p:txBody>
          <a:bodyPr vertOverflow="clip" horzOverflow="clip" wrap="square" lIns="0" tIns="0" rIns="0" bIns="0" rtlCol="0" anchor="t">
            <a:spAutoFit/>
          </a:bodyPr>
          <a:lstStyle/>
          <a:p>
            <a:pPr algn="ctr"/>
            <a:r>
              <a:rPr lang="en-US" sz="2880" b="1" dirty="0">
                <a:solidFill>
                  <a:srgbClr val="005959">
                    <a:alpha val="100000"/>
                  </a:srgbClr>
                </a:solidFill>
                <a:latin typeface="Plus Jakarta Sans" panose="00000700000000000000" pitchFamily="2" charset="0"/>
              </a:rPr>
              <a:t>05</a:t>
            </a:r>
          </a:p>
        </p:txBody>
      </p:sp>
      <p:sp>
        <p:nvSpPr>
          <p:cNvPr id="966" name="Primary Heading-4">
            <a:extLst>
              <a:ext uri="{FF2B5EF4-FFF2-40B4-BE49-F238E27FC236}">
                <a16:creationId xmlns:a16="http://schemas.microsoft.com/office/drawing/2014/main" id="{111B4A49-B930-4A89-A1CD-6CA2B3D95AED}"/>
              </a:ext>
            </a:extLst>
          </p:cNvPr>
          <p:cNvSpPr txBox="1"/>
          <p:nvPr/>
        </p:nvSpPr>
        <p:spPr>
          <a:xfrm>
            <a:off x="3758089" y="7824406"/>
            <a:ext cx="8324850" cy="419100"/>
          </a:xfrm>
          <a:prstGeom prst="rect">
            <a:avLst/>
          </a:prstGeom>
          <a:noFill/>
        </p:spPr>
        <p:txBody>
          <a:bodyPr vertOverflow="clip" horzOverflow="clip" wrap="square" lIns="0" tIns="0" rIns="0" bIns="0" rtlCol="0" anchor="t">
            <a:spAutoFit/>
          </a:bodyPr>
          <a:lstStyle/>
          <a:p>
            <a:pPr algn="l">
              <a:lnSpc>
                <a:spcPts val="3216"/>
              </a:lnSpc>
            </a:pPr>
            <a:r>
              <a:rPr lang="en-US" sz="2400" dirty="0">
                <a:solidFill>
                  <a:srgbClr val="171C25">
                    <a:alpha val="100000"/>
                  </a:srgbClr>
                </a:solidFill>
                <a:latin typeface="Plus Jakarta Sans" panose="00000700000000000000" pitchFamily="2" charset="0"/>
              </a:rPr>
              <a:t>https://beeindia.gov.in/en/programmes/carbon-market</a:t>
            </a:r>
          </a:p>
        </p:txBody>
      </p:sp>
      <p:sp>
        <p:nvSpPr>
          <p:cNvPr id="967" name="Click here to edit title-478">
            <a:extLst>
              <a:ext uri="{FF2B5EF4-FFF2-40B4-BE49-F238E27FC236}">
                <a16:creationId xmlns:a16="http://schemas.microsoft.com/office/drawing/2014/main" id="{111B4A49-B930-4A89-A1CD-6CA2B3D95AED}"/>
              </a:ext>
            </a:extLst>
          </p:cNvPr>
          <p:cNvSpPr txBox="1"/>
          <p:nvPr/>
        </p:nvSpPr>
        <p:spPr>
          <a:xfrm>
            <a:off x="1721263" y="1720786"/>
            <a:ext cx="15725775" cy="714375"/>
          </a:xfrm>
          <a:prstGeom prst="rect">
            <a:avLst/>
          </a:prstGeom>
          <a:noFill/>
        </p:spPr>
        <p:txBody>
          <a:bodyPr vertOverflow="clip" horzOverflow="clip" wrap="square" lIns="0" tIns="0" rIns="0" bIns="0" rtlCol="0" anchor="t">
            <a:spAutoFit/>
          </a:bodyPr>
          <a:lstStyle/>
          <a:p>
            <a:pPr algn="l">
              <a:lnSpc>
                <a:spcPts val="5544"/>
              </a:lnSpc>
            </a:pPr>
            <a:r>
              <a:rPr lang="en-US" sz="4200" b="1" dirty="0">
                <a:solidFill>
                  <a:srgbClr val="171C25">
                    <a:alpha val="100000"/>
                  </a:srgbClr>
                </a:solidFill>
                <a:latin typeface="Plus Jakarta Sans" panose="00000700000000000000" pitchFamily="2" charset="0"/>
              </a:rPr>
              <a:t>References </a:t>
            </a:r>
          </a:p>
        </p:txBody>
      </p:sp>
    </p:spTree>
    <p:extLst>
      <p:ext uri="{BB962C8B-B14F-4D97-AF65-F5344CB8AC3E}">
        <p14:creationId xmlns:p14="http://schemas.microsoft.com/office/powerpoint/2010/main" val="3648047976"/>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348" name=""/>
        <p:cNvGrpSpPr/>
        <p:nvPr/>
      </p:nvGrpSpPr>
      <p:grpSpPr>
        <a:xfrm>
          <a:off x="0" y="0"/>
          <a:ext cx="0" cy="0"/>
          <a:chOff x="0" y="0"/>
          <a:chExt cx="0" cy="0"/>
        </a:xfrm>
      </p:grpSpPr>
      <p:pic>
        <p:nvPicPr>
          <p:cNvPr id="35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3">
            <a:alphaModFix amt="100000"/>
          </a:blip>
          <a:stretch/>
        </p:blipFill>
        <p:spPr>
          <a:xfrm>
            <a:off x="0" y="0"/>
            <a:ext cx="18288000" cy="10287000"/>
          </a:xfrm>
          <a:prstGeom prst="rect">
            <a:avLst/>
          </a:prstGeom>
        </p:spPr>
      </p:pic>
      <p:pic>
        <p:nvPicPr>
          <p:cNvPr id="351"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5">
            <a:alphaModFix amt="100000"/>
          </a:blip>
          <a:stretch/>
        </p:blipFill>
        <p:spPr>
          <a:xfrm>
            <a:off x="17602200" y="914400"/>
            <a:ext cx="457200" cy="1828800"/>
          </a:xfrm>
          <a:prstGeom prst="rect">
            <a:avLst/>
          </a:prstGeom>
        </p:spPr>
      </p:pic>
      <p:pic>
        <p:nvPicPr>
          <p:cNvPr id="35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7">
            <a:alphaModFix amt="100000"/>
          </a:blip>
          <a:stretch/>
        </p:blipFill>
        <p:spPr>
          <a:xfrm>
            <a:off x="17602200" y="914400"/>
            <a:ext cx="457200" cy="1828800"/>
          </a:xfrm>
          <a:prstGeom prst="rect">
            <a:avLst/>
          </a:prstGeom>
        </p:spPr>
      </p:pic>
      <p:pic>
        <p:nvPicPr>
          <p:cNvPr id="35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79">
            <a:alphaModFix amt="100000"/>
          </a:blip>
          <a:stretch/>
        </p:blipFill>
        <p:spPr>
          <a:xfrm>
            <a:off x="228600" y="5143500"/>
            <a:ext cx="2171700" cy="3543300"/>
          </a:xfrm>
          <a:prstGeom prst="rect">
            <a:avLst/>
          </a:prstGeom>
        </p:spPr>
      </p:pic>
      <p:pic>
        <p:nvPicPr>
          <p:cNvPr id="35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81">
            <a:alphaModFix amt="100000"/>
          </a:blip>
          <a:stretch/>
        </p:blipFill>
        <p:spPr>
          <a:xfrm>
            <a:off x="228600" y="5143500"/>
            <a:ext cx="2171700" cy="3543300"/>
          </a:xfrm>
          <a:prstGeom prst="rect">
            <a:avLst/>
          </a:prstGeom>
        </p:spPr>
      </p:pic>
      <p:pic>
        <p:nvPicPr>
          <p:cNvPr id="35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83">
            <a:alphaModFix amt="100000"/>
          </a:blip>
          <a:stretch/>
        </p:blipFill>
        <p:spPr>
          <a:xfrm>
            <a:off x="228600" y="5143500"/>
            <a:ext cx="2171700" cy="3543300"/>
          </a:xfrm>
          <a:prstGeom prst="rect">
            <a:avLst/>
          </a:prstGeom>
        </p:spPr>
      </p:pic>
      <p:pic>
        <p:nvPicPr>
          <p:cNvPr id="35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85">
            <a:alphaModFix amt="100000"/>
          </a:blip>
          <a:stretch/>
        </p:blipFill>
        <p:spPr>
          <a:xfrm>
            <a:off x="228600" y="5143500"/>
            <a:ext cx="2171700" cy="3543300"/>
          </a:xfrm>
          <a:prstGeom prst="rect">
            <a:avLst/>
          </a:prstGeom>
        </p:spPr>
      </p:pic>
      <p:sp>
        <p:nvSpPr>
          <p:cNvPr id="357" name="-435">
            <a:extLst>
              <a:ext uri="{FF2B5EF4-FFF2-40B4-BE49-F238E27FC236}">
                <a16:creationId xmlns:a16="http://schemas.microsoft.com/office/drawing/2014/main" id="{111B4A49-B930-4A89-A1CD-6CA2B3D95AED}"/>
              </a:ext>
            </a:extLst>
          </p:cNvPr>
          <p:cNvSpPr txBox="1"/>
          <p:nvPr/>
        </p:nvSpPr>
        <p:spPr>
          <a:xfrm>
            <a:off x="809530" y="876205"/>
            <a:ext cx="9144000" cy="695325"/>
          </a:xfrm>
          <a:prstGeom prst="rect">
            <a:avLst/>
          </a:prstGeom>
          <a:noFill/>
        </p:spPr>
        <p:txBody>
          <a:bodyPr vertOverflow="clip" horzOverflow="clip" wrap="square" lIns="0" tIns="0" rIns="0" bIns="0" rtlCol="0" anchor="t">
            <a:spAutoFit/>
          </a:bodyPr>
          <a:lstStyle/>
          <a:p>
            <a:pPr algn="l"/>
            <a:r>
              <a:rPr lang="en-US" sz="5400" b="1" dirty="0">
                <a:solidFill>
                  <a:srgbClr val="515760">
                    <a:alpha val="100000"/>
                  </a:srgbClr>
                </a:solidFill>
                <a:latin typeface="Plus Jakarta Sans" panose="00000700000000000000" pitchFamily="2" charset="0"/>
              </a:rPr>
              <a:t>01</a:t>
            </a:r>
          </a:p>
        </p:txBody>
      </p:sp>
      <p:sp>
        <p:nvSpPr>
          <p:cNvPr id="358" name="Awesome Section Break-0">
            <a:extLst>
              <a:ext uri="{FF2B5EF4-FFF2-40B4-BE49-F238E27FC236}">
                <a16:creationId xmlns:a16="http://schemas.microsoft.com/office/drawing/2014/main" id="{111B4A49-B930-4A89-A1CD-6CA2B3D95AED}"/>
              </a:ext>
            </a:extLst>
          </p:cNvPr>
          <p:cNvSpPr txBox="1"/>
          <p:nvPr/>
        </p:nvSpPr>
        <p:spPr>
          <a:xfrm>
            <a:off x="809530" y="2019205"/>
            <a:ext cx="9182100" cy="1695450"/>
          </a:xfrm>
          <a:prstGeom prst="rect">
            <a:avLst/>
          </a:prstGeom>
          <a:noFill/>
        </p:spPr>
        <p:txBody>
          <a:bodyPr vertOverflow="clip" horzOverflow="clip" wrap="square" lIns="0" tIns="0" rIns="0" bIns="0" rtlCol="0" anchor="t">
            <a:spAutoFit/>
          </a:bodyPr>
          <a:lstStyle/>
          <a:p>
            <a:pPr algn="l">
              <a:lnSpc>
                <a:spcPts val="6588"/>
              </a:lnSpc>
            </a:pPr>
            <a:r>
              <a:rPr lang="en-US" sz="5400" b="1" dirty="0">
                <a:solidFill>
                  <a:srgbClr val="005959">
                    <a:alpha val="100000"/>
                  </a:srgbClr>
                </a:solidFill>
                <a:latin typeface="Plus Jakarta Sans" panose="00000700000000000000" pitchFamily="2" charset="0"/>
              </a:rPr>
              <a:t>Global Carbon Market and India's Commitment</a:t>
            </a:r>
          </a:p>
        </p:txBody>
      </p:sp>
      <p:sp>
        <p:nvSpPr>
          <p:cNvPr id="359" name="A small sentence which explains all about this presentation-0">
            <a:extLst>
              <a:ext uri="{FF2B5EF4-FFF2-40B4-BE49-F238E27FC236}">
                <a16:creationId xmlns:a16="http://schemas.microsoft.com/office/drawing/2014/main" id="{111B4A49-B930-4A89-A1CD-6CA2B3D95AED}"/>
              </a:ext>
            </a:extLst>
          </p:cNvPr>
          <p:cNvSpPr txBox="1"/>
          <p:nvPr/>
        </p:nvSpPr>
        <p:spPr>
          <a:xfrm>
            <a:off x="809530" y="3817048"/>
            <a:ext cx="9182100" cy="371475"/>
          </a:xfrm>
          <a:prstGeom prst="rect">
            <a:avLst/>
          </a:prstGeom>
          <a:noFill/>
        </p:spPr>
        <p:txBody>
          <a:bodyPr vertOverflow="clip" horzOverflow="clip" wrap="square" lIns="0" tIns="0" rIns="0" bIns="0" rtlCol="0" anchor="t">
            <a:spAutoFit/>
          </a:bodyPr>
          <a:lstStyle/>
          <a:p>
            <a:pPr algn="l">
              <a:lnSpc>
                <a:spcPts val="2835"/>
              </a:lnSpc>
            </a:pPr>
            <a:r>
              <a:rPr lang="en-US" sz="2100" dirty="0">
                <a:solidFill>
                  <a:srgbClr val="515760">
                    <a:alpha val="100000"/>
                  </a:srgbClr>
                </a:solidFill>
                <a:latin typeface="Plus Jakarta Sans" panose="00000700000000000000" pitchFamily="2" charset="0"/>
              </a:rPr>
              <a:t>1.1 Global Carbon Markets
</a:t>
            </a:r>
          </a:p>
        </p:txBody>
      </p:sp>
      <p:sp>
        <p:nvSpPr>
          <p:cNvPr id="360" name="A small sentence which explains all about this presentation-0">
            <a:extLst>
              <a:ext uri="{FF2B5EF4-FFF2-40B4-BE49-F238E27FC236}">
                <a16:creationId xmlns:a16="http://schemas.microsoft.com/office/drawing/2014/main" id="{111B4A49-B930-4A89-A1CD-6CA2B3D95AED}"/>
              </a:ext>
            </a:extLst>
          </p:cNvPr>
          <p:cNvSpPr txBox="1"/>
          <p:nvPr/>
        </p:nvSpPr>
        <p:spPr>
          <a:xfrm>
            <a:off x="809530" y="4177094"/>
            <a:ext cx="9182100" cy="371475"/>
          </a:xfrm>
          <a:prstGeom prst="rect">
            <a:avLst/>
          </a:prstGeom>
          <a:noFill/>
        </p:spPr>
        <p:txBody>
          <a:bodyPr vertOverflow="clip" horzOverflow="clip" wrap="square" lIns="0" tIns="0" rIns="0" bIns="0" rtlCol="0" anchor="t">
            <a:spAutoFit/>
          </a:bodyPr>
          <a:lstStyle/>
          <a:p>
            <a:pPr algn="l">
              <a:lnSpc>
                <a:spcPts val="2835"/>
              </a:lnSpc>
            </a:pPr>
            <a:r>
              <a:rPr lang="en-US" sz="2100" dirty="0">
                <a:solidFill>
                  <a:srgbClr val="515760">
                    <a:alpha val="100000"/>
                  </a:srgbClr>
                </a:solidFill>
                <a:latin typeface="Plus Jakarta Sans" panose="00000700000000000000" pitchFamily="2" charset="0"/>
              </a:rPr>
              <a:t>1.2 India's Commitment to Combat Climate Change
</a:t>
            </a:r>
          </a:p>
        </p:txBody>
      </p:sp>
      <p:sp>
        <p:nvSpPr>
          <p:cNvPr id="361" name="A small sentence which explains all about this presentation-0">
            <a:extLst>
              <a:ext uri="{FF2B5EF4-FFF2-40B4-BE49-F238E27FC236}">
                <a16:creationId xmlns:a16="http://schemas.microsoft.com/office/drawing/2014/main" id="{111B4A49-B930-4A89-A1CD-6CA2B3D95AED}"/>
              </a:ext>
            </a:extLst>
          </p:cNvPr>
          <p:cNvSpPr txBox="1"/>
          <p:nvPr/>
        </p:nvSpPr>
        <p:spPr>
          <a:xfrm>
            <a:off x="809530" y="4537138"/>
            <a:ext cx="9182100" cy="371475"/>
          </a:xfrm>
          <a:prstGeom prst="rect">
            <a:avLst/>
          </a:prstGeom>
          <a:noFill/>
        </p:spPr>
        <p:txBody>
          <a:bodyPr vertOverflow="clip" horzOverflow="clip" wrap="square" lIns="0" tIns="0" rIns="0" bIns="0" rtlCol="0" anchor="t">
            <a:spAutoFit/>
          </a:bodyPr>
          <a:lstStyle/>
          <a:p>
            <a:pPr algn="l">
              <a:lnSpc>
                <a:spcPts val="2835"/>
              </a:lnSpc>
            </a:pPr>
            <a:r>
              <a:rPr lang="en-US" sz="2100" dirty="0">
                <a:solidFill>
                  <a:srgbClr val="515760">
                    <a:alpha val="100000"/>
                  </a:srgbClr>
                </a:solidFill>
                <a:latin typeface="Plus Jakarta Sans" panose="00000700000000000000" pitchFamily="2" charset="0"/>
              </a:rPr>
              <a:t>1.3 India's Experience in carbon Markets </a:t>
            </a:r>
          </a:p>
        </p:txBody>
      </p:sp>
      <p:pic>
        <p:nvPicPr>
          <p:cNvPr id="362" name="coverimage">
            <a:extLst>
              <a:ext uri="{FF2B5EF4-FFF2-40B4-BE49-F238E27FC236}">
                <a16:creationId xmlns:a16="http://schemas.microsoft.com/office/drawing/2014/main" id="{A8642F66-C0BB-4949-9A9C-024B120A5D52}"/>
              </a:ext>
            </a:extLst>
          </p:cNvPr>
          <p:cNvPicPr preferRelativeResize="0">
            <a:picLocks noChangeAspect="1"/>
          </p:cNvPicPr>
          <p:nvPr/>
        </p:nvPicPr>
        <p:blipFill rotWithShape="1">
          <a:blip r:embed="rId87">
            <a:alphaModFix amt="100000"/>
          </a:blip>
          <a:srcRect l="0" t="0" r="0" b="0"/>
          <a:stretch/>
        </p:blipFill>
        <p:spPr>
          <a:xfrm>
            <a:off x="10801350" y="876300"/>
            <a:ext cx="6610350" cy="8534400"/>
          </a:xfrm>
          <a:prstGeom prst="rect">
            <a:avLst/>
          </a:prstGeom>
        </p:spPr>
      </p:pic>
    </p:spTree>
    <p:extLst>
      <p:ext uri="{BB962C8B-B14F-4D97-AF65-F5344CB8AC3E}">
        <p14:creationId xmlns:p14="http://schemas.microsoft.com/office/powerpoint/2010/main" val="3648047976"/>
      </p:ext>
    </p:extLst>
  </p:cSld>
  <p:clrMapOvr>
    <a:masterClrMapping/>
  </p:clrMapOvr>
</p:sld>
</file>

<file path=ppt/slides/slide4.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363" name=""/>
        <p:cNvGrpSpPr/>
        <p:nvPr/>
      </p:nvGrpSpPr>
      <p:grpSpPr>
        <a:xfrm>
          <a:off x="0" y="0"/>
          <a:ext cx="0" cy="0"/>
          <a:chOff x="0" y="0"/>
          <a:chExt cx="0" cy="0"/>
        </a:xfrm>
      </p:grpSpPr>
      <p:pic>
        <p:nvPicPr>
          <p:cNvPr id="36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91">
            <a:alphaModFix amt="100000"/>
          </a:blip>
          <a:stretch/>
        </p:blipFill>
        <p:spPr>
          <a:xfrm>
            <a:off x="0" y="0"/>
            <a:ext cx="18288000" cy="10287000"/>
          </a:xfrm>
          <a:prstGeom prst="rect">
            <a:avLst/>
          </a:prstGeom>
        </p:spPr>
      </p:pic>
      <p:pic>
        <p:nvPicPr>
          <p:cNvPr id="36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93">
            <a:alphaModFix amt="100000"/>
          </a:blip>
          <a:stretch/>
        </p:blipFill>
        <p:spPr>
          <a:xfrm>
            <a:off x="17602200" y="914400"/>
            <a:ext cx="457200" cy="1828800"/>
          </a:xfrm>
          <a:prstGeom prst="rect">
            <a:avLst/>
          </a:prstGeom>
        </p:spPr>
      </p:pic>
      <p:pic>
        <p:nvPicPr>
          <p:cNvPr id="36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95">
            <a:alphaModFix amt="100000"/>
          </a:blip>
          <a:stretch/>
        </p:blipFill>
        <p:spPr>
          <a:xfrm>
            <a:off x="17602200" y="914400"/>
            <a:ext cx="457200" cy="1828800"/>
          </a:xfrm>
          <a:prstGeom prst="rect">
            <a:avLst/>
          </a:prstGeom>
        </p:spPr>
      </p:pic>
      <p:pic>
        <p:nvPicPr>
          <p:cNvPr id="36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97">
            <a:alphaModFix amt="100000"/>
          </a:blip>
          <a:stretch/>
        </p:blipFill>
        <p:spPr>
          <a:xfrm>
            <a:off x="228600" y="5143500"/>
            <a:ext cx="2171700" cy="3543300"/>
          </a:xfrm>
          <a:prstGeom prst="rect">
            <a:avLst/>
          </a:prstGeom>
        </p:spPr>
      </p:pic>
      <p:pic>
        <p:nvPicPr>
          <p:cNvPr id="36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99">
            <a:alphaModFix amt="100000"/>
          </a:blip>
          <a:stretch/>
        </p:blipFill>
        <p:spPr>
          <a:xfrm>
            <a:off x="228600" y="5143500"/>
            <a:ext cx="2171700" cy="3543300"/>
          </a:xfrm>
          <a:prstGeom prst="rect">
            <a:avLst/>
          </a:prstGeom>
        </p:spPr>
      </p:pic>
      <p:pic>
        <p:nvPicPr>
          <p:cNvPr id="37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01">
            <a:alphaModFix amt="100000"/>
          </a:blip>
          <a:stretch/>
        </p:blipFill>
        <p:spPr>
          <a:xfrm>
            <a:off x="228600" y="5143500"/>
            <a:ext cx="2171700" cy="3543300"/>
          </a:xfrm>
          <a:prstGeom prst="rect">
            <a:avLst/>
          </a:prstGeom>
        </p:spPr>
      </p:pic>
      <p:pic>
        <p:nvPicPr>
          <p:cNvPr id="371"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03">
            <a:alphaModFix amt="100000"/>
          </a:blip>
          <a:stretch/>
        </p:blipFill>
        <p:spPr>
          <a:xfrm>
            <a:off x="228600" y="5143500"/>
            <a:ext cx="2171700" cy="3543300"/>
          </a:xfrm>
          <a:prstGeom prst="rect">
            <a:avLst/>
          </a:prstGeom>
        </p:spPr>
      </p:pic>
      <p:pic>
        <p:nvPicPr>
          <p:cNvPr id="37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05">
            <a:alphaModFix amt="100000"/>
          </a:blip>
          <a:stretch/>
        </p:blipFill>
        <p:spPr>
          <a:xfrm>
            <a:off x="876300" y="2590800"/>
            <a:ext cx="5476875" cy="6162675"/>
          </a:xfrm>
          <a:prstGeom prst="rect">
            <a:avLst/>
          </a:prstGeom>
          <a:effectLst>
            <a:outerShdw blurRad="285750" dist="0" dir="2700000" algn="ctr" rotWithShape="0">
              <a:srgbClr val="000000">
                <a:alpha val="40000"/>
              </a:srgbClr>
            </a:outerShdw>
          </a:effectLst>
        </p:spPr>
      </p:pic>
      <p:pic>
        <p:nvPicPr>
          <p:cNvPr id="373" name="3b2b46ad-a988-4491-882a-fcab6539cd37">
            <a:extLst>
              <a:ext uri="{FF2B5EF4-FFF2-40B4-BE49-F238E27FC236}">
                <a16:creationId xmlns:a16="http://schemas.microsoft.com/office/drawing/2014/main" id="{A8642F66-C0BB-4949-9A9C-024B120A5D52}"/>
              </a:ext>
            </a:extLst>
          </p:cNvPr>
          <p:cNvPicPr preferRelativeResize="0">
            <a:picLocks noChangeAspect="1"/>
          </p:cNvPicPr>
          <p:nvPr/>
        </p:nvPicPr>
        <p:blipFill rotWithShape="1">
          <a:blip r:embed="rId107">
            <a:alphaModFix amt="100000"/>
          </a:blip>
          <a:srcRect l="0" t="0" r="0" b="0"/>
          <a:stretch/>
        </p:blipFill>
        <p:spPr>
          <a:xfrm>
            <a:off x="876300" y="2590800"/>
            <a:ext cx="5476875" cy="6162675"/>
          </a:xfrm>
          <a:prstGeom prst="rect">
            <a:avLst/>
          </a:prstGeom>
          <a:effectLst>
            <a:outerShdw blurRad="285750" dist="0" dir="2700000" algn="ctr" rotWithShape="0">
              <a:srgbClr val="000000">
                <a:alpha val="40000"/>
              </a:srgbClr>
            </a:outerShdw>
          </a:effectLst>
        </p:spPr>
      </p:pic>
      <p:pic>
        <p:nvPicPr>
          <p:cNvPr id="37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09">
            <a:alphaModFix amt="100000"/>
          </a:blip>
          <a:stretch/>
        </p:blipFill>
        <p:spPr>
          <a:xfrm>
            <a:off x="7267575" y="3971925"/>
            <a:ext cx="1143000" cy="1143000"/>
          </a:xfrm>
          <a:prstGeom prst="rect">
            <a:avLst/>
          </a:prstGeom>
        </p:spPr>
      </p:pic>
      <p:pic>
        <p:nvPicPr>
          <p:cNvPr id="375" name="iconNode0">
            <a:extLst>
              <a:ext uri="{FF2B5EF4-FFF2-40B4-BE49-F238E27FC236}">
                <a16:creationId xmlns:a16="http://schemas.microsoft.com/office/drawing/2014/main" id="{A8642F66-C0BB-4949-9A9C-024B120A5D52}"/>
              </a:ext>
            </a:extLst>
          </p:cNvPr>
          <p:cNvPicPr>
            <a:picLocks noChangeAspect="1"/>
          </p:cNvPicPr>
          <p:nvPr/>
        </p:nvPicPr>
        <p:blipFill rotWithShape="1">
          <a:blip r:embed="rId112">
            <a:alphaModFix amt="100000"/>
            <a:extLst>
              <a:ext uri="{CC3CEF3A-D8C5-47A5-8F93-303EDAF8A2FD}">
                <asvg:svgBlip xmlns:r="http://schemas.openxmlformats.org/officeDocument/2006/relationships" xmlns:asvg="http://schemas.microsoft.com/office/drawing/2016/SVG/main" r:embed="rId111"/>
                <a14:useLocalDpi xmlns:a14="http://schemas.microsoft.com/office/drawing/2010/main" val="0"/>
              </a:ext>
            </a:extLst>
          </a:blip>
          <a:srcRect l="0" t="0" r="0" b="0"/>
          <a:stretch/>
        </p:blipFill>
        <p:spPr>
          <a:xfrm>
            <a:off x="7553325" y="4257675"/>
            <a:ext cx="571500" cy="571500"/>
          </a:xfrm>
          <a:prstGeom prst="rect">
            <a:avLst/>
          </a:prstGeom>
        </p:spPr>
      </p:pic>
      <p:sp>
        <p:nvSpPr>
          <p:cNvPr id="376" name="Primary Heading-0">
            <a:extLst>
              <a:ext uri="{FF2B5EF4-FFF2-40B4-BE49-F238E27FC236}">
                <a16:creationId xmlns:a16="http://schemas.microsoft.com/office/drawing/2014/main" id="{111B4A49-B930-4A89-A1CD-6CA2B3D95AED}"/>
              </a:ext>
            </a:extLst>
          </p:cNvPr>
          <p:cNvSpPr txBox="1"/>
          <p:nvPr/>
        </p:nvSpPr>
        <p:spPr>
          <a:xfrm>
            <a:off x="8646700" y="3174492"/>
            <a:ext cx="8801100" cy="390525"/>
          </a:xfrm>
          <a:prstGeom prst="rect">
            <a:avLst/>
          </a:prstGeom>
          <a:noFill/>
        </p:spPr>
        <p:txBody>
          <a:bodyPr vertOverflow="clip" horzOverflow="clip" wrap="square" lIns="0" tIns="0" rIns="0" bIns="0" rtlCol="0" anchor="t">
            <a:spAutoFit/>
          </a:bodyPr>
          <a:lstStyle/>
          <a:p>
            <a:pPr algn="l">
              <a:lnSpc>
                <a:spcPts val="2982"/>
              </a:lnSpc>
            </a:pPr>
            <a:r>
              <a:rPr lang="en-US" sz="2100" b="1" dirty="0">
                <a:solidFill>
                  <a:srgbClr val="FEFEFE">
                    <a:alpha val="100000"/>
                  </a:srgbClr>
                </a:solidFill>
                <a:latin typeface="Plus Jakarta Sans" panose="00000700000000000000" pitchFamily="2" charset="0"/>
              </a:rPr>
              <a:t>Compliance Mechanisms in Carbon Pricing</a:t>
            </a:r>
          </a:p>
        </p:txBody>
      </p:sp>
      <p:sp>
        <p:nvSpPr>
          <p:cNvPr id="377" name="Description of a primary heading-0">
            <a:extLst>
              <a:ext uri="{FF2B5EF4-FFF2-40B4-BE49-F238E27FC236}">
                <a16:creationId xmlns:a16="http://schemas.microsoft.com/office/drawing/2014/main" id="{111B4A49-B930-4A89-A1CD-6CA2B3D95AED}"/>
              </a:ext>
            </a:extLst>
          </p:cNvPr>
          <p:cNvSpPr txBox="1"/>
          <p:nvPr/>
        </p:nvSpPr>
        <p:spPr>
          <a:xfrm>
            <a:off x="8646700" y="3648266"/>
            <a:ext cx="8801100" cy="2266950"/>
          </a:xfrm>
          <a:prstGeom prst="rect">
            <a:avLst/>
          </a:prstGeom>
          <a:noFill/>
        </p:spPr>
        <p:txBody>
          <a:bodyPr vertOverflow="clip" horzOverflow="clip" wrap="square" lIns="0" tIns="0" rIns="0" bIns="0" rtlCol="0" anchor="t">
            <a:spAutoFit/>
          </a:bodyPr>
          <a:lstStyle/>
          <a:p>
            <a:pPr algn="l">
              <a:lnSpc>
                <a:spcPts val="2538"/>
              </a:lnSpc>
            </a:pPr>
            <a:r>
              <a:rPr lang="en-US" sz="1800" dirty="0">
                <a:solidFill>
                  <a:srgbClr val="F2F2F2">
                    <a:alpha val="100000"/>
                  </a:srgbClr>
                </a:solidFill>
                <a:latin typeface="Plus Jakarta Sans" panose="00000700000000000000" pitchFamily="2" charset="0"/>
              </a:rPr>
              <a:t>Compliance Carbon Market was valued at USD 101.4 billion in 2023 and is set to grow at a 14.7% CAGR between 2024 and 2032. key tools managed by governments to regulate carbon emissions are 
a.	Emissions Trading Systems (ETS)
b.	Output based Pricing scheme
c.	Carbon taxation 
</a:t>
            </a:r>
          </a:p>
        </p:txBody>
      </p:sp>
      <p:pic>
        <p:nvPicPr>
          <p:cNvPr id="37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14">
            <a:alphaModFix amt="100000"/>
          </a:blip>
          <a:stretch/>
        </p:blipFill>
        <p:spPr>
          <a:xfrm>
            <a:off x="7267575" y="6743700"/>
            <a:ext cx="1143000" cy="1143000"/>
          </a:xfrm>
          <a:prstGeom prst="rect">
            <a:avLst/>
          </a:prstGeom>
        </p:spPr>
      </p:pic>
      <p:pic>
        <p:nvPicPr>
          <p:cNvPr id="379" name="iconNode1">
            <a:extLst>
              <a:ext uri="{FF2B5EF4-FFF2-40B4-BE49-F238E27FC236}">
                <a16:creationId xmlns:a16="http://schemas.microsoft.com/office/drawing/2014/main" id="{A8642F66-C0BB-4949-9A9C-024B120A5D52}"/>
              </a:ext>
            </a:extLst>
          </p:cNvPr>
          <p:cNvPicPr>
            <a:picLocks noChangeAspect="1"/>
          </p:cNvPicPr>
          <p:nvPr/>
        </p:nvPicPr>
        <p:blipFill rotWithShape="1">
          <a:blip r:embed="rId117">
            <a:alphaModFix amt="100000"/>
            <a:extLst>
              <a:ext uri="{FD66CECE-B6A3-43C7-8C57-C4FB264B76C4}">
                <asvg:svgBlip xmlns:r="http://schemas.openxmlformats.org/officeDocument/2006/relationships" xmlns:asvg="http://schemas.microsoft.com/office/drawing/2016/SVG/main" r:embed="rId116"/>
                <a14:useLocalDpi xmlns:a14="http://schemas.microsoft.com/office/drawing/2010/main" val="0"/>
              </a:ext>
            </a:extLst>
          </a:blip>
          <a:srcRect l="0" t="0" r="0" b="0"/>
          <a:stretch/>
        </p:blipFill>
        <p:spPr>
          <a:xfrm>
            <a:off x="7553325" y="7029450"/>
            <a:ext cx="571500" cy="571500"/>
          </a:xfrm>
          <a:prstGeom prst="rect">
            <a:avLst/>
          </a:prstGeom>
        </p:spPr>
      </p:pic>
      <p:sp>
        <p:nvSpPr>
          <p:cNvPr id="380" name="Primary Heading-1">
            <a:extLst>
              <a:ext uri="{FF2B5EF4-FFF2-40B4-BE49-F238E27FC236}">
                <a16:creationId xmlns:a16="http://schemas.microsoft.com/office/drawing/2014/main" id="{111B4A49-B930-4A89-A1CD-6CA2B3D95AED}"/>
              </a:ext>
            </a:extLst>
          </p:cNvPr>
          <p:cNvSpPr txBox="1"/>
          <p:nvPr/>
        </p:nvSpPr>
        <p:spPr>
          <a:xfrm>
            <a:off x="8646700" y="6436900"/>
            <a:ext cx="8801100" cy="390525"/>
          </a:xfrm>
          <a:prstGeom prst="rect">
            <a:avLst/>
          </a:prstGeom>
          <a:noFill/>
        </p:spPr>
        <p:txBody>
          <a:bodyPr vertOverflow="clip" horzOverflow="clip" wrap="square" lIns="0" tIns="0" rIns="0" bIns="0" rtlCol="0" anchor="t">
            <a:spAutoFit/>
          </a:bodyPr>
          <a:lstStyle/>
          <a:p>
            <a:pPr algn="l">
              <a:lnSpc>
                <a:spcPts val="2982"/>
              </a:lnSpc>
            </a:pPr>
            <a:r>
              <a:rPr lang="en-US" sz="2100" b="1" dirty="0">
                <a:solidFill>
                  <a:srgbClr val="FEFEFE">
                    <a:alpha val="100000"/>
                  </a:srgbClr>
                </a:solidFill>
                <a:latin typeface="Plus Jakarta Sans" panose="00000700000000000000" pitchFamily="2" charset="0"/>
              </a:rPr>
              <a:t>Voluntary Mechanisms for Carbon Offsetting</a:t>
            </a:r>
          </a:p>
        </p:txBody>
      </p:sp>
      <p:sp>
        <p:nvSpPr>
          <p:cNvPr id="381" name="Description of a primary heading-1">
            <a:extLst>
              <a:ext uri="{FF2B5EF4-FFF2-40B4-BE49-F238E27FC236}">
                <a16:creationId xmlns:a16="http://schemas.microsoft.com/office/drawing/2014/main" id="{111B4A49-B930-4A89-A1CD-6CA2B3D95AED}"/>
              </a:ext>
            </a:extLst>
          </p:cNvPr>
          <p:cNvSpPr txBox="1"/>
          <p:nvPr/>
        </p:nvSpPr>
        <p:spPr>
          <a:xfrm>
            <a:off x="8646700" y="6910673"/>
            <a:ext cx="8801100" cy="1295400"/>
          </a:xfrm>
          <a:prstGeom prst="rect">
            <a:avLst/>
          </a:prstGeom>
          <a:noFill/>
        </p:spPr>
        <p:txBody>
          <a:bodyPr vertOverflow="clip" horzOverflow="clip" wrap="square" lIns="0" tIns="0" rIns="0" bIns="0" rtlCol="0" anchor="t">
            <a:spAutoFit/>
          </a:bodyPr>
          <a:lstStyle/>
          <a:p>
            <a:pPr algn="l">
              <a:lnSpc>
                <a:spcPts val="2538"/>
              </a:lnSpc>
            </a:pPr>
            <a:r>
              <a:rPr lang="en-US" sz="1800" dirty="0">
                <a:solidFill>
                  <a:srgbClr val="F2F2F2">
                    <a:alpha val="100000"/>
                  </a:srgbClr>
                </a:solidFill>
                <a:latin typeface="Plus Jakarta Sans" panose="00000700000000000000" pitchFamily="2" charset="0"/>
              </a:rPr>
              <a:t>Independent standards and NGOs enable entities which have set their voluntary science based climate targets offset emissions by purchasing carbon credits. The global voluntary carbon market was valued at</a:t>
            </a:r>
            <a:r>
              <a:rPr lang="en-US" sz="1800" dirty="0">
                <a:solidFill>
                  <a:srgbClr val="F2F2F2"/>
                </a:solidFill>
                <a:hlinkClick r:id="rId118"/>
                <a:latin typeface="Plus Jakarta Sans" panose="00000700000000000000" pitchFamily="2" charset="0"/>
              </a:rPr>
              <a:t> US$2,004.85 million in 2021 and is expected to reach 17.11 billion by 2027.</a:t>
            </a:r>
          </a:p>
        </p:txBody>
      </p:sp>
      <p:sp>
        <p:nvSpPr>
          <p:cNvPr id="382" name="Click here to edit title-446">
            <a:extLst>
              <a:ext uri="{FF2B5EF4-FFF2-40B4-BE49-F238E27FC236}">
                <a16:creationId xmlns:a16="http://schemas.microsoft.com/office/drawing/2014/main" id="{111B4A49-B930-4A89-A1CD-6CA2B3D95AED}"/>
              </a:ext>
            </a:extLst>
          </p:cNvPr>
          <p:cNvSpPr txBox="1"/>
          <p:nvPr/>
        </p:nvSpPr>
        <p:spPr>
          <a:xfrm>
            <a:off x="808292" y="1188148"/>
            <a:ext cx="6086475" cy="714375"/>
          </a:xfrm>
          <a:prstGeom prst="rect">
            <a:avLst/>
          </a:prstGeom>
          <a:noFill/>
        </p:spPr>
        <p:txBody>
          <a:bodyPr vertOverflow="clip" horzOverflow="clip" wrap="square" lIns="0" tIns="0" rIns="0" bIns="0" rtlCol="0" anchor="t">
            <a:spAutoFit/>
          </a:bodyPr>
          <a:lstStyle/>
          <a:p>
            <a:pPr algn="l">
              <a:lnSpc>
                <a:spcPts val="5544"/>
              </a:lnSpc>
            </a:pPr>
            <a:r>
              <a:rPr lang="en-US" sz="4200" b="1" dirty="0">
                <a:solidFill>
                  <a:srgbClr val="FEFEFE">
                    <a:alpha val="100000"/>
                  </a:srgbClr>
                </a:solidFill>
                <a:latin typeface="Plus Jakarta Sans" panose="00000700000000000000" pitchFamily="2" charset="0"/>
              </a:rPr>
              <a:t>Global Carbon Markets</a:t>
            </a:r>
          </a:p>
        </p:txBody>
      </p:sp>
      <p:sp>
        <p:nvSpPr>
          <p:cNvPr id="383" name="Click here to edit label-433">
            <a:extLst>
              <a:ext uri="{FF2B5EF4-FFF2-40B4-BE49-F238E27FC236}">
                <a16:creationId xmlns:a16="http://schemas.microsoft.com/office/drawing/2014/main" id="{111B4A49-B930-4A89-A1CD-6CA2B3D95AED}"/>
              </a:ext>
            </a:extLst>
          </p:cNvPr>
          <p:cNvSpPr txBox="1"/>
          <p:nvPr/>
        </p:nvSpPr>
        <p:spPr>
          <a:xfrm>
            <a:off x="808292" y="836866"/>
            <a:ext cx="16640175" cy="295275"/>
          </a:xfrm>
          <a:prstGeom prst="rect">
            <a:avLst/>
          </a:prstGeom>
          <a:noFill/>
        </p:spPr>
        <p:txBody>
          <a:bodyPr vertOverflow="clip" horzOverflow="clip" wrap="square" lIns="0" tIns="0" rIns="0" bIns="0" rtlCol="0" anchor="t">
            <a:spAutoFit/>
          </a:bodyPr>
          <a:lstStyle/>
          <a:p>
            <a:pPr algn="l">
              <a:lnSpc>
                <a:spcPts val="2196"/>
              </a:lnSpc>
            </a:pPr>
            <a:r>
              <a:rPr lang="en-US" sz="1800" b="1" spc="540" dirty="0">
                <a:solidFill>
                  <a:srgbClr val="FEFEFE">
                    <a:alpha val="100000"/>
                  </a:srgbClr>
                </a:solidFill>
                <a:latin typeface="Plus Jakarta Sans" panose="00000700000000000000" pitchFamily="2" charset="0"/>
              </a:rPr>
              <a:t>MECHANISMS FOR CARBON OFFSETTING</a:t>
            </a:r>
          </a:p>
        </p:txBody>
      </p:sp>
    </p:spTree>
    <p:extLst>
      <p:ext uri="{BB962C8B-B14F-4D97-AF65-F5344CB8AC3E}">
        <p14:creationId xmlns:p14="http://schemas.microsoft.com/office/powerpoint/2010/main" val="3648047976"/>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384" name=""/>
        <p:cNvGrpSpPr/>
        <p:nvPr/>
      </p:nvGrpSpPr>
      <p:grpSpPr>
        <a:xfrm>
          <a:off x="0" y="0"/>
          <a:ext cx="0" cy="0"/>
          <a:chOff x="0" y="0"/>
          <a:chExt cx="0" cy="0"/>
        </a:xfrm>
      </p:grpSpPr>
      <p:pic>
        <p:nvPicPr>
          <p:cNvPr id="38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22">
            <a:alphaModFix amt="100000"/>
          </a:blip>
          <a:stretch/>
        </p:blipFill>
        <p:spPr>
          <a:xfrm>
            <a:off x="0" y="0"/>
            <a:ext cx="18288000" cy="10287000"/>
          </a:xfrm>
          <a:prstGeom prst="rect">
            <a:avLst/>
          </a:prstGeom>
        </p:spPr>
      </p:pic>
      <p:pic>
        <p:nvPicPr>
          <p:cNvPr id="38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24">
            <a:alphaModFix amt="100000"/>
          </a:blip>
          <a:stretch/>
        </p:blipFill>
        <p:spPr>
          <a:xfrm>
            <a:off x="16916400" y="0"/>
            <a:ext cx="1219200" cy="2343150"/>
          </a:xfrm>
          <a:prstGeom prst="rect">
            <a:avLst/>
          </a:prstGeom>
        </p:spPr>
      </p:pic>
      <p:pic>
        <p:nvPicPr>
          <p:cNvPr id="38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26">
            <a:alphaModFix amt="100000"/>
          </a:blip>
          <a:stretch/>
        </p:blipFill>
        <p:spPr>
          <a:xfrm>
            <a:off x="16916400" y="0"/>
            <a:ext cx="1219200" cy="2343150"/>
          </a:xfrm>
          <a:prstGeom prst="rect">
            <a:avLst/>
          </a:prstGeom>
        </p:spPr>
      </p:pic>
      <p:pic>
        <p:nvPicPr>
          <p:cNvPr id="38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28">
            <a:alphaModFix amt="100000"/>
          </a:blip>
          <a:stretch/>
        </p:blipFill>
        <p:spPr>
          <a:xfrm>
            <a:off x="16916400" y="0"/>
            <a:ext cx="1219200" cy="2343150"/>
          </a:xfrm>
          <a:prstGeom prst="rect">
            <a:avLst/>
          </a:prstGeom>
        </p:spPr>
      </p:pic>
      <p:pic>
        <p:nvPicPr>
          <p:cNvPr id="39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30">
            <a:alphaModFix amt="100000"/>
          </a:blip>
          <a:stretch/>
        </p:blipFill>
        <p:spPr>
          <a:xfrm>
            <a:off x="16916400" y="0"/>
            <a:ext cx="1219200" cy="2343150"/>
          </a:xfrm>
          <a:prstGeom prst="rect">
            <a:avLst/>
          </a:prstGeom>
        </p:spPr>
      </p:pic>
      <p:pic>
        <p:nvPicPr>
          <p:cNvPr id="391"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32">
            <a:alphaModFix amt="100000"/>
          </a:blip>
          <a:stretch/>
        </p:blipFill>
        <p:spPr>
          <a:xfrm>
            <a:off x="228600" y="7543800"/>
            <a:ext cx="457200" cy="1828800"/>
          </a:xfrm>
          <a:prstGeom prst="rect">
            <a:avLst/>
          </a:prstGeom>
        </p:spPr>
      </p:pic>
      <p:pic>
        <p:nvPicPr>
          <p:cNvPr id="39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34">
            <a:alphaModFix amt="100000"/>
          </a:blip>
          <a:stretch/>
        </p:blipFill>
        <p:spPr>
          <a:xfrm>
            <a:off x="228600" y="7543800"/>
            <a:ext cx="457200" cy="1828800"/>
          </a:xfrm>
          <a:prstGeom prst="rect">
            <a:avLst/>
          </a:prstGeom>
        </p:spPr>
      </p:pic>
      <p:pic>
        <p:nvPicPr>
          <p:cNvPr id="39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36">
            <a:alphaModFix amt="100000"/>
          </a:blip>
          <a:stretch/>
        </p:blipFill>
        <p:spPr>
          <a:xfrm>
            <a:off x="971550" y="5800725"/>
            <a:ext cx="5314950" cy="552450"/>
          </a:xfrm>
          <a:prstGeom prst="rect">
            <a:avLst/>
          </a:prstGeom>
        </p:spPr>
      </p:pic>
      <p:pic>
        <p:nvPicPr>
          <p:cNvPr id="39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38">
            <a:alphaModFix amt="100000"/>
          </a:blip>
          <a:stretch/>
        </p:blipFill>
        <p:spPr>
          <a:xfrm>
            <a:off x="1038225" y="5848350"/>
            <a:ext cx="457200" cy="457200"/>
          </a:xfrm>
          <a:prstGeom prst="rect">
            <a:avLst/>
          </a:prstGeom>
        </p:spPr>
      </p:pic>
      <p:sp>
        <p:nvSpPr>
          <p:cNvPr id="395" name="-0">
            <a:extLst>
              <a:ext uri="{FF2B5EF4-FFF2-40B4-BE49-F238E27FC236}">
                <a16:creationId xmlns:a16="http://schemas.microsoft.com/office/drawing/2014/main" id="{111B4A49-B930-4A89-A1CD-6CA2B3D95AED}"/>
              </a:ext>
            </a:extLst>
          </p:cNvPr>
          <p:cNvSpPr txBox="1"/>
          <p:nvPr/>
        </p:nvSpPr>
        <p:spPr>
          <a:xfrm>
            <a:off x="1071467" y="5905595"/>
            <a:ext cx="390525" cy="352425"/>
          </a:xfrm>
          <a:prstGeom prst="rect">
            <a:avLst/>
          </a:prstGeom>
          <a:noFill/>
        </p:spPr>
        <p:txBody>
          <a:bodyPr vertOverflow="clip" horzOverflow="clip" wrap="square" lIns="0" tIns="0" rIns="0" bIns="0" rtlCol="0" anchor="t">
            <a:spAutoFit/>
          </a:bodyPr>
          <a:lstStyle/>
          <a:p>
            <a:pPr algn="ctr">
              <a:lnSpc>
                <a:spcPts val="2700"/>
              </a:lnSpc>
            </a:pPr>
            <a:r>
              <a:rPr lang="en-US" sz="1800" b="1" dirty="0">
                <a:solidFill>
                  <a:srgbClr val="005959">
                    <a:alpha val="100000"/>
                  </a:srgbClr>
                </a:solidFill>
                <a:latin typeface="Plus Jakarta Sans" panose="00000700000000000000" pitchFamily="2" charset="0"/>
              </a:rPr>
              <a:t>01</a:t>
            </a:r>
          </a:p>
        </p:txBody>
      </p:sp>
      <p:sp>
        <p:nvSpPr>
          <p:cNvPr id="396" name="Primary Heading-0">
            <a:extLst>
              <a:ext uri="{FF2B5EF4-FFF2-40B4-BE49-F238E27FC236}">
                <a16:creationId xmlns:a16="http://schemas.microsoft.com/office/drawing/2014/main" id="{111B4A49-B930-4A89-A1CD-6CA2B3D95AED}"/>
              </a:ext>
            </a:extLst>
          </p:cNvPr>
          <p:cNvSpPr txBox="1"/>
          <p:nvPr/>
        </p:nvSpPr>
        <p:spPr>
          <a:xfrm>
            <a:off x="903446" y="6657784"/>
            <a:ext cx="5448300" cy="371475"/>
          </a:xfrm>
          <a:prstGeom prst="rect">
            <a:avLst/>
          </a:prstGeom>
          <a:noFill/>
        </p:spPr>
        <p:txBody>
          <a:bodyPr vertOverflow="clip" horzOverflow="clip" wrap="square" lIns="0" tIns="0" rIns="0" bIns="0" rtlCol="0" anchor="t">
            <a:spAutoFit/>
          </a:bodyPr>
          <a:lstStyle/>
          <a:p>
            <a:pPr algn="l">
              <a:lnSpc>
                <a:spcPts val="2835"/>
              </a:lnSpc>
            </a:pPr>
            <a:r>
              <a:rPr lang="en-US" sz="2100" dirty="0">
                <a:solidFill>
                  <a:srgbClr val="171C25">
                    <a:alpha val="100000"/>
                  </a:srgbClr>
                </a:solidFill>
                <a:latin typeface="Plus Jakarta Sans" panose="00000700000000000000" pitchFamily="2" charset="0"/>
              </a:rPr>
              <a:t>1992</a:t>
            </a:r>
          </a:p>
        </p:txBody>
      </p:sp>
      <p:sp>
        <p:nvSpPr>
          <p:cNvPr id="397" name="Description of a primary heading-0">
            <a:extLst>
              <a:ext uri="{FF2B5EF4-FFF2-40B4-BE49-F238E27FC236}">
                <a16:creationId xmlns:a16="http://schemas.microsoft.com/office/drawing/2014/main" id="{111B4A49-B930-4A89-A1CD-6CA2B3D95AED}"/>
              </a:ext>
            </a:extLst>
          </p:cNvPr>
          <p:cNvSpPr txBox="1"/>
          <p:nvPr/>
        </p:nvSpPr>
        <p:spPr>
          <a:xfrm>
            <a:off x="903446" y="7112984"/>
            <a:ext cx="5448300" cy="552450"/>
          </a:xfrm>
          <a:prstGeom prst="rect">
            <a:avLst/>
          </a:prstGeom>
          <a:noFill/>
        </p:spPr>
        <p:txBody>
          <a:bodyPr vertOverflow="clip" horzOverflow="clip" wrap="square" lIns="0" tIns="0" rIns="0" bIns="0" rtlCol="0" anchor="t">
            <a:spAutoFit/>
          </a:bodyPr>
          <a:lstStyle/>
          <a:p>
            <a:pPr algn="l">
              <a:lnSpc>
                <a:spcPts val="2146"/>
              </a:lnSpc>
            </a:pPr>
            <a:r>
              <a:rPr lang="en-US" sz="1350" dirty="0">
                <a:solidFill>
                  <a:srgbClr val="515760">
                    <a:alpha val="100000"/>
                  </a:srgbClr>
                </a:solidFill>
                <a:latin typeface="Plus Jakarta Sans" panose="00000700000000000000" pitchFamily="2" charset="0"/>
              </a:rPr>
              <a:t> India signs the United Nations Framework Convention on Climate Change (UNFCCC).</a:t>
            </a:r>
          </a:p>
        </p:txBody>
      </p:sp>
      <p:pic>
        <p:nvPicPr>
          <p:cNvPr id="39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40">
            <a:alphaModFix amt="100000"/>
          </a:blip>
          <a:stretch/>
        </p:blipFill>
        <p:spPr>
          <a:xfrm>
            <a:off x="6477000" y="5743575"/>
            <a:ext cx="5314950" cy="552450"/>
          </a:xfrm>
          <a:prstGeom prst="rect">
            <a:avLst/>
          </a:prstGeom>
        </p:spPr>
      </p:pic>
      <p:pic>
        <p:nvPicPr>
          <p:cNvPr id="39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42">
            <a:alphaModFix amt="100000"/>
          </a:blip>
          <a:stretch/>
        </p:blipFill>
        <p:spPr>
          <a:xfrm>
            <a:off x="6534150" y="5791200"/>
            <a:ext cx="457200" cy="457200"/>
          </a:xfrm>
          <a:prstGeom prst="rect">
            <a:avLst/>
          </a:prstGeom>
        </p:spPr>
      </p:pic>
      <p:sp>
        <p:nvSpPr>
          <p:cNvPr id="400" name="-1">
            <a:extLst>
              <a:ext uri="{FF2B5EF4-FFF2-40B4-BE49-F238E27FC236}">
                <a16:creationId xmlns:a16="http://schemas.microsoft.com/office/drawing/2014/main" id="{111B4A49-B930-4A89-A1CD-6CA2B3D95AED}"/>
              </a:ext>
            </a:extLst>
          </p:cNvPr>
          <p:cNvSpPr txBox="1"/>
          <p:nvPr/>
        </p:nvSpPr>
        <p:spPr>
          <a:xfrm>
            <a:off x="6551486" y="5848445"/>
            <a:ext cx="428625" cy="352425"/>
          </a:xfrm>
          <a:prstGeom prst="rect">
            <a:avLst/>
          </a:prstGeom>
          <a:noFill/>
        </p:spPr>
        <p:txBody>
          <a:bodyPr vertOverflow="clip" horzOverflow="clip" wrap="square" lIns="0" tIns="0" rIns="0" bIns="0" rtlCol="0" anchor="t">
            <a:spAutoFit/>
          </a:bodyPr>
          <a:lstStyle/>
          <a:p>
            <a:pPr algn="ctr">
              <a:lnSpc>
                <a:spcPts val="2700"/>
              </a:lnSpc>
            </a:pPr>
            <a:r>
              <a:rPr lang="en-US" sz="1800" b="1" dirty="0">
                <a:solidFill>
                  <a:srgbClr val="005959">
                    <a:alpha val="100000"/>
                  </a:srgbClr>
                </a:solidFill>
                <a:latin typeface="Plus Jakarta Sans" panose="00000700000000000000" pitchFamily="2" charset="0"/>
              </a:rPr>
              <a:t>02</a:t>
            </a:r>
          </a:p>
        </p:txBody>
      </p:sp>
      <p:sp>
        <p:nvSpPr>
          <p:cNvPr id="401" name="Primary Heading-1">
            <a:extLst>
              <a:ext uri="{FF2B5EF4-FFF2-40B4-BE49-F238E27FC236}">
                <a16:creationId xmlns:a16="http://schemas.microsoft.com/office/drawing/2014/main" id="{111B4A49-B930-4A89-A1CD-6CA2B3D95AED}"/>
              </a:ext>
            </a:extLst>
          </p:cNvPr>
          <p:cNvSpPr txBox="1"/>
          <p:nvPr/>
        </p:nvSpPr>
        <p:spPr>
          <a:xfrm>
            <a:off x="6405562" y="4438745"/>
            <a:ext cx="5448300" cy="371475"/>
          </a:xfrm>
          <a:prstGeom prst="rect">
            <a:avLst/>
          </a:prstGeom>
          <a:noFill/>
        </p:spPr>
        <p:txBody>
          <a:bodyPr vertOverflow="clip" horzOverflow="clip" wrap="square" lIns="0" tIns="0" rIns="0" bIns="0" rtlCol="0" anchor="t">
            <a:spAutoFit/>
          </a:bodyPr>
          <a:lstStyle/>
          <a:p>
            <a:pPr algn="l">
              <a:lnSpc>
                <a:spcPts val="2835"/>
              </a:lnSpc>
            </a:pPr>
            <a:r>
              <a:rPr lang="en-US" sz="2100" dirty="0">
                <a:solidFill>
                  <a:srgbClr val="171C25">
                    <a:alpha val="100000"/>
                  </a:srgbClr>
                </a:solidFill>
                <a:latin typeface="Plus Jakarta Sans" panose="00000700000000000000" pitchFamily="2" charset="0"/>
              </a:rPr>
              <a:t> 2002</a:t>
            </a:r>
          </a:p>
        </p:txBody>
      </p:sp>
      <p:sp>
        <p:nvSpPr>
          <p:cNvPr id="402" name="Description of a primary heading-1">
            <a:extLst>
              <a:ext uri="{FF2B5EF4-FFF2-40B4-BE49-F238E27FC236}">
                <a16:creationId xmlns:a16="http://schemas.microsoft.com/office/drawing/2014/main" id="{111B4A49-B930-4A89-A1CD-6CA2B3D95AED}"/>
              </a:ext>
            </a:extLst>
          </p:cNvPr>
          <p:cNvSpPr txBox="1"/>
          <p:nvPr/>
        </p:nvSpPr>
        <p:spPr>
          <a:xfrm>
            <a:off x="6405562" y="4894040"/>
            <a:ext cx="5448300" cy="552450"/>
          </a:xfrm>
          <a:prstGeom prst="rect">
            <a:avLst/>
          </a:prstGeom>
          <a:noFill/>
        </p:spPr>
        <p:txBody>
          <a:bodyPr vertOverflow="clip" horzOverflow="clip" wrap="square" lIns="0" tIns="0" rIns="0" bIns="0" rtlCol="0" anchor="t">
            <a:spAutoFit/>
          </a:bodyPr>
          <a:lstStyle/>
          <a:p>
            <a:pPr algn="l">
              <a:lnSpc>
                <a:spcPts val="2146"/>
              </a:lnSpc>
            </a:pPr>
            <a:r>
              <a:rPr lang="en-US" sz="1350" dirty="0">
                <a:solidFill>
                  <a:srgbClr val="515760">
                    <a:alpha val="100000"/>
                  </a:srgbClr>
                </a:solidFill>
                <a:latin typeface="Plus Jakarta Sans" panose="00000700000000000000" pitchFamily="2" charset="0"/>
              </a:rPr>
              <a:t>Ratifies the Kyoto Protocol, committing to reduce greenhouse gas emissions.</a:t>
            </a:r>
          </a:p>
        </p:txBody>
      </p:sp>
      <p:pic>
        <p:nvPicPr>
          <p:cNvPr id="40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44">
            <a:alphaModFix amt="100000"/>
          </a:blip>
          <a:stretch/>
        </p:blipFill>
        <p:spPr>
          <a:xfrm>
            <a:off x="11972925" y="5800725"/>
            <a:ext cx="5314950" cy="552450"/>
          </a:xfrm>
          <a:prstGeom prst="rect">
            <a:avLst/>
          </a:prstGeom>
        </p:spPr>
      </p:pic>
      <p:pic>
        <p:nvPicPr>
          <p:cNvPr id="40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46">
            <a:alphaModFix amt="100000"/>
          </a:blip>
          <a:stretch/>
        </p:blipFill>
        <p:spPr>
          <a:xfrm>
            <a:off x="12039600" y="5848350"/>
            <a:ext cx="457200" cy="457200"/>
          </a:xfrm>
          <a:prstGeom prst="rect">
            <a:avLst/>
          </a:prstGeom>
        </p:spPr>
      </p:pic>
      <p:sp>
        <p:nvSpPr>
          <p:cNvPr id="405" name="-2">
            <a:extLst>
              <a:ext uri="{FF2B5EF4-FFF2-40B4-BE49-F238E27FC236}">
                <a16:creationId xmlns:a16="http://schemas.microsoft.com/office/drawing/2014/main" id="{111B4A49-B930-4A89-A1CD-6CA2B3D95AED}"/>
              </a:ext>
            </a:extLst>
          </p:cNvPr>
          <p:cNvSpPr txBox="1"/>
          <p:nvPr/>
        </p:nvSpPr>
        <p:spPr>
          <a:xfrm>
            <a:off x="12051982" y="5905595"/>
            <a:ext cx="438150" cy="352425"/>
          </a:xfrm>
          <a:prstGeom prst="rect">
            <a:avLst/>
          </a:prstGeom>
          <a:noFill/>
        </p:spPr>
        <p:txBody>
          <a:bodyPr vertOverflow="clip" horzOverflow="clip" wrap="square" lIns="0" tIns="0" rIns="0" bIns="0" rtlCol="0" anchor="t">
            <a:spAutoFit/>
          </a:bodyPr>
          <a:lstStyle/>
          <a:p>
            <a:pPr algn="ctr">
              <a:lnSpc>
                <a:spcPts val="2700"/>
              </a:lnSpc>
            </a:pPr>
            <a:r>
              <a:rPr lang="en-US" sz="1800" b="1" dirty="0">
                <a:solidFill>
                  <a:srgbClr val="005959">
                    <a:alpha val="100000"/>
                  </a:srgbClr>
                </a:solidFill>
                <a:latin typeface="Plus Jakarta Sans" panose="00000700000000000000" pitchFamily="2" charset="0"/>
              </a:rPr>
              <a:t>03</a:t>
            </a:r>
          </a:p>
        </p:txBody>
      </p:sp>
      <p:sp>
        <p:nvSpPr>
          <p:cNvPr id="406" name="Primary Heading-2">
            <a:extLst>
              <a:ext uri="{FF2B5EF4-FFF2-40B4-BE49-F238E27FC236}">
                <a16:creationId xmlns:a16="http://schemas.microsoft.com/office/drawing/2014/main" id="{111B4A49-B930-4A89-A1CD-6CA2B3D95AED}"/>
              </a:ext>
            </a:extLst>
          </p:cNvPr>
          <p:cNvSpPr txBox="1"/>
          <p:nvPr/>
        </p:nvSpPr>
        <p:spPr>
          <a:xfrm>
            <a:off x="11907679" y="6657784"/>
            <a:ext cx="5448300" cy="371475"/>
          </a:xfrm>
          <a:prstGeom prst="rect">
            <a:avLst/>
          </a:prstGeom>
          <a:noFill/>
        </p:spPr>
        <p:txBody>
          <a:bodyPr vertOverflow="clip" horzOverflow="clip" wrap="square" lIns="0" tIns="0" rIns="0" bIns="0" rtlCol="0" anchor="t">
            <a:spAutoFit/>
          </a:bodyPr>
          <a:lstStyle/>
          <a:p>
            <a:pPr algn="l">
              <a:lnSpc>
                <a:spcPts val="2835"/>
              </a:lnSpc>
            </a:pPr>
            <a:r>
              <a:rPr lang="en-US" sz="2100" dirty="0">
                <a:solidFill>
                  <a:srgbClr val="171C25">
                    <a:alpha val="100000"/>
                  </a:srgbClr>
                </a:solidFill>
                <a:latin typeface="Plus Jakarta Sans" panose="00000700000000000000" pitchFamily="2" charset="0"/>
              </a:rPr>
              <a:t>2015</a:t>
            </a:r>
          </a:p>
        </p:txBody>
      </p:sp>
      <p:sp>
        <p:nvSpPr>
          <p:cNvPr id="407" name="Description of a primary heading-2">
            <a:extLst>
              <a:ext uri="{FF2B5EF4-FFF2-40B4-BE49-F238E27FC236}">
                <a16:creationId xmlns:a16="http://schemas.microsoft.com/office/drawing/2014/main" id="{111B4A49-B930-4A89-A1CD-6CA2B3D95AED}"/>
              </a:ext>
            </a:extLst>
          </p:cNvPr>
          <p:cNvSpPr txBox="1"/>
          <p:nvPr/>
        </p:nvSpPr>
        <p:spPr>
          <a:xfrm>
            <a:off x="11907679" y="7112984"/>
            <a:ext cx="5448300" cy="1095375"/>
          </a:xfrm>
          <a:prstGeom prst="rect">
            <a:avLst/>
          </a:prstGeom>
          <a:noFill/>
        </p:spPr>
        <p:txBody>
          <a:bodyPr vertOverflow="clip" horzOverflow="clip" wrap="square" lIns="0" tIns="0" rIns="0" bIns="0" rtlCol="0" anchor="t">
            <a:spAutoFit/>
          </a:bodyPr>
          <a:lstStyle/>
          <a:p>
            <a:pPr algn="l">
              <a:lnSpc>
                <a:spcPts val="2146"/>
              </a:lnSpc>
            </a:pPr>
            <a:r>
              <a:rPr lang="en-US" sz="1350" dirty="0">
                <a:solidFill>
                  <a:srgbClr val="515760">
                    <a:alpha val="100000"/>
                  </a:srgbClr>
                </a:solidFill>
                <a:latin typeface="Plus Jakarta Sans" panose="00000700000000000000" pitchFamily="2" charset="0"/>
              </a:rPr>
              <a:t>Submits Intended Nationally Determined Contributions (INDCs) ahead of COP21, committing to reduce emissions intensity by 33-35% by 2030 (from 2005 levels) and increase the share of non-fossil fuel-based energy to 40% of installed capacity by 2030.</a:t>
            </a:r>
          </a:p>
        </p:txBody>
      </p:sp>
      <p:pic>
        <p:nvPicPr>
          <p:cNvPr id="40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48">
            <a:alphaModFix amt="100000"/>
          </a:blip>
          <a:stretch/>
        </p:blipFill>
        <p:spPr>
          <a:xfrm>
            <a:off x="17478375" y="5743575"/>
            <a:ext cx="809625" cy="552450"/>
          </a:xfrm>
          <a:prstGeom prst="rect">
            <a:avLst/>
          </a:prstGeom>
        </p:spPr>
      </p:pic>
      <p:pic>
        <p:nvPicPr>
          <p:cNvPr id="40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50">
            <a:alphaModFix amt="100000"/>
          </a:blip>
          <a:stretch/>
        </p:blipFill>
        <p:spPr>
          <a:xfrm>
            <a:off x="17545050" y="5791200"/>
            <a:ext cx="457200" cy="457200"/>
          </a:xfrm>
          <a:prstGeom prst="rect">
            <a:avLst/>
          </a:prstGeom>
        </p:spPr>
      </p:pic>
      <p:sp>
        <p:nvSpPr>
          <p:cNvPr id="410" name="-3">
            <a:extLst>
              <a:ext uri="{FF2B5EF4-FFF2-40B4-BE49-F238E27FC236}">
                <a16:creationId xmlns:a16="http://schemas.microsoft.com/office/drawing/2014/main" id="{111B4A49-B930-4A89-A1CD-6CA2B3D95AED}"/>
              </a:ext>
            </a:extLst>
          </p:cNvPr>
          <p:cNvSpPr txBox="1"/>
          <p:nvPr/>
        </p:nvSpPr>
        <p:spPr>
          <a:xfrm>
            <a:off x="17549241" y="5848445"/>
            <a:ext cx="447675" cy="352425"/>
          </a:xfrm>
          <a:prstGeom prst="rect">
            <a:avLst/>
          </a:prstGeom>
          <a:noFill/>
        </p:spPr>
        <p:txBody>
          <a:bodyPr vertOverflow="clip" horzOverflow="clip" wrap="square" lIns="0" tIns="0" rIns="0" bIns="0" rtlCol="0" anchor="t">
            <a:spAutoFit/>
          </a:bodyPr>
          <a:lstStyle/>
          <a:p>
            <a:pPr algn="ctr">
              <a:lnSpc>
                <a:spcPts val="2700"/>
              </a:lnSpc>
            </a:pPr>
            <a:r>
              <a:rPr lang="en-US" sz="1800" b="1" dirty="0">
                <a:solidFill>
                  <a:srgbClr val="005959">
                    <a:alpha val="100000"/>
                  </a:srgbClr>
                </a:solidFill>
                <a:latin typeface="Plus Jakarta Sans" panose="00000700000000000000" pitchFamily="2" charset="0"/>
              </a:rPr>
              <a:t>04</a:t>
            </a:r>
          </a:p>
        </p:txBody>
      </p:sp>
      <p:sp>
        <p:nvSpPr>
          <p:cNvPr id="411" name="Primary Heading-3">
            <a:extLst>
              <a:ext uri="{FF2B5EF4-FFF2-40B4-BE49-F238E27FC236}">
                <a16:creationId xmlns:a16="http://schemas.microsoft.com/office/drawing/2014/main" id="{111B4A49-B930-4A89-A1CD-6CA2B3D95AED}"/>
              </a:ext>
            </a:extLst>
          </p:cNvPr>
          <p:cNvSpPr txBox="1"/>
          <p:nvPr/>
        </p:nvSpPr>
        <p:spPr>
          <a:xfrm>
            <a:off x="17409795" y="3621119"/>
            <a:ext cx="8191500" cy="371475"/>
          </a:xfrm>
          <a:prstGeom prst="rect">
            <a:avLst/>
          </a:prstGeom>
          <a:noFill/>
        </p:spPr>
        <p:txBody>
          <a:bodyPr vertOverflow="clip" horzOverflow="clip" wrap="square" lIns="0" tIns="0" rIns="0" bIns="0" rtlCol="0" anchor="t">
            <a:spAutoFit/>
          </a:bodyPr>
          <a:lstStyle/>
          <a:p>
            <a:pPr algn="l">
              <a:lnSpc>
                <a:spcPts val="2835"/>
              </a:lnSpc>
            </a:pPr>
            <a:r>
              <a:rPr lang="en-US" sz="2100" dirty="0">
                <a:solidFill>
                  <a:srgbClr val="171C25">
                    <a:alpha val="100000"/>
                  </a:srgbClr>
                </a:solidFill>
                <a:latin typeface="Plus Jakarta Sans" panose="00000700000000000000" pitchFamily="2" charset="0"/>
              </a:rPr>
              <a:t>2021</a:t>
            </a:r>
          </a:p>
        </p:txBody>
      </p:sp>
      <p:sp>
        <p:nvSpPr>
          <p:cNvPr id="412" name="Description of a primary heading-3">
            <a:extLst>
              <a:ext uri="{FF2B5EF4-FFF2-40B4-BE49-F238E27FC236}">
                <a16:creationId xmlns:a16="http://schemas.microsoft.com/office/drawing/2014/main" id="{111B4A49-B930-4A89-A1CD-6CA2B3D95AED}"/>
              </a:ext>
            </a:extLst>
          </p:cNvPr>
          <p:cNvSpPr txBox="1"/>
          <p:nvPr/>
        </p:nvSpPr>
        <p:spPr>
          <a:xfrm>
            <a:off x="17409795" y="4076414"/>
            <a:ext cx="8191500" cy="285750"/>
          </a:xfrm>
          <a:prstGeom prst="rect">
            <a:avLst/>
          </a:prstGeom>
          <a:noFill/>
        </p:spPr>
        <p:txBody>
          <a:bodyPr vertOverflow="clip" horzOverflow="clip" wrap="square" lIns="0" tIns="0" rIns="0" bIns="0" rtlCol="0" anchor="t">
            <a:spAutoFit/>
          </a:bodyPr>
          <a:lstStyle/>
          <a:p>
            <a:pPr algn="l">
              <a:lnSpc>
                <a:spcPts val="2146"/>
              </a:lnSpc>
            </a:pPr>
            <a:r>
              <a:rPr lang="en-US" sz="1350" dirty="0">
                <a:solidFill>
                  <a:srgbClr val="515760">
                    <a:alpha val="100000"/>
                  </a:srgbClr>
                </a:solidFill>
                <a:latin typeface="Plus Jakarta Sans" panose="00000700000000000000" pitchFamily="2" charset="0"/>
              </a:rPr>
              <a:t>At COP26 in Glasgow, India announces its</a:t>
            </a:r>
            <a:r>
              <a:rPr lang="en-US" sz="1350" b="1" dirty="0">
                <a:solidFill>
                  <a:srgbClr val="515760"/>
                </a:solidFill>
                <a:latin typeface="Plus Jakarta Sans" panose="00000700000000000000" pitchFamily="2" charset="0"/>
              </a:rPr>
              <a:t> "Panchamrit" strategy, </a:t>
            </a:r>
            <a:r>
              <a:rPr lang="en-US" sz="1350" dirty="0">
                <a:solidFill>
                  <a:srgbClr val="515760"/>
                </a:solidFill>
                <a:latin typeface="Plus Jakarta Sans" panose="00000700000000000000" pitchFamily="2" charset="0"/>
              </a:rPr>
              <a:t>which includes:</a:t>
            </a:r>
          </a:p>
        </p:txBody>
      </p:sp>
      <p:sp>
        <p:nvSpPr>
          <p:cNvPr id="413" name="Description of a primary heading-3">
            <a:extLst>
              <a:ext uri="{FF2B5EF4-FFF2-40B4-BE49-F238E27FC236}">
                <a16:creationId xmlns:a16="http://schemas.microsoft.com/office/drawing/2014/main" id="{111B4A49-B930-4A89-A1CD-6CA2B3D95AED}"/>
              </a:ext>
            </a:extLst>
          </p:cNvPr>
          <p:cNvSpPr txBox="1"/>
          <p:nvPr/>
        </p:nvSpPr>
        <p:spPr>
          <a:xfrm>
            <a:off x="17409795" y="4348924"/>
            <a:ext cx="8191500" cy="285750"/>
          </a:xfrm>
          <a:prstGeom prst="rect">
            <a:avLst/>
          </a:prstGeom>
          <a:noFill/>
        </p:spPr>
        <p:txBody>
          <a:bodyPr vertOverflow="clip" horzOverflow="clip" wrap="square" lIns="0" tIns="0" rIns="0" bIns="0" rtlCol="0" anchor="t">
            <a:spAutoFit/>
          </a:bodyPr>
          <a:lstStyle/>
          <a:p>
            <a:pPr algn="l">
              <a:lnSpc>
                <a:spcPts val="2146"/>
              </a:lnSpc>
            </a:pPr>
            <a:r>
              <a:rPr lang="en-US" sz="1350" dirty="0">
                <a:solidFill>
                  <a:srgbClr val="515760">
                    <a:alpha val="100000"/>
                  </a:srgbClr>
                </a:solidFill>
                <a:latin typeface="Plus Jakarta Sans" panose="00000700000000000000" pitchFamily="2" charset="0"/>
              </a:rPr>
              <a:t>a. Reaching 500 GW of non-fossil fuel energy capacity by 2030. </a:t>
            </a:r>
          </a:p>
        </p:txBody>
      </p:sp>
      <p:sp>
        <p:nvSpPr>
          <p:cNvPr id="414" name="Description of a primary heading-3">
            <a:extLst>
              <a:ext uri="{FF2B5EF4-FFF2-40B4-BE49-F238E27FC236}">
                <a16:creationId xmlns:a16="http://schemas.microsoft.com/office/drawing/2014/main" id="{111B4A49-B930-4A89-A1CD-6CA2B3D95AED}"/>
              </a:ext>
            </a:extLst>
          </p:cNvPr>
          <p:cNvSpPr txBox="1"/>
          <p:nvPr/>
        </p:nvSpPr>
        <p:spPr>
          <a:xfrm>
            <a:off x="17409795" y="4621435"/>
            <a:ext cx="8191500" cy="285750"/>
          </a:xfrm>
          <a:prstGeom prst="rect">
            <a:avLst/>
          </a:prstGeom>
          <a:noFill/>
        </p:spPr>
        <p:txBody>
          <a:bodyPr vertOverflow="clip" horzOverflow="clip" wrap="square" lIns="0" tIns="0" rIns="0" bIns="0" rtlCol="0" anchor="t">
            <a:spAutoFit/>
          </a:bodyPr>
          <a:lstStyle/>
          <a:p>
            <a:pPr algn="l">
              <a:lnSpc>
                <a:spcPts val="2146"/>
              </a:lnSpc>
            </a:pPr>
            <a:r>
              <a:rPr lang="en-US" sz="1350" dirty="0">
                <a:solidFill>
                  <a:srgbClr val="515760">
                    <a:alpha val="100000"/>
                  </a:srgbClr>
                </a:solidFill>
                <a:latin typeface="Plus Jakarta Sans" panose="00000700000000000000" pitchFamily="2" charset="0"/>
              </a:rPr>
              <a:t>b. Meet 50% of its energy requirements from renewable energy by 2030. </a:t>
            </a:r>
          </a:p>
        </p:txBody>
      </p:sp>
      <p:sp>
        <p:nvSpPr>
          <p:cNvPr id="415" name="Description of a primary heading-3">
            <a:extLst>
              <a:ext uri="{FF2B5EF4-FFF2-40B4-BE49-F238E27FC236}">
                <a16:creationId xmlns:a16="http://schemas.microsoft.com/office/drawing/2014/main" id="{111B4A49-B930-4A89-A1CD-6CA2B3D95AED}"/>
              </a:ext>
            </a:extLst>
          </p:cNvPr>
          <p:cNvSpPr txBox="1"/>
          <p:nvPr/>
        </p:nvSpPr>
        <p:spPr>
          <a:xfrm>
            <a:off x="17409795" y="4894040"/>
            <a:ext cx="8191500" cy="552450"/>
          </a:xfrm>
          <a:prstGeom prst="rect">
            <a:avLst/>
          </a:prstGeom>
          <a:noFill/>
        </p:spPr>
        <p:txBody>
          <a:bodyPr vertOverflow="clip" horzOverflow="clip" wrap="square" lIns="0" tIns="0" rIns="0" bIns="0" rtlCol="0" anchor="t">
            <a:spAutoFit/>
          </a:bodyPr>
          <a:lstStyle/>
          <a:p>
            <a:pPr algn="l">
              <a:lnSpc>
                <a:spcPts val="2146"/>
              </a:lnSpc>
            </a:pPr>
            <a:r>
              <a:rPr lang="en-US" sz="1350" dirty="0">
                <a:solidFill>
                  <a:srgbClr val="515760">
                    <a:alpha val="100000"/>
                  </a:srgbClr>
                </a:solidFill>
                <a:latin typeface="Plus Jakarta Sans" panose="00000700000000000000" pitchFamily="2" charset="0"/>
              </a:rPr>
              <a:t>c. Reducing the carbon intensity of its economy to less than 45% by 2030.  and  achieving</a:t>
            </a:r>
            <a:r>
              <a:rPr lang="en-US" sz="1350" b="1" dirty="0">
                <a:solidFill>
                  <a:srgbClr val="515760"/>
                </a:solidFill>
                <a:latin typeface="Plus Jakarta Sans" panose="00000700000000000000" pitchFamily="2" charset="0"/>
              </a:rPr>
              <a:t> net-zero carbon emissions by 2070.</a:t>
            </a:r>
          </a:p>
        </p:txBody>
      </p:sp>
      <p:sp>
        <p:nvSpPr>
          <p:cNvPr id="416" name="Click here to edit title-401">
            <a:extLst>
              <a:ext uri="{FF2B5EF4-FFF2-40B4-BE49-F238E27FC236}">
                <a16:creationId xmlns:a16="http://schemas.microsoft.com/office/drawing/2014/main" id="{111B4A49-B930-4A89-A1CD-6CA2B3D95AED}"/>
              </a:ext>
            </a:extLst>
          </p:cNvPr>
          <p:cNvSpPr txBox="1"/>
          <p:nvPr/>
        </p:nvSpPr>
        <p:spPr>
          <a:xfrm>
            <a:off x="808292" y="842105"/>
            <a:ext cx="12458700" cy="1409700"/>
          </a:xfrm>
          <a:prstGeom prst="rect">
            <a:avLst/>
          </a:prstGeom>
          <a:noFill/>
        </p:spPr>
        <p:txBody>
          <a:bodyPr vertOverflow="clip" horzOverflow="clip" wrap="square" lIns="0" tIns="0" rIns="0" bIns="0" rtlCol="0" anchor="t">
            <a:spAutoFit/>
          </a:bodyPr>
          <a:lstStyle/>
          <a:p>
            <a:pPr algn="l">
              <a:lnSpc>
                <a:spcPts val="5544"/>
              </a:lnSpc>
            </a:pPr>
            <a:r>
              <a:rPr lang="en-US" sz="4200" b="1" dirty="0">
                <a:solidFill>
                  <a:srgbClr val="005959">
                    <a:alpha val="100000"/>
                  </a:srgbClr>
                </a:solidFill>
                <a:latin typeface="Plus Jakarta Sans" panose="00000700000000000000" pitchFamily="2" charset="0"/>
              </a:rPr>
              <a:t>India's Commitment to Combat Climate Change</a:t>
            </a:r>
          </a:p>
        </p:txBody>
      </p:sp>
      <p:sp>
        <p:nvSpPr>
          <p:cNvPr id="417" name="Click here to edit subtitle-410">
            <a:extLst>
              <a:ext uri="{FF2B5EF4-FFF2-40B4-BE49-F238E27FC236}">
                <a16:creationId xmlns:a16="http://schemas.microsoft.com/office/drawing/2014/main" id="{111B4A49-B930-4A89-A1CD-6CA2B3D95AED}"/>
              </a:ext>
            </a:extLst>
          </p:cNvPr>
          <p:cNvSpPr txBox="1"/>
          <p:nvPr/>
        </p:nvSpPr>
        <p:spPr>
          <a:xfrm>
            <a:off x="808292" y="2282380"/>
            <a:ext cx="12458700" cy="371475"/>
          </a:xfrm>
          <a:prstGeom prst="rect">
            <a:avLst/>
          </a:prstGeom>
          <a:noFill/>
        </p:spPr>
        <p:txBody>
          <a:bodyPr vertOverflow="clip" horzOverflow="clip" wrap="square" lIns="0" tIns="0" rIns="0" bIns="0" rtlCol="0" anchor="t">
            <a:spAutoFit/>
          </a:bodyPr>
          <a:lstStyle/>
          <a:p>
            <a:pPr algn="l">
              <a:lnSpc>
                <a:spcPts val="2835"/>
              </a:lnSpc>
            </a:pPr>
            <a:r>
              <a:rPr lang="en-US" sz="2100" dirty="0">
                <a:solidFill>
                  <a:srgbClr val="515760">
                    <a:alpha val="100000"/>
                  </a:srgbClr>
                </a:solidFill>
                <a:latin typeface="Plus Jakarta Sans" panose="00000700000000000000" pitchFamily="2" charset="0"/>
              </a:rPr>
              <a:t>India's Pledge to Combat Climate Change</a:t>
            </a:r>
          </a:p>
        </p:txBody>
      </p:sp>
    </p:spTree>
    <p:extLst>
      <p:ext uri="{BB962C8B-B14F-4D97-AF65-F5344CB8AC3E}">
        <p14:creationId xmlns:p14="http://schemas.microsoft.com/office/powerpoint/2010/main" val="3648047976"/>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418" name=""/>
        <p:cNvGrpSpPr/>
        <p:nvPr/>
      </p:nvGrpSpPr>
      <p:grpSpPr>
        <a:xfrm>
          <a:off x="0" y="0"/>
          <a:ext cx="0" cy="0"/>
          <a:chOff x="0" y="0"/>
          <a:chExt cx="0" cy="0"/>
        </a:xfrm>
      </p:grpSpPr>
      <p:pic>
        <p:nvPicPr>
          <p:cNvPr id="42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54">
            <a:alphaModFix amt="100000"/>
          </a:blip>
          <a:stretch/>
        </p:blipFill>
        <p:spPr>
          <a:xfrm>
            <a:off x="0" y="0"/>
            <a:ext cx="18288000" cy="10287000"/>
          </a:xfrm>
          <a:prstGeom prst="rect">
            <a:avLst/>
          </a:prstGeom>
        </p:spPr>
      </p:pic>
      <p:pic>
        <p:nvPicPr>
          <p:cNvPr id="421"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56">
            <a:alphaModFix amt="100000"/>
          </a:blip>
          <a:stretch/>
        </p:blipFill>
        <p:spPr>
          <a:xfrm>
            <a:off x="16916400" y="0"/>
            <a:ext cx="1219200" cy="2343150"/>
          </a:xfrm>
          <a:prstGeom prst="rect">
            <a:avLst/>
          </a:prstGeom>
        </p:spPr>
      </p:pic>
      <p:pic>
        <p:nvPicPr>
          <p:cNvPr id="42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58">
            <a:alphaModFix amt="100000"/>
          </a:blip>
          <a:stretch/>
        </p:blipFill>
        <p:spPr>
          <a:xfrm>
            <a:off x="16916400" y="0"/>
            <a:ext cx="1219200" cy="2343150"/>
          </a:xfrm>
          <a:prstGeom prst="rect">
            <a:avLst/>
          </a:prstGeom>
        </p:spPr>
      </p:pic>
      <p:pic>
        <p:nvPicPr>
          <p:cNvPr id="42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60">
            <a:alphaModFix amt="100000"/>
          </a:blip>
          <a:stretch/>
        </p:blipFill>
        <p:spPr>
          <a:xfrm>
            <a:off x="16916400" y="0"/>
            <a:ext cx="1219200" cy="2343150"/>
          </a:xfrm>
          <a:prstGeom prst="rect">
            <a:avLst/>
          </a:prstGeom>
        </p:spPr>
      </p:pic>
      <p:pic>
        <p:nvPicPr>
          <p:cNvPr id="42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62">
            <a:alphaModFix amt="100000"/>
          </a:blip>
          <a:stretch/>
        </p:blipFill>
        <p:spPr>
          <a:xfrm>
            <a:off x="16916400" y="0"/>
            <a:ext cx="1219200" cy="2343150"/>
          </a:xfrm>
          <a:prstGeom prst="rect">
            <a:avLst/>
          </a:prstGeom>
        </p:spPr>
      </p:pic>
      <p:pic>
        <p:nvPicPr>
          <p:cNvPr id="42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64">
            <a:alphaModFix amt="100000"/>
          </a:blip>
          <a:stretch/>
        </p:blipFill>
        <p:spPr>
          <a:xfrm>
            <a:off x="228600" y="7543800"/>
            <a:ext cx="457200" cy="1828800"/>
          </a:xfrm>
          <a:prstGeom prst="rect">
            <a:avLst/>
          </a:prstGeom>
        </p:spPr>
      </p:pic>
      <p:pic>
        <p:nvPicPr>
          <p:cNvPr id="42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66">
            <a:alphaModFix amt="100000"/>
          </a:blip>
          <a:stretch/>
        </p:blipFill>
        <p:spPr>
          <a:xfrm>
            <a:off x="228600" y="7543800"/>
            <a:ext cx="457200" cy="1828800"/>
          </a:xfrm>
          <a:prstGeom prst="rect">
            <a:avLst/>
          </a:prstGeom>
        </p:spPr>
      </p:pic>
      <p:pic>
        <p:nvPicPr>
          <p:cNvPr id="42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68">
            <a:alphaModFix amt="100000"/>
          </a:blip>
          <a:stretch/>
        </p:blipFill>
        <p:spPr>
          <a:xfrm>
            <a:off x="0" y="5800725"/>
            <a:ext cx="781050" cy="552450"/>
          </a:xfrm>
          <a:prstGeom prst="rect">
            <a:avLst/>
          </a:prstGeom>
        </p:spPr>
      </p:pic>
      <p:sp>
        <p:nvSpPr>
          <p:cNvPr id="428" name="Primary Heading-2">
            <a:extLst>
              <a:ext uri="{FF2B5EF4-FFF2-40B4-BE49-F238E27FC236}">
                <a16:creationId xmlns:a16="http://schemas.microsoft.com/office/drawing/2014/main" id="{111B4A49-B930-4A89-A1CD-6CA2B3D95AED}"/>
              </a:ext>
            </a:extLst>
          </p:cNvPr>
          <p:cNvSpPr txBox="1"/>
          <p:nvPr/>
        </p:nvSpPr>
        <p:spPr>
          <a:xfrm>
            <a:off x="-4599146" y="6657784"/>
            <a:ext cx="5448300" cy="371475"/>
          </a:xfrm>
          <a:prstGeom prst="rect">
            <a:avLst/>
          </a:prstGeom>
          <a:noFill/>
        </p:spPr>
        <p:txBody>
          <a:bodyPr vertOverflow="clip" horzOverflow="clip" wrap="square" lIns="0" tIns="0" rIns="0" bIns="0" rtlCol="0" anchor="t">
            <a:spAutoFit/>
          </a:bodyPr>
          <a:lstStyle/>
          <a:p>
            <a:pPr algn="l">
              <a:lnSpc>
                <a:spcPts val="2835"/>
              </a:lnSpc>
            </a:pPr>
            <a:r>
              <a:rPr lang="en-US" sz="2100" dirty="0">
                <a:solidFill>
                  <a:srgbClr val="171C25">
                    <a:alpha val="100000"/>
                  </a:srgbClr>
                </a:solidFill>
                <a:latin typeface="Plus Jakarta Sans" panose="00000700000000000000" pitchFamily="2" charset="0"/>
              </a:rPr>
              <a:t>2015</a:t>
            </a:r>
          </a:p>
        </p:txBody>
      </p:sp>
      <p:sp>
        <p:nvSpPr>
          <p:cNvPr id="429" name="Description of a primary heading-2">
            <a:extLst>
              <a:ext uri="{FF2B5EF4-FFF2-40B4-BE49-F238E27FC236}">
                <a16:creationId xmlns:a16="http://schemas.microsoft.com/office/drawing/2014/main" id="{111B4A49-B930-4A89-A1CD-6CA2B3D95AED}"/>
              </a:ext>
            </a:extLst>
          </p:cNvPr>
          <p:cNvSpPr txBox="1"/>
          <p:nvPr/>
        </p:nvSpPr>
        <p:spPr>
          <a:xfrm>
            <a:off x="-4599146" y="7112984"/>
            <a:ext cx="5448300" cy="1095375"/>
          </a:xfrm>
          <a:prstGeom prst="rect">
            <a:avLst/>
          </a:prstGeom>
          <a:noFill/>
        </p:spPr>
        <p:txBody>
          <a:bodyPr vertOverflow="clip" horzOverflow="clip" wrap="square" lIns="0" tIns="0" rIns="0" bIns="0" rtlCol="0" anchor="t">
            <a:spAutoFit/>
          </a:bodyPr>
          <a:lstStyle/>
          <a:p>
            <a:pPr algn="l">
              <a:lnSpc>
                <a:spcPts val="2146"/>
              </a:lnSpc>
            </a:pPr>
            <a:r>
              <a:rPr lang="en-US" sz="1350" dirty="0">
                <a:solidFill>
                  <a:srgbClr val="515760">
                    <a:alpha val="100000"/>
                  </a:srgbClr>
                </a:solidFill>
                <a:latin typeface="Plus Jakarta Sans" panose="00000700000000000000" pitchFamily="2" charset="0"/>
              </a:rPr>
              <a:t>Submits Intended Nationally Determined Contributions (INDCs) ahead of COP21, committing to reduce emissions intensity by 33-35% by 2030 (from 2005 levels) and increase the share of non-fossil fuel-based energy to 40% of installed capacity by 2030.</a:t>
            </a:r>
          </a:p>
        </p:txBody>
      </p:sp>
      <p:pic>
        <p:nvPicPr>
          <p:cNvPr id="43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70">
            <a:alphaModFix amt="100000"/>
          </a:blip>
          <a:stretch/>
        </p:blipFill>
        <p:spPr>
          <a:xfrm>
            <a:off x="971550" y="5743575"/>
            <a:ext cx="8058150" cy="552450"/>
          </a:xfrm>
          <a:prstGeom prst="rect">
            <a:avLst/>
          </a:prstGeom>
        </p:spPr>
      </p:pic>
      <p:pic>
        <p:nvPicPr>
          <p:cNvPr id="431"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72">
            <a:alphaModFix amt="100000"/>
          </a:blip>
          <a:stretch/>
        </p:blipFill>
        <p:spPr>
          <a:xfrm>
            <a:off x="1038225" y="5791200"/>
            <a:ext cx="457200" cy="457200"/>
          </a:xfrm>
          <a:prstGeom prst="rect">
            <a:avLst/>
          </a:prstGeom>
        </p:spPr>
      </p:pic>
      <p:sp>
        <p:nvSpPr>
          <p:cNvPr id="432" name="-3">
            <a:extLst>
              <a:ext uri="{FF2B5EF4-FFF2-40B4-BE49-F238E27FC236}">
                <a16:creationId xmlns:a16="http://schemas.microsoft.com/office/drawing/2014/main" id="{111B4A49-B930-4A89-A1CD-6CA2B3D95AED}"/>
              </a:ext>
            </a:extLst>
          </p:cNvPr>
          <p:cNvSpPr txBox="1"/>
          <p:nvPr/>
        </p:nvSpPr>
        <p:spPr>
          <a:xfrm>
            <a:off x="1042416" y="5848445"/>
            <a:ext cx="447675" cy="352425"/>
          </a:xfrm>
          <a:prstGeom prst="rect">
            <a:avLst/>
          </a:prstGeom>
          <a:noFill/>
        </p:spPr>
        <p:txBody>
          <a:bodyPr vertOverflow="clip" horzOverflow="clip" wrap="square" lIns="0" tIns="0" rIns="0" bIns="0" rtlCol="0" anchor="t">
            <a:spAutoFit/>
          </a:bodyPr>
          <a:lstStyle/>
          <a:p>
            <a:pPr algn="ctr">
              <a:lnSpc>
                <a:spcPts val="2700"/>
              </a:lnSpc>
            </a:pPr>
            <a:r>
              <a:rPr lang="en-US" sz="1800" b="1" dirty="0">
                <a:solidFill>
                  <a:srgbClr val="005959">
                    <a:alpha val="100000"/>
                  </a:srgbClr>
                </a:solidFill>
                <a:latin typeface="Plus Jakarta Sans" panose="00000700000000000000" pitchFamily="2" charset="0"/>
              </a:rPr>
              <a:t>04</a:t>
            </a:r>
          </a:p>
        </p:txBody>
      </p:sp>
      <p:sp>
        <p:nvSpPr>
          <p:cNvPr id="433" name="Primary Heading-3">
            <a:extLst>
              <a:ext uri="{FF2B5EF4-FFF2-40B4-BE49-F238E27FC236}">
                <a16:creationId xmlns:a16="http://schemas.microsoft.com/office/drawing/2014/main" id="{111B4A49-B930-4A89-A1CD-6CA2B3D95AED}"/>
              </a:ext>
            </a:extLst>
          </p:cNvPr>
          <p:cNvSpPr txBox="1"/>
          <p:nvPr/>
        </p:nvSpPr>
        <p:spPr>
          <a:xfrm>
            <a:off x="902970" y="3621119"/>
            <a:ext cx="8191500" cy="371475"/>
          </a:xfrm>
          <a:prstGeom prst="rect">
            <a:avLst/>
          </a:prstGeom>
          <a:noFill/>
        </p:spPr>
        <p:txBody>
          <a:bodyPr vertOverflow="clip" horzOverflow="clip" wrap="square" lIns="0" tIns="0" rIns="0" bIns="0" rtlCol="0" anchor="t">
            <a:spAutoFit/>
          </a:bodyPr>
          <a:lstStyle/>
          <a:p>
            <a:pPr algn="l">
              <a:lnSpc>
                <a:spcPts val="2835"/>
              </a:lnSpc>
            </a:pPr>
            <a:r>
              <a:rPr lang="en-US" sz="2100" dirty="0">
                <a:solidFill>
                  <a:srgbClr val="171C25">
                    <a:alpha val="100000"/>
                  </a:srgbClr>
                </a:solidFill>
                <a:latin typeface="Plus Jakarta Sans" panose="00000700000000000000" pitchFamily="2" charset="0"/>
              </a:rPr>
              <a:t>2021</a:t>
            </a:r>
          </a:p>
        </p:txBody>
      </p:sp>
      <p:sp>
        <p:nvSpPr>
          <p:cNvPr id="434" name="Description of a primary heading-3">
            <a:extLst>
              <a:ext uri="{FF2B5EF4-FFF2-40B4-BE49-F238E27FC236}">
                <a16:creationId xmlns:a16="http://schemas.microsoft.com/office/drawing/2014/main" id="{111B4A49-B930-4A89-A1CD-6CA2B3D95AED}"/>
              </a:ext>
            </a:extLst>
          </p:cNvPr>
          <p:cNvSpPr txBox="1"/>
          <p:nvPr/>
        </p:nvSpPr>
        <p:spPr>
          <a:xfrm>
            <a:off x="902970" y="4076414"/>
            <a:ext cx="8191500" cy="285750"/>
          </a:xfrm>
          <a:prstGeom prst="rect">
            <a:avLst/>
          </a:prstGeom>
          <a:noFill/>
        </p:spPr>
        <p:txBody>
          <a:bodyPr vertOverflow="clip" horzOverflow="clip" wrap="square" lIns="0" tIns="0" rIns="0" bIns="0" rtlCol="0" anchor="t">
            <a:spAutoFit/>
          </a:bodyPr>
          <a:lstStyle/>
          <a:p>
            <a:pPr algn="l">
              <a:lnSpc>
                <a:spcPts val="2146"/>
              </a:lnSpc>
            </a:pPr>
            <a:r>
              <a:rPr lang="en-US" sz="1350" dirty="0">
                <a:solidFill>
                  <a:srgbClr val="515760">
                    <a:alpha val="100000"/>
                  </a:srgbClr>
                </a:solidFill>
                <a:latin typeface="Plus Jakarta Sans" panose="00000700000000000000" pitchFamily="2" charset="0"/>
              </a:rPr>
              <a:t>At COP26 in Glasgow, India announces its</a:t>
            </a:r>
            <a:r>
              <a:rPr lang="en-US" sz="1350" b="1" dirty="0">
                <a:solidFill>
                  <a:srgbClr val="515760"/>
                </a:solidFill>
                <a:latin typeface="Plus Jakarta Sans" panose="00000700000000000000" pitchFamily="2" charset="0"/>
              </a:rPr>
              <a:t> "Panchamrit" strategy, </a:t>
            </a:r>
            <a:r>
              <a:rPr lang="en-US" sz="1350" dirty="0">
                <a:solidFill>
                  <a:srgbClr val="515760"/>
                </a:solidFill>
                <a:latin typeface="Plus Jakarta Sans" panose="00000700000000000000" pitchFamily="2" charset="0"/>
              </a:rPr>
              <a:t>which includes:</a:t>
            </a:r>
          </a:p>
        </p:txBody>
      </p:sp>
      <p:sp>
        <p:nvSpPr>
          <p:cNvPr id="435" name="Description of a primary heading-3">
            <a:extLst>
              <a:ext uri="{FF2B5EF4-FFF2-40B4-BE49-F238E27FC236}">
                <a16:creationId xmlns:a16="http://schemas.microsoft.com/office/drawing/2014/main" id="{111B4A49-B930-4A89-A1CD-6CA2B3D95AED}"/>
              </a:ext>
            </a:extLst>
          </p:cNvPr>
          <p:cNvSpPr txBox="1"/>
          <p:nvPr/>
        </p:nvSpPr>
        <p:spPr>
          <a:xfrm>
            <a:off x="902970" y="4348924"/>
            <a:ext cx="8191500" cy="285750"/>
          </a:xfrm>
          <a:prstGeom prst="rect">
            <a:avLst/>
          </a:prstGeom>
          <a:noFill/>
        </p:spPr>
        <p:txBody>
          <a:bodyPr vertOverflow="clip" horzOverflow="clip" wrap="square" lIns="0" tIns="0" rIns="0" bIns="0" rtlCol="0" anchor="t">
            <a:spAutoFit/>
          </a:bodyPr>
          <a:lstStyle/>
          <a:p>
            <a:pPr algn="l">
              <a:lnSpc>
                <a:spcPts val="2146"/>
              </a:lnSpc>
            </a:pPr>
            <a:r>
              <a:rPr lang="en-US" sz="1350" dirty="0">
                <a:solidFill>
                  <a:srgbClr val="515760">
                    <a:alpha val="100000"/>
                  </a:srgbClr>
                </a:solidFill>
                <a:latin typeface="Plus Jakarta Sans" panose="00000700000000000000" pitchFamily="2" charset="0"/>
              </a:rPr>
              <a:t>a. Reaching 500 GW of non-fossil fuel energy capacity by 2030. </a:t>
            </a:r>
          </a:p>
        </p:txBody>
      </p:sp>
      <p:sp>
        <p:nvSpPr>
          <p:cNvPr id="436" name="Description of a primary heading-3">
            <a:extLst>
              <a:ext uri="{FF2B5EF4-FFF2-40B4-BE49-F238E27FC236}">
                <a16:creationId xmlns:a16="http://schemas.microsoft.com/office/drawing/2014/main" id="{111B4A49-B930-4A89-A1CD-6CA2B3D95AED}"/>
              </a:ext>
            </a:extLst>
          </p:cNvPr>
          <p:cNvSpPr txBox="1"/>
          <p:nvPr/>
        </p:nvSpPr>
        <p:spPr>
          <a:xfrm>
            <a:off x="902970" y="4621435"/>
            <a:ext cx="8191500" cy="285750"/>
          </a:xfrm>
          <a:prstGeom prst="rect">
            <a:avLst/>
          </a:prstGeom>
          <a:noFill/>
        </p:spPr>
        <p:txBody>
          <a:bodyPr vertOverflow="clip" horzOverflow="clip" wrap="square" lIns="0" tIns="0" rIns="0" bIns="0" rtlCol="0" anchor="t">
            <a:spAutoFit/>
          </a:bodyPr>
          <a:lstStyle/>
          <a:p>
            <a:pPr algn="l">
              <a:lnSpc>
                <a:spcPts val="2146"/>
              </a:lnSpc>
            </a:pPr>
            <a:r>
              <a:rPr lang="en-US" sz="1350" dirty="0">
                <a:solidFill>
                  <a:srgbClr val="515760">
                    <a:alpha val="100000"/>
                  </a:srgbClr>
                </a:solidFill>
                <a:latin typeface="Plus Jakarta Sans" panose="00000700000000000000" pitchFamily="2" charset="0"/>
              </a:rPr>
              <a:t>b. Meet 50% of its energy requirements from renewable energy by 2030. </a:t>
            </a:r>
          </a:p>
        </p:txBody>
      </p:sp>
      <p:sp>
        <p:nvSpPr>
          <p:cNvPr id="437" name="Description of a primary heading-3">
            <a:extLst>
              <a:ext uri="{FF2B5EF4-FFF2-40B4-BE49-F238E27FC236}">
                <a16:creationId xmlns:a16="http://schemas.microsoft.com/office/drawing/2014/main" id="{111B4A49-B930-4A89-A1CD-6CA2B3D95AED}"/>
              </a:ext>
            </a:extLst>
          </p:cNvPr>
          <p:cNvSpPr txBox="1"/>
          <p:nvPr/>
        </p:nvSpPr>
        <p:spPr>
          <a:xfrm>
            <a:off x="902970" y="4894040"/>
            <a:ext cx="8191500" cy="552450"/>
          </a:xfrm>
          <a:prstGeom prst="rect">
            <a:avLst/>
          </a:prstGeom>
          <a:noFill/>
        </p:spPr>
        <p:txBody>
          <a:bodyPr vertOverflow="clip" horzOverflow="clip" wrap="square" lIns="0" tIns="0" rIns="0" bIns="0" rtlCol="0" anchor="t">
            <a:spAutoFit/>
          </a:bodyPr>
          <a:lstStyle/>
          <a:p>
            <a:pPr algn="l">
              <a:lnSpc>
                <a:spcPts val="2146"/>
              </a:lnSpc>
            </a:pPr>
            <a:r>
              <a:rPr lang="en-US" sz="1350" dirty="0">
                <a:solidFill>
                  <a:srgbClr val="515760">
                    <a:alpha val="100000"/>
                  </a:srgbClr>
                </a:solidFill>
                <a:latin typeface="Plus Jakarta Sans" panose="00000700000000000000" pitchFamily="2" charset="0"/>
              </a:rPr>
              <a:t>c. Reducing the carbon intensity of its economy to less than 45% by 2030.  and  achieving</a:t>
            </a:r>
            <a:r>
              <a:rPr lang="en-US" sz="1350" b="1" dirty="0">
                <a:solidFill>
                  <a:srgbClr val="515760"/>
                </a:solidFill>
                <a:latin typeface="Plus Jakarta Sans" panose="00000700000000000000" pitchFamily="2" charset="0"/>
              </a:rPr>
              <a:t> net-zero carbon emissions by 2070.</a:t>
            </a:r>
          </a:p>
        </p:txBody>
      </p:sp>
      <p:pic>
        <p:nvPicPr>
          <p:cNvPr id="43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74">
            <a:alphaModFix amt="100000"/>
          </a:blip>
          <a:stretch/>
        </p:blipFill>
        <p:spPr>
          <a:xfrm>
            <a:off x="9220200" y="5800725"/>
            <a:ext cx="8058150" cy="552450"/>
          </a:xfrm>
          <a:prstGeom prst="rect">
            <a:avLst/>
          </a:prstGeom>
        </p:spPr>
      </p:pic>
      <p:pic>
        <p:nvPicPr>
          <p:cNvPr id="43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76">
            <a:alphaModFix amt="100000"/>
          </a:blip>
          <a:stretch/>
        </p:blipFill>
        <p:spPr>
          <a:xfrm>
            <a:off x="9286875" y="5848350"/>
            <a:ext cx="457200" cy="457200"/>
          </a:xfrm>
          <a:prstGeom prst="rect">
            <a:avLst/>
          </a:prstGeom>
        </p:spPr>
      </p:pic>
      <p:sp>
        <p:nvSpPr>
          <p:cNvPr id="440" name="-4">
            <a:extLst>
              <a:ext uri="{FF2B5EF4-FFF2-40B4-BE49-F238E27FC236}">
                <a16:creationId xmlns:a16="http://schemas.microsoft.com/office/drawing/2014/main" id="{111B4A49-B930-4A89-A1CD-6CA2B3D95AED}"/>
              </a:ext>
            </a:extLst>
          </p:cNvPr>
          <p:cNvSpPr txBox="1"/>
          <p:nvPr/>
        </p:nvSpPr>
        <p:spPr>
          <a:xfrm>
            <a:off x="9300305" y="5905595"/>
            <a:ext cx="438150" cy="352425"/>
          </a:xfrm>
          <a:prstGeom prst="rect">
            <a:avLst/>
          </a:prstGeom>
          <a:noFill/>
        </p:spPr>
        <p:txBody>
          <a:bodyPr vertOverflow="clip" horzOverflow="clip" wrap="square" lIns="0" tIns="0" rIns="0" bIns="0" rtlCol="0" anchor="t">
            <a:spAutoFit/>
          </a:bodyPr>
          <a:lstStyle/>
          <a:p>
            <a:pPr algn="ctr">
              <a:lnSpc>
                <a:spcPts val="2700"/>
              </a:lnSpc>
            </a:pPr>
            <a:r>
              <a:rPr lang="en-US" sz="1800" b="1" dirty="0">
                <a:solidFill>
                  <a:srgbClr val="005959">
                    <a:alpha val="100000"/>
                  </a:srgbClr>
                </a:solidFill>
                <a:latin typeface="Plus Jakarta Sans" panose="00000700000000000000" pitchFamily="2" charset="0"/>
              </a:rPr>
              <a:t>05</a:t>
            </a:r>
          </a:p>
        </p:txBody>
      </p:sp>
      <p:sp>
        <p:nvSpPr>
          <p:cNvPr id="441" name="Primary Heading-4">
            <a:extLst>
              <a:ext uri="{FF2B5EF4-FFF2-40B4-BE49-F238E27FC236}">
                <a16:creationId xmlns:a16="http://schemas.microsoft.com/office/drawing/2014/main" id="{111B4A49-B930-4A89-A1CD-6CA2B3D95AED}"/>
              </a:ext>
            </a:extLst>
          </p:cNvPr>
          <p:cNvSpPr txBox="1"/>
          <p:nvPr/>
        </p:nvSpPr>
        <p:spPr>
          <a:xfrm>
            <a:off x="9156287" y="6657784"/>
            <a:ext cx="8191500" cy="371475"/>
          </a:xfrm>
          <a:prstGeom prst="rect">
            <a:avLst/>
          </a:prstGeom>
          <a:noFill/>
        </p:spPr>
        <p:txBody>
          <a:bodyPr vertOverflow="clip" horzOverflow="clip" wrap="square" lIns="0" tIns="0" rIns="0" bIns="0" rtlCol="0" anchor="t">
            <a:spAutoFit/>
          </a:bodyPr>
          <a:lstStyle/>
          <a:p>
            <a:pPr algn="l">
              <a:lnSpc>
                <a:spcPts val="2835"/>
              </a:lnSpc>
            </a:pPr>
            <a:r>
              <a:rPr lang="en-US" sz="2100" dirty="0">
                <a:solidFill>
                  <a:srgbClr val="171C25">
                    <a:alpha val="100000"/>
                  </a:srgbClr>
                </a:solidFill>
                <a:latin typeface="Plus Jakarta Sans" panose="00000700000000000000" pitchFamily="2" charset="0"/>
              </a:rPr>
              <a:t>2022</a:t>
            </a:r>
          </a:p>
        </p:txBody>
      </p:sp>
      <p:sp>
        <p:nvSpPr>
          <p:cNvPr id="442" name="Description of a primary heading-4">
            <a:extLst>
              <a:ext uri="{FF2B5EF4-FFF2-40B4-BE49-F238E27FC236}">
                <a16:creationId xmlns:a16="http://schemas.microsoft.com/office/drawing/2014/main" id="{111B4A49-B930-4A89-A1CD-6CA2B3D95AED}"/>
              </a:ext>
            </a:extLst>
          </p:cNvPr>
          <p:cNvSpPr txBox="1"/>
          <p:nvPr/>
        </p:nvSpPr>
        <p:spPr>
          <a:xfrm>
            <a:off x="9156287" y="7112984"/>
            <a:ext cx="8191500" cy="552450"/>
          </a:xfrm>
          <a:prstGeom prst="rect">
            <a:avLst/>
          </a:prstGeom>
          <a:noFill/>
        </p:spPr>
        <p:txBody>
          <a:bodyPr vertOverflow="clip" horzOverflow="clip" wrap="square" lIns="0" tIns="0" rIns="0" bIns="0" rtlCol="0" anchor="t">
            <a:spAutoFit/>
          </a:bodyPr>
          <a:lstStyle/>
          <a:p>
            <a:pPr algn="l">
              <a:lnSpc>
                <a:spcPts val="2146"/>
              </a:lnSpc>
            </a:pPr>
            <a:r>
              <a:rPr lang="en-US" sz="1350" dirty="0">
                <a:solidFill>
                  <a:srgbClr val="515760">
                    <a:alpha val="100000"/>
                  </a:srgbClr>
                </a:solidFill>
                <a:latin typeface="Plus Jakarta Sans" panose="00000700000000000000" pitchFamily="2" charset="0"/>
              </a:rPr>
              <a:t> India's updated Nationally Determined Contribution (NDC) is submitted, reaffirming and expanding its climate targets under the Paris Agreement.</a:t>
            </a:r>
          </a:p>
        </p:txBody>
      </p:sp>
      <p:sp>
        <p:nvSpPr>
          <p:cNvPr id="443" name="Click here to edit title-442">
            <a:extLst>
              <a:ext uri="{FF2B5EF4-FFF2-40B4-BE49-F238E27FC236}">
                <a16:creationId xmlns:a16="http://schemas.microsoft.com/office/drawing/2014/main" id="{111B4A49-B930-4A89-A1CD-6CA2B3D95AED}"/>
              </a:ext>
            </a:extLst>
          </p:cNvPr>
          <p:cNvSpPr txBox="1"/>
          <p:nvPr/>
        </p:nvSpPr>
        <p:spPr>
          <a:xfrm>
            <a:off x="808292" y="842105"/>
            <a:ext cx="12458700" cy="1409700"/>
          </a:xfrm>
          <a:prstGeom prst="rect">
            <a:avLst/>
          </a:prstGeom>
          <a:noFill/>
        </p:spPr>
        <p:txBody>
          <a:bodyPr vertOverflow="clip" horzOverflow="clip" wrap="square" lIns="0" tIns="0" rIns="0" bIns="0" rtlCol="0" anchor="t">
            <a:spAutoFit/>
          </a:bodyPr>
          <a:lstStyle/>
          <a:p>
            <a:pPr algn="l">
              <a:lnSpc>
                <a:spcPts val="5544"/>
              </a:lnSpc>
            </a:pPr>
            <a:r>
              <a:rPr lang="en-US" sz="4200" b="1" dirty="0">
                <a:solidFill>
                  <a:srgbClr val="005959">
                    <a:alpha val="100000"/>
                  </a:srgbClr>
                </a:solidFill>
                <a:latin typeface="Plus Jakarta Sans" panose="00000700000000000000" pitchFamily="2" charset="0"/>
              </a:rPr>
              <a:t>India's Commitment to Combat Climate Change</a:t>
            </a:r>
          </a:p>
        </p:txBody>
      </p:sp>
      <p:sp>
        <p:nvSpPr>
          <p:cNvPr id="444" name="Click here to edit subtitle-414">
            <a:extLst>
              <a:ext uri="{FF2B5EF4-FFF2-40B4-BE49-F238E27FC236}">
                <a16:creationId xmlns:a16="http://schemas.microsoft.com/office/drawing/2014/main" id="{111B4A49-B930-4A89-A1CD-6CA2B3D95AED}"/>
              </a:ext>
            </a:extLst>
          </p:cNvPr>
          <p:cNvSpPr txBox="1"/>
          <p:nvPr/>
        </p:nvSpPr>
        <p:spPr>
          <a:xfrm>
            <a:off x="808292" y="2282380"/>
            <a:ext cx="12458700" cy="371475"/>
          </a:xfrm>
          <a:prstGeom prst="rect">
            <a:avLst/>
          </a:prstGeom>
          <a:noFill/>
        </p:spPr>
        <p:txBody>
          <a:bodyPr vertOverflow="clip" horzOverflow="clip" wrap="square" lIns="0" tIns="0" rIns="0" bIns="0" rtlCol="0" anchor="t">
            <a:spAutoFit/>
          </a:bodyPr>
          <a:lstStyle/>
          <a:p>
            <a:pPr algn="l">
              <a:lnSpc>
                <a:spcPts val="2835"/>
              </a:lnSpc>
            </a:pPr>
            <a:r>
              <a:rPr lang="en-US" sz="2100" dirty="0">
                <a:solidFill>
                  <a:srgbClr val="515760">
                    <a:alpha val="100000"/>
                  </a:srgbClr>
                </a:solidFill>
                <a:latin typeface="Plus Jakarta Sans" panose="00000700000000000000" pitchFamily="2" charset="0"/>
              </a:rPr>
              <a:t>India's Pledge to Combat Climate Change</a:t>
            </a:r>
          </a:p>
        </p:txBody>
      </p:sp>
    </p:spTree>
    <p:extLst>
      <p:ext uri="{BB962C8B-B14F-4D97-AF65-F5344CB8AC3E}">
        <p14:creationId xmlns:p14="http://schemas.microsoft.com/office/powerpoint/2010/main" val="3648047976"/>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445" name=""/>
        <p:cNvGrpSpPr/>
        <p:nvPr/>
      </p:nvGrpSpPr>
      <p:grpSpPr>
        <a:xfrm>
          <a:off x="0" y="0"/>
          <a:ext cx="0" cy="0"/>
          <a:chOff x="0" y="0"/>
          <a:chExt cx="0" cy="0"/>
        </a:xfrm>
      </p:grpSpPr>
      <p:pic>
        <p:nvPicPr>
          <p:cNvPr id="44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80">
            <a:alphaModFix amt="100000"/>
          </a:blip>
          <a:stretch/>
        </p:blipFill>
        <p:spPr>
          <a:xfrm>
            <a:off x="0" y="0"/>
            <a:ext cx="18288000" cy="10287000"/>
          </a:xfrm>
          <a:prstGeom prst="rect">
            <a:avLst/>
          </a:prstGeom>
        </p:spPr>
      </p:pic>
      <p:pic>
        <p:nvPicPr>
          <p:cNvPr id="44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82">
            <a:alphaModFix amt="100000"/>
          </a:blip>
          <a:stretch/>
        </p:blipFill>
        <p:spPr>
          <a:xfrm>
            <a:off x="17602200" y="914400"/>
            <a:ext cx="457200" cy="1828800"/>
          </a:xfrm>
          <a:prstGeom prst="rect">
            <a:avLst/>
          </a:prstGeom>
        </p:spPr>
      </p:pic>
      <p:pic>
        <p:nvPicPr>
          <p:cNvPr id="44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84">
            <a:alphaModFix amt="100000"/>
          </a:blip>
          <a:stretch/>
        </p:blipFill>
        <p:spPr>
          <a:xfrm>
            <a:off x="17602200" y="914400"/>
            <a:ext cx="457200" cy="1828800"/>
          </a:xfrm>
          <a:prstGeom prst="rect">
            <a:avLst/>
          </a:prstGeom>
        </p:spPr>
      </p:pic>
      <p:pic>
        <p:nvPicPr>
          <p:cNvPr id="45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86">
            <a:alphaModFix amt="100000"/>
          </a:blip>
          <a:stretch/>
        </p:blipFill>
        <p:spPr>
          <a:xfrm>
            <a:off x="228600" y="5143500"/>
            <a:ext cx="2171700" cy="3543300"/>
          </a:xfrm>
          <a:prstGeom prst="rect">
            <a:avLst/>
          </a:prstGeom>
        </p:spPr>
      </p:pic>
      <p:pic>
        <p:nvPicPr>
          <p:cNvPr id="451"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88">
            <a:alphaModFix amt="100000"/>
          </a:blip>
          <a:stretch/>
        </p:blipFill>
        <p:spPr>
          <a:xfrm>
            <a:off x="228600" y="5143500"/>
            <a:ext cx="2171700" cy="3543300"/>
          </a:xfrm>
          <a:prstGeom prst="rect">
            <a:avLst/>
          </a:prstGeom>
        </p:spPr>
      </p:pic>
      <p:pic>
        <p:nvPicPr>
          <p:cNvPr id="45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90">
            <a:alphaModFix amt="100000"/>
          </a:blip>
          <a:stretch/>
        </p:blipFill>
        <p:spPr>
          <a:xfrm>
            <a:off x="228600" y="5143500"/>
            <a:ext cx="2171700" cy="3543300"/>
          </a:xfrm>
          <a:prstGeom prst="rect">
            <a:avLst/>
          </a:prstGeom>
        </p:spPr>
      </p:pic>
      <p:pic>
        <p:nvPicPr>
          <p:cNvPr id="45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192">
            <a:alphaModFix amt="100000"/>
          </a:blip>
          <a:stretch/>
        </p:blipFill>
        <p:spPr>
          <a:xfrm>
            <a:off x="228600" y="5143500"/>
            <a:ext cx="2171700" cy="3543300"/>
          </a:xfrm>
          <a:prstGeom prst="rect">
            <a:avLst/>
          </a:prstGeom>
        </p:spPr>
      </p:pic>
      <p:sp>
        <p:nvSpPr>
          <p:cNvPr id="454" name="-417">
            <a:extLst>
              <a:ext uri="{FF2B5EF4-FFF2-40B4-BE49-F238E27FC236}">
                <a16:creationId xmlns:a16="http://schemas.microsoft.com/office/drawing/2014/main" id="{111B4A49-B930-4A89-A1CD-6CA2B3D95AED}"/>
              </a:ext>
            </a:extLst>
          </p:cNvPr>
          <p:cNvSpPr txBox="1"/>
          <p:nvPr/>
        </p:nvSpPr>
        <p:spPr>
          <a:xfrm>
            <a:off x="8151114" y="1018032"/>
            <a:ext cx="9296400" cy="419100"/>
          </a:xfrm>
          <a:prstGeom prst="rect">
            <a:avLst/>
          </a:prstGeom>
          <a:noFill/>
        </p:spPr>
        <p:txBody>
          <a:bodyPr vertOverflow="clip" horzOverflow="clip" wrap="square" lIns="0" tIns="0" rIns="0" bIns="0" rtlCol="0" anchor="t">
            <a:spAutoFit/>
          </a:bodyPr>
          <a:lstStyle/>
          <a:p>
            <a:pPr algn="l">
              <a:lnSpc>
                <a:spcPts val="3216"/>
              </a:lnSpc>
            </a:pPr>
            <a:r>
              <a:rPr lang="en-US" sz="2400" dirty="0">
                <a:solidFill>
                  <a:srgbClr val="171C25">
                    <a:alpha val="100000"/>
                  </a:srgbClr>
                </a:solidFill>
                <a:latin typeface="Plus Jakarta Sans" panose="00000700000000000000" pitchFamily="2" charset="0"/>
              </a:rPr>
              <a:t>Early Adoption of Clean Development Mechanism (CDM)</a:t>
            </a:r>
          </a:p>
        </p:txBody>
      </p:sp>
      <p:sp>
        <p:nvSpPr>
          <p:cNvPr id="455" name="::before">
            <a:extLst>
              <a:ext uri="{FF2B5EF4-FFF2-40B4-BE49-F238E27FC236}">
                <a16:creationId xmlns:a16="http://schemas.microsoft.com/office/drawing/2014/main" id="{111B4A49-B930-4A89-A1CD-6CA2B3D95AED}"/>
              </a:ext>
            </a:extLst>
          </p:cNvPr>
          <p:cNvSpPr txBox="1"/>
          <p:nvPr/>
        </p:nvSpPr>
        <p:spPr>
          <a:xfrm>
            <a:off x="7546086" y="969836"/>
            <a:ext cx="504825" cy="504825"/>
          </a:xfrm>
          <a:prstGeom prst="rect">
            <a:avLst/>
          </a:prstGeom>
          <a:noFill/>
        </p:spPr>
        <p:txBody>
          <a:bodyPr vertOverflow="clip" horzOverflow="clip" wrap="square" lIns="0" tIns="0" rIns="0" bIns="0" rtlCol="0" anchor="ctr">
            <a:spAutoFit/>
          </a:bodyPr>
          <a:lstStyle/>
          <a:p>
            <a:pPr algn="ctr"/>
            <a:r>
              <a:rPr lang="en-US" sz="2880" b="1" dirty="0">
                <a:solidFill>
                  <a:srgbClr val="005959">
                    <a:alpha val="100000"/>
                  </a:srgbClr>
                </a:solidFill>
                <a:latin typeface="Plus Jakarta Sans" panose="00000700000000000000" pitchFamily="2" charset="0"/>
              </a:rPr>
              <a:t>01</a:t>
            </a:r>
          </a:p>
        </p:txBody>
      </p:sp>
      <p:sp>
        <p:nvSpPr>
          <p:cNvPr id="456" name="-432">
            <a:extLst>
              <a:ext uri="{FF2B5EF4-FFF2-40B4-BE49-F238E27FC236}">
                <a16:creationId xmlns:a16="http://schemas.microsoft.com/office/drawing/2014/main" id="{111B4A49-B930-4A89-A1CD-6CA2B3D95AED}"/>
              </a:ext>
            </a:extLst>
          </p:cNvPr>
          <p:cNvSpPr txBox="1"/>
          <p:nvPr/>
        </p:nvSpPr>
        <p:spPr>
          <a:xfrm>
            <a:off x="8455914" y="1540574"/>
            <a:ext cx="8991600" cy="3276600"/>
          </a:xfrm>
          <a:prstGeom prst="rect">
            <a:avLst/>
          </a:prstGeom>
          <a:noFill/>
        </p:spPr>
        <p:txBody>
          <a:bodyPr vertOverflow="clip" horzOverflow="clip" wrap="square" lIns="0" tIns="0" rIns="0" bIns="0" rtlCol="0" anchor="t">
            <a:spAutoFit/>
          </a:bodyPr>
          <a:lstStyle/>
          <a:p>
            <a:pPr algn="l">
              <a:lnSpc>
                <a:spcPts val="3216"/>
              </a:lnSpc>
            </a:pPr>
            <a:r>
              <a:rPr lang="en-US" sz="2400" dirty="0">
                <a:solidFill>
                  <a:srgbClr val="171C25">
                    <a:alpha val="100000"/>
                  </a:srgbClr>
                </a:solidFill>
                <a:latin typeface="Plus Jakarta Sans" panose="00000700000000000000" pitchFamily="2" charset="0"/>
              </a:rPr>
              <a:t>India's early adoption of the Clean Development Mechanism (CDM) under the Kyoto Protocol led to significant achievements in emission reductions and sustainable development. CDM allows developed countries to invest in emission reduction projects in developing nations, earning Certified Emission Reduction (CER) credits, promoting technology transfer, and meeting GHG targets cost-effectively.</a:t>
            </a:r>
          </a:p>
        </p:txBody>
      </p:sp>
      <p:pic>
        <p:nvPicPr>
          <p:cNvPr id="457" name="::before">
            <a:extLst>
              <a:ext uri="{FF2B5EF4-FFF2-40B4-BE49-F238E27FC236}">
                <a16:creationId xmlns:a16="http://schemas.microsoft.com/office/drawing/2014/main" id="{A8642F66-C0BB-4949-9A9C-024B120A5D52}"/>
              </a:ext>
            </a:extLst>
          </p:cNvPr>
          <p:cNvPicPr>
            <a:picLocks noChangeAspect="1"/>
          </p:cNvPicPr>
          <p:nvPr/>
        </p:nvPicPr>
        <p:blipFill rotWithShape="1">
          <a:blip r:embed="rId194">
            <a:alphaModFix amt="100000"/>
          </a:blip>
          <a:stretch/>
        </p:blipFill>
        <p:spPr>
          <a:xfrm>
            <a:off x="8181975" y="1647825"/>
            <a:ext cx="190500" cy="190500"/>
          </a:xfrm>
          <a:prstGeom prst="rect">
            <a:avLst/>
          </a:prstGeom>
        </p:spPr>
      </p:pic>
      <p:sp>
        <p:nvSpPr>
          <p:cNvPr id="458" name="-472">
            <a:extLst>
              <a:ext uri="{FF2B5EF4-FFF2-40B4-BE49-F238E27FC236}">
                <a16:creationId xmlns:a16="http://schemas.microsoft.com/office/drawing/2014/main" id="{111B4A49-B930-4A89-A1CD-6CA2B3D95AED}"/>
              </a:ext>
            </a:extLst>
          </p:cNvPr>
          <p:cNvSpPr txBox="1"/>
          <p:nvPr/>
        </p:nvSpPr>
        <p:spPr>
          <a:xfrm>
            <a:off x="8151114" y="5187601"/>
            <a:ext cx="9296400" cy="419100"/>
          </a:xfrm>
          <a:prstGeom prst="rect">
            <a:avLst/>
          </a:prstGeom>
          <a:noFill/>
        </p:spPr>
        <p:txBody>
          <a:bodyPr vertOverflow="clip" horzOverflow="clip" wrap="square" lIns="0" tIns="0" rIns="0" bIns="0" rtlCol="0" anchor="t">
            <a:spAutoFit/>
          </a:bodyPr>
          <a:lstStyle/>
          <a:p>
            <a:pPr algn="l">
              <a:lnSpc>
                <a:spcPts val="3216"/>
              </a:lnSpc>
            </a:pPr>
            <a:r>
              <a:rPr lang="en-US" sz="2400" dirty="0">
                <a:solidFill>
                  <a:srgbClr val="171C25">
                    <a:alpha val="100000"/>
                  </a:srgbClr>
                </a:solidFill>
                <a:latin typeface="Plus Jakarta Sans" panose="00000700000000000000" pitchFamily="2" charset="0"/>
              </a:rPr>
              <a:t>Transition to Energy Efficiency-Based Targets</a:t>
            </a:r>
          </a:p>
        </p:txBody>
      </p:sp>
      <p:sp>
        <p:nvSpPr>
          <p:cNvPr id="459" name="::before">
            <a:extLst>
              <a:ext uri="{FF2B5EF4-FFF2-40B4-BE49-F238E27FC236}">
                <a16:creationId xmlns:a16="http://schemas.microsoft.com/office/drawing/2014/main" id="{111B4A49-B930-4A89-A1CD-6CA2B3D95AED}"/>
              </a:ext>
            </a:extLst>
          </p:cNvPr>
          <p:cNvSpPr txBox="1"/>
          <p:nvPr/>
        </p:nvSpPr>
        <p:spPr>
          <a:xfrm>
            <a:off x="7546086" y="5139404"/>
            <a:ext cx="504825" cy="504825"/>
          </a:xfrm>
          <a:prstGeom prst="rect">
            <a:avLst/>
          </a:prstGeom>
          <a:noFill/>
        </p:spPr>
        <p:txBody>
          <a:bodyPr vertOverflow="clip" horzOverflow="clip" wrap="square" lIns="0" tIns="0" rIns="0" bIns="0" rtlCol="0" anchor="ctr">
            <a:spAutoFit/>
          </a:bodyPr>
          <a:lstStyle/>
          <a:p>
            <a:pPr algn="ctr"/>
            <a:r>
              <a:rPr lang="en-US" sz="2880" b="1" dirty="0">
                <a:solidFill>
                  <a:srgbClr val="005959">
                    <a:alpha val="100000"/>
                  </a:srgbClr>
                </a:solidFill>
                <a:latin typeface="Plus Jakarta Sans" panose="00000700000000000000" pitchFamily="2" charset="0"/>
              </a:rPr>
              <a:t>02</a:t>
            </a:r>
          </a:p>
        </p:txBody>
      </p:sp>
      <p:sp>
        <p:nvSpPr>
          <p:cNvPr id="460" name="-409">
            <a:extLst>
              <a:ext uri="{FF2B5EF4-FFF2-40B4-BE49-F238E27FC236}">
                <a16:creationId xmlns:a16="http://schemas.microsoft.com/office/drawing/2014/main" id="{111B4A49-B930-4A89-A1CD-6CA2B3D95AED}"/>
              </a:ext>
            </a:extLst>
          </p:cNvPr>
          <p:cNvSpPr txBox="1"/>
          <p:nvPr/>
        </p:nvSpPr>
        <p:spPr>
          <a:xfrm>
            <a:off x="8455914" y="5710142"/>
            <a:ext cx="8991600" cy="1638300"/>
          </a:xfrm>
          <a:prstGeom prst="rect">
            <a:avLst/>
          </a:prstGeom>
          <a:noFill/>
        </p:spPr>
        <p:txBody>
          <a:bodyPr vertOverflow="clip" horzOverflow="clip" wrap="square" lIns="0" tIns="0" rIns="0" bIns="0" rtlCol="0" anchor="t">
            <a:spAutoFit/>
          </a:bodyPr>
          <a:lstStyle/>
          <a:p>
            <a:pPr algn="l">
              <a:lnSpc>
                <a:spcPts val="3216"/>
              </a:lnSpc>
            </a:pPr>
            <a:r>
              <a:rPr lang="en-US" sz="2400" dirty="0">
                <a:solidFill>
                  <a:srgbClr val="171C25">
                    <a:alpha val="100000"/>
                  </a:srgbClr>
                </a:solidFill>
                <a:latin typeface="Plus Jakarta Sans" panose="00000700000000000000" pitchFamily="2" charset="0"/>
              </a:rPr>
              <a:t>PAT Scheme: The Perform Achieve and Trade (PAT) scheme is a key program under the National Mission for Enhanced Energy Efficiency (NMEEE), targeting energy-intensive sectors to reduce specific energy consumption.</a:t>
            </a:r>
          </a:p>
        </p:txBody>
      </p:sp>
      <p:pic>
        <p:nvPicPr>
          <p:cNvPr id="461" name="::before">
            <a:extLst>
              <a:ext uri="{FF2B5EF4-FFF2-40B4-BE49-F238E27FC236}">
                <a16:creationId xmlns:a16="http://schemas.microsoft.com/office/drawing/2014/main" id="{A8642F66-C0BB-4949-9A9C-024B120A5D52}"/>
              </a:ext>
            </a:extLst>
          </p:cNvPr>
          <p:cNvPicPr>
            <a:picLocks noChangeAspect="1"/>
          </p:cNvPicPr>
          <p:nvPr/>
        </p:nvPicPr>
        <p:blipFill rotWithShape="1">
          <a:blip r:embed="rId196">
            <a:alphaModFix amt="100000"/>
          </a:blip>
          <a:stretch/>
        </p:blipFill>
        <p:spPr>
          <a:xfrm>
            <a:off x="8181975" y="5819775"/>
            <a:ext cx="190500" cy="190500"/>
          </a:xfrm>
          <a:prstGeom prst="rect">
            <a:avLst/>
          </a:prstGeom>
        </p:spPr>
      </p:pic>
      <p:sp>
        <p:nvSpPr>
          <p:cNvPr id="462" name="-412">
            <a:extLst>
              <a:ext uri="{FF2B5EF4-FFF2-40B4-BE49-F238E27FC236}">
                <a16:creationId xmlns:a16="http://schemas.microsoft.com/office/drawing/2014/main" id="{111B4A49-B930-4A89-A1CD-6CA2B3D95AED}"/>
              </a:ext>
            </a:extLst>
          </p:cNvPr>
          <p:cNvSpPr txBox="1"/>
          <p:nvPr/>
        </p:nvSpPr>
        <p:spPr>
          <a:xfrm>
            <a:off x="8455914" y="7457504"/>
            <a:ext cx="8991600" cy="1238250"/>
          </a:xfrm>
          <a:prstGeom prst="rect">
            <a:avLst/>
          </a:prstGeom>
          <a:noFill/>
        </p:spPr>
        <p:txBody>
          <a:bodyPr vertOverflow="clip" horzOverflow="clip" wrap="square" lIns="0" tIns="0" rIns="0" bIns="0" rtlCol="0" anchor="t">
            <a:spAutoFit/>
          </a:bodyPr>
          <a:lstStyle/>
          <a:p>
            <a:pPr algn="l">
              <a:lnSpc>
                <a:spcPts val="3216"/>
              </a:lnSpc>
            </a:pPr>
            <a:r>
              <a:rPr lang="en-US" sz="2400" dirty="0">
                <a:solidFill>
                  <a:srgbClr val="171C25">
                    <a:alpha val="100000"/>
                  </a:srgbClr>
                </a:solidFill>
                <a:latin typeface="Plus Jakarta Sans" panose="00000700000000000000" pitchFamily="2" charset="0"/>
              </a:rPr>
              <a:t>Energy Saving Certificates (ESCerts) to overachieving energy consumers, with trading facilitated through platforms like IEX and PXIl</a:t>
            </a:r>
          </a:p>
        </p:txBody>
      </p:sp>
      <p:pic>
        <p:nvPicPr>
          <p:cNvPr id="463" name="::before">
            <a:extLst>
              <a:ext uri="{FF2B5EF4-FFF2-40B4-BE49-F238E27FC236}">
                <a16:creationId xmlns:a16="http://schemas.microsoft.com/office/drawing/2014/main" id="{A8642F66-C0BB-4949-9A9C-024B120A5D52}"/>
              </a:ext>
            </a:extLst>
          </p:cNvPr>
          <p:cNvPicPr>
            <a:picLocks noChangeAspect="1"/>
          </p:cNvPicPr>
          <p:nvPr/>
        </p:nvPicPr>
        <p:blipFill rotWithShape="1">
          <a:blip r:embed="rId198">
            <a:alphaModFix amt="100000"/>
          </a:blip>
          <a:stretch/>
        </p:blipFill>
        <p:spPr>
          <a:xfrm>
            <a:off x="8181975" y="7562850"/>
            <a:ext cx="190500" cy="190500"/>
          </a:xfrm>
          <a:prstGeom prst="rect">
            <a:avLst/>
          </a:prstGeom>
        </p:spPr>
      </p:pic>
      <p:sp>
        <p:nvSpPr>
          <p:cNvPr id="464" name="Click here to edit title-456">
            <a:extLst>
              <a:ext uri="{FF2B5EF4-FFF2-40B4-BE49-F238E27FC236}">
                <a16:creationId xmlns:a16="http://schemas.microsoft.com/office/drawing/2014/main" id="{111B4A49-B930-4A89-A1CD-6CA2B3D95AED}"/>
              </a:ext>
            </a:extLst>
          </p:cNvPr>
          <p:cNvSpPr txBox="1"/>
          <p:nvPr/>
        </p:nvSpPr>
        <p:spPr>
          <a:xfrm>
            <a:off x="809625" y="842105"/>
            <a:ext cx="5915025" cy="1409700"/>
          </a:xfrm>
          <a:prstGeom prst="rect">
            <a:avLst/>
          </a:prstGeom>
          <a:noFill/>
        </p:spPr>
        <p:txBody>
          <a:bodyPr vertOverflow="clip" horzOverflow="clip" wrap="square" lIns="0" tIns="0" rIns="0" bIns="0" rtlCol="0" anchor="t">
            <a:spAutoFit/>
          </a:bodyPr>
          <a:lstStyle/>
          <a:p>
            <a:pPr algn="l">
              <a:lnSpc>
                <a:spcPts val="5544"/>
              </a:lnSpc>
            </a:pPr>
            <a:r>
              <a:rPr lang="en-US" sz="4200" b="1" dirty="0">
                <a:solidFill>
                  <a:srgbClr val="005959">
                    <a:alpha val="100000"/>
                  </a:srgbClr>
                </a:solidFill>
                <a:latin typeface="Plus Jakarta Sans" panose="00000700000000000000" pitchFamily="2" charset="0"/>
              </a:rPr>
              <a:t>India’s Experience in Carbon Markets</a:t>
            </a:r>
          </a:p>
        </p:txBody>
      </p:sp>
    </p:spTree>
    <p:extLst>
      <p:ext uri="{BB962C8B-B14F-4D97-AF65-F5344CB8AC3E}">
        <p14:creationId xmlns:p14="http://schemas.microsoft.com/office/powerpoint/2010/main" val="3648047976"/>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465" name=""/>
        <p:cNvGrpSpPr/>
        <p:nvPr/>
      </p:nvGrpSpPr>
      <p:grpSpPr>
        <a:xfrm>
          <a:off x="0" y="0"/>
          <a:ext cx="0" cy="0"/>
          <a:chOff x="0" y="0"/>
          <a:chExt cx="0" cy="0"/>
        </a:xfrm>
      </p:grpSpPr>
      <p:pic>
        <p:nvPicPr>
          <p:cNvPr id="467"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02">
            <a:alphaModFix amt="100000"/>
          </a:blip>
          <a:stretch/>
        </p:blipFill>
        <p:spPr>
          <a:xfrm>
            <a:off x="0" y="0"/>
            <a:ext cx="18288000" cy="10287000"/>
          </a:xfrm>
          <a:prstGeom prst="rect">
            <a:avLst/>
          </a:prstGeom>
        </p:spPr>
      </p:pic>
      <p:pic>
        <p:nvPicPr>
          <p:cNvPr id="46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04">
            <a:alphaModFix amt="100000"/>
          </a:blip>
          <a:stretch/>
        </p:blipFill>
        <p:spPr>
          <a:xfrm>
            <a:off x="16916400" y="0"/>
            <a:ext cx="1219200" cy="2343150"/>
          </a:xfrm>
          <a:prstGeom prst="rect">
            <a:avLst/>
          </a:prstGeom>
        </p:spPr>
      </p:pic>
      <p:pic>
        <p:nvPicPr>
          <p:cNvPr id="46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06">
            <a:alphaModFix amt="100000"/>
          </a:blip>
          <a:stretch/>
        </p:blipFill>
        <p:spPr>
          <a:xfrm>
            <a:off x="16916400" y="0"/>
            <a:ext cx="1219200" cy="2343150"/>
          </a:xfrm>
          <a:prstGeom prst="rect">
            <a:avLst/>
          </a:prstGeom>
        </p:spPr>
      </p:pic>
      <p:pic>
        <p:nvPicPr>
          <p:cNvPr id="47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08">
            <a:alphaModFix amt="100000"/>
          </a:blip>
          <a:stretch/>
        </p:blipFill>
        <p:spPr>
          <a:xfrm>
            <a:off x="16916400" y="0"/>
            <a:ext cx="1219200" cy="2343150"/>
          </a:xfrm>
          <a:prstGeom prst="rect">
            <a:avLst/>
          </a:prstGeom>
        </p:spPr>
      </p:pic>
      <p:pic>
        <p:nvPicPr>
          <p:cNvPr id="471"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10">
            <a:alphaModFix amt="100000"/>
          </a:blip>
          <a:stretch/>
        </p:blipFill>
        <p:spPr>
          <a:xfrm>
            <a:off x="16916400" y="0"/>
            <a:ext cx="1219200" cy="2343150"/>
          </a:xfrm>
          <a:prstGeom prst="rect">
            <a:avLst/>
          </a:prstGeom>
        </p:spPr>
      </p:pic>
      <p:pic>
        <p:nvPicPr>
          <p:cNvPr id="47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12">
            <a:alphaModFix amt="100000"/>
          </a:blip>
          <a:stretch/>
        </p:blipFill>
        <p:spPr>
          <a:xfrm>
            <a:off x="228600" y="7543800"/>
            <a:ext cx="457200" cy="1828800"/>
          </a:xfrm>
          <a:prstGeom prst="rect">
            <a:avLst/>
          </a:prstGeom>
        </p:spPr>
      </p:pic>
      <p:pic>
        <p:nvPicPr>
          <p:cNvPr id="47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14">
            <a:alphaModFix amt="100000"/>
          </a:blip>
          <a:stretch/>
        </p:blipFill>
        <p:spPr>
          <a:xfrm>
            <a:off x="228600" y="7543800"/>
            <a:ext cx="457200" cy="1828800"/>
          </a:xfrm>
          <a:prstGeom prst="rect">
            <a:avLst/>
          </a:prstGeom>
        </p:spPr>
      </p:pic>
      <p:pic>
        <p:nvPicPr>
          <p:cNvPr id="474" name="commonBgVideo">
            <a:extLst>
              <a:ext uri="{FF2B5EF4-FFF2-40B4-BE49-F238E27FC236}">
                <a16:creationId xmlns:a16="http://schemas.microsoft.com/office/drawing/2014/main" id="{A8642F66-C0BB-4949-9A9C-024B120A5D52}"/>
              </a:ext>
            </a:extLst>
          </p:cNvPr>
          <p:cNvPicPr preferRelativeResize="0">
            <a:picLocks noChangeAspect="1"/>
          </p:cNvPicPr>
          <p:nvPr/>
        </p:nvPicPr>
        <p:blipFill rotWithShape="1">
          <a:blip r:embed="rId216">
            <a:alphaModFix amt="100000"/>
          </a:blip>
          <a:stretch/>
        </p:blipFill>
        <p:spPr>
          <a:xfrm>
            <a:off x="0" y="0"/>
            <a:ext cx="18288000" cy="10287000"/>
          </a:xfrm>
          <a:prstGeom prst="rect">
            <a:avLst/>
          </a:prstGeom>
        </p:spPr>
      </p:pic>
      <p:pic>
        <p:nvPicPr>
          <p:cNvPr id="475" name="logoNodeb8366f38-6812-4eec-9c4e-14987e1cfd5f">
            <a:extLst>
              <a:ext uri="{FF2B5EF4-FFF2-40B4-BE49-F238E27FC236}">
                <a16:creationId xmlns:a16="http://schemas.microsoft.com/office/drawing/2014/main" id="{A8642F66-C0BB-4949-9A9C-024B120A5D52}"/>
              </a:ext>
            </a:extLst>
          </p:cNvPr>
          <p:cNvPicPr preferRelativeResize="0">
            <a:picLocks noChangeAspect="1"/>
          </p:cNvPicPr>
          <p:nvPr/>
        </p:nvPicPr>
        <p:blipFill rotWithShape="1">
          <a:blip r:embed="rId218">
            <a:alphaModFix amt="100000"/>
          </a:blip>
          <a:srcRect l="0" t="0" r="0" b="0"/>
          <a:stretch/>
        </p:blipFill>
        <p:spPr>
          <a:xfrm>
            <a:off x="1028700" y="2790825"/>
            <a:ext cx="771525" cy="1009650"/>
          </a:xfrm>
          <a:prstGeom prst="rect">
            <a:avLst/>
          </a:prstGeom>
        </p:spPr>
      </p:pic>
      <p:sp>
        <p:nvSpPr>
          <p:cNvPr id="476" name="Awesome Presentation Title-0">
            <a:extLst>
              <a:ext uri="{FF2B5EF4-FFF2-40B4-BE49-F238E27FC236}">
                <a16:creationId xmlns:a16="http://schemas.microsoft.com/office/drawing/2014/main" id="{111B4A49-B930-4A89-A1CD-6CA2B3D95AED}"/>
              </a:ext>
            </a:extLst>
          </p:cNvPr>
          <p:cNvSpPr txBox="1"/>
          <p:nvPr/>
        </p:nvSpPr>
        <p:spPr>
          <a:xfrm>
            <a:off x="962025" y="4184809"/>
            <a:ext cx="13115925" cy="3324225"/>
          </a:xfrm>
          <a:prstGeom prst="rect">
            <a:avLst/>
          </a:prstGeom>
          <a:noFill/>
        </p:spPr>
        <p:txBody>
          <a:bodyPr vertOverflow="clip" horzOverflow="clip" wrap="square" lIns="0" tIns="0" rIns="0" bIns="0" rtlCol="0" anchor="t">
            <a:spAutoFit/>
          </a:bodyPr>
          <a:lstStyle/>
          <a:p>
            <a:pPr algn="l">
              <a:lnSpc>
                <a:spcPts val="8640"/>
              </a:lnSpc>
            </a:pPr>
            <a:r>
              <a:rPr lang="en-US" sz="7200" b="1" dirty="0">
                <a:solidFill>
                  <a:srgbClr val="FEFEFE">
                    <a:alpha val="100000"/>
                  </a:srgbClr>
                </a:solidFill>
                <a:latin typeface="Plus Jakarta Sans" panose="00000700000000000000" pitchFamily="2" charset="0"/>
              </a:rPr>
              <a:t>Overview of India's Carbon Credit Trading Scheme (CCTS) </a:t>
            </a:r>
          </a:p>
        </p:txBody>
      </p:sp>
    </p:spTree>
    <p:extLst>
      <p:ext uri="{BB962C8B-B14F-4D97-AF65-F5344CB8AC3E}">
        <p14:creationId xmlns:p14="http://schemas.microsoft.com/office/powerpoint/2010/main" val="3648047976"/>
      </p:ext>
    </p:extLst>
  </p:cSld>
  <p:clrMapOvr>
    <a:masterClrMapping/>
  </p:clrMapOvr>
</p:sld>
</file>

<file path=ppt/slides/slide9.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477" name=""/>
        <p:cNvGrpSpPr/>
        <p:nvPr/>
      </p:nvGrpSpPr>
      <p:grpSpPr>
        <a:xfrm>
          <a:off x="0" y="0"/>
          <a:ext cx="0" cy="0"/>
          <a:chOff x="0" y="0"/>
          <a:chExt cx="0" cy="0"/>
        </a:xfrm>
      </p:grpSpPr>
      <p:pic>
        <p:nvPicPr>
          <p:cNvPr id="479"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22">
            <a:alphaModFix amt="100000"/>
          </a:blip>
          <a:stretch/>
        </p:blipFill>
        <p:spPr>
          <a:xfrm>
            <a:off x="0" y="0"/>
            <a:ext cx="18288000" cy="10287000"/>
          </a:xfrm>
          <a:prstGeom prst="rect">
            <a:avLst/>
          </a:prstGeom>
        </p:spPr>
      </p:pic>
      <p:pic>
        <p:nvPicPr>
          <p:cNvPr id="48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24">
            <a:alphaModFix amt="100000"/>
          </a:blip>
          <a:stretch/>
        </p:blipFill>
        <p:spPr>
          <a:xfrm>
            <a:off x="16916400" y="0"/>
            <a:ext cx="1219200" cy="2343150"/>
          </a:xfrm>
          <a:prstGeom prst="rect">
            <a:avLst/>
          </a:prstGeom>
        </p:spPr>
      </p:pic>
      <p:pic>
        <p:nvPicPr>
          <p:cNvPr id="481"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26">
            <a:alphaModFix amt="100000"/>
          </a:blip>
          <a:stretch/>
        </p:blipFill>
        <p:spPr>
          <a:xfrm>
            <a:off x="16916400" y="0"/>
            <a:ext cx="1219200" cy="2343150"/>
          </a:xfrm>
          <a:prstGeom prst="rect">
            <a:avLst/>
          </a:prstGeom>
        </p:spPr>
      </p:pic>
      <p:pic>
        <p:nvPicPr>
          <p:cNvPr id="482"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28">
            <a:alphaModFix amt="100000"/>
          </a:blip>
          <a:stretch/>
        </p:blipFill>
        <p:spPr>
          <a:xfrm>
            <a:off x="16916400" y="0"/>
            <a:ext cx="1219200" cy="2343150"/>
          </a:xfrm>
          <a:prstGeom prst="rect">
            <a:avLst/>
          </a:prstGeom>
        </p:spPr>
      </p:pic>
      <p:pic>
        <p:nvPicPr>
          <p:cNvPr id="483"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30">
            <a:alphaModFix amt="100000"/>
          </a:blip>
          <a:stretch/>
        </p:blipFill>
        <p:spPr>
          <a:xfrm>
            <a:off x="16916400" y="0"/>
            <a:ext cx="1219200" cy="2343150"/>
          </a:xfrm>
          <a:prstGeom prst="rect">
            <a:avLst/>
          </a:prstGeom>
        </p:spPr>
      </p:pic>
      <p:pic>
        <p:nvPicPr>
          <p:cNvPr id="48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32">
            <a:alphaModFix amt="100000"/>
          </a:blip>
          <a:stretch/>
        </p:blipFill>
        <p:spPr>
          <a:xfrm>
            <a:off x="228600" y="7543800"/>
            <a:ext cx="457200" cy="1828800"/>
          </a:xfrm>
          <a:prstGeom prst="rect">
            <a:avLst/>
          </a:prstGeom>
        </p:spPr>
      </p:pic>
      <p:pic>
        <p:nvPicPr>
          <p:cNvPr id="485"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34">
            <a:alphaModFix amt="100000"/>
          </a:blip>
          <a:stretch/>
        </p:blipFill>
        <p:spPr>
          <a:xfrm>
            <a:off x="228600" y="7543800"/>
            <a:ext cx="457200" cy="1828800"/>
          </a:xfrm>
          <a:prstGeom prst="rect">
            <a:avLst/>
          </a:prstGeom>
        </p:spPr>
      </p:pic>
      <p:pic>
        <p:nvPicPr>
          <p:cNvPr id="486"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36">
            <a:alphaModFix amt="100000"/>
          </a:blip>
          <a:stretch/>
        </p:blipFill>
        <p:spPr>
          <a:xfrm>
            <a:off x="876300" y="3524250"/>
            <a:ext cx="762000" cy="762000"/>
          </a:xfrm>
          <a:prstGeom prst="rect">
            <a:avLst/>
          </a:prstGeom>
        </p:spPr>
      </p:pic>
      <p:pic>
        <p:nvPicPr>
          <p:cNvPr id="487" name="iconNode0">
            <a:extLst>
              <a:ext uri="{FF2B5EF4-FFF2-40B4-BE49-F238E27FC236}">
                <a16:creationId xmlns:a16="http://schemas.microsoft.com/office/drawing/2014/main" id="{A8642F66-C0BB-4949-9A9C-024B120A5D52}"/>
              </a:ext>
            </a:extLst>
          </p:cNvPr>
          <p:cNvPicPr>
            <a:picLocks noChangeAspect="1"/>
          </p:cNvPicPr>
          <p:nvPr/>
        </p:nvPicPr>
        <p:blipFill rotWithShape="1">
          <a:blip r:embed="rId239">
            <a:alphaModFix amt="100000"/>
            <a:extLst>
              <a:ext uri="{6D9F72D5-1C83-4C40-A795-C32F9C7A95F5}">
                <asvg:svgBlip xmlns:r="http://schemas.openxmlformats.org/officeDocument/2006/relationships" xmlns:asvg="http://schemas.microsoft.com/office/drawing/2016/SVG/main" r:embed="rId238"/>
                <a14:useLocalDpi xmlns:a14="http://schemas.microsoft.com/office/drawing/2010/main" val="0"/>
              </a:ext>
            </a:extLst>
          </a:blip>
          <a:srcRect l="0" t="0" r="0" b="0"/>
          <a:stretch/>
        </p:blipFill>
        <p:spPr>
          <a:xfrm>
            <a:off x="1066800" y="3714750"/>
            <a:ext cx="381000" cy="381000"/>
          </a:xfrm>
          <a:prstGeom prst="rect">
            <a:avLst/>
          </a:prstGeom>
        </p:spPr>
      </p:pic>
      <p:sp>
        <p:nvSpPr>
          <p:cNvPr id="488" name="Primary Heading-0">
            <a:extLst>
              <a:ext uri="{FF2B5EF4-FFF2-40B4-BE49-F238E27FC236}">
                <a16:creationId xmlns:a16="http://schemas.microsoft.com/office/drawing/2014/main" id="{111B4A49-B930-4A89-A1CD-6CA2B3D95AED}"/>
              </a:ext>
            </a:extLst>
          </p:cNvPr>
          <p:cNvSpPr txBox="1"/>
          <p:nvPr/>
        </p:nvSpPr>
        <p:spPr>
          <a:xfrm>
            <a:off x="1874806" y="3347561"/>
            <a:ext cx="8972550" cy="390525"/>
          </a:xfrm>
          <a:prstGeom prst="rect">
            <a:avLst/>
          </a:prstGeom>
          <a:noFill/>
        </p:spPr>
        <p:txBody>
          <a:bodyPr vertOverflow="clip" horzOverflow="clip" wrap="square" lIns="0" tIns="0" rIns="0" bIns="0" rtlCol="0" anchor="t">
            <a:spAutoFit/>
          </a:bodyPr>
          <a:lstStyle/>
          <a:p>
            <a:pPr algn="l">
              <a:lnSpc>
                <a:spcPts val="2982"/>
              </a:lnSpc>
            </a:pPr>
            <a:r>
              <a:rPr lang="en-US" sz="2100" b="1" dirty="0">
                <a:solidFill>
                  <a:srgbClr val="171C25">
                    <a:alpha val="100000"/>
                  </a:srgbClr>
                </a:solidFill>
                <a:latin typeface="Plus Jakarta Sans" panose="00000700000000000000" pitchFamily="2" charset="0"/>
              </a:rPr>
              <a:t>Ambitious Climate Goals</a:t>
            </a:r>
          </a:p>
        </p:txBody>
      </p:sp>
      <p:sp>
        <p:nvSpPr>
          <p:cNvPr id="489" name="Description of a primary heading-0">
            <a:extLst>
              <a:ext uri="{FF2B5EF4-FFF2-40B4-BE49-F238E27FC236}">
                <a16:creationId xmlns:a16="http://schemas.microsoft.com/office/drawing/2014/main" id="{111B4A49-B930-4A89-A1CD-6CA2B3D95AED}"/>
              </a:ext>
            </a:extLst>
          </p:cNvPr>
          <p:cNvSpPr txBox="1"/>
          <p:nvPr/>
        </p:nvSpPr>
        <p:spPr>
          <a:xfrm>
            <a:off x="1874806" y="3821335"/>
            <a:ext cx="8972550" cy="657225"/>
          </a:xfrm>
          <a:prstGeom prst="rect">
            <a:avLst/>
          </a:prstGeom>
          <a:noFill/>
        </p:spPr>
        <p:txBody>
          <a:bodyPr vertOverflow="clip" horzOverflow="clip" wrap="square" lIns="0" tIns="0" rIns="0" bIns="0" rtlCol="0" anchor="t">
            <a:spAutoFit/>
          </a:bodyPr>
          <a:lstStyle/>
          <a:p>
            <a:pPr algn="l">
              <a:lnSpc>
                <a:spcPts val="2538"/>
              </a:lnSpc>
            </a:pPr>
            <a:r>
              <a:rPr lang="en-US" sz="1800" dirty="0">
                <a:solidFill>
                  <a:srgbClr val="515760">
                    <a:alpha val="100000"/>
                  </a:srgbClr>
                </a:solidFill>
                <a:latin typeface="Plus Jakarta Sans" panose="00000700000000000000" pitchFamily="2" charset="0"/>
              </a:rPr>
              <a:t>India's CCTS is aligned with the nation's aggressive targets to combat climate change and reduce greenhouse gas emissions.</a:t>
            </a:r>
          </a:p>
        </p:txBody>
      </p:sp>
      <p:pic>
        <p:nvPicPr>
          <p:cNvPr id="490"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41">
            <a:alphaModFix amt="100000"/>
          </a:blip>
          <a:stretch/>
        </p:blipFill>
        <p:spPr>
          <a:xfrm>
            <a:off x="3076575" y="5181600"/>
            <a:ext cx="762000" cy="762000"/>
          </a:xfrm>
          <a:prstGeom prst="rect">
            <a:avLst/>
          </a:prstGeom>
        </p:spPr>
      </p:pic>
      <p:pic>
        <p:nvPicPr>
          <p:cNvPr id="491" name="iconNode1">
            <a:extLst>
              <a:ext uri="{FF2B5EF4-FFF2-40B4-BE49-F238E27FC236}">
                <a16:creationId xmlns:a16="http://schemas.microsoft.com/office/drawing/2014/main" id="{A8642F66-C0BB-4949-9A9C-024B120A5D52}"/>
              </a:ext>
            </a:extLst>
          </p:cNvPr>
          <p:cNvPicPr>
            <a:picLocks noChangeAspect="1"/>
          </p:cNvPicPr>
          <p:nvPr/>
        </p:nvPicPr>
        <p:blipFill rotWithShape="1">
          <a:blip r:embed="rId244">
            <a:alphaModFix amt="100000"/>
            <a:extLst>
              <a:ext uri="{1A41BFCD-417E-418D-A3B1-EEE162A44EE4}">
                <asvg:svgBlip xmlns:r="http://schemas.openxmlformats.org/officeDocument/2006/relationships" xmlns:asvg="http://schemas.microsoft.com/office/drawing/2016/SVG/main" r:embed="rId243"/>
                <a14:useLocalDpi xmlns:a14="http://schemas.microsoft.com/office/drawing/2010/main" val="0"/>
              </a:ext>
            </a:extLst>
          </a:blip>
          <a:srcRect l="0" t="0" r="0" b="0"/>
          <a:stretch/>
        </p:blipFill>
        <p:spPr>
          <a:xfrm>
            <a:off x="3267075" y="5372100"/>
            <a:ext cx="381000" cy="381000"/>
          </a:xfrm>
          <a:prstGeom prst="rect">
            <a:avLst/>
          </a:prstGeom>
        </p:spPr>
      </p:pic>
      <p:sp>
        <p:nvSpPr>
          <p:cNvPr id="492" name="Primary Heading-1">
            <a:extLst>
              <a:ext uri="{FF2B5EF4-FFF2-40B4-BE49-F238E27FC236}">
                <a16:creationId xmlns:a16="http://schemas.microsoft.com/office/drawing/2014/main" id="{111B4A49-B930-4A89-A1CD-6CA2B3D95AED}"/>
              </a:ext>
            </a:extLst>
          </p:cNvPr>
          <p:cNvSpPr txBox="1"/>
          <p:nvPr/>
        </p:nvSpPr>
        <p:spPr>
          <a:xfrm>
            <a:off x="4075652" y="4999006"/>
            <a:ext cx="8972550" cy="390525"/>
          </a:xfrm>
          <a:prstGeom prst="rect">
            <a:avLst/>
          </a:prstGeom>
          <a:noFill/>
        </p:spPr>
        <p:txBody>
          <a:bodyPr vertOverflow="clip" horzOverflow="clip" wrap="square" lIns="0" tIns="0" rIns="0" bIns="0" rtlCol="0" anchor="t">
            <a:spAutoFit/>
          </a:bodyPr>
          <a:lstStyle/>
          <a:p>
            <a:pPr algn="l">
              <a:lnSpc>
                <a:spcPts val="2982"/>
              </a:lnSpc>
            </a:pPr>
            <a:r>
              <a:rPr lang="en-US" sz="2100" b="1" dirty="0">
                <a:solidFill>
                  <a:srgbClr val="171C25">
                    <a:alpha val="100000"/>
                  </a:srgbClr>
                </a:solidFill>
                <a:latin typeface="Plus Jakarta Sans" panose="00000700000000000000" pitchFamily="2" charset="0"/>
              </a:rPr>
              <a:t>Support for Emission Reduction Actions</a:t>
            </a:r>
          </a:p>
        </p:txBody>
      </p:sp>
      <p:sp>
        <p:nvSpPr>
          <p:cNvPr id="493" name="Description of a primary heading-1">
            <a:extLst>
              <a:ext uri="{FF2B5EF4-FFF2-40B4-BE49-F238E27FC236}">
                <a16:creationId xmlns:a16="http://schemas.microsoft.com/office/drawing/2014/main" id="{111B4A49-B930-4A89-A1CD-6CA2B3D95AED}"/>
              </a:ext>
            </a:extLst>
          </p:cNvPr>
          <p:cNvSpPr txBox="1"/>
          <p:nvPr/>
        </p:nvSpPr>
        <p:spPr>
          <a:xfrm>
            <a:off x="4075652" y="5472779"/>
            <a:ext cx="8972550" cy="657225"/>
          </a:xfrm>
          <a:prstGeom prst="rect">
            <a:avLst/>
          </a:prstGeom>
          <a:noFill/>
        </p:spPr>
        <p:txBody>
          <a:bodyPr vertOverflow="clip" horzOverflow="clip" wrap="square" lIns="0" tIns="0" rIns="0" bIns="0" rtlCol="0" anchor="t">
            <a:spAutoFit/>
          </a:bodyPr>
          <a:lstStyle/>
          <a:p>
            <a:pPr algn="l">
              <a:lnSpc>
                <a:spcPts val="2538"/>
              </a:lnSpc>
            </a:pPr>
            <a:r>
              <a:rPr lang="en-US" sz="1800" dirty="0">
                <a:solidFill>
                  <a:srgbClr val="515760">
                    <a:alpha val="100000"/>
                  </a:srgbClr>
                </a:solidFill>
                <a:latin typeface="Plus Jakarta Sans" panose="00000700000000000000" pitchFamily="2" charset="0"/>
              </a:rPr>
              <a:t>The CCTS aims to assist organizations by providing a framework to price and incentivize additional efforts in reducing GHG emissions.</a:t>
            </a:r>
          </a:p>
        </p:txBody>
      </p:sp>
      <p:pic>
        <p:nvPicPr>
          <p:cNvPr id="494"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46">
            <a:alphaModFix amt="100000"/>
          </a:blip>
          <a:stretch/>
        </p:blipFill>
        <p:spPr>
          <a:xfrm>
            <a:off x="5276850" y="6829425"/>
            <a:ext cx="762000" cy="762000"/>
          </a:xfrm>
          <a:prstGeom prst="rect">
            <a:avLst/>
          </a:prstGeom>
        </p:spPr>
      </p:pic>
      <p:pic>
        <p:nvPicPr>
          <p:cNvPr id="495" name="iconNode2">
            <a:extLst>
              <a:ext uri="{FF2B5EF4-FFF2-40B4-BE49-F238E27FC236}">
                <a16:creationId xmlns:a16="http://schemas.microsoft.com/office/drawing/2014/main" id="{A8642F66-C0BB-4949-9A9C-024B120A5D52}"/>
              </a:ext>
            </a:extLst>
          </p:cNvPr>
          <p:cNvPicPr>
            <a:picLocks noChangeAspect="1"/>
          </p:cNvPicPr>
          <p:nvPr/>
        </p:nvPicPr>
        <p:blipFill rotWithShape="1">
          <a:blip r:embed="rId249">
            <a:alphaModFix amt="100000"/>
            <a:extLst>
              <a:ext uri="{F6AB9202-E880-4118-A2FD-BCC11433676B}">
                <asvg:svgBlip xmlns:r="http://schemas.openxmlformats.org/officeDocument/2006/relationships" xmlns:asvg="http://schemas.microsoft.com/office/drawing/2016/SVG/main" r:embed="rId248"/>
                <a14:useLocalDpi xmlns:a14="http://schemas.microsoft.com/office/drawing/2010/main" val="0"/>
              </a:ext>
            </a:extLst>
          </a:blip>
          <a:srcRect l="0" t="0" r="0" b="0"/>
          <a:stretch/>
        </p:blipFill>
        <p:spPr>
          <a:xfrm>
            <a:off x="5467350" y="7019925"/>
            <a:ext cx="381000" cy="381000"/>
          </a:xfrm>
          <a:prstGeom prst="rect">
            <a:avLst/>
          </a:prstGeom>
        </p:spPr>
      </p:pic>
      <p:sp>
        <p:nvSpPr>
          <p:cNvPr id="496" name="Primary Heading-2">
            <a:extLst>
              <a:ext uri="{FF2B5EF4-FFF2-40B4-BE49-F238E27FC236}">
                <a16:creationId xmlns:a16="http://schemas.microsoft.com/office/drawing/2014/main" id="{111B4A49-B930-4A89-A1CD-6CA2B3D95AED}"/>
              </a:ext>
            </a:extLst>
          </p:cNvPr>
          <p:cNvSpPr txBox="1"/>
          <p:nvPr/>
        </p:nvSpPr>
        <p:spPr>
          <a:xfrm>
            <a:off x="6276594" y="6650450"/>
            <a:ext cx="8972550" cy="390525"/>
          </a:xfrm>
          <a:prstGeom prst="rect">
            <a:avLst/>
          </a:prstGeom>
          <a:noFill/>
        </p:spPr>
        <p:txBody>
          <a:bodyPr vertOverflow="clip" horzOverflow="clip" wrap="square" lIns="0" tIns="0" rIns="0" bIns="0" rtlCol="0" anchor="t">
            <a:spAutoFit/>
          </a:bodyPr>
          <a:lstStyle/>
          <a:p>
            <a:pPr algn="l">
              <a:lnSpc>
                <a:spcPts val="2982"/>
              </a:lnSpc>
            </a:pPr>
            <a:r>
              <a:rPr lang="en-US" sz="2100" b="1" dirty="0">
                <a:solidFill>
                  <a:srgbClr val="171C25">
                    <a:alpha val="100000"/>
                  </a:srgbClr>
                </a:solidFill>
                <a:latin typeface="Plus Jakarta Sans" panose="00000700000000000000" pitchFamily="2" charset="0"/>
              </a:rPr>
              <a:t>Compliance Mechanism</a:t>
            </a:r>
          </a:p>
        </p:txBody>
      </p:sp>
      <p:sp>
        <p:nvSpPr>
          <p:cNvPr id="497" name="Description of a primary heading-2">
            <a:extLst>
              <a:ext uri="{FF2B5EF4-FFF2-40B4-BE49-F238E27FC236}">
                <a16:creationId xmlns:a16="http://schemas.microsoft.com/office/drawing/2014/main" id="{111B4A49-B930-4A89-A1CD-6CA2B3D95AED}"/>
              </a:ext>
            </a:extLst>
          </p:cNvPr>
          <p:cNvSpPr txBox="1"/>
          <p:nvPr/>
        </p:nvSpPr>
        <p:spPr>
          <a:xfrm>
            <a:off x="6276594" y="7124319"/>
            <a:ext cx="8972550" cy="657225"/>
          </a:xfrm>
          <a:prstGeom prst="rect">
            <a:avLst/>
          </a:prstGeom>
          <a:noFill/>
        </p:spPr>
        <p:txBody>
          <a:bodyPr vertOverflow="clip" horzOverflow="clip" wrap="square" lIns="0" tIns="0" rIns="0" bIns="0" rtlCol="0" anchor="t">
            <a:spAutoFit/>
          </a:bodyPr>
          <a:lstStyle/>
          <a:p>
            <a:pPr algn="l">
              <a:lnSpc>
                <a:spcPts val="2538"/>
              </a:lnSpc>
            </a:pPr>
            <a:r>
              <a:rPr lang="en-US" sz="1800" dirty="0">
                <a:solidFill>
                  <a:srgbClr val="515760">
                    <a:alpha val="100000"/>
                  </a:srgbClr>
                </a:solidFill>
                <a:latin typeface="Plus Jakarta Sans" panose="00000700000000000000" pitchFamily="2" charset="0"/>
              </a:rPr>
              <a:t>The Compliance mechanism within CCTS ensures that entities adhere to emission regulations and standards set by the scheme.</a:t>
            </a:r>
          </a:p>
        </p:txBody>
      </p:sp>
      <p:pic>
        <p:nvPicPr>
          <p:cNvPr id="498" name="Rect">
            <a:extLst>
              <a:ext uri="{FF2B5EF4-FFF2-40B4-BE49-F238E27FC236}">
                <a16:creationId xmlns:a16="http://schemas.microsoft.com/office/drawing/2014/main" id="{A8642F66-C0BB-4949-9A9C-024B120A5D52}"/>
              </a:ext>
            </a:extLst>
          </p:cNvPr>
          <p:cNvPicPr>
            <a:picLocks noChangeAspect="1"/>
          </p:cNvPicPr>
          <p:nvPr/>
        </p:nvPicPr>
        <p:blipFill rotWithShape="1">
          <a:blip r:embed="rId251">
            <a:alphaModFix amt="100000"/>
          </a:blip>
          <a:stretch/>
        </p:blipFill>
        <p:spPr>
          <a:xfrm>
            <a:off x="7477125" y="8477250"/>
            <a:ext cx="762000" cy="762000"/>
          </a:xfrm>
          <a:prstGeom prst="rect">
            <a:avLst/>
          </a:prstGeom>
        </p:spPr>
      </p:pic>
      <p:pic>
        <p:nvPicPr>
          <p:cNvPr id="499" name="iconNode3">
            <a:extLst>
              <a:ext uri="{FF2B5EF4-FFF2-40B4-BE49-F238E27FC236}">
                <a16:creationId xmlns:a16="http://schemas.microsoft.com/office/drawing/2014/main" id="{A8642F66-C0BB-4949-9A9C-024B120A5D52}"/>
              </a:ext>
            </a:extLst>
          </p:cNvPr>
          <p:cNvPicPr>
            <a:picLocks noChangeAspect="1"/>
          </p:cNvPicPr>
          <p:nvPr/>
        </p:nvPicPr>
        <p:blipFill rotWithShape="1">
          <a:blip r:embed="rId254">
            <a:alphaModFix amt="100000"/>
            <a:extLst>
              <a:ext uri="{CE1E1BEE-09BE-439F-82D6-0BB71670545D}">
                <asvg:svgBlip xmlns:r="http://schemas.openxmlformats.org/officeDocument/2006/relationships" xmlns:asvg="http://schemas.microsoft.com/office/drawing/2016/SVG/main" r:embed="rId253"/>
                <a14:useLocalDpi xmlns:a14="http://schemas.microsoft.com/office/drawing/2010/main" val="0"/>
              </a:ext>
            </a:extLst>
          </a:blip>
          <a:srcRect l="0" t="0" r="0" b="0"/>
          <a:stretch/>
        </p:blipFill>
        <p:spPr>
          <a:xfrm>
            <a:off x="7667625" y="8667750"/>
            <a:ext cx="381000" cy="381000"/>
          </a:xfrm>
          <a:prstGeom prst="rect">
            <a:avLst/>
          </a:prstGeom>
        </p:spPr>
      </p:pic>
      <p:sp>
        <p:nvSpPr>
          <p:cNvPr id="500" name="Primary Heading-3">
            <a:extLst>
              <a:ext uri="{FF2B5EF4-FFF2-40B4-BE49-F238E27FC236}">
                <a16:creationId xmlns:a16="http://schemas.microsoft.com/office/drawing/2014/main" id="{111B4A49-B930-4A89-A1CD-6CA2B3D95AED}"/>
              </a:ext>
            </a:extLst>
          </p:cNvPr>
          <p:cNvSpPr txBox="1"/>
          <p:nvPr/>
        </p:nvSpPr>
        <p:spPr>
          <a:xfrm>
            <a:off x="8477440" y="8301895"/>
            <a:ext cx="8972550" cy="390525"/>
          </a:xfrm>
          <a:prstGeom prst="rect">
            <a:avLst/>
          </a:prstGeom>
          <a:noFill/>
        </p:spPr>
        <p:txBody>
          <a:bodyPr vertOverflow="clip" horzOverflow="clip" wrap="square" lIns="0" tIns="0" rIns="0" bIns="0" rtlCol="0" anchor="t">
            <a:spAutoFit/>
          </a:bodyPr>
          <a:lstStyle/>
          <a:p>
            <a:pPr algn="l">
              <a:lnSpc>
                <a:spcPts val="2982"/>
              </a:lnSpc>
            </a:pPr>
            <a:r>
              <a:rPr lang="en-US" sz="2100" b="1" dirty="0">
                <a:solidFill>
                  <a:srgbClr val="171C25">
                    <a:alpha val="100000"/>
                  </a:srgbClr>
                </a:solidFill>
                <a:latin typeface="Plus Jakarta Sans" panose="00000700000000000000" pitchFamily="2" charset="0"/>
              </a:rPr>
              <a:t>Offset Mechanism</a:t>
            </a:r>
          </a:p>
        </p:txBody>
      </p:sp>
      <p:sp>
        <p:nvSpPr>
          <p:cNvPr id="501" name="Description of a primary heading-3">
            <a:extLst>
              <a:ext uri="{FF2B5EF4-FFF2-40B4-BE49-F238E27FC236}">
                <a16:creationId xmlns:a16="http://schemas.microsoft.com/office/drawing/2014/main" id="{111B4A49-B930-4A89-A1CD-6CA2B3D95AED}"/>
              </a:ext>
            </a:extLst>
          </p:cNvPr>
          <p:cNvSpPr txBox="1"/>
          <p:nvPr/>
        </p:nvSpPr>
        <p:spPr>
          <a:xfrm>
            <a:off x="8477440" y="8775764"/>
            <a:ext cx="8972550" cy="657225"/>
          </a:xfrm>
          <a:prstGeom prst="rect">
            <a:avLst/>
          </a:prstGeom>
          <a:noFill/>
        </p:spPr>
        <p:txBody>
          <a:bodyPr vertOverflow="clip" horzOverflow="clip" wrap="square" lIns="0" tIns="0" rIns="0" bIns="0" rtlCol="0" anchor="t">
            <a:spAutoFit/>
          </a:bodyPr>
          <a:lstStyle/>
          <a:p>
            <a:pPr algn="l">
              <a:lnSpc>
                <a:spcPts val="2538"/>
              </a:lnSpc>
            </a:pPr>
            <a:r>
              <a:rPr lang="en-US" sz="1800" dirty="0">
                <a:solidFill>
                  <a:srgbClr val="515760">
                    <a:alpha val="100000"/>
                  </a:srgbClr>
                </a:solidFill>
                <a:latin typeface="Plus Jakarta Sans" panose="00000700000000000000" pitchFamily="2" charset="0"/>
              </a:rPr>
              <a:t>The Offset mechanism allows organizations to compensate for their emissions by investing in eco-friendly projects, fostering sustainability.</a:t>
            </a:r>
          </a:p>
        </p:txBody>
      </p:sp>
      <p:sp>
        <p:nvSpPr>
          <p:cNvPr id="502" name="Click here to edit title-405">
            <a:extLst>
              <a:ext uri="{FF2B5EF4-FFF2-40B4-BE49-F238E27FC236}">
                <a16:creationId xmlns:a16="http://schemas.microsoft.com/office/drawing/2014/main" id="{111B4A49-B930-4A89-A1CD-6CA2B3D95AED}"/>
              </a:ext>
            </a:extLst>
          </p:cNvPr>
          <p:cNvSpPr txBox="1"/>
          <p:nvPr/>
        </p:nvSpPr>
        <p:spPr>
          <a:xfrm>
            <a:off x="808292" y="842105"/>
            <a:ext cx="12458700" cy="1409700"/>
          </a:xfrm>
          <a:prstGeom prst="rect">
            <a:avLst/>
          </a:prstGeom>
          <a:noFill/>
        </p:spPr>
        <p:txBody>
          <a:bodyPr vertOverflow="clip" horzOverflow="clip" wrap="square" lIns="0" tIns="0" rIns="0" bIns="0" rtlCol="0" anchor="t">
            <a:spAutoFit/>
          </a:bodyPr>
          <a:lstStyle/>
          <a:p>
            <a:pPr algn="l">
              <a:lnSpc>
                <a:spcPts val="5544"/>
              </a:lnSpc>
            </a:pPr>
            <a:r>
              <a:rPr lang="en-US" sz="4200" b="1" dirty="0">
                <a:solidFill>
                  <a:srgbClr val="005959">
                    <a:alpha val="100000"/>
                  </a:srgbClr>
                </a:solidFill>
                <a:latin typeface="Plus Jakarta Sans" panose="00000700000000000000" pitchFamily="2" charset="0"/>
              </a:rPr>
              <a:t>Overview of India's Carbon Credit Trading Scheme (CCTS)</a:t>
            </a:r>
          </a:p>
        </p:txBody>
      </p:sp>
      <p:sp>
        <p:nvSpPr>
          <p:cNvPr id="503" name="Click here to edit subtitle-466">
            <a:extLst>
              <a:ext uri="{FF2B5EF4-FFF2-40B4-BE49-F238E27FC236}">
                <a16:creationId xmlns:a16="http://schemas.microsoft.com/office/drawing/2014/main" id="{111B4A49-B930-4A89-A1CD-6CA2B3D95AED}"/>
              </a:ext>
            </a:extLst>
          </p:cNvPr>
          <p:cNvSpPr txBox="1"/>
          <p:nvPr/>
        </p:nvSpPr>
        <p:spPr>
          <a:xfrm>
            <a:off x="808292" y="2282380"/>
            <a:ext cx="12458700" cy="371475"/>
          </a:xfrm>
          <a:prstGeom prst="rect">
            <a:avLst/>
          </a:prstGeom>
          <a:noFill/>
        </p:spPr>
        <p:txBody>
          <a:bodyPr vertOverflow="clip" horzOverflow="clip" wrap="square" lIns="0" tIns="0" rIns="0" bIns="0" rtlCol="0" anchor="t">
            <a:spAutoFit/>
          </a:bodyPr>
          <a:lstStyle/>
          <a:p>
            <a:pPr algn="l">
              <a:lnSpc>
                <a:spcPts val="2835"/>
              </a:lnSpc>
            </a:pPr>
            <a:r>
              <a:rPr lang="en-US" sz="2100" dirty="0">
                <a:solidFill>
                  <a:srgbClr val="515760">
                    <a:alpha val="100000"/>
                  </a:srgbClr>
                </a:solidFill>
                <a:latin typeface="Plus Jakarta Sans" panose="00000700000000000000" pitchFamily="2" charset="0"/>
              </a:rPr>
              <a:t>Understanding the Significance and Mechanisms of CCTS in India</a:t>
            </a:r>
          </a:p>
        </p:txBody>
      </p:sp>
    </p:spTree>
    <p:extLst>
      <p:ext uri="{BB962C8B-B14F-4D97-AF65-F5344CB8AC3E}">
        <p14:creationId xmlns:p14="http://schemas.microsoft.com/office/powerpoint/2010/main" val="36480479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TotalTime>
  <Words>0</Words>
  <Application>Microsoft Office PowerPoint</Application>
  <PresentationFormat>Widescreen</PresentationFormat>
  <Paragraphs>0</Paragraphs>
  <Slides>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0</vt:i4>
      </vt:variant>
    </vt:vector>
  </HeadingPairs>
  <TitlesOfParts>
    <vt:vector size="4" baseType="lpstr">
      <vt:lpstr>Arial</vt:lpstr>
      <vt:lpstr>Calibri</vt:lpstr>
      <vt:lpstr>Calibri Light</vt:lpstr>
      <vt:lpstr>Office Theme</vt:lpstr>
    </vt:vector>
  </TitlesOfParts>
  <LinksUpToDate>false</LinksUpToDate>
  <SharedDoc>false</SharedDoc>
  <HyperlinksChanged>false</HyperlinksChanged>
  <AppVersion>16.0000</AppVersion>
</Properties>
</file>

<file path=docProps/core.xml><?xml version="1.0" encoding="utf-8"?>
<coreProperties xmlns:dc="http://purl.org/dc/elements/1.1/" xmlns:dcterms="http://purl.org/dc/terms/" xmlns:xsi="http://www.w3.org/2001/XMLSchema-instance" xmlns="http://schemas.openxmlformats.org/package/2006/metadata/core-properties">
  <dc:title>Exporter Version: 2.0.10.0, docId: 6563833</dc:title>
  <dc:creator>Presentations.AI Exporter</dc:creator>
  <lastModifiedBy>Presentations.AI Exporter</lastModifiedBy>
  <revision>1</revision>
  <dcterms:created xsi:type="dcterms:W3CDTF">2024-08-15T02:58:58.0000000Z</dcterms:created>
  <dcterms:modified xsi:type="dcterms:W3CDTF">2024-08-15T02:58:58.0000000Z</dcterms:modified>
</coreProperties>
</file>