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262" r:id="rId3"/>
    <p:sldId id="265" r:id="rId4"/>
    <p:sldId id="264" r:id="rId5"/>
    <p:sldId id="266" r:id="rId6"/>
    <p:sldId id="275" r:id="rId7"/>
    <p:sldId id="267" r:id="rId8"/>
    <p:sldId id="274" r:id="rId9"/>
    <p:sldId id="268" r:id="rId10"/>
    <p:sldId id="269" r:id="rId11"/>
    <p:sldId id="276" r:id="rId12"/>
    <p:sldId id="270" r:id="rId13"/>
    <p:sldId id="277" r:id="rId14"/>
    <p:sldId id="278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2" autoAdjust="0"/>
    <p:restoredTop sz="94660"/>
  </p:normalViewPr>
  <p:slideViewPr>
    <p:cSldViewPr>
      <p:cViewPr>
        <p:scale>
          <a:sx n="75" d="100"/>
          <a:sy n="75" d="100"/>
        </p:scale>
        <p:origin x="-1182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C159A-3EF5-4AE8-83EE-7AD9E3001B03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79319-F780-4B18-9354-79757AF28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307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0-110 minutes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18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65-75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014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75-80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284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80-85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536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85-90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4486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90-100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98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100-110- put formulae</a:t>
            </a:r>
            <a:r>
              <a:rPr lang="en-GB" baseline="0" dirty="0" smtClean="0"/>
              <a:t> on white board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46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5-15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91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0-40 (students get 10 mins to complete, max 15/</a:t>
            </a:r>
            <a:r>
              <a:rPr lang="en-GB" baseline="0" dirty="0" smtClean="0"/>
              <a:t> 10 </a:t>
            </a:r>
            <a:r>
              <a:rPr lang="en-GB" baseline="0" smtClean="0"/>
              <a:t>mins feedback..)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927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Large paper/</a:t>
            </a:r>
            <a:r>
              <a:rPr lang="en-GB" baseline="0" dirty="0" smtClean="0"/>
              <a:t> pens/ rulers </a:t>
            </a:r>
            <a:r>
              <a:rPr lang="en-GB" baseline="0" dirty="0" err="1" smtClean="0"/>
              <a:t>etc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399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40-45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971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45-50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767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50-55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544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55-60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544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60-65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79319-F780-4B18-9354-79757AF2865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14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6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31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58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9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10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8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21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1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87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56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76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B16F7-793F-4A42-90F4-261DC0DC6690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DB386-B5A6-4CDC-984B-1C2F18073E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4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 Business</a:t>
            </a:r>
            <a:r>
              <a:rPr lang="en-GB" sz="9600" dirty="0" smtClean="0"/>
              <a:t> </a:t>
            </a:r>
            <a:endParaRPr lang="en-GB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REVISION CLINIC no 1</a:t>
            </a:r>
            <a:endParaRPr lang="en-GB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102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Business Planning 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04" y="1196752"/>
            <a:ext cx="8302268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Identify and outline the 9 main areas of a business plan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50516" y="2780928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Ex_ _</a:t>
            </a:r>
            <a:r>
              <a:rPr lang="en-GB" sz="2400" b="1" dirty="0" err="1" smtClean="0"/>
              <a:t>ut</a:t>
            </a:r>
            <a:r>
              <a:rPr lang="en-GB" sz="2400" b="1" dirty="0" smtClean="0"/>
              <a:t>_ _e </a:t>
            </a:r>
            <a:r>
              <a:rPr lang="en-GB" sz="2400" b="1" dirty="0" err="1" smtClean="0"/>
              <a:t>su</a:t>
            </a:r>
            <a:r>
              <a:rPr lang="en-GB" sz="2400" b="1" dirty="0" smtClean="0"/>
              <a:t>_ _</a:t>
            </a:r>
            <a:r>
              <a:rPr lang="en-GB" sz="2400" b="1" dirty="0" err="1" smtClean="0"/>
              <a:t>ary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M_ _ _et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_</a:t>
            </a:r>
            <a:r>
              <a:rPr lang="en-GB" sz="2400" b="1" dirty="0" err="1" smtClean="0"/>
              <a:t>r_d_ct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C_ _</a:t>
            </a:r>
            <a:r>
              <a:rPr lang="en-GB" sz="2400" b="1" dirty="0" err="1" smtClean="0"/>
              <a:t>pe</a:t>
            </a:r>
            <a:r>
              <a:rPr lang="en-GB" sz="2400" b="1" dirty="0" smtClean="0"/>
              <a:t>_ _ _ion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P_ _</a:t>
            </a:r>
            <a:r>
              <a:rPr lang="en-GB" sz="2400" b="1" dirty="0" err="1" smtClean="0"/>
              <a:t>te</a:t>
            </a:r>
            <a:r>
              <a:rPr lang="en-GB" sz="2400" b="1" dirty="0" smtClean="0"/>
              <a:t>_ _</a:t>
            </a:r>
            <a:r>
              <a:rPr lang="en-GB" sz="2400" b="1" dirty="0" err="1" smtClean="0"/>
              <a:t>ing</a:t>
            </a:r>
            <a:r>
              <a:rPr lang="en-GB" sz="2400" b="1" dirty="0" smtClean="0"/>
              <a:t> </a:t>
            </a:r>
            <a:r>
              <a:rPr lang="en-GB" sz="2400" b="1" dirty="0"/>
              <a:t>the </a:t>
            </a:r>
            <a:r>
              <a:rPr lang="en-GB" sz="2400" b="1" dirty="0" err="1" smtClean="0"/>
              <a:t>id_a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Ma_ _</a:t>
            </a:r>
            <a:r>
              <a:rPr lang="en-GB" sz="2400" b="1" dirty="0" err="1" smtClean="0"/>
              <a:t>ge</a:t>
            </a:r>
            <a:r>
              <a:rPr lang="en-GB" sz="2400" b="1" dirty="0" smtClean="0"/>
              <a:t>_ _</a:t>
            </a:r>
            <a:r>
              <a:rPr lang="en-GB" sz="2400" b="1" dirty="0" err="1" smtClean="0"/>
              <a:t>nt</a:t>
            </a:r>
            <a:r>
              <a:rPr lang="en-GB" sz="2400" b="1" dirty="0" smtClean="0"/>
              <a:t> t_ _m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_</a:t>
            </a:r>
            <a:r>
              <a:rPr lang="en-GB" sz="2400" b="1" dirty="0" err="1" smtClean="0"/>
              <a:t>a_keti</a:t>
            </a:r>
            <a:r>
              <a:rPr lang="en-GB" sz="2400" b="1" dirty="0" smtClean="0"/>
              <a:t>_ 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P_ _du_ _ion </a:t>
            </a:r>
            <a:r>
              <a:rPr lang="en-GB" sz="2400" b="1" dirty="0"/>
              <a:t>/</a:t>
            </a:r>
            <a:r>
              <a:rPr lang="en-GB" sz="2400" b="1" dirty="0" err="1" smtClean="0"/>
              <a:t>o_era</a:t>
            </a:r>
            <a:r>
              <a:rPr lang="en-GB" sz="2400" b="1" dirty="0" smtClean="0"/>
              <a:t>_ _</a:t>
            </a:r>
            <a:r>
              <a:rPr lang="en-GB" sz="2400" b="1" dirty="0" err="1" smtClean="0"/>
              <a:t>ons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F_ _an_ _al _ _</a:t>
            </a:r>
            <a:r>
              <a:rPr lang="en-GB" sz="2400" b="1" dirty="0" err="1" smtClean="0"/>
              <a:t>oje</a:t>
            </a:r>
            <a:r>
              <a:rPr lang="en-GB" sz="2400" b="1" dirty="0" smtClean="0"/>
              <a:t>_ _ions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420888"/>
            <a:ext cx="3323332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Business planning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04" y="1196752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Identify the 9 main areas of a business plan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22412" y="198884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Executive summary-  </a:t>
            </a:r>
            <a:r>
              <a:rPr lang="en-GB" sz="2400" dirty="0" smtClean="0"/>
              <a:t>highlights </a:t>
            </a:r>
            <a:r>
              <a:rPr lang="en-GB" sz="2400" dirty="0"/>
              <a:t>the key </a:t>
            </a:r>
            <a:r>
              <a:rPr lang="en-GB" sz="2400" dirty="0" smtClean="0"/>
              <a:t>points of the business 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Market- </a:t>
            </a:r>
            <a:r>
              <a:rPr lang="en-GB" sz="2400" dirty="0"/>
              <a:t>a profile of the target market </a:t>
            </a:r>
            <a:r>
              <a:rPr lang="en-GB" sz="2400" dirty="0" smtClean="0"/>
              <a:t>based </a:t>
            </a:r>
            <a:r>
              <a:rPr lang="en-GB" sz="2400" dirty="0"/>
              <a:t>on market research 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Product- </a:t>
            </a:r>
            <a:r>
              <a:rPr lang="en-GB" sz="2400" dirty="0" smtClean="0"/>
              <a:t>Description and USP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Competition- </a:t>
            </a:r>
            <a:r>
              <a:rPr lang="en-GB" sz="2400" dirty="0" smtClean="0"/>
              <a:t>description </a:t>
            </a:r>
            <a:r>
              <a:rPr lang="en-GB" sz="2400" dirty="0"/>
              <a:t>of the competition in the </a:t>
            </a:r>
            <a:r>
              <a:rPr lang="en-GB" sz="2400" dirty="0" smtClean="0"/>
              <a:t>market 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Protecting </a:t>
            </a:r>
            <a:r>
              <a:rPr lang="en-GB" sz="2400" b="1" dirty="0"/>
              <a:t>the </a:t>
            </a:r>
            <a:r>
              <a:rPr lang="en-GB" sz="2400" b="1" dirty="0" smtClean="0"/>
              <a:t>idea- </a:t>
            </a:r>
            <a:r>
              <a:rPr lang="en-GB" sz="2400" dirty="0"/>
              <a:t>patents, trademarks, distinctive approaches to marketing or distribution </a:t>
            </a:r>
            <a:r>
              <a:rPr lang="en-GB" sz="2400" dirty="0" smtClean="0"/>
              <a:t>that competitors can’t replicate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Management team- </a:t>
            </a:r>
            <a:r>
              <a:rPr lang="en-GB" sz="2400" dirty="0"/>
              <a:t>Who is </a:t>
            </a:r>
            <a:r>
              <a:rPr lang="en-GB" sz="2400" dirty="0" smtClean="0"/>
              <a:t>involved, what </a:t>
            </a:r>
            <a:r>
              <a:rPr lang="en-GB" sz="2400" dirty="0"/>
              <a:t>will they be doing? What experience and expertise do they bring? 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Marketing- </a:t>
            </a:r>
            <a:r>
              <a:rPr lang="en-GB" sz="2400" dirty="0"/>
              <a:t>the key elements of the marketing mix 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Production </a:t>
            </a:r>
            <a:r>
              <a:rPr lang="en-GB" sz="2400" b="1" dirty="0"/>
              <a:t>/</a:t>
            </a:r>
            <a:r>
              <a:rPr lang="en-GB" sz="2400" b="1" dirty="0" smtClean="0"/>
              <a:t>operations- </a:t>
            </a:r>
            <a:r>
              <a:rPr lang="en-GB" sz="2400" dirty="0"/>
              <a:t>production process, </a:t>
            </a:r>
            <a:r>
              <a:rPr lang="en-GB" sz="2400" dirty="0" smtClean="0"/>
              <a:t>capacity, suppliers and location</a:t>
            </a: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/>
              <a:t>Financial projections- </a:t>
            </a:r>
            <a:r>
              <a:rPr lang="en-GB" sz="2400" dirty="0"/>
              <a:t>cash </a:t>
            </a:r>
            <a:r>
              <a:rPr lang="en-GB" sz="2400" dirty="0" smtClean="0"/>
              <a:t>flows </a:t>
            </a:r>
            <a:r>
              <a:rPr lang="en-GB" sz="2400" dirty="0"/>
              <a:t>and trading forecasts </a:t>
            </a:r>
          </a:p>
        </p:txBody>
      </p:sp>
    </p:spTree>
    <p:extLst>
      <p:ext uri="{BB962C8B-B14F-4D97-AF65-F5344CB8AC3E}">
        <p14:creationId xmlns:p14="http://schemas.microsoft.com/office/powerpoint/2010/main" val="4986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Market Research for a Start-up 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04" y="1196752"/>
            <a:ext cx="8229600" cy="11807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Why should a restaurant trying to measure the level of customer satisfaction use qualitative and quantitative market research?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39552" y="2852936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Qualitative market research would be useful to find why people prefer certain types of </a:t>
            </a:r>
            <a:r>
              <a:rPr lang="en-GB" sz="2400" dirty="0" smtClean="0"/>
              <a:t>food.  It provides more in-depth information.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Quantitative </a:t>
            </a:r>
            <a:r>
              <a:rPr lang="en-GB" sz="2400" dirty="0"/>
              <a:t>market research could be useful to find how many people eat certain </a:t>
            </a:r>
            <a:r>
              <a:rPr lang="en-GB" sz="2400" dirty="0" smtClean="0"/>
              <a:t>food, or how highly (on a rank order scale) they rate the restaurant.  It is quicker to analyse.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706" y="5530591"/>
            <a:ext cx="11334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Understanding Markets 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51448"/>
              </p:ext>
            </p:extLst>
          </p:nvPr>
        </p:nvGraphicFramePr>
        <p:xfrm>
          <a:off x="1632012" y="2264844"/>
          <a:ext cx="6096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Sales (£)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Market share (%) 	</a:t>
                      </a:r>
                    </a:p>
                    <a:p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Cleanstyle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£65,000 	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26% 	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WorcesterValet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£45,000 	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18% 	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AutoFresh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£30,000 	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12% 	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Others 	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£110,000 	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44% 	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£250,000 	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100%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736468" y="298492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736468" y="3634720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736468" y="4281068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736468" y="4857132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720244" y="4865268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8204" y="1196752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Calculate the missing data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77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Using Break-even in Decision-making 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04" y="1196752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56" t="33064" r="31678" b="9512"/>
          <a:stretch/>
        </p:blipFill>
        <p:spPr bwMode="auto">
          <a:xfrm>
            <a:off x="179512" y="980728"/>
            <a:ext cx="8856984" cy="574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04248" y="1196752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04248" y="2780928"/>
            <a:ext cx="131921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04248" y="3711136"/>
            <a:ext cx="129614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04248" y="4509120"/>
            <a:ext cx="129614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88224" y="4967188"/>
            <a:ext cx="1728192" cy="4780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67744" y="1700808"/>
            <a:ext cx="3024336" cy="4780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48920" y="6165304"/>
            <a:ext cx="155938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-132128" y="3837440"/>
            <a:ext cx="1343360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239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Using Break-even in Decision-making 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04" y="1196752"/>
            <a:ext cx="8229600" cy="1180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Higher or lower?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9" t="26354" r="21134" b="26980"/>
          <a:stretch/>
        </p:blipFill>
        <p:spPr bwMode="auto">
          <a:xfrm>
            <a:off x="683568" y="1988840"/>
            <a:ext cx="777686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47864" y="2852936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940152" y="2852936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356248" y="3429000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48536" y="3429000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347864" y="4005064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940152" y="4005064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356248" y="4581128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948536" y="4581128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364632" y="5157192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56920" y="5157192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373016" y="5733256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965304" y="5733256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4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584176"/>
          </a:xfrm>
        </p:spPr>
        <p:txBody>
          <a:bodyPr>
            <a:normAutofit/>
          </a:bodyPr>
          <a:lstStyle/>
          <a:p>
            <a:pPr algn="l"/>
            <a:r>
              <a:rPr lang="en-GB" sz="54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GB" sz="54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278162"/>
            <a:ext cx="68407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Starter- </a:t>
            </a: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Connectives </a:t>
            </a:r>
            <a:endParaRPr lang="en-GB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Bite-size </a:t>
            </a:r>
            <a:r>
              <a:rPr lang="en-GB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topic </a:t>
            </a: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revision-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Enterprise and entrepreneurs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Generating and protecting ideas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Sources of ideas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Transformation </a:t>
            </a: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Business planning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Market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Understanding markets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Break even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21088"/>
            <a:ext cx="226695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7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CONNECTIVES</a:t>
            </a:r>
            <a:endParaRPr lang="en-GB" sz="72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Rules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Try to make a chain of 4 or more key terms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You can only go horizontally or vertically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For each term you must include a definition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Each time you connect you must use at least one connective i.e. B/L/T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3347864" y="5381600"/>
            <a:ext cx="1368152" cy="122413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5292080" y="5381600"/>
            <a:ext cx="1368152" cy="122413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7236296" y="5381600"/>
            <a:ext cx="1368152" cy="122413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39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23528" y="188640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Business Planning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23528" y="1844824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Market share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23528" y="3485994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Entrepreneur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323528" y="5190788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Break-even output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2555776" y="227052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Opportunity costs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2555776" y="1883236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Adding Value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555776" y="3524406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Franchise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55776" y="5166215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External sources of finance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860032" y="227052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Cash flow forecast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860032" y="1883236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Patent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860032" y="3524406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Price elasticity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860032" y="5229200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Budget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7164288" y="219368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Qualitative market research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7164288" y="1875552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Location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7164288" y="3516722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Market niche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7164288" y="5221516"/>
            <a:ext cx="1728192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Consultant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79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Enterprise &amp; Entrepreneurs 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04" y="1196752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Give three characteristics of a successful entrepreneur-</a:t>
            </a:r>
            <a:endParaRPr lang="en-GB" b="1" i="1" dirty="0"/>
          </a:p>
        </p:txBody>
      </p:sp>
      <p:sp>
        <p:nvSpPr>
          <p:cNvPr id="4" name="Rectangle 3"/>
          <p:cNvSpPr/>
          <p:nvPr/>
        </p:nvSpPr>
        <p:spPr>
          <a:xfrm>
            <a:off x="539552" y="2852936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Determination and persistence; 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Passion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/>
              <a:t>ability to spot and take advantage of </a:t>
            </a:r>
            <a:r>
              <a:rPr lang="en-GB" sz="2400" dirty="0" smtClean="0"/>
              <a:t>opportunities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Relevant </a:t>
            </a:r>
            <a:r>
              <a:rPr lang="en-GB" sz="2400" dirty="0"/>
              <a:t>skills and </a:t>
            </a:r>
            <a:r>
              <a:rPr lang="en-GB" sz="2400" dirty="0" smtClean="0"/>
              <a:t>expertise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Vision</a:t>
            </a:r>
            <a:r>
              <a:rPr lang="en-GB" sz="2400" dirty="0"/>
              <a:t>, creativity and </a:t>
            </a:r>
            <a:r>
              <a:rPr lang="en-GB" sz="2400" dirty="0" smtClean="0"/>
              <a:t>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Motivation </a:t>
            </a:r>
            <a:r>
              <a:rPr lang="en-GB" sz="2400" dirty="0"/>
              <a:t>to succeed </a:t>
            </a:r>
            <a:r>
              <a:rPr lang="en-GB" sz="2400" dirty="0" smtClean="0"/>
              <a:t>and not </a:t>
            </a:r>
            <a:r>
              <a:rPr lang="en-GB" sz="2400" dirty="0"/>
              <a:t>be daunted by </a:t>
            </a:r>
            <a:r>
              <a:rPr lang="en-GB" sz="2400" dirty="0" smtClean="0"/>
              <a:t>failure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Willingness </a:t>
            </a:r>
            <a:r>
              <a:rPr lang="en-GB" sz="2400" dirty="0"/>
              <a:t>to take risks.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706" y="5530591"/>
            <a:ext cx="11334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Generating and Protecting Business </a:t>
            </a:r>
            <a:r>
              <a:rPr lang="en-GB" b="1" dirty="0" smtClean="0"/>
              <a:t>Ideas–</a:t>
            </a:r>
            <a:r>
              <a:rPr lang="en-GB" dirty="0" smtClean="0"/>
              <a:t>  Sources of 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36912"/>
            <a:ext cx="8496944" cy="334523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Spotting trends and anticipating their impact on people’s lives (e.g. Innocent smoothies);</a:t>
            </a:r>
          </a:p>
          <a:p>
            <a:r>
              <a:rPr lang="en-GB" dirty="0"/>
              <a:t>spotting gaps in the market and identifying market </a:t>
            </a:r>
            <a:r>
              <a:rPr lang="en-GB" dirty="0" smtClean="0"/>
              <a:t>niches; </a:t>
            </a:r>
          </a:p>
          <a:p>
            <a:r>
              <a:rPr lang="en-GB" dirty="0" smtClean="0"/>
              <a:t>copying </a:t>
            </a:r>
            <a:r>
              <a:rPr lang="en-GB" dirty="0"/>
              <a:t>ideas from other countries (e.g. Starbucks); </a:t>
            </a:r>
            <a:endParaRPr lang="en-GB" dirty="0" smtClean="0"/>
          </a:p>
          <a:p>
            <a:r>
              <a:rPr lang="en-GB" dirty="0" smtClean="0"/>
              <a:t>taking </a:t>
            </a:r>
            <a:r>
              <a:rPr lang="en-GB" dirty="0"/>
              <a:t>a </a:t>
            </a:r>
            <a:r>
              <a:rPr lang="en-GB" dirty="0" smtClean="0"/>
              <a:t>scientific approach </a:t>
            </a:r>
            <a:r>
              <a:rPr lang="en-GB" dirty="0"/>
              <a:t>and inventing original new products (e.g. Dyson).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9" y="1772816"/>
            <a:ext cx="860365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smtClean="0"/>
              <a:t>State two sources of business ideas</a:t>
            </a:r>
            <a:endParaRPr lang="en-GB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706" y="5530591"/>
            <a:ext cx="11334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90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706" y="5530591"/>
            <a:ext cx="1133475" cy="1133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25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Generating and Protecting Business Ideas </a:t>
            </a:r>
            <a:r>
              <a:rPr lang="en-GB" b="1" dirty="0" smtClean="0"/>
              <a:t>-</a:t>
            </a:r>
            <a:r>
              <a:rPr lang="en-GB" dirty="0" smtClean="0"/>
              <a:t>Franchises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72" y="1484784"/>
            <a:ext cx="8362800" cy="1008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State two advantages and two disadvantages of setting up a new business to run a franchise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672" y="2564904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Established </a:t>
            </a:r>
            <a:r>
              <a:rPr lang="en-GB" dirty="0"/>
              <a:t>brand names have a proven track record </a:t>
            </a:r>
            <a:r>
              <a:rPr lang="en-GB" dirty="0" smtClean="0"/>
              <a:t>of success</a:t>
            </a:r>
            <a:r>
              <a:rPr lang="en-GB" dirty="0"/>
              <a:t>; 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GB" dirty="0" smtClean="0"/>
              <a:t>inance </a:t>
            </a:r>
            <a:r>
              <a:rPr lang="en-GB" dirty="0"/>
              <a:t>is easier to </a:t>
            </a:r>
            <a:r>
              <a:rPr lang="en-GB" dirty="0" smtClean="0"/>
              <a:t>obtain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</a:t>
            </a:r>
            <a:r>
              <a:rPr lang="en-GB" dirty="0" smtClean="0"/>
              <a:t>ower </a:t>
            </a:r>
            <a:r>
              <a:rPr lang="en-GB" dirty="0"/>
              <a:t>costs as the business benefits from national </a:t>
            </a:r>
            <a:r>
              <a:rPr lang="en-GB" dirty="0" smtClean="0"/>
              <a:t>advertising and </a:t>
            </a:r>
            <a:r>
              <a:rPr lang="en-GB" dirty="0"/>
              <a:t>promotion by the </a:t>
            </a:r>
            <a:r>
              <a:rPr lang="en-GB" dirty="0" smtClean="0"/>
              <a:t>franchisor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</a:t>
            </a:r>
            <a:r>
              <a:rPr lang="en-GB" dirty="0" smtClean="0"/>
              <a:t>xclusive </a:t>
            </a:r>
            <a:r>
              <a:rPr lang="en-GB" dirty="0"/>
              <a:t>rights in their local area and thus less </a:t>
            </a:r>
            <a:r>
              <a:rPr lang="en-GB" dirty="0" smtClean="0"/>
              <a:t>competition;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</a:t>
            </a:r>
            <a:r>
              <a:rPr lang="en-GB" dirty="0" smtClean="0"/>
              <a:t>stablished </a:t>
            </a:r>
            <a:r>
              <a:rPr lang="en-GB" dirty="0"/>
              <a:t>relationships with suppliers; 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</a:t>
            </a:r>
            <a:r>
              <a:rPr lang="en-GB" dirty="0" smtClean="0"/>
              <a:t>elp</a:t>
            </a:r>
            <a:r>
              <a:rPr lang="en-GB" dirty="0"/>
              <a:t>, support and training.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Costs </a:t>
            </a:r>
            <a:r>
              <a:rPr lang="en-GB" dirty="0"/>
              <a:t>may be higher than expected — initial costs of buying the franchise, on-going </a:t>
            </a:r>
            <a:r>
              <a:rPr lang="en-GB" dirty="0" smtClean="0"/>
              <a:t>royalties to </a:t>
            </a:r>
            <a:r>
              <a:rPr lang="en-GB" dirty="0"/>
              <a:t>the </a:t>
            </a:r>
            <a:r>
              <a:rPr lang="en-GB" dirty="0" smtClean="0"/>
              <a:t>franchisor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bility </a:t>
            </a:r>
            <a:r>
              <a:rPr lang="en-GB" dirty="0"/>
              <a:t>to earn high profits may be limited because of the need to </a:t>
            </a:r>
            <a:r>
              <a:rPr lang="en-GB" dirty="0" smtClean="0"/>
              <a:t>pay royalties </a:t>
            </a:r>
            <a:r>
              <a:rPr lang="en-GB" dirty="0"/>
              <a:t>and other payments to the </a:t>
            </a:r>
            <a:r>
              <a:rPr lang="en-GB" dirty="0" smtClean="0"/>
              <a:t>franchisor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Other </a:t>
            </a:r>
            <a:r>
              <a:rPr lang="en-GB" dirty="0"/>
              <a:t>franchisees could give the brand a </a:t>
            </a:r>
            <a:r>
              <a:rPr lang="en-GB" dirty="0" smtClean="0"/>
              <a:t>bad reputation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franchisee may not be able to use their initiative in making decisions as much.</a:t>
            </a:r>
          </a:p>
        </p:txBody>
      </p:sp>
    </p:spTree>
    <p:extLst>
      <p:ext uri="{BB962C8B-B14F-4D97-AF65-F5344CB8AC3E}">
        <p14:creationId xmlns:p14="http://schemas.microsoft.com/office/powerpoint/2010/main" val="349489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25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Generating and Protecting Business </a:t>
            </a:r>
            <a:r>
              <a:rPr lang="en-GB" b="1" dirty="0" smtClean="0"/>
              <a:t>Ideas-  </a:t>
            </a:r>
            <a:r>
              <a:rPr lang="en-GB" dirty="0" smtClean="0"/>
              <a:t>Protecting business 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72" y="1844824"/>
            <a:ext cx="8229600" cy="1008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What are trademarks and how do they assist business growth?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457672" y="3356992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Trademarks are signs, logos, symbols or words displayed on a company’s products or on </a:t>
            </a:r>
            <a:r>
              <a:rPr lang="en-GB" dirty="0" smtClean="0"/>
              <a:t>its advertising</a:t>
            </a:r>
            <a:r>
              <a:rPr lang="en-GB" dirty="0"/>
              <a:t>, including sounds or music, which distinguish its brands from those of its competitors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Trademarks can be powerful marketing tools helping customers to distinguish the</a:t>
            </a:r>
          </a:p>
          <a:p>
            <a:r>
              <a:rPr lang="en-GB" dirty="0"/>
              <a:t>products of a business from those of competitors and building brand loyalty.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706" y="5530591"/>
            <a:ext cx="11334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3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Transforming Resources into Goods and Services 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Draw a diagram of the transformation process.  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6" t="43909" r="8176" b="34171"/>
          <a:stretch/>
        </p:blipFill>
        <p:spPr bwMode="auto">
          <a:xfrm>
            <a:off x="611560" y="3501008"/>
            <a:ext cx="7992888" cy="262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6196" y="2914436"/>
            <a:ext cx="327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Land, labour, capital, enterprise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293685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Product/ Service, Profit, Waste</a:t>
            </a:r>
            <a:endParaRPr lang="en-GB" b="1" dirty="0"/>
          </a:p>
        </p:txBody>
      </p:sp>
      <p:sp>
        <p:nvSpPr>
          <p:cNvPr id="6" name="5-Point Star 5"/>
          <p:cNvSpPr/>
          <p:nvPr/>
        </p:nvSpPr>
        <p:spPr>
          <a:xfrm>
            <a:off x="5004048" y="3312118"/>
            <a:ext cx="1080120" cy="9373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AV</a:t>
            </a:r>
            <a:endParaRPr lang="en-GB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4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851</Words>
  <Application>Microsoft Office PowerPoint</Application>
  <PresentationFormat>On-screen Show (4:3)</PresentationFormat>
  <Paragraphs>162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AS Business </vt:lpstr>
      <vt:lpstr>Overview</vt:lpstr>
      <vt:lpstr>CONNECTIVES</vt:lpstr>
      <vt:lpstr>PowerPoint Presentation</vt:lpstr>
      <vt:lpstr>Enterprise &amp; Entrepreneurs  </vt:lpstr>
      <vt:lpstr>Generating and Protecting Business Ideas–  Sources of ideas</vt:lpstr>
      <vt:lpstr>Generating and Protecting Business Ideas -Franchises</vt:lpstr>
      <vt:lpstr>Generating and Protecting Business Ideas-  Protecting business ideas</vt:lpstr>
      <vt:lpstr>Transforming Resources into Goods and Services  </vt:lpstr>
      <vt:lpstr>Business Planning  </vt:lpstr>
      <vt:lpstr>Business planning </vt:lpstr>
      <vt:lpstr>Market Research for a Start-up  </vt:lpstr>
      <vt:lpstr>Understanding Markets  </vt:lpstr>
      <vt:lpstr>Using Break-even in Decision-making  </vt:lpstr>
      <vt:lpstr>Using Break-even in Decision-making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abrooks</dc:creator>
  <cp:lastModifiedBy>Guest</cp:lastModifiedBy>
  <cp:revision>36</cp:revision>
  <dcterms:created xsi:type="dcterms:W3CDTF">2014-04-05T16:28:34Z</dcterms:created>
  <dcterms:modified xsi:type="dcterms:W3CDTF">2016-10-23T20:22:26Z</dcterms:modified>
</cp:coreProperties>
</file>