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61" r:id="rId5"/>
    <p:sldId id="263" r:id="rId6"/>
    <p:sldId id="264" r:id="rId7"/>
    <p:sldId id="265" r:id="rId8"/>
    <p:sldId id="268" r:id="rId9"/>
    <p:sldId id="269" r:id="rId10"/>
    <p:sldId id="299" r:id="rId11"/>
    <p:sldId id="270" r:id="rId12"/>
    <p:sldId id="271" r:id="rId13"/>
    <p:sldId id="272" r:id="rId14"/>
    <p:sldId id="273" r:id="rId15"/>
    <p:sldId id="276" r:id="rId16"/>
    <p:sldId id="304" r:id="rId17"/>
    <p:sldId id="277" r:id="rId18"/>
    <p:sldId id="279" r:id="rId19"/>
    <p:sldId id="302" r:id="rId20"/>
    <p:sldId id="281" r:id="rId21"/>
    <p:sldId id="282" r:id="rId22"/>
    <p:sldId id="289" r:id="rId23"/>
    <p:sldId id="283" r:id="rId24"/>
    <p:sldId id="284" r:id="rId25"/>
    <p:sldId id="300" r:id="rId26"/>
    <p:sldId id="285" r:id="rId27"/>
    <p:sldId id="286" r:id="rId28"/>
    <p:sldId id="295" r:id="rId29"/>
    <p:sldId id="287" r:id="rId30"/>
    <p:sldId id="290" r:id="rId31"/>
    <p:sldId id="291" r:id="rId32"/>
    <p:sldId id="280" r:id="rId33"/>
    <p:sldId id="292" r:id="rId34"/>
    <p:sldId id="293" r:id="rId35"/>
    <p:sldId id="294" r:id="rId36"/>
    <p:sldId id="297" r:id="rId37"/>
    <p:sldId id="298" r:id="rId38"/>
    <p:sldId id="301" r:id="rId39"/>
    <p:sldId id="303" r:id="rId40"/>
    <p:sldId id="305" r:id="rId41"/>
    <p:sldId id="306" r:id="rId42"/>
    <p:sldId id="260" r:id="rId43"/>
    <p:sldId id="30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autoAdjust="0"/>
    <p:restoredTop sz="94676" autoAdjust="0"/>
  </p:normalViewPr>
  <p:slideViewPr>
    <p:cSldViewPr>
      <p:cViewPr>
        <p:scale>
          <a:sx n="67" d="100"/>
          <a:sy n="67" d="100"/>
        </p:scale>
        <p:origin x="-1506" y="-534"/>
      </p:cViewPr>
      <p:guideLst>
        <p:guide orient="horz" pos="2160"/>
        <p:guide pos="2880"/>
      </p:guideLst>
    </p:cSldViewPr>
  </p:slideViewPr>
  <p:outlineViewPr>
    <p:cViewPr>
      <p:scale>
        <a:sx n="33" d="100"/>
        <a:sy n="33" d="100"/>
      </p:scale>
      <p:origin x="66" y="1726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6E8EF21-B938-4ED3-9D3A-33C674B303F7}" type="datetimeFigureOut">
              <a:rPr lang="en-GB" smtClean="0"/>
              <a:t>18/11/2021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8D8ED-1390-4458-8F1E-E0FC2E560C4E}" type="slidenum">
              <a:rPr lang="en-GB" smtClean="0"/>
              <a:t>‹#›</a:t>
            </a:fld>
            <a:endParaRPr lang="en-GB"/>
          </a:p>
        </p:txBody>
      </p:sp>
    </p:spTree>
    <p:extLst>
      <p:ext uri="{BB962C8B-B14F-4D97-AF65-F5344CB8AC3E}">
        <p14:creationId xmlns:p14="http://schemas.microsoft.com/office/powerpoint/2010/main" val="2000472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6E8EF21-B938-4ED3-9D3A-33C674B303F7}" type="datetimeFigureOut">
              <a:rPr lang="en-GB" smtClean="0"/>
              <a:t>18/11/2021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8D8ED-1390-4458-8F1E-E0FC2E560C4E}" type="slidenum">
              <a:rPr lang="en-GB" smtClean="0"/>
              <a:t>‹#›</a:t>
            </a:fld>
            <a:endParaRPr lang="en-GB"/>
          </a:p>
        </p:txBody>
      </p:sp>
    </p:spTree>
    <p:extLst>
      <p:ext uri="{BB962C8B-B14F-4D97-AF65-F5344CB8AC3E}">
        <p14:creationId xmlns:p14="http://schemas.microsoft.com/office/powerpoint/2010/main" val="223571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6E8EF21-B938-4ED3-9D3A-33C674B303F7}" type="datetimeFigureOut">
              <a:rPr lang="en-GB" smtClean="0"/>
              <a:t>18/11/2021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8D8ED-1390-4458-8F1E-E0FC2E560C4E}" type="slidenum">
              <a:rPr lang="en-GB" smtClean="0"/>
              <a:t>‹#›</a:t>
            </a:fld>
            <a:endParaRPr lang="en-GB"/>
          </a:p>
        </p:txBody>
      </p:sp>
    </p:spTree>
    <p:extLst>
      <p:ext uri="{BB962C8B-B14F-4D97-AF65-F5344CB8AC3E}">
        <p14:creationId xmlns:p14="http://schemas.microsoft.com/office/powerpoint/2010/main" val="234797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6E8EF21-B938-4ED3-9D3A-33C674B303F7}" type="datetimeFigureOut">
              <a:rPr lang="en-GB" smtClean="0"/>
              <a:t>18/11/2021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8D8ED-1390-4458-8F1E-E0FC2E560C4E}" type="slidenum">
              <a:rPr lang="en-GB" smtClean="0"/>
              <a:t>‹#›</a:t>
            </a:fld>
            <a:endParaRPr lang="en-GB"/>
          </a:p>
        </p:txBody>
      </p:sp>
    </p:spTree>
    <p:extLst>
      <p:ext uri="{BB962C8B-B14F-4D97-AF65-F5344CB8AC3E}">
        <p14:creationId xmlns:p14="http://schemas.microsoft.com/office/powerpoint/2010/main" val="4168370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8EF21-B938-4ED3-9D3A-33C674B303F7}" type="datetimeFigureOut">
              <a:rPr lang="en-GB" smtClean="0"/>
              <a:t>18/11/2021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8D8ED-1390-4458-8F1E-E0FC2E560C4E}" type="slidenum">
              <a:rPr lang="en-GB" smtClean="0"/>
              <a:t>‹#›</a:t>
            </a:fld>
            <a:endParaRPr lang="en-GB"/>
          </a:p>
        </p:txBody>
      </p:sp>
    </p:spTree>
    <p:extLst>
      <p:ext uri="{BB962C8B-B14F-4D97-AF65-F5344CB8AC3E}">
        <p14:creationId xmlns:p14="http://schemas.microsoft.com/office/powerpoint/2010/main" val="2433102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6E8EF21-B938-4ED3-9D3A-33C674B303F7}" type="datetimeFigureOut">
              <a:rPr lang="en-GB" smtClean="0"/>
              <a:t>18/11/2021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08D8ED-1390-4458-8F1E-E0FC2E560C4E}" type="slidenum">
              <a:rPr lang="en-GB" smtClean="0"/>
              <a:t>‹#›</a:t>
            </a:fld>
            <a:endParaRPr lang="en-GB"/>
          </a:p>
        </p:txBody>
      </p:sp>
    </p:spTree>
    <p:extLst>
      <p:ext uri="{BB962C8B-B14F-4D97-AF65-F5344CB8AC3E}">
        <p14:creationId xmlns:p14="http://schemas.microsoft.com/office/powerpoint/2010/main" val="2350976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6E8EF21-B938-4ED3-9D3A-33C674B303F7}" type="datetimeFigureOut">
              <a:rPr lang="en-GB" smtClean="0"/>
              <a:t>18/11/2021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C08D8ED-1390-4458-8F1E-E0FC2E560C4E}" type="slidenum">
              <a:rPr lang="en-GB" smtClean="0"/>
              <a:t>‹#›</a:t>
            </a:fld>
            <a:endParaRPr lang="en-GB"/>
          </a:p>
        </p:txBody>
      </p:sp>
    </p:spTree>
    <p:extLst>
      <p:ext uri="{BB962C8B-B14F-4D97-AF65-F5344CB8AC3E}">
        <p14:creationId xmlns:p14="http://schemas.microsoft.com/office/powerpoint/2010/main" val="990006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6E8EF21-B938-4ED3-9D3A-33C674B303F7}" type="datetimeFigureOut">
              <a:rPr lang="en-GB" smtClean="0"/>
              <a:t>18/11/2021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C08D8ED-1390-4458-8F1E-E0FC2E560C4E}" type="slidenum">
              <a:rPr lang="en-GB" smtClean="0"/>
              <a:t>‹#›</a:t>
            </a:fld>
            <a:endParaRPr lang="en-GB"/>
          </a:p>
        </p:txBody>
      </p:sp>
    </p:spTree>
    <p:extLst>
      <p:ext uri="{BB962C8B-B14F-4D97-AF65-F5344CB8AC3E}">
        <p14:creationId xmlns:p14="http://schemas.microsoft.com/office/powerpoint/2010/main" val="1493442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8EF21-B938-4ED3-9D3A-33C674B303F7}" type="datetimeFigureOut">
              <a:rPr lang="en-GB" smtClean="0"/>
              <a:t>18/11/2021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C08D8ED-1390-4458-8F1E-E0FC2E560C4E}" type="slidenum">
              <a:rPr lang="en-GB" smtClean="0"/>
              <a:t>‹#›</a:t>
            </a:fld>
            <a:endParaRPr lang="en-GB"/>
          </a:p>
        </p:txBody>
      </p:sp>
    </p:spTree>
    <p:extLst>
      <p:ext uri="{BB962C8B-B14F-4D97-AF65-F5344CB8AC3E}">
        <p14:creationId xmlns:p14="http://schemas.microsoft.com/office/powerpoint/2010/main" val="2357965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8EF21-B938-4ED3-9D3A-33C674B303F7}" type="datetimeFigureOut">
              <a:rPr lang="en-GB" smtClean="0"/>
              <a:t>18/11/2021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08D8ED-1390-4458-8F1E-E0FC2E560C4E}" type="slidenum">
              <a:rPr lang="en-GB" smtClean="0"/>
              <a:t>‹#›</a:t>
            </a:fld>
            <a:endParaRPr lang="en-GB"/>
          </a:p>
        </p:txBody>
      </p:sp>
    </p:spTree>
    <p:extLst>
      <p:ext uri="{BB962C8B-B14F-4D97-AF65-F5344CB8AC3E}">
        <p14:creationId xmlns:p14="http://schemas.microsoft.com/office/powerpoint/2010/main" val="2968044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8EF21-B938-4ED3-9D3A-33C674B303F7}" type="datetimeFigureOut">
              <a:rPr lang="en-GB" smtClean="0"/>
              <a:t>18/11/2021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08D8ED-1390-4458-8F1E-E0FC2E560C4E}" type="slidenum">
              <a:rPr lang="en-GB" smtClean="0"/>
              <a:t>‹#›</a:t>
            </a:fld>
            <a:endParaRPr lang="en-GB"/>
          </a:p>
        </p:txBody>
      </p:sp>
    </p:spTree>
    <p:extLst>
      <p:ext uri="{BB962C8B-B14F-4D97-AF65-F5344CB8AC3E}">
        <p14:creationId xmlns:p14="http://schemas.microsoft.com/office/powerpoint/2010/main" val="277680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8EF21-B938-4ED3-9D3A-33C674B303F7}" type="datetimeFigureOut">
              <a:rPr lang="en-GB" smtClean="0"/>
              <a:t>18/11/2021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8D8ED-1390-4458-8F1E-E0FC2E560C4E}" type="slidenum">
              <a:rPr lang="en-GB" smtClean="0"/>
              <a:t>‹#›</a:t>
            </a:fld>
            <a:endParaRPr lang="en-GB"/>
          </a:p>
        </p:txBody>
      </p:sp>
    </p:spTree>
    <p:extLst>
      <p:ext uri="{BB962C8B-B14F-4D97-AF65-F5344CB8AC3E}">
        <p14:creationId xmlns:p14="http://schemas.microsoft.com/office/powerpoint/2010/main" val="2731946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14.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15.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17.xml"/></Relationships>
</file>

<file path=ppt/slides/_rels/slide17.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18.xml"/></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19.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21.xml"/></Relationships>
</file>

<file path=ppt/slides/_rels/slide21.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22.xml"/></Relationships>
</file>

<file path=ppt/slides/_rels/slide2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2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24.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25.xml"/></Relationships>
</file>

<file path=ppt/slides/_rels/slide25.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26.xml"/></Relationships>
</file>

<file path=ppt/slides/_rels/slide2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27.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28.xml"/></Relationships>
</file>

<file path=ppt/slides/_rels/slide28.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29.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30.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30.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31.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32.xml"/></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33.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34.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35.xml"/></Relationships>
</file>

<file path=ppt/slides/_rels/slide35.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36.xml"/></Relationships>
</file>

<file path=ppt/slides/_rels/slide36.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37.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38.xml"/></Relationships>
</file>

<file path=ppt/slides/_rels/slide38.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slide" Target="slide42.xml"/><Relationship Id="rId4" Type="http://schemas.openxmlformats.org/officeDocument/2006/relationships/slide" Target="slide5.xml"/></Relationships>
</file>

<file path=ppt/slides/_rels/slide40.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41.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3.xml"/></Relationships>
</file>

<file path=ppt/slides/_rels/slide4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7.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42.xml"/></Relationships>
</file>

<file path=ppt/slides/_rels/slide9.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44824"/>
            <a:ext cx="9144000" cy="4483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704624" y="4725144"/>
            <a:ext cx="7772400" cy="1470025"/>
          </a:xfrm>
        </p:spPr>
        <p:txBody>
          <a:bodyPr>
            <a:normAutofit/>
          </a:bodyPr>
          <a:lstStyle/>
          <a:p>
            <a:r>
              <a:rPr lang="en-GB" sz="7200" b="1" dirty="0" smtClean="0">
                <a:solidFill>
                  <a:schemeClr val="bg1"/>
                </a:solidFill>
                <a:effectLst>
                  <a:outerShdw blurRad="38100" dist="38100" dir="2700000" algn="tl">
                    <a:srgbClr val="000000">
                      <a:alpha val="43137"/>
                    </a:srgbClr>
                  </a:outerShdw>
                </a:effectLst>
              </a:rPr>
              <a:t>ESCAPE ROOM</a:t>
            </a:r>
            <a:endParaRPr lang="en-GB" sz="7200" b="1" dirty="0">
              <a:solidFill>
                <a:schemeClr val="bg1"/>
              </a:solidFill>
              <a:effectLst>
                <a:outerShdw blurRad="38100" dist="38100" dir="2700000" algn="tl">
                  <a:srgbClr val="000000">
                    <a:alpha val="43137"/>
                  </a:srgbClr>
                </a:outerShdw>
              </a:effectLst>
            </a:endParaRPr>
          </a:p>
        </p:txBody>
      </p:sp>
      <p:sp>
        <p:nvSpPr>
          <p:cNvPr id="5" name="TextBox 4"/>
          <p:cNvSpPr txBox="1"/>
          <p:nvPr/>
        </p:nvSpPr>
        <p:spPr>
          <a:xfrm>
            <a:off x="198336" y="332656"/>
            <a:ext cx="8784977" cy="1015663"/>
          </a:xfrm>
          <a:prstGeom prst="rect">
            <a:avLst/>
          </a:prstGeom>
          <a:noFill/>
        </p:spPr>
        <p:txBody>
          <a:bodyPr wrap="square" rtlCol="0">
            <a:spAutoFit/>
          </a:bodyPr>
          <a:lstStyle/>
          <a:p>
            <a:pPr algn="ctr"/>
            <a:r>
              <a:rPr lang="en-GB" sz="3600" b="1" dirty="0" smtClean="0"/>
              <a:t>PERSONAL &amp; BUSINESS FINANCE </a:t>
            </a:r>
            <a:r>
              <a:rPr lang="en-GB" sz="3600" b="1" dirty="0" smtClean="0"/>
              <a:t>EDITION</a:t>
            </a:r>
          </a:p>
          <a:p>
            <a:pPr algn="ctr"/>
            <a:r>
              <a:rPr lang="en-GB" sz="2400" b="1" dirty="0" smtClean="0"/>
              <a:t>BTEC BUSINESS LEVEL 3</a:t>
            </a:r>
            <a:endParaRPr lang="en-GB" sz="2400" b="1" dirty="0" smtClean="0"/>
          </a:p>
        </p:txBody>
      </p:sp>
    </p:spTree>
    <p:extLst>
      <p:ext uri="{BB962C8B-B14F-4D97-AF65-F5344CB8AC3E}">
        <p14:creationId xmlns:p14="http://schemas.microsoft.com/office/powerpoint/2010/main" val="1573682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indent="0" algn="ctr">
              <a:spcBef>
                <a:spcPts val="0"/>
              </a:spcBef>
              <a:buNone/>
              <a:defRPr/>
            </a:pPr>
            <a:r>
              <a:rPr lang="en-GB" sz="2400" b="1" u="sng" dirty="0" smtClean="0"/>
              <a:t>Q: </a:t>
            </a:r>
            <a:r>
              <a:rPr lang="en-US" sz="2000" dirty="0"/>
              <a:t>What is the formulae for calculating Net profit? </a:t>
            </a:r>
            <a:endParaRPr lang="en-US" sz="2000" dirty="0" smtClean="0"/>
          </a:p>
          <a:p>
            <a:pPr marL="0" indent="0" algn="ctr">
              <a:spcBef>
                <a:spcPts val="0"/>
              </a:spcBef>
              <a:buNone/>
              <a:defRPr/>
            </a:pPr>
            <a:endParaRPr lang="en-US" sz="2000" b="1" dirty="0" smtClean="0"/>
          </a:p>
          <a:p>
            <a:pPr marL="0" indent="0" algn="ctr">
              <a:spcBef>
                <a:spcPts val="0"/>
              </a:spcBef>
              <a:buNone/>
              <a:defRPr/>
            </a:pPr>
            <a:r>
              <a:rPr lang="en-US" sz="2000" b="1" dirty="0" smtClean="0"/>
              <a:t>1- Sales Revenue – Cost of goods sold</a:t>
            </a:r>
            <a:endParaRPr lang="en-US" sz="2000" b="1" dirty="0"/>
          </a:p>
          <a:p>
            <a:pPr marL="0" indent="0" algn="ctr">
              <a:spcBef>
                <a:spcPts val="0"/>
              </a:spcBef>
              <a:buNone/>
              <a:defRPr/>
            </a:pPr>
            <a:r>
              <a:rPr lang="en-US" sz="2000" b="1" dirty="0" smtClean="0"/>
              <a:t>2- Gross Profit </a:t>
            </a:r>
            <a:r>
              <a:rPr lang="en-US" sz="2000" b="1" dirty="0"/>
              <a:t>- </a:t>
            </a:r>
            <a:r>
              <a:rPr lang="en-US" sz="2000" b="1" dirty="0" smtClean="0"/>
              <a:t>Expenses</a:t>
            </a:r>
            <a:endParaRPr lang="en-US" sz="2000" b="1" dirty="0"/>
          </a:p>
          <a:p>
            <a:pPr marL="0" lvl="0" indent="0" algn="ctr">
              <a:spcBef>
                <a:spcPts val="0"/>
              </a:spcBef>
              <a:buNone/>
              <a:defRPr/>
            </a:pP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78644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indent="0" algn="ctr">
              <a:buNone/>
            </a:pPr>
            <a:r>
              <a:rPr lang="en-GB" sz="2400" b="1" u="sng" dirty="0" smtClean="0"/>
              <a:t>Q:</a:t>
            </a:r>
            <a:r>
              <a:rPr lang="en-GB" sz="2400" b="1" dirty="0" smtClean="0"/>
              <a:t>  </a:t>
            </a:r>
            <a:r>
              <a:rPr lang="en-GB" sz="2000" baseline="0" dirty="0" smtClean="0"/>
              <a:t>An organisation appointed by the government to represent the interests of consumers in disputes with financial institutions</a:t>
            </a:r>
          </a:p>
          <a:p>
            <a:pPr marL="0" indent="0" algn="ctr">
              <a:buNone/>
            </a:pPr>
            <a:r>
              <a:rPr lang="en-GB" sz="2000" b="1" dirty="0" smtClean="0"/>
              <a:t>01</a:t>
            </a:r>
            <a:r>
              <a:rPr lang="en-GB" sz="2000" b="1" baseline="0" dirty="0" smtClean="0"/>
              <a:t>- Prudential</a:t>
            </a:r>
            <a:r>
              <a:rPr lang="en-GB" sz="2000" b="1" dirty="0" smtClean="0"/>
              <a:t> Regulation Authority</a:t>
            </a:r>
            <a:endParaRPr lang="en-GB" sz="2000" b="1" baseline="0" dirty="0" smtClean="0"/>
          </a:p>
          <a:p>
            <a:pPr marL="0" indent="0" algn="ctr">
              <a:buNone/>
            </a:pPr>
            <a:r>
              <a:rPr lang="en-GB" sz="2000" b="1" dirty="0" smtClean="0"/>
              <a:t>02- </a:t>
            </a:r>
            <a:r>
              <a:rPr lang="en-GB" sz="2000" b="1" baseline="0" dirty="0" smtClean="0"/>
              <a:t>Financial Ombudsman </a:t>
            </a:r>
          </a:p>
          <a:p>
            <a:pPr marL="0" indent="0">
              <a:buNone/>
            </a:pPr>
            <a:endParaRPr lang="en-GB" sz="2000" b="1" baseline="0" dirty="0" smtClean="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5935108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lvl="0" indent="0" algn="ctr">
              <a:spcBef>
                <a:spcPts val="0"/>
              </a:spcBef>
              <a:buNone/>
              <a:defRPr/>
            </a:pPr>
            <a:r>
              <a:rPr lang="en-GB" sz="2400" b="1" u="sng" dirty="0" smtClean="0"/>
              <a:t>Q: </a:t>
            </a:r>
            <a:r>
              <a:rPr lang="en-US" sz="2000" dirty="0"/>
              <a:t>Identify 2 purposes of accounting- </a:t>
            </a:r>
            <a:r>
              <a:rPr lang="en-US" sz="2000" dirty="0" smtClean="0"/>
              <a:t/>
            </a:r>
            <a:br>
              <a:rPr lang="en-US" sz="2000" dirty="0" smtClean="0"/>
            </a:br>
            <a:endParaRPr lang="en-US" sz="2000" dirty="0" smtClean="0"/>
          </a:p>
          <a:p>
            <a:pPr marL="0" lvl="0" indent="0" algn="ctr">
              <a:spcBef>
                <a:spcPts val="0"/>
              </a:spcBef>
              <a:buNone/>
              <a:defRPr/>
            </a:pPr>
            <a:r>
              <a:rPr lang="en-US" sz="2000" b="1" dirty="0" smtClean="0"/>
              <a:t>01- Recording transactions and compliance </a:t>
            </a:r>
          </a:p>
          <a:p>
            <a:pPr marL="0" indent="0" algn="ctr">
              <a:spcBef>
                <a:spcPts val="0"/>
              </a:spcBef>
              <a:buNone/>
              <a:defRPr/>
            </a:pPr>
            <a:r>
              <a:rPr lang="en-US" sz="2000" b="1" dirty="0" smtClean="0"/>
              <a:t>02-</a:t>
            </a:r>
            <a:r>
              <a:rPr lang="en-GB" sz="2000" b="1" dirty="0" smtClean="0"/>
              <a:t> </a:t>
            </a:r>
            <a:r>
              <a:rPr lang="en-US" sz="2000" b="1" dirty="0"/>
              <a:t>M</a:t>
            </a:r>
            <a:r>
              <a:rPr lang="en-US" sz="2000" b="1" dirty="0" smtClean="0"/>
              <a:t>easuring performance and environmental protection</a:t>
            </a:r>
          </a:p>
          <a:p>
            <a:pPr marL="0" indent="0">
              <a:buNone/>
            </a:pPr>
            <a:endParaRPr lang="en-GB" sz="2000" b="1" baseline="0" dirty="0" smtClean="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3732378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lvl="0" indent="0" algn="ctr">
              <a:spcBef>
                <a:spcPts val="0"/>
              </a:spcBef>
              <a:buNone/>
              <a:defRPr/>
            </a:pPr>
            <a:r>
              <a:rPr lang="en-GB" sz="2400" b="1" u="sng" dirty="0" smtClean="0"/>
              <a:t>Q: </a:t>
            </a:r>
            <a:r>
              <a:rPr lang="en-US" sz="2000" dirty="0"/>
              <a:t>What is </a:t>
            </a:r>
            <a:r>
              <a:rPr lang="en-US" sz="2000" dirty="0" smtClean="0"/>
              <a:t>and </a:t>
            </a:r>
            <a:r>
              <a:rPr lang="en-US" sz="2000" dirty="0"/>
              <a:t>revenue expenditure? </a:t>
            </a:r>
            <a:r>
              <a:rPr lang="en-US" sz="2000" dirty="0" smtClean="0"/>
              <a:t/>
            </a:r>
            <a:br>
              <a:rPr lang="en-US" sz="2000" dirty="0" smtClean="0"/>
            </a:br>
            <a:endParaRPr lang="en-US" sz="2000" dirty="0" smtClean="0"/>
          </a:p>
          <a:p>
            <a:pPr marL="0" indent="0" algn="ctr">
              <a:spcBef>
                <a:spcPts val="0"/>
              </a:spcBef>
              <a:buNone/>
              <a:defRPr/>
            </a:pPr>
            <a:r>
              <a:rPr lang="en-US" sz="2000" b="1" dirty="0" smtClean="0"/>
              <a:t>01- Expenditure on day </a:t>
            </a:r>
            <a:r>
              <a:rPr lang="en-US" sz="2000" b="1" dirty="0"/>
              <a:t>to day </a:t>
            </a:r>
            <a:r>
              <a:rPr lang="en-US" sz="2000" b="1" dirty="0" smtClean="0"/>
              <a:t>items </a:t>
            </a:r>
            <a:r>
              <a:rPr lang="en-US" sz="2000" b="1" dirty="0"/>
              <a:t>e.g. interest </a:t>
            </a:r>
            <a:r>
              <a:rPr lang="en-US" sz="2000" b="1" dirty="0" smtClean="0"/>
              <a:t>paid</a:t>
            </a:r>
          </a:p>
          <a:p>
            <a:pPr marL="0" indent="0" algn="ctr">
              <a:spcBef>
                <a:spcPts val="0"/>
              </a:spcBef>
              <a:buNone/>
              <a:defRPr/>
            </a:pPr>
            <a:r>
              <a:rPr lang="en-US" sz="2000" b="1" dirty="0" smtClean="0"/>
              <a:t>02- Expenditure on non-current assets</a:t>
            </a:r>
            <a:endParaRPr lang="en-US" sz="2000" b="1" dirty="0"/>
          </a:p>
          <a:p>
            <a:pPr marL="0" lvl="0" indent="0" algn="ctr">
              <a:spcBef>
                <a:spcPts val="0"/>
              </a:spcBef>
              <a:buNone/>
              <a:defRPr/>
            </a:pPr>
            <a:endParaRPr lang="en-GB" sz="2000" b="1" baseline="0" dirty="0" smtClean="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1574729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fontScale="92500" lnSpcReduction="20000"/>
          </a:bodyPr>
          <a:lstStyle/>
          <a:p>
            <a:pPr marL="0" lvl="0" indent="0" algn="ctr">
              <a:spcBef>
                <a:spcPts val="0"/>
              </a:spcBef>
              <a:buNone/>
              <a:defRPr/>
            </a:pPr>
            <a:r>
              <a:rPr lang="en-GB" sz="2400" b="1" u="sng" dirty="0" smtClean="0"/>
              <a:t>Q: </a:t>
            </a:r>
            <a:r>
              <a:rPr lang="en-US" sz="2000" dirty="0" smtClean="0"/>
              <a:t> </a:t>
            </a:r>
            <a:r>
              <a:rPr lang="en-US" sz="2000" dirty="0"/>
              <a:t>What are intangible assets? </a:t>
            </a:r>
            <a:r>
              <a:rPr lang="en-US" sz="2000" dirty="0" smtClean="0"/>
              <a:t/>
            </a:r>
            <a:br>
              <a:rPr lang="en-US" sz="2000" dirty="0" smtClean="0"/>
            </a:br>
            <a:endParaRPr lang="en-US" sz="2000" dirty="0" smtClean="0"/>
          </a:p>
          <a:p>
            <a:pPr marL="0" indent="0" algn="ctr">
              <a:spcBef>
                <a:spcPts val="0"/>
              </a:spcBef>
              <a:buNone/>
              <a:defRPr/>
            </a:pPr>
            <a:r>
              <a:rPr lang="en-GB" sz="2000" b="1" dirty="0" smtClean="0"/>
              <a:t>01- </a:t>
            </a:r>
            <a:r>
              <a:rPr lang="en-US" sz="2000" b="1" dirty="0"/>
              <a:t>Owned by the business, </a:t>
            </a:r>
            <a:r>
              <a:rPr lang="en-US" sz="2000" b="1" dirty="0" smtClean="0"/>
              <a:t>can be </a:t>
            </a:r>
            <a:r>
              <a:rPr lang="en-US" sz="2000" b="1" dirty="0"/>
              <a:t>touched e.g. </a:t>
            </a:r>
            <a:r>
              <a:rPr lang="en-US" sz="2000" b="1" dirty="0" smtClean="0"/>
              <a:t>building, equipment and stock</a:t>
            </a:r>
            <a:endParaRPr lang="en-US" sz="2000" b="1" dirty="0"/>
          </a:p>
          <a:p>
            <a:pPr marL="0" lvl="0" indent="0" algn="ctr">
              <a:spcBef>
                <a:spcPts val="0"/>
              </a:spcBef>
              <a:buNone/>
              <a:defRPr/>
            </a:pPr>
            <a:endParaRPr lang="en-GB" sz="2000" b="1" dirty="0"/>
          </a:p>
          <a:p>
            <a:pPr marL="0" indent="0" algn="ctr">
              <a:spcBef>
                <a:spcPts val="0"/>
              </a:spcBef>
              <a:buNone/>
              <a:defRPr/>
            </a:pPr>
            <a:r>
              <a:rPr lang="en-US" sz="2000" b="1" dirty="0" smtClean="0"/>
              <a:t>02- Owned </a:t>
            </a:r>
            <a:r>
              <a:rPr lang="en-US" sz="2000" b="1" dirty="0"/>
              <a:t>by the business, can not be touched e.g. Goodwill, patent, trademark, brand name</a:t>
            </a:r>
          </a:p>
          <a:p>
            <a:pPr marL="0" lvl="0" indent="0" algn="ctr">
              <a:spcBef>
                <a:spcPts val="0"/>
              </a:spcBef>
              <a:buNone/>
              <a:defRPr/>
            </a:pPr>
            <a:endParaRPr lang="en-US" sz="2000" b="1" dirty="0" smtClean="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5490142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lvl="0" indent="0" algn="ctr">
              <a:spcBef>
                <a:spcPts val="0"/>
              </a:spcBef>
              <a:buNone/>
              <a:defRPr/>
            </a:pPr>
            <a:r>
              <a:rPr lang="en-GB" sz="2400" b="1" u="sng" dirty="0" smtClean="0"/>
              <a:t>Q: </a:t>
            </a:r>
            <a:r>
              <a:rPr lang="en-US" sz="2000" dirty="0" smtClean="0"/>
              <a:t> </a:t>
            </a:r>
            <a:r>
              <a:rPr lang="en-US" sz="2000" dirty="0"/>
              <a:t>What C ensures that business give a fair and accurate picture of the business</a:t>
            </a:r>
            <a:r>
              <a:rPr lang="en-US" sz="2000" dirty="0" smtClean="0"/>
              <a:t>?</a:t>
            </a:r>
            <a:br>
              <a:rPr lang="en-US" sz="2000" dirty="0" smtClean="0"/>
            </a:br>
            <a:endParaRPr lang="en-US" sz="2000" dirty="0" smtClean="0"/>
          </a:p>
          <a:p>
            <a:pPr marL="0" lvl="0" indent="0" algn="ctr">
              <a:spcBef>
                <a:spcPts val="0"/>
              </a:spcBef>
              <a:buNone/>
              <a:defRPr/>
            </a:pPr>
            <a:r>
              <a:rPr lang="en-US" sz="2000" b="1" dirty="0" smtClean="0"/>
              <a:t>01- Conveyancing</a:t>
            </a:r>
          </a:p>
          <a:p>
            <a:pPr marL="0" lvl="0" indent="0" algn="ctr">
              <a:spcBef>
                <a:spcPts val="0"/>
              </a:spcBef>
              <a:buNone/>
              <a:defRPr/>
            </a:pPr>
            <a:r>
              <a:rPr lang="en-US" sz="2000" b="1" dirty="0" smtClean="0"/>
              <a:t>02- Compliance</a:t>
            </a:r>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3" action="ppaction://hlinksldjump"/>
          </p:cNvPr>
          <p:cNvSpPr/>
          <p:nvPr/>
        </p:nvSpPr>
        <p:spPr>
          <a:xfrm>
            <a:off x="2624373" y="1539081"/>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0230629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indent="0" algn="ctr">
              <a:spcBef>
                <a:spcPts val="0"/>
              </a:spcBef>
              <a:buNone/>
              <a:defRPr/>
            </a:pPr>
            <a:r>
              <a:rPr lang="en-GB" sz="2400" b="1" u="sng" dirty="0" smtClean="0"/>
              <a:t>Q:</a:t>
            </a:r>
            <a:r>
              <a:rPr lang="en-GB" sz="2400" b="1" dirty="0" smtClean="0"/>
              <a:t> </a:t>
            </a:r>
            <a:r>
              <a:rPr lang="en-US" sz="2000" dirty="0" smtClean="0"/>
              <a:t>True </a:t>
            </a:r>
            <a:r>
              <a:rPr lang="en-US" sz="2000" dirty="0"/>
              <a:t>or false- A cash-flow forecast plans for unexpected events- </a:t>
            </a:r>
            <a:r>
              <a:rPr lang="en-US" sz="2000" dirty="0" smtClean="0"/>
              <a:t/>
            </a:r>
            <a:br>
              <a:rPr lang="en-US" sz="2000" dirty="0" smtClean="0"/>
            </a:br>
            <a:endParaRPr lang="en-US" sz="2000" dirty="0" smtClean="0"/>
          </a:p>
          <a:p>
            <a:pPr marL="0" indent="0" algn="ctr">
              <a:spcBef>
                <a:spcPts val="0"/>
              </a:spcBef>
              <a:buNone/>
              <a:defRPr/>
            </a:pPr>
            <a:r>
              <a:rPr lang="en-US" sz="2000" b="1" dirty="0" smtClean="0"/>
              <a:t>01- True</a:t>
            </a:r>
            <a:endParaRPr lang="en-US" sz="2000" b="1" dirty="0"/>
          </a:p>
          <a:p>
            <a:pPr marL="0" indent="0" algn="ctr">
              <a:spcBef>
                <a:spcPts val="0"/>
              </a:spcBef>
              <a:buNone/>
              <a:defRPr/>
            </a:pPr>
            <a:r>
              <a:rPr lang="en-US" sz="2000" b="1" dirty="0" smtClean="0"/>
              <a:t>02- False</a:t>
            </a:r>
            <a:endParaRPr lang="en-US" sz="2000" b="1" dirty="0"/>
          </a:p>
          <a:p>
            <a:pPr marL="0" lvl="0" indent="0" algn="ctr">
              <a:spcBef>
                <a:spcPts val="0"/>
              </a:spcBef>
              <a:buNone/>
              <a:defRPr/>
            </a:pP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78644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lnSpcReduction="10000"/>
          </a:bodyPr>
          <a:lstStyle/>
          <a:p>
            <a:pPr marL="0" lvl="0" indent="0" algn="ctr">
              <a:spcBef>
                <a:spcPts val="0"/>
              </a:spcBef>
              <a:buNone/>
              <a:defRPr/>
            </a:pPr>
            <a:r>
              <a:rPr lang="en-GB" sz="2400" b="1" u="sng" dirty="0" smtClean="0"/>
              <a:t>Q: </a:t>
            </a:r>
            <a:r>
              <a:rPr lang="en-US" sz="2000" dirty="0" smtClean="0"/>
              <a:t> </a:t>
            </a:r>
            <a:r>
              <a:rPr lang="en-US" sz="2000" dirty="0"/>
              <a:t>Surplus achieved when total revenue is greater than the total costs of a </a:t>
            </a:r>
            <a:r>
              <a:rPr lang="en-US" sz="2000" dirty="0" smtClean="0"/>
              <a:t>business</a:t>
            </a:r>
          </a:p>
          <a:p>
            <a:pPr marL="0" lvl="0" indent="0" algn="ctr">
              <a:spcBef>
                <a:spcPts val="0"/>
              </a:spcBef>
              <a:buNone/>
              <a:defRPr/>
            </a:pPr>
            <a:endParaRPr lang="en-US" sz="2000" dirty="0" smtClean="0"/>
          </a:p>
          <a:p>
            <a:pPr marL="0" lvl="0" indent="0" algn="ctr">
              <a:spcBef>
                <a:spcPts val="0"/>
              </a:spcBef>
              <a:buNone/>
              <a:defRPr/>
            </a:pPr>
            <a:r>
              <a:rPr lang="en-US" sz="2000" b="1" dirty="0" smtClean="0"/>
              <a:t>01- Waste</a:t>
            </a:r>
          </a:p>
          <a:p>
            <a:pPr marL="0" lvl="0" indent="0" algn="ctr">
              <a:spcBef>
                <a:spcPts val="0"/>
              </a:spcBef>
              <a:buNone/>
              <a:defRPr/>
            </a:pPr>
            <a:r>
              <a:rPr lang="en-US" sz="2000" b="1" dirty="0" smtClean="0"/>
              <a:t>02- Profit</a:t>
            </a:r>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075642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lnSpcReduction="10000"/>
          </a:bodyPr>
          <a:lstStyle/>
          <a:p>
            <a:pPr marL="0" lvl="0" indent="0" algn="ctr">
              <a:spcBef>
                <a:spcPts val="0"/>
              </a:spcBef>
              <a:buNone/>
              <a:defRPr/>
            </a:pPr>
            <a:r>
              <a:rPr lang="en-GB" sz="2400" b="1" u="sng" dirty="0" smtClean="0"/>
              <a:t>Q: </a:t>
            </a:r>
            <a:r>
              <a:rPr lang="en-US" sz="2000" dirty="0" smtClean="0"/>
              <a:t> What are fixed assets?</a:t>
            </a:r>
          </a:p>
          <a:p>
            <a:pPr marL="0" lvl="0" indent="0" algn="ctr">
              <a:spcBef>
                <a:spcPts val="0"/>
              </a:spcBef>
              <a:buNone/>
              <a:defRPr/>
            </a:pPr>
            <a:endParaRPr lang="en-US" sz="2000" dirty="0"/>
          </a:p>
          <a:p>
            <a:pPr marL="0" indent="0" algn="ctr">
              <a:spcBef>
                <a:spcPts val="0"/>
              </a:spcBef>
              <a:buNone/>
              <a:defRPr/>
            </a:pPr>
            <a:r>
              <a:rPr lang="en-US" sz="2000" b="1" dirty="0" smtClean="0"/>
              <a:t>01</a:t>
            </a:r>
            <a:r>
              <a:rPr lang="en-US" sz="2000" dirty="0" smtClean="0"/>
              <a:t> </a:t>
            </a:r>
            <a:r>
              <a:rPr lang="en-US" sz="2000" b="1" dirty="0"/>
              <a:t>Items of value that are likely to remain with the business for more than one year</a:t>
            </a:r>
          </a:p>
          <a:p>
            <a:pPr marL="0" indent="0" algn="ctr">
              <a:spcBef>
                <a:spcPts val="0"/>
              </a:spcBef>
              <a:buNone/>
              <a:defRPr/>
            </a:pPr>
            <a:r>
              <a:rPr lang="en-US" sz="2000" b="1" dirty="0" smtClean="0"/>
              <a:t>02 Items </a:t>
            </a:r>
            <a:r>
              <a:rPr lang="en-US" sz="2000" b="1" dirty="0"/>
              <a:t>of value that are likely to remain with the business for </a:t>
            </a:r>
            <a:r>
              <a:rPr lang="en-US" sz="2000" b="1" dirty="0" smtClean="0"/>
              <a:t>less </a:t>
            </a:r>
            <a:r>
              <a:rPr lang="en-US" sz="2000" b="1" dirty="0"/>
              <a:t>than one year</a:t>
            </a:r>
          </a:p>
          <a:p>
            <a:pPr marL="0" lvl="0" indent="0" algn="ctr">
              <a:spcBef>
                <a:spcPts val="0"/>
              </a:spcBef>
              <a:buNone/>
              <a:defRPr/>
            </a:pPr>
            <a:endParaRPr lang="en-US" sz="2000" dirty="0" smtClean="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1331269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indent="0" algn="ctr">
              <a:spcBef>
                <a:spcPts val="0"/>
              </a:spcBef>
              <a:buNone/>
              <a:defRPr/>
            </a:pPr>
            <a:r>
              <a:rPr lang="en-GB" sz="2400" b="1" u="sng" dirty="0" smtClean="0"/>
              <a:t>Q: </a:t>
            </a:r>
            <a:r>
              <a:rPr lang="en-US" sz="2000" dirty="0"/>
              <a:t>What is the formulae for calculating Trade payable days? </a:t>
            </a:r>
            <a:endParaRPr lang="en-US" sz="2000" dirty="0" smtClean="0"/>
          </a:p>
          <a:p>
            <a:pPr marL="0" indent="0" algn="ctr">
              <a:spcBef>
                <a:spcPts val="0"/>
              </a:spcBef>
              <a:buNone/>
              <a:defRPr/>
            </a:pPr>
            <a:endParaRPr lang="en-US" sz="2000" dirty="0" smtClean="0"/>
          </a:p>
          <a:p>
            <a:pPr marL="0" indent="0" algn="ctr">
              <a:spcBef>
                <a:spcPts val="0"/>
              </a:spcBef>
              <a:buNone/>
              <a:defRPr/>
            </a:pPr>
            <a:r>
              <a:rPr lang="en-US" sz="2000" dirty="0" smtClean="0"/>
              <a:t>01- </a:t>
            </a:r>
            <a:r>
              <a:rPr lang="en-US" sz="2000" dirty="0"/>
              <a:t>(</a:t>
            </a:r>
            <a:r>
              <a:rPr lang="en-US" sz="2000" b="1" dirty="0"/>
              <a:t>Trade payables/ </a:t>
            </a:r>
            <a:r>
              <a:rPr lang="en-US" sz="2000" b="1" dirty="0" smtClean="0"/>
              <a:t>Sales revenue) </a:t>
            </a:r>
            <a:r>
              <a:rPr lang="en-US" sz="2000" b="1" dirty="0"/>
              <a:t>* </a:t>
            </a:r>
            <a:r>
              <a:rPr lang="en-US" sz="2000" b="1" dirty="0" smtClean="0"/>
              <a:t>365</a:t>
            </a:r>
            <a:endParaRPr lang="en-US" sz="2000" dirty="0"/>
          </a:p>
          <a:p>
            <a:pPr marL="0" indent="0" algn="ctr">
              <a:spcBef>
                <a:spcPts val="0"/>
              </a:spcBef>
              <a:buNone/>
              <a:defRPr/>
            </a:pPr>
            <a:r>
              <a:rPr lang="en-US" sz="2000" dirty="0" smtClean="0"/>
              <a:t>02- (</a:t>
            </a:r>
            <a:r>
              <a:rPr lang="en-US" sz="2000" b="1" dirty="0" smtClean="0"/>
              <a:t>Trade </a:t>
            </a:r>
            <a:r>
              <a:rPr lang="en-US" sz="2000" b="1" dirty="0"/>
              <a:t>payables/ </a:t>
            </a:r>
            <a:r>
              <a:rPr lang="en-US" sz="2000" b="1" dirty="0" smtClean="0"/>
              <a:t>purchases</a:t>
            </a:r>
            <a:r>
              <a:rPr lang="en-US" sz="2000" b="1" dirty="0"/>
              <a:t>) * 365</a:t>
            </a:r>
          </a:p>
          <a:p>
            <a:pPr marL="0" lvl="0" indent="0" algn="ctr">
              <a:spcBef>
                <a:spcPts val="0"/>
              </a:spcBef>
              <a:buNone/>
              <a:defRPr/>
            </a:pP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78644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4000" b="1" u="sng" dirty="0" smtClean="0"/>
              <a:t>Instructions</a:t>
            </a:r>
            <a:endParaRPr lang="en-GB" sz="4000" b="1" u="sng" dirty="0"/>
          </a:p>
        </p:txBody>
      </p:sp>
      <p:sp>
        <p:nvSpPr>
          <p:cNvPr id="3" name="Content Placeholder 2"/>
          <p:cNvSpPr>
            <a:spLocks noGrp="1"/>
          </p:cNvSpPr>
          <p:nvPr>
            <p:ph idx="1"/>
          </p:nvPr>
        </p:nvSpPr>
        <p:spPr>
          <a:xfrm>
            <a:off x="323528" y="1412776"/>
            <a:ext cx="8664430" cy="4608512"/>
          </a:xfrm>
        </p:spPr>
        <p:txBody>
          <a:bodyPr>
            <a:normAutofit fontScale="92500" lnSpcReduction="10000"/>
          </a:bodyPr>
          <a:lstStyle/>
          <a:p>
            <a:pPr marL="0" indent="0">
              <a:buNone/>
            </a:pPr>
            <a:r>
              <a:rPr lang="en-GB" dirty="0" smtClean="0"/>
              <a:t>Can you make it out of all 50 rooms to escape the Personal and Business Finance challenge?  Each room will test your knowledge on one of the key areas from Topics A to F.</a:t>
            </a:r>
          </a:p>
          <a:p>
            <a:pPr marL="0" indent="0">
              <a:buNone/>
            </a:pPr>
            <a:endParaRPr lang="en-GB" dirty="0"/>
          </a:p>
          <a:p>
            <a:pPr marL="0" indent="0">
              <a:buNone/>
            </a:pPr>
            <a:r>
              <a:rPr lang="en-GB" dirty="0" smtClean="0"/>
              <a:t>Simply </a:t>
            </a:r>
            <a:r>
              <a:rPr lang="en-GB" u="sng" dirty="0" smtClean="0"/>
              <a:t>click on the door you think represents the correct answer</a:t>
            </a:r>
            <a:r>
              <a:rPr lang="en-GB" dirty="0" smtClean="0"/>
              <a:t>… you will either advance to the next room or it’s GAME OVER!</a:t>
            </a:r>
          </a:p>
          <a:p>
            <a:pPr marL="0" indent="0">
              <a:buNone/>
            </a:pPr>
            <a:r>
              <a:rPr lang="en-GB" b="1" dirty="0" smtClean="0">
                <a:latin typeface="Brush Script MT" panose="03060802040406070304" pitchFamily="66" charset="0"/>
              </a:rPr>
              <a:t/>
            </a:r>
            <a:br>
              <a:rPr lang="en-GB" b="1" dirty="0" smtClean="0">
                <a:latin typeface="Brush Script MT" panose="03060802040406070304" pitchFamily="66" charset="0"/>
              </a:rPr>
            </a:br>
            <a:r>
              <a:rPr lang="en-GB" sz="4000" b="1" dirty="0" smtClean="0">
                <a:latin typeface="Brush Script MT" panose="03060802040406070304" pitchFamily="66" charset="0"/>
              </a:rPr>
              <a:t>Good  luck</a:t>
            </a:r>
            <a:endParaRPr lang="en-GB" sz="4000" b="1" dirty="0">
              <a:latin typeface="Brush Script MT" panose="03060802040406070304" pitchFamily="66" charset="0"/>
            </a:endParaRPr>
          </a:p>
        </p:txBody>
      </p:sp>
    </p:spTree>
    <p:extLst>
      <p:ext uri="{BB962C8B-B14F-4D97-AF65-F5344CB8AC3E}">
        <p14:creationId xmlns:p14="http://schemas.microsoft.com/office/powerpoint/2010/main" val="190921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lnSpcReduction="10000"/>
          </a:bodyPr>
          <a:lstStyle/>
          <a:p>
            <a:pPr marL="0" indent="0" algn="ctr">
              <a:buNone/>
            </a:pPr>
            <a:r>
              <a:rPr lang="en-GB" sz="2400" b="1" u="sng" dirty="0" smtClean="0"/>
              <a:t>Q: </a:t>
            </a:r>
            <a:r>
              <a:rPr lang="en-US" sz="2000" dirty="0" smtClean="0"/>
              <a:t> </a:t>
            </a:r>
            <a:r>
              <a:rPr lang="en-US" sz="2000" dirty="0"/>
              <a:t>What are trade receivables? </a:t>
            </a:r>
            <a:endParaRPr lang="en-US" sz="2000" dirty="0" smtClean="0"/>
          </a:p>
          <a:p>
            <a:pPr marL="0" indent="0" algn="ctr">
              <a:buNone/>
            </a:pPr>
            <a:endParaRPr lang="en-US" sz="2000" dirty="0" smtClean="0"/>
          </a:p>
          <a:p>
            <a:pPr marL="0" indent="0" algn="ctr">
              <a:buNone/>
            </a:pPr>
            <a:r>
              <a:rPr lang="en-US" sz="2000" b="1" dirty="0" smtClean="0"/>
              <a:t>01- </a:t>
            </a:r>
            <a:r>
              <a:rPr lang="en-US" sz="2000" b="1" dirty="0"/>
              <a:t>Money owed </a:t>
            </a:r>
            <a:r>
              <a:rPr lang="en-US" sz="2000" b="1" dirty="0" smtClean="0"/>
              <a:t>by </a:t>
            </a:r>
            <a:r>
              <a:rPr lang="en-US" sz="2000" b="1" dirty="0"/>
              <a:t>the business </a:t>
            </a:r>
            <a:r>
              <a:rPr lang="en-US" sz="2000" b="1" dirty="0" smtClean="0"/>
              <a:t>for stock that has not </a:t>
            </a:r>
            <a:r>
              <a:rPr lang="en-US" sz="2000" b="1" dirty="0"/>
              <a:t>yet paid </a:t>
            </a:r>
            <a:r>
              <a:rPr lang="en-US" sz="2000" b="1" dirty="0" smtClean="0"/>
              <a:t>for</a:t>
            </a:r>
            <a:endParaRPr lang="en-US" sz="2000" dirty="0" smtClean="0"/>
          </a:p>
          <a:p>
            <a:pPr marL="0" indent="0" algn="ctr">
              <a:buNone/>
            </a:pPr>
            <a:r>
              <a:rPr lang="en-US" sz="2000" b="1" dirty="0" smtClean="0"/>
              <a:t>02- Money </a:t>
            </a:r>
            <a:r>
              <a:rPr lang="en-US" sz="2000" b="1" dirty="0"/>
              <a:t>owed to the business from sales that are not yet paid for</a:t>
            </a:r>
          </a:p>
          <a:p>
            <a:pPr marL="0" indent="0" algn="ctr">
              <a:buNone/>
            </a:pPr>
            <a:endParaRPr lang="en-US" sz="2000" dirty="0" smtClean="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3793150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lnSpcReduction="10000"/>
          </a:bodyPr>
          <a:lstStyle/>
          <a:p>
            <a:pPr marL="0" indent="0" algn="ctr">
              <a:buNone/>
            </a:pPr>
            <a:r>
              <a:rPr lang="en-GB" sz="2400" b="1" u="sng" dirty="0" smtClean="0"/>
              <a:t>Q: </a:t>
            </a:r>
            <a:r>
              <a:rPr lang="en-US" sz="2000" dirty="0" smtClean="0"/>
              <a:t> </a:t>
            </a:r>
            <a:r>
              <a:rPr lang="en-US" sz="2000" dirty="0"/>
              <a:t>What is the formula for calculating sales revenue? </a:t>
            </a:r>
            <a:endParaRPr lang="en-US" sz="2000" dirty="0" smtClean="0"/>
          </a:p>
          <a:p>
            <a:pPr marL="0" indent="0" algn="ctr">
              <a:buNone/>
            </a:pPr>
            <a:endParaRPr lang="en-US" sz="2000" dirty="0" smtClean="0"/>
          </a:p>
          <a:p>
            <a:pPr marL="0" indent="0" algn="ctr">
              <a:buNone/>
            </a:pPr>
            <a:r>
              <a:rPr lang="en-US" sz="2000" b="1" dirty="0" smtClean="0"/>
              <a:t>01- Selling price – cost per unit</a:t>
            </a:r>
            <a:endParaRPr lang="en-US" sz="2000" b="1" dirty="0"/>
          </a:p>
          <a:p>
            <a:pPr marL="0" indent="0" algn="ctr">
              <a:buNone/>
            </a:pPr>
            <a:r>
              <a:rPr lang="en-US" sz="2000" b="1" dirty="0" smtClean="0"/>
              <a:t>02- Selling </a:t>
            </a:r>
            <a:r>
              <a:rPr lang="en-US" sz="2000" b="1" dirty="0"/>
              <a:t>price x No units sold</a:t>
            </a:r>
            <a:endParaRPr lang="en-US" sz="2000" dirty="0" smtClean="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1345538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indent="0" algn="ctr">
              <a:buNone/>
            </a:pPr>
            <a:r>
              <a:rPr lang="en-GB" sz="2400" b="1" u="sng" dirty="0" smtClean="0"/>
              <a:t>Q:</a:t>
            </a:r>
            <a:r>
              <a:rPr lang="en-US" sz="2000" dirty="0" smtClean="0"/>
              <a:t> </a:t>
            </a:r>
            <a:r>
              <a:rPr lang="en-GB" sz="2000" b="0" baseline="0" dirty="0" smtClean="0"/>
              <a:t>True or false? A venture capitalist can not own more than 25% of a business it invests in?- </a:t>
            </a:r>
          </a:p>
          <a:p>
            <a:pPr marL="0" indent="0" algn="ctr">
              <a:buNone/>
            </a:pPr>
            <a:r>
              <a:rPr lang="en-GB" sz="2000" b="1" dirty="0" smtClean="0"/>
              <a:t>01</a:t>
            </a:r>
            <a:r>
              <a:rPr lang="en-GB" sz="2000" dirty="0" smtClean="0"/>
              <a:t>- </a:t>
            </a:r>
            <a:r>
              <a:rPr lang="en-GB" sz="2000" b="1" baseline="0" dirty="0" smtClean="0"/>
              <a:t>False</a:t>
            </a:r>
          </a:p>
          <a:p>
            <a:pPr marL="0" indent="0" algn="ctr">
              <a:buNone/>
            </a:pPr>
            <a:r>
              <a:rPr lang="en-GB" sz="2000" b="1" dirty="0" smtClean="0"/>
              <a:t>02- True</a:t>
            </a:r>
            <a:endParaRPr lang="en-GB" sz="2000" b="1" baseline="0" dirty="0" smtClean="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409290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lnSpcReduction="10000"/>
          </a:bodyPr>
          <a:lstStyle/>
          <a:p>
            <a:pPr marL="0" indent="0" algn="ctr">
              <a:buNone/>
            </a:pPr>
            <a:r>
              <a:rPr lang="en-GB" sz="2400" b="1" u="sng" dirty="0" smtClean="0"/>
              <a:t>Q:</a:t>
            </a:r>
            <a:r>
              <a:rPr lang="en-US" sz="2000" dirty="0" smtClean="0"/>
              <a:t> </a:t>
            </a:r>
            <a:r>
              <a:rPr lang="en-US" sz="2000" dirty="0"/>
              <a:t>What L is an external source of finance? </a:t>
            </a:r>
            <a:endParaRPr lang="en-US" sz="2000" dirty="0" smtClean="0"/>
          </a:p>
          <a:p>
            <a:pPr marL="0" indent="0" algn="ctr">
              <a:buNone/>
            </a:pPr>
            <a:endParaRPr lang="en-US" sz="2000" b="1" dirty="0"/>
          </a:p>
          <a:p>
            <a:pPr marL="0" indent="0" algn="ctr">
              <a:buNone/>
            </a:pPr>
            <a:r>
              <a:rPr lang="en-US" sz="2000" b="1" dirty="0" smtClean="0"/>
              <a:t>01-Loan</a:t>
            </a:r>
          </a:p>
          <a:p>
            <a:pPr marL="0" indent="0" algn="ctr">
              <a:buNone/>
            </a:pPr>
            <a:r>
              <a:rPr lang="en-US" sz="2000" b="1" dirty="0" smtClean="0"/>
              <a:t>02- Liability</a:t>
            </a:r>
            <a:endParaRPr 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0151299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style>
          <a:lnRef idx="2">
            <a:schemeClr val="accent5"/>
          </a:lnRef>
          <a:fillRef idx="1">
            <a:schemeClr val="lt1"/>
          </a:fillRef>
          <a:effectRef idx="0">
            <a:schemeClr val="accent5"/>
          </a:effectRef>
          <a:fontRef idx="minor">
            <a:schemeClr val="dk1"/>
          </a:fontRef>
        </p:style>
        <p:txBody>
          <a:bodyPr>
            <a:normAutofit/>
          </a:bodyPr>
          <a:lstStyle/>
          <a:p>
            <a:pPr marL="0" lvl="0" indent="0" algn="ctr">
              <a:spcBef>
                <a:spcPts val="0"/>
              </a:spcBef>
              <a:buNone/>
              <a:defRPr/>
            </a:pPr>
            <a:r>
              <a:rPr lang="en-GB" sz="2400" b="1" u="sng" dirty="0" smtClean="0"/>
              <a:t>Q:</a:t>
            </a:r>
            <a:r>
              <a:rPr lang="en-US" sz="2000" dirty="0" smtClean="0"/>
              <a:t> </a:t>
            </a:r>
            <a:r>
              <a:rPr lang="en-GB" sz="2000" dirty="0"/>
              <a:t>Attracting investment from a large number of speculative investors- </a:t>
            </a:r>
            <a:endParaRPr lang="en-GB" sz="2000" dirty="0" smtClean="0"/>
          </a:p>
          <a:p>
            <a:pPr marL="0" lvl="0" indent="0" algn="ctr">
              <a:spcBef>
                <a:spcPts val="0"/>
              </a:spcBef>
              <a:buNone/>
              <a:defRPr/>
            </a:pPr>
            <a:endParaRPr lang="en-GB" sz="2000" b="1" dirty="0" smtClean="0"/>
          </a:p>
          <a:p>
            <a:pPr marL="0" lvl="0" indent="0" algn="ctr">
              <a:spcBef>
                <a:spcPts val="0"/>
              </a:spcBef>
              <a:buNone/>
              <a:defRPr/>
            </a:pPr>
            <a:r>
              <a:rPr lang="en-GB" sz="2000" b="1" dirty="0" smtClean="0"/>
              <a:t>01- Donations</a:t>
            </a:r>
          </a:p>
          <a:p>
            <a:pPr marL="0" lvl="0" indent="0" algn="ctr">
              <a:spcBef>
                <a:spcPts val="0"/>
              </a:spcBef>
              <a:buNone/>
              <a:defRPr/>
            </a:pPr>
            <a:r>
              <a:rPr lang="en-GB" sz="2000" b="1" dirty="0" smtClean="0"/>
              <a:t>02- Crowd </a:t>
            </a:r>
            <a:r>
              <a:rPr lang="en-GB" sz="2000" b="1" dirty="0"/>
              <a:t>funding</a:t>
            </a:r>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8285964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style>
          <a:lnRef idx="2">
            <a:schemeClr val="accent5"/>
          </a:lnRef>
          <a:fillRef idx="1">
            <a:schemeClr val="lt1"/>
          </a:fillRef>
          <a:effectRef idx="0">
            <a:schemeClr val="accent5"/>
          </a:effectRef>
          <a:fontRef idx="minor">
            <a:schemeClr val="dk1"/>
          </a:fontRef>
        </p:style>
        <p:txBody>
          <a:bodyPr>
            <a:normAutofit/>
          </a:bodyPr>
          <a:lstStyle/>
          <a:p>
            <a:pPr marL="0" indent="0" algn="ctr">
              <a:spcBef>
                <a:spcPts val="0"/>
              </a:spcBef>
              <a:buNone/>
              <a:defRPr/>
            </a:pPr>
            <a:r>
              <a:rPr lang="en-GB" sz="2400" b="1" u="sng" dirty="0" smtClean="0"/>
              <a:t>Q: </a:t>
            </a:r>
            <a:r>
              <a:rPr lang="en-US" sz="2000" dirty="0"/>
              <a:t>True or false- ratios are based on past data- </a:t>
            </a:r>
            <a:endParaRPr lang="en-US" sz="2000" dirty="0" smtClean="0"/>
          </a:p>
          <a:p>
            <a:pPr marL="0" indent="0" algn="ctr">
              <a:spcBef>
                <a:spcPts val="0"/>
              </a:spcBef>
              <a:buNone/>
              <a:defRPr/>
            </a:pPr>
            <a:endParaRPr lang="en-US" sz="2000" b="1" dirty="0" smtClean="0"/>
          </a:p>
          <a:p>
            <a:pPr marL="0" indent="0" algn="ctr">
              <a:spcBef>
                <a:spcPts val="0"/>
              </a:spcBef>
              <a:buNone/>
              <a:defRPr/>
            </a:pPr>
            <a:r>
              <a:rPr lang="en-US" sz="2000" b="1" dirty="0" smtClean="0"/>
              <a:t>1- False</a:t>
            </a:r>
            <a:endParaRPr lang="en-US" sz="2000" b="1" dirty="0"/>
          </a:p>
          <a:p>
            <a:pPr marL="0" indent="0" algn="ctr">
              <a:spcBef>
                <a:spcPts val="0"/>
              </a:spcBef>
              <a:buNone/>
              <a:defRPr/>
            </a:pPr>
            <a:r>
              <a:rPr lang="en-US" sz="2000" b="1" dirty="0" smtClean="0"/>
              <a:t>2- True</a:t>
            </a:r>
            <a:endParaRPr lang="en-US" sz="2000" b="1" dirty="0"/>
          </a:p>
          <a:p>
            <a:pPr marL="0" lvl="0" indent="0" algn="ctr">
              <a:spcBef>
                <a:spcPts val="0"/>
              </a:spcBef>
              <a:buNone/>
              <a:defRPr/>
            </a:pP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78644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lnSpcReduction="10000"/>
          </a:bodyPr>
          <a:lstStyle/>
          <a:p>
            <a:pPr marL="0" lvl="0" indent="0" algn="ctr">
              <a:spcBef>
                <a:spcPts val="0"/>
              </a:spcBef>
              <a:buNone/>
              <a:defRPr/>
            </a:pPr>
            <a:r>
              <a:rPr lang="en-GB" sz="2400" b="1" u="sng" dirty="0" smtClean="0"/>
              <a:t>Q:</a:t>
            </a:r>
            <a:r>
              <a:rPr lang="en-US" sz="2000" dirty="0" smtClean="0"/>
              <a:t> </a:t>
            </a:r>
            <a:r>
              <a:rPr lang="en-US" sz="2000" dirty="0"/>
              <a:t>Which sort of internal finance encourages the business to manage its cash-flow effectively? </a:t>
            </a:r>
            <a:endParaRPr lang="en-US" sz="2000" dirty="0" smtClean="0"/>
          </a:p>
          <a:p>
            <a:pPr marL="0" lvl="0" indent="0" algn="ctr">
              <a:spcBef>
                <a:spcPts val="0"/>
              </a:spcBef>
              <a:buNone/>
              <a:defRPr/>
            </a:pPr>
            <a:endParaRPr lang="en-US" sz="2000" b="1" dirty="0"/>
          </a:p>
          <a:p>
            <a:pPr marL="0" lvl="0" indent="0" algn="ctr">
              <a:spcBef>
                <a:spcPts val="0"/>
              </a:spcBef>
              <a:buNone/>
              <a:defRPr/>
            </a:pPr>
            <a:r>
              <a:rPr lang="en-US" sz="2000" b="1" dirty="0" smtClean="0"/>
              <a:t>01- Net current assets</a:t>
            </a:r>
          </a:p>
          <a:p>
            <a:pPr marL="0" lvl="0" indent="0" algn="ctr">
              <a:spcBef>
                <a:spcPts val="0"/>
              </a:spcBef>
              <a:buNone/>
              <a:defRPr/>
            </a:pPr>
            <a:r>
              <a:rPr lang="en-US" sz="2000" b="1" dirty="0" smtClean="0"/>
              <a:t>02- Owners capital</a:t>
            </a:r>
            <a:endParaRPr lang="en-GB"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3741579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style>
          <a:lnRef idx="2">
            <a:schemeClr val="accent5"/>
          </a:lnRef>
          <a:fillRef idx="1">
            <a:schemeClr val="lt1"/>
          </a:fillRef>
          <a:effectRef idx="0">
            <a:schemeClr val="accent5"/>
          </a:effectRef>
          <a:fontRef idx="minor">
            <a:schemeClr val="dk1"/>
          </a:fontRef>
        </p:style>
        <p:txBody>
          <a:bodyPr>
            <a:normAutofit/>
          </a:bodyPr>
          <a:lstStyle/>
          <a:p>
            <a:pPr marL="0" lvl="0" indent="0" algn="ctr">
              <a:buNone/>
            </a:pPr>
            <a:r>
              <a:rPr lang="en-GB" sz="2400" b="1" u="sng" dirty="0" smtClean="0"/>
              <a:t>Q:</a:t>
            </a:r>
            <a:r>
              <a:rPr lang="en-US" sz="2000" dirty="0" smtClean="0"/>
              <a:t> </a:t>
            </a:r>
            <a:r>
              <a:rPr lang="en-GB" sz="2000" dirty="0"/>
              <a:t>A type of loan used specifically for purchasing property or land- </a:t>
            </a:r>
            <a:r>
              <a:rPr lang="en-GB" sz="2000" dirty="0" smtClean="0"/>
              <a:t/>
            </a:r>
            <a:br>
              <a:rPr lang="en-GB" sz="2000" dirty="0" smtClean="0"/>
            </a:br>
            <a:endParaRPr lang="en-GB" sz="2000" dirty="0"/>
          </a:p>
          <a:p>
            <a:pPr marL="0" lvl="0" indent="0" algn="ctr">
              <a:buNone/>
            </a:pPr>
            <a:r>
              <a:rPr lang="en-GB" sz="2000" b="1" dirty="0" smtClean="0"/>
              <a:t>01- An overdraft</a:t>
            </a:r>
          </a:p>
          <a:p>
            <a:pPr marL="0" lvl="0" indent="0" algn="ctr">
              <a:buNone/>
            </a:pPr>
            <a:r>
              <a:rPr lang="en-GB" sz="2000" b="1" dirty="0" smtClean="0"/>
              <a:t>02- A </a:t>
            </a:r>
            <a:r>
              <a:rPr lang="en-GB" sz="2000" b="1" dirty="0"/>
              <a:t>mortgage</a:t>
            </a:r>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1004326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style>
          <a:lnRef idx="2">
            <a:schemeClr val="accent5"/>
          </a:lnRef>
          <a:fillRef idx="1">
            <a:schemeClr val="lt1"/>
          </a:fillRef>
          <a:effectRef idx="0">
            <a:schemeClr val="accent5"/>
          </a:effectRef>
          <a:fontRef idx="minor">
            <a:schemeClr val="dk1"/>
          </a:fontRef>
        </p:style>
        <p:txBody>
          <a:bodyPr>
            <a:normAutofit/>
          </a:bodyPr>
          <a:lstStyle/>
          <a:p>
            <a:pPr marL="0" indent="0" algn="ctr">
              <a:spcBef>
                <a:spcPts val="0"/>
              </a:spcBef>
              <a:buNone/>
              <a:defRPr/>
            </a:pPr>
            <a:r>
              <a:rPr lang="en-GB" sz="2400" b="1" u="sng" dirty="0" smtClean="0"/>
              <a:t>Q: </a:t>
            </a:r>
            <a:r>
              <a:rPr lang="en-GB" sz="2000" dirty="0"/>
              <a:t>What is the margin of safety? </a:t>
            </a:r>
            <a:endParaRPr lang="en-GB" sz="2000" dirty="0" smtClean="0"/>
          </a:p>
          <a:p>
            <a:pPr marL="0" indent="0" algn="ctr">
              <a:spcBef>
                <a:spcPts val="0"/>
              </a:spcBef>
              <a:buNone/>
              <a:defRPr/>
            </a:pPr>
            <a:endParaRPr lang="en-GB" sz="2000" b="1" dirty="0"/>
          </a:p>
          <a:p>
            <a:pPr marL="0" indent="0" algn="ctr">
              <a:spcBef>
                <a:spcPts val="0"/>
              </a:spcBef>
              <a:buNone/>
              <a:defRPr/>
            </a:pPr>
            <a:r>
              <a:rPr lang="en-GB" sz="2000" b="1" dirty="0" smtClean="0"/>
              <a:t>01- Actual </a:t>
            </a:r>
            <a:r>
              <a:rPr lang="en-GB" sz="2000" b="1" dirty="0"/>
              <a:t>output – break-even </a:t>
            </a:r>
            <a:r>
              <a:rPr lang="en-GB" sz="2000" b="1" dirty="0" smtClean="0"/>
              <a:t>output</a:t>
            </a:r>
          </a:p>
          <a:p>
            <a:pPr marL="0" indent="0" algn="ctr">
              <a:spcBef>
                <a:spcPts val="0"/>
              </a:spcBef>
              <a:buNone/>
              <a:defRPr/>
            </a:pPr>
            <a:r>
              <a:rPr lang="en-GB" sz="2000" b="1" dirty="0" smtClean="0"/>
              <a:t>02- Fixed costs + Variable costs</a:t>
            </a:r>
            <a:endParaRPr lang="en-GB"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78644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a:ln>
            <a:solidFill>
              <a:schemeClr val="accent1"/>
            </a:solidFill>
          </a:ln>
        </p:spPr>
        <p:txBody>
          <a:bodyPr>
            <a:normAutofit lnSpcReduction="10000"/>
          </a:bodyPr>
          <a:lstStyle/>
          <a:p>
            <a:pPr marL="0" indent="0" algn="ctr">
              <a:buNone/>
            </a:pPr>
            <a:r>
              <a:rPr lang="en-GB" sz="2400" b="1" u="sng" dirty="0" smtClean="0"/>
              <a:t>Q:</a:t>
            </a:r>
            <a:r>
              <a:rPr lang="en-US" sz="2000" dirty="0" smtClean="0"/>
              <a:t> </a:t>
            </a:r>
            <a:r>
              <a:rPr lang="en-GB" sz="2000" dirty="0" smtClean="0"/>
              <a:t>What G is an external source</a:t>
            </a:r>
            <a:r>
              <a:rPr lang="en-GB" sz="2000" baseline="0" dirty="0" smtClean="0"/>
              <a:t> of finance? </a:t>
            </a:r>
          </a:p>
          <a:p>
            <a:pPr marL="0" indent="0" algn="ctr">
              <a:buNone/>
            </a:pPr>
            <a:endParaRPr lang="en-GB" sz="2000" b="1" dirty="0" smtClean="0"/>
          </a:p>
          <a:p>
            <a:pPr marL="0" indent="0" algn="ctr">
              <a:buNone/>
            </a:pPr>
            <a:r>
              <a:rPr lang="en-GB" sz="2000" b="1" dirty="0" smtClean="0"/>
              <a:t>01- Goodwill</a:t>
            </a:r>
          </a:p>
          <a:p>
            <a:pPr marL="0" indent="0" algn="ctr">
              <a:buNone/>
            </a:pPr>
            <a:r>
              <a:rPr lang="en-GB" sz="2000" b="1" dirty="0" smtClean="0"/>
              <a:t>02-</a:t>
            </a:r>
            <a:r>
              <a:rPr lang="en-GB" sz="2000" b="1" baseline="0" dirty="0" smtClean="0"/>
              <a:t>Grant</a:t>
            </a:r>
            <a:endParaRPr lang="en-GB" sz="2000" b="1" baseline="0" dirty="0" smtClean="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5786436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fontScale="85000" lnSpcReduction="20000"/>
          </a:bodyPr>
          <a:lstStyle/>
          <a:p>
            <a:pPr marL="0" indent="0" algn="ctr">
              <a:buNone/>
            </a:pPr>
            <a:r>
              <a:rPr lang="en-GB" sz="2600" b="1" u="sng" dirty="0" smtClean="0"/>
              <a:t>Q:</a:t>
            </a:r>
            <a:r>
              <a:rPr lang="en-GB" sz="2600" dirty="0" smtClean="0"/>
              <a:t> F</a:t>
            </a:r>
            <a:r>
              <a:rPr lang="en-GB" sz="2600" dirty="0" smtClean="0"/>
              <a:t>unctions of money- </a:t>
            </a:r>
            <a:r>
              <a:rPr lang="en-GB" sz="2600" b="1" u="sng" dirty="0" smtClean="0"/>
              <a:t/>
            </a:r>
            <a:br>
              <a:rPr lang="en-GB" sz="2600" b="1" u="sng" dirty="0" smtClean="0"/>
            </a:br>
            <a:endParaRPr lang="en-GB" sz="2600" b="1" u="sng" dirty="0" smtClean="0"/>
          </a:p>
          <a:p>
            <a:pPr marL="0" indent="0" algn="ctr">
              <a:buNone/>
            </a:pPr>
            <a:r>
              <a:rPr lang="en-GB" sz="2400" b="1" dirty="0" smtClean="0"/>
              <a:t>01: Unit </a:t>
            </a:r>
            <a:r>
              <a:rPr lang="en-GB" sz="2400" b="1" dirty="0"/>
              <a:t>of account/ Means of exchange/ Store of value/ Legal tender</a:t>
            </a:r>
          </a:p>
          <a:p>
            <a:pPr marL="0" indent="0" algn="ctr">
              <a:buNone/>
            </a:pPr>
            <a:r>
              <a:rPr lang="en-GB" sz="2400" b="1" dirty="0" smtClean="0"/>
              <a:t>OR</a:t>
            </a:r>
          </a:p>
          <a:p>
            <a:pPr marL="0" indent="0" algn="ctr">
              <a:buNone/>
            </a:pPr>
            <a:r>
              <a:rPr lang="en-GB" sz="2400" b="1" dirty="0" smtClean="0"/>
              <a:t>02: </a:t>
            </a:r>
            <a:r>
              <a:rPr lang="en-GB" sz="2400" b="1" dirty="0" smtClean="0"/>
              <a:t>Unit of account/ Means of value/ Store of exchange/ Legal tender</a:t>
            </a:r>
            <a:endParaRPr lang="en-GB" sz="24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a:hlinkClick r:id="rId4" action="ppaction://hlinksldjump"/>
          </p:cNvPr>
          <p:cNvSpPr/>
          <p:nvPr/>
        </p:nvSpPr>
        <p:spPr>
          <a:xfrm>
            <a:off x="5148064" y="1572803"/>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28888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style>
          <a:lnRef idx="2">
            <a:schemeClr val="accent5"/>
          </a:lnRef>
          <a:fillRef idx="1">
            <a:schemeClr val="lt1"/>
          </a:fillRef>
          <a:effectRef idx="0">
            <a:schemeClr val="accent5"/>
          </a:effectRef>
          <a:fontRef idx="minor">
            <a:schemeClr val="dk1"/>
          </a:fontRef>
        </p:style>
        <p:txBody>
          <a:bodyPr>
            <a:normAutofit lnSpcReduction="10000"/>
          </a:bodyPr>
          <a:lstStyle/>
          <a:p>
            <a:pPr marL="0" lvl="0" indent="0" algn="ctr">
              <a:buNone/>
            </a:pPr>
            <a:r>
              <a:rPr lang="en-GB" sz="2400" b="1" u="sng" dirty="0" smtClean="0"/>
              <a:t>Q:</a:t>
            </a:r>
            <a:r>
              <a:rPr lang="en-US" sz="2000" dirty="0" smtClean="0"/>
              <a:t> </a:t>
            </a:r>
            <a:r>
              <a:rPr lang="en-US" sz="2000" dirty="0"/>
              <a:t>In a cash flow forecast how do you calculate net cash flow? </a:t>
            </a:r>
            <a:endParaRPr lang="en-US" sz="2000" dirty="0" smtClean="0"/>
          </a:p>
          <a:p>
            <a:pPr marL="0" lvl="0" indent="0" algn="ctr">
              <a:buNone/>
            </a:pPr>
            <a:endParaRPr lang="en-US" sz="2000" dirty="0" smtClean="0"/>
          </a:p>
          <a:p>
            <a:pPr marL="0" lvl="0" indent="0" algn="ctr">
              <a:buNone/>
            </a:pPr>
            <a:r>
              <a:rPr lang="en-US" sz="2000" b="1" dirty="0" smtClean="0"/>
              <a:t>01- Total </a:t>
            </a:r>
            <a:r>
              <a:rPr lang="en-US" sz="2000" b="1" dirty="0"/>
              <a:t>inflows- total </a:t>
            </a:r>
            <a:r>
              <a:rPr lang="en-US" sz="2000" b="1" dirty="0" smtClean="0"/>
              <a:t>outflows</a:t>
            </a:r>
          </a:p>
          <a:p>
            <a:pPr marL="0" lvl="0" indent="0" algn="ctr">
              <a:buNone/>
            </a:pPr>
            <a:r>
              <a:rPr lang="en-US" sz="2000" b="1" dirty="0" smtClean="0"/>
              <a:t>02- Total outflows – total inflows</a:t>
            </a:r>
            <a:endParaRPr 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2151555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style>
          <a:lnRef idx="2">
            <a:schemeClr val="accent5"/>
          </a:lnRef>
          <a:fillRef idx="1">
            <a:schemeClr val="lt1"/>
          </a:fillRef>
          <a:effectRef idx="0">
            <a:schemeClr val="accent5"/>
          </a:effectRef>
          <a:fontRef idx="minor">
            <a:schemeClr val="dk1"/>
          </a:fontRef>
        </p:style>
        <p:txBody>
          <a:bodyPr>
            <a:normAutofit lnSpcReduction="10000"/>
          </a:bodyPr>
          <a:lstStyle/>
          <a:p>
            <a:pPr marL="0" lvl="0" indent="0" algn="ctr">
              <a:buNone/>
            </a:pPr>
            <a:r>
              <a:rPr lang="en-GB" sz="2400" b="1" u="sng" dirty="0" smtClean="0"/>
              <a:t>Q:</a:t>
            </a:r>
            <a:r>
              <a:rPr lang="en-US" sz="2000" dirty="0" smtClean="0"/>
              <a:t> </a:t>
            </a:r>
            <a:r>
              <a:rPr lang="en-US" sz="2000" dirty="0"/>
              <a:t>In a cash flow forecast how do you calculate </a:t>
            </a:r>
            <a:r>
              <a:rPr lang="en-US" sz="2000" dirty="0" smtClean="0"/>
              <a:t>the Closing balance? </a:t>
            </a:r>
          </a:p>
          <a:p>
            <a:pPr marL="0" lvl="0" indent="0" algn="ctr">
              <a:buNone/>
            </a:pPr>
            <a:endParaRPr lang="en-US" sz="2000" dirty="0" smtClean="0"/>
          </a:p>
          <a:p>
            <a:pPr marL="0" lvl="0" indent="0" algn="ctr">
              <a:buNone/>
            </a:pPr>
            <a:r>
              <a:rPr lang="en-US" sz="2000" b="1" dirty="0" smtClean="0"/>
              <a:t>01- Total inflows – Net cash flow</a:t>
            </a:r>
          </a:p>
          <a:p>
            <a:pPr marL="0" indent="0" algn="ctr">
              <a:buNone/>
            </a:pPr>
            <a:r>
              <a:rPr lang="en-US" sz="2000" b="1" dirty="0" smtClean="0"/>
              <a:t>02- </a:t>
            </a:r>
            <a:r>
              <a:rPr lang="en-US" sz="2000" b="1" dirty="0"/>
              <a:t>Opening balance + net cash flow</a:t>
            </a:r>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0212646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fontScale="92500" lnSpcReduction="20000"/>
          </a:bodyPr>
          <a:lstStyle/>
          <a:p>
            <a:pPr marL="0" indent="0">
              <a:buNone/>
            </a:pPr>
            <a:r>
              <a:rPr lang="en-GB" sz="2400" b="1" u="sng" dirty="0" smtClean="0"/>
              <a:t>Q: </a:t>
            </a:r>
            <a:r>
              <a:rPr lang="en-US" sz="2000" dirty="0" smtClean="0"/>
              <a:t> </a:t>
            </a:r>
            <a:r>
              <a:rPr lang="en-US" sz="2000" dirty="0"/>
              <a:t>A vehicle that is purchased for £10,000 depreciates at a rate of 20% per year.  Using the straight line method, how much would the vehicle be worth after 2 years? </a:t>
            </a:r>
            <a:endParaRPr lang="en-US" sz="2000" dirty="0" smtClean="0"/>
          </a:p>
          <a:p>
            <a:pPr marL="228600" indent="-228600">
              <a:buFont typeface="+mj-lt"/>
              <a:buAutoNum type="arabicPeriod"/>
            </a:pPr>
            <a:endParaRPr lang="en-US" sz="2000" dirty="0" smtClean="0"/>
          </a:p>
          <a:p>
            <a:pPr marL="0" indent="0" algn="ctr">
              <a:buNone/>
            </a:pPr>
            <a:r>
              <a:rPr lang="en-US" sz="2000" b="1" dirty="0" smtClean="0"/>
              <a:t>01- </a:t>
            </a:r>
            <a:r>
              <a:rPr lang="en-US" sz="2000" b="1" dirty="0"/>
              <a:t>£</a:t>
            </a:r>
            <a:r>
              <a:rPr lang="en-US" sz="2000" b="1" dirty="0" smtClean="0"/>
              <a:t>6000</a:t>
            </a:r>
          </a:p>
          <a:p>
            <a:pPr marL="0" indent="0" algn="ctr">
              <a:buNone/>
            </a:pPr>
            <a:r>
              <a:rPr lang="en-US" sz="2000" b="1" dirty="0" smtClean="0"/>
              <a:t>02- £5000</a:t>
            </a:r>
            <a:endParaRPr lang="en-US" sz="2000" b="1" dirty="0"/>
          </a:p>
          <a:p>
            <a:pPr marL="0" lvl="0" indent="0" algn="ctr">
              <a:spcBef>
                <a:spcPts val="0"/>
              </a:spcBef>
              <a:buNone/>
              <a:defRPr/>
            </a:pPr>
            <a:endParaRPr lang="en-US" sz="2000" dirty="0" smtClean="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5726451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lvl="0" indent="0" algn="ctr">
              <a:spcBef>
                <a:spcPts val="0"/>
              </a:spcBef>
              <a:buNone/>
              <a:defRPr/>
            </a:pPr>
            <a:r>
              <a:rPr lang="en-GB" sz="2400" b="1" u="sng" dirty="0" smtClean="0"/>
              <a:t>Q:</a:t>
            </a:r>
            <a:r>
              <a:rPr lang="en-US" sz="2000" dirty="0" smtClean="0"/>
              <a:t> </a:t>
            </a:r>
            <a:r>
              <a:rPr lang="en-GB" sz="2000" dirty="0"/>
              <a:t>What is the break-even formulae? </a:t>
            </a:r>
            <a:endParaRPr lang="en-GB" sz="2000" dirty="0" smtClean="0"/>
          </a:p>
          <a:p>
            <a:pPr marL="0" lvl="0" indent="0" algn="ctr">
              <a:spcBef>
                <a:spcPts val="0"/>
              </a:spcBef>
              <a:buNone/>
              <a:defRPr/>
            </a:pPr>
            <a:endParaRPr lang="en-GB" sz="2000" dirty="0"/>
          </a:p>
          <a:p>
            <a:pPr marL="0" lvl="0" indent="0" algn="ctr">
              <a:spcBef>
                <a:spcPts val="0"/>
              </a:spcBef>
              <a:buNone/>
              <a:defRPr/>
            </a:pPr>
            <a:r>
              <a:rPr lang="en-GB" sz="2000" b="1" dirty="0" smtClean="0"/>
              <a:t>01- Fixed </a:t>
            </a:r>
            <a:r>
              <a:rPr lang="en-GB" sz="2000" b="1" dirty="0"/>
              <a:t>costs/ contribution per </a:t>
            </a:r>
            <a:r>
              <a:rPr lang="en-GB" sz="2000" b="1" dirty="0" smtClean="0"/>
              <a:t>unit</a:t>
            </a:r>
          </a:p>
          <a:p>
            <a:pPr marL="0" lvl="0" indent="0" algn="ctr">
              <a:spcBef>
                <a:spcPts val="0"/>
              </a:spcBef>
              <a:buNone/>
              <a:defRPr/>
            </a:pPr>
            <a:r>
              <a:rPr lang="en-GB" altLang="en-US" sz="2000" b="1" dirty="0" smtClean="0"/>
              <a:t>02- Selling price / Fixed costs</a:t>
            </a: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8631309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lvl="0" indent="0" algn="ctr">
              <a:spcBef>
                <a:spcPts val="0"/>
              </a:spcBef>
              <a:buNone/>
              <a:defRPr/>
            </a:pPr>
            <a:r>
              <a:rPr lang="en-GB" sz="2400" b="1" u="sng" dirty="0" smtClean="0"/>
              <a:t>Q: </a:t>
            </a:r>
            <a:r>
              <a:rPr lang="en-GB" sz="2000" dirty="0"/>
              <a:t>Variable costs = £6.50, Selling price = £10.00, What is the contribution per unit? </a:t>
            </a:r>
            <a:endParaRPr lang="en-GB" sz="2000" dirty="0" smtClean="0"/>
          </a:p>
          <a:p>
            <a:pPr marL="0" lvl="0" indent="0" algn="ctr">
              <a:spcBef>
                <a:spcPts val="0"/>
              </a:spcBef>
              <a:buNone/>
              <a:defRPr/>
            </a:pPr>
            <a:endParaRPr lang="en-GB" altLang="en-US" sz="2000" b="1" dirty="0"/>
          </a:p>
          <a:p>
            <a:pPr marL="0" lvl="0" indent="0" algn="ctr">
              <a:spcBef>
                <a:spcPts val="0"/>
              </a:spcBef>
              <a:buNone/>
              <a:defRPr/>
            </a:pPr>
            <a:r>
              <a:rPr lang="en-GB" altLang="en-US" sz="2000" b="1" dirty="0" smtClean="0"/>
              <a:t>01- £16.50</a:t>
            </a:r>
          </a:p>
          <a:p>
            <a:pPr marL="0" lvl="0" indent="0" algn="ctr">
              <a:spcBef>
                <a:spcPts val="0"/>
              </a:spcBef>
              <a:buNone/>
              <a:defRPr/>
            </a:pPr>
            <a:r>
              <a:rPr lang="en-GB" altLang="en-US" sz="2000" b="1" dirty="0" smtClean="0"/>
              <a:t>02- £3.50</a:t>
            </a: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4421041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indent="0" algn="ctr">
              <a:spcBef>
                <a:spcPts val="0"/>
              </a:spcBef>
              <a:buNone/>
              <a:defRPr/>
            </a:pPr>
            <a:r>
              <a:rPr lang="en-GB" sz="2400" b="1" u="sng" dirty="0" smtClean="0"/>
              <a:t>Q:</a:t>
            </a:r>
            <a:r>
              <a:rPr lang="en-GB" sz="2400" b="1" dirty="0" smtClean="0"/>
              <a:t>  </a:t>
            </a:r>
            <a:r>
              <a:rPr lang="en-GB" sz="2000" dirty="0" smtClean="0"/>
              <a:t>True </a:t>
            </a:r>
            <a:r>
              <a:rPr lang="en-GB" sz="2000" dirty="0"/>
              <a:t>or false- </a:t>
            </a:r>
            <a:r>
              <a:rPr lang="en-GB" sz="2000" dirty="0" smtClean="0"/>
              <a:t>A </a:t>
            </a:r>
            <a:r>
              <a:rPr lang="en-GB" sz="2000" dirty="0"/>
              <a:t>business plan </a:t>
            </a:r>
            <a:r>
              <a:rPr lang="en-GB" sz="2000" dirty="0" smtClean="0"/>
              <a:t>can </a:t>
            </a:r>
            <a:r>
              <a:rPr lang="en-GB" sz="2000" dirty="0"/>
              <a:t>be </a:t>
            </a:r>
            <a:r>
              <a:rPr lang="en-GB" sz="2000" dirty="0" smtClean="0"/>
              <a:t>used to </a:t>
            </a:r>
            <a:r>
              <a:rPr lang="en-GB" sz="2000" dirty="0"/>
              <a:t>help raise finance? </a:t>
            </a:r>
            <a:r>
              <a:rPr lang="en-GB" sz="2000" dirty="0" smtClean="0"/>
              <a:t/>
            </a:r>
            <a:br>
              <a:rPr lang="en-GB" sz="2000" dirty="0" smtClean="0"/>
            </a:br>
            <a:endParaRPr lang="en-GB" sz="2000" dirty="0" smtClean="0"/>
          </a:p>
          <a:p>
            <a:pPr marL="0" indent="0" algn="ctr">
              <a:spcBef>
                <a:spcPts val="0"/>
              </a:spcBef>
              <a:buNone/>
              <a:defRPr/>
            </a:pPr>
            <a:r>
              <a:rPr lang="en-GB" sz="2000" b="1" dirty="0" smtClean="0"/>
              <a:t>01- False</a:t>
            </a:r>
            <a:endParaRPr lang="en-GB" sz="2000" b="1" dirty="0"/>
          </a:p>
          <a:p>
            <a:pPr marL="0" indent="0" algn="ctr">
              <a:spcBef>
                <a:spcPts val="0"/>
              </a:spcBef>
              <a:buNone/>
              <a:defRPr/>
            </a:pPr>
            <a:r>
              <a:rPr lang="en-GB" sz="2000" b="1" dirty="0" smtClean="0"/>
              <a:t>02-True</a:t>
            </a:r>
            <a:endParaRPr lang="en-GB" sz="2000" b="1" dirty="0"/>
          </a:p>
          <a:p>
            <a:pPr marL="0" lvl="0" indent="0" algn="ctr">
              <a:spcBef>
                <a:spcPts val="0"/>
              </a:spcBef>
              <a:buNone/>
              <a:defRPr/>
            </a:pP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78644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indent="0" algn="ctr">
              <a:spcBef>
                <a:spcPts val="0"/>
              </a:spcBef>
              <a:buNone/>
              <a:defRPr/>
            </a:pPr>
            <a:r>
              <a:rPr lang="en-GB" sz="2400" b="1" u="sng" dirty="0" smtClean="0"/>
              <a:t>Q: </a:t>
            </a:r>
            <a:r>
              <a:rPr lang="en-US" sz="2000" dirty="0"/>
              <a:t>Which two lines will cross at the break-even point on a graph?  </a:t>
            </a:r>
            <a:endParaRPr lang="en-US" sz="2000" dirty="0" smtClean="0"/>
          </a:p>
          <a:p>
            <a:pPr marL="0" indent="0" algn="ctr">
              <a:spcBef>
                <a:spcPts val="0"/>
              </a:spcBef>
              <a:buNone/>
              <a:defRPr/>
            </a:pPr>
            <a:endParaRPr lang="en-US" sz="2000" b="1" dirty="0"/>
          </a:p>
          <a:p>
            <a:pPr marL="0" indent="0" algn="ctr">
              <a:spcBef>
                <a:spcPts val="0"/>
              </a:spcBef>
              <a:buNone/>
              <a:defRPr/>
            </a:pPr>
            <a:r>
              <a:rPr lang="en-US" sz="2000" b="1" dirty="0" smtClean="0"/>
              <a:t>1- Sales revenue &amp; Total costs</a:t>
            </a:r>
          </a:p>
          <a:p>
            <a:pPr marL="0" indent="0" algn="ctr">
              <a:spcBef>
                <a:spcPts val="0"/>
              </a:spcBef>
              <a:buNone/>
              <a:defRPr/>
            </a:pPr>
            <a:r>
              <a:rPr lang="en-US" sz="2000" b="1" dirty="0" smtClean="0"/>
              <a:t>2- Fixed costs &amp; Sales revenue</a:t>
            </a:r>
            <a:endParaRPr lang="en-US" sz="2000" b="1" dirty="0"/>
          </a:p>
          <a:p>
            <a:pPr marL="0" lvl="0" indent="0" algn="ctr">
              <a:spcBef>
                <a:spcPts val="0"/>
              </a:spcBef>
              <a:buNone/>
              <a:defRPr/>
            </a:pP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78644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lvl="0" indent="0" algn="ctr">
              <a:spcBef>
                <a:spcPts val="0"/>
              </a:spcBef>
              <a:buNone/>
              <a:defRPr/>
            </a:pPr>
            <a:r>
              <a:rPr lang="en-GB" sz="2400" b="1" u="sng" dirty="0" smtClean="0"/>
              <a:t>Q: </a:t>
            </a:r>
            <a:r>
              <a:rPr lang="en-US" sz="2000" dirty="0"/>
              <a:t>Straight line and reduced balanced are methods of what?- </a:t>
            </a:r>
            <a:endParaRPr lang="en-US" sz="2000" dirty="0" smtClean="0"/>
          </a:p>
          <a:p>
            <a:pPr marL="0" lvl="0" indent="0" algn="ctr">
              <a:spcBef>
                <a:spcPts val="0"/>
              </a:spcBef>
              <a:buNone/>
              <a:defRPr/>
            </a:pPr>
            <a:endParaRPr lang="en-US" altLang="en-US" sz="2000" b="1" dirty="0" smtClean="0"/>
          </a:p>
          <a:p>
            <a:pPr marL="0" lvl="0" indent="0" algn="ctr">
              <a:spcBef>
                <a:spcPts val="0"/>
              </a:spcBef>
              <a:buNone/>
              <a:defRPr/>
            </a:pPr>
            <a:r>
              <a:rPr lang="en-US" altLang="en-US" sz="2000" b="1" dirty="0" smtClean="0"/>
              <a:t>1- Cash flow forecasting</a:t>
            </a:r>
            <a:endParaRPr lang="en-US" altLang="en-US" sz="2000" b="1" dirty="0"/>
          </a:p>
          <a:p>
            <a:pPr marL="0" lvl="0" indent="0" algn="ctr">
              <a:spcBef>
                <a:spcPts val="0"/>
              </a:spcBef>
              <a:buNone/>
              <a:defRPr/>
            </a:pPr>
            <a:r>
              <a:rPr lang="en-US" altLang="en-US" sz="2000" b="1" dirty="0" smtClean="0"/>
              <a:t>2- Depreciation</a:t>
            </a: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78644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style>
          <a:lnRef idx="2">
            <a:schemeClr val="accent5"/>
          </a:lnRef>
          <a:fillRef idx="1">
            <a:schemeClr val="lt1"/>
          </a:fillRef>
          <a:effectRef idx="0">
            <a:schemeClr val="accent5"/>
          </a:effectRef>
          <a:fontRef idx="minor">
            <a:schemeClr val="dk1"/>
          </a:fontRef>
        </p:style>
        <p:txBody>
          <a:bodyPr>
            <a:normAutofit/>
          </a:bodyPr>
          <a:lstStyle/>
          <a:p>
            <a:pPr marL="0" lvl="0" indent="0" algn="ctr">
              <a:spcBef>
                <a:spcPts val="0"/>
              </a:spcBef>
              <a:buNone/>
              <a:defRPr/>
            </a:pPr>
            <a:r>
              <a:rPr lang="en-GB" sz="2400" b="1" u="sng" dirty="0" smtClean="0"/>
              <a:t>Q: </a:t>
            </a:r>
            <a:r>
              <a:rPr lang="en-US" sz="2000" dirty="0"/>
              <a:t>What are prepayments?- </a:t>
            </a:r>
            <a:endParaRPr lang="en-US" sz="2000" dirty="0" smtClean="0"/>
          </a:p>
          <a:p>
            <a:pPr marL="0" lvl="0" indent="0" algn="ctr">
              <a:spcBef>
                <a:spcPts val="0"/>
              </a:spcBef>
              <a:buNone/>
              <a:defRPr/>
            </a:pPr>
            <a:endParaRPr lang="en-US" sz="2000" b="1" dirty="0"/>
          </a:p>
          <a:p>
            <a:pPr marL="0" lvl="0" indent="0" algn="ctr">
              <a:spcBef>
                <a:spcPts val="0"/>
              </a:spcBef>
              <a:buNone/>
              <a:defRPr/>
            </a:pPr>
            <a:r>
              <a:rPr lang="en-US" sz="2000" b="1" dirty="0" smtClean="0"/>
              <a:t>1- When </a:t>
            </a:r>
            <a:r>
              <a:rPr lang="en-US" sz="2000" b="1" dirty="0"/>
              <a:t>an expense is paid for in advance of the period to which it </a:t>
            </a:r>
            <a:r>
              <a:rPr lang="en-US" sz="2000" b="1" dirty="0" smtClean="0"/>
              <a:t>relates</a:t>
            </a:r>
          </a:p>
          <a:p>
            <a:pPr marL="0" lvl="0" indent="0" algn="ctr">
              <a:spcBef>
                <a:spcPts val="0"/>
              </a:spcBef>
              <a:buNone/>
              <a:defRPr/>
            </a:pPr>
            <a:r>
              <a:rPr lang="en-US" altLang="en-US" sz="2000" b="1" dirty="0" smtClean="0"/>
              <a:t>2- </a:t>
            </a:r>
            <a:r>
              <a:rPr lang="en-US" sz="2000" b="1" dirty="0"/>
              <a:t>When an expense is paid for </a:t>
            </a:r>
            <a:r>
              <a:rPr lang="en-US" sz="2000" b="1" dirty="0" smtClean="0"/>
              <a:t>after the </a:t>
            </a:r>
            <a:r>
              <a:rPr lang="en-US" sz="2000" b="1" dirty="0"/>
              <a:t>period to which it relates</a:t>
            </a: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3"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78644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style>
          <a:lnRef idx="2">
            <a:schemeClr val="accent5"/>
          </a:lnRef>
          <a:fillRef idx="1">
            <a:schemeClr val="lt1"/>
          </a:fillRef>
          <a:effectRef idx="0">
            <a:schemeClr val="accent5"/>
          </a:effectRef>
          <a:fontRef idx="minor">
            <a:schemeClr val="dk1"/>
          </a:fontRef>
        </p:style>
        <p:txBody>
          <a:bodyPr>
            <a:normAutofit/>
          </a:bodyPr>
          <a:lstStyle/>
          <a:p>
            <a:pPr marL="0" indent="0" algn="ctr">
              <a:spcBef>
                <a:spcPts val="0"/>
              </a:spcBef>
              <a:buNone/>
              <a:defRPr/>
            </a:pPr>
            <a:r>
              <a:rPr lang="en-GB" sz="2400" b="1" u="sng" dirty="0" smtClean="0"/>
              <a:t>Q:</a:t>
            </a:r>
            <a:r>
              <a:rPr lang="en-GB" sz="2400" b="1" dirty="0" smtClean="0"/>
              <a:t> </a:t>
            </a:r>
            <a:r>
              <a:rPr lang="en-US" sz="2000" dirty="0" smtClean="0"/>
              <a:t>  Advantage </a:t>
            </a:r>
            <a:r>
              <a:rPr lang="en-US" sz="2000" dirty="0"/>
              <a:t>of completing a cash-flow forecast- </a:t>
            </a:r>
            <a:endParaRPr lang="en-US" sz="2000" dirty="0" smtClean="0"/>
          </a:p>
          <a:p>
            <a:pPr marL="0" indent="0" algn="ctr">
              <a:spcBef>
                <a:spcPts val="0"/>
              </a:spcBef>
              <a:buNone/>
              <a:defRPr/>
            </a:pPr>
            <a:endParaRPr lang="en-US" sz="2000" b="1" dirty="0"/>
          </a:p>
          <a:p>
            <a:pPr marL="0" indent="0" algn="ctr">
              <a:spcBef>
                <a:spcPts val="0"/>
              </a:spcBef>
              <a:buNone/>
              <a:defRPr/>
            </a:pPr>
            <a:r>
              <a:rPr lang="en-US" sz="2000" b="1" dirty="0" smtClean="0"/>
              <a:t>01- Predict </a:t>
            </a:r>
            <a:r>
              <a:rPr lang="en-US" sz="2000" b="1" dirty="0"/>
              <a:t>periods of cash surplus/ </a:t>
            </a:r>
            <a:r>
              <a:rPr lang="en-US" sz="2000" b="1" dirty="0" smtClean="0"/>
              <a:t>deficit</a:t>
            </a:r>
          </a:p>
          <a:p>
            <a:pPr marL="0" lvl="0" indent="0" algn="ctr">
              <a:spcBef>
                <a:spcPts val="0"/>
              </a:spcBef>
              <a:buNone/>
              <a:defRPr/>
            </a:pPr>
            <a:r>
              <a:rPr lang="en-US" altLang="en-US" sz="2000" b="1" dirty="0" smtClean="0"/>
              <a:t>02- Time consuming</a:t>
            </a: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78644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fontScale="92500" lnSpcReduction="10000"/>
          </a:bodyPr>
          <a:lstStyle/>
          <a:p>
            <a:pPr marL="0" indent="0" algn="ctr">
              <a:buNone/>
            </a:pPr>
            <a:r>
              <a:rPr lang="en-GB" sz="2400" b="1" u="sng" dirty="0" smtClean="0"/>
              <a:t>Q: </a:t>
            </a:r>
            <a:r>
              <a:rPr lang="en-GB" sz="2400" dirty="0" smtClean="0"/>
              <a:t>Type of current account:</a:t>
            </a:r>
            <a:r>
              <a:rPr lang="en-GB" sz="2400" b="1" u="sng" dirty="0" smtClean="0"/>
              <a:t/>
            </a:r>
            <a:br>
              <a:rPr lang="en-GB" sz="2400" b="1" u="sng" dirty="0" smtClean="0"/>
            </a:br>
            <a:endParaRPr lang="en-GB" sz="2400" b="1" u="sng" dirty="0" smtClean="0"/>
          </a:p>
          <a:p>
            <a:pPr marL="0" indent="0" algn="ctr">
              <a:buNone/>
            </a:pPr>
            <a:r>
              <a:rPr lang="en-GB" sz="2600" b="1" dirty="0" smtClean="0"/>
              <a:t>01 ISA</a:t>
            </a:r>
          </a:p>
          <a:p>
            <a:pPr marL="0" indent="0" algn="ctr">
              <a:buNone/>
            </a:pPr>
            <a:r>
              <a:rPr lang="en-GB" sz="2600" b="1" dirty="0" smtClean="0"/>
              <a:t>02 Basic</a:t>
            </a:r>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a:hlinkClick r:id="rId4" action="ppaction://hlinksldjump"/>
          </p:cNvPr>
          <p:cNvSpPr/>
          <p:nvPr/>
        </p:nvSpPr>
        <p:spPr>
          <a:xfrm>
            <a:off x="5076056" y="1568227"/>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5"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0063394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style>
          <a:lnRef idx="2">
            <a:schemeClr val="accent5"/>
          </a:lnRef>
          <a:fillRef idx="1">
            <a:schemeClr val="lt1"/>
          </a:fillRef>
          <a:effectRef idx="0">
            <a:schemeClr val="accent5"/>
          </a:effectRef>
          <a:fontRef idx="minor">
            <a:schemeClr val="dk1"/>
          </a:fontRef>
        </p:style>
        <p:txBody>
          <a:bodyPr>
            <a:normAutofit lnSpcReduction="10000"/>
          </a:bodyPr>
          <a:lstStyle/>
          <a:p>
            <a:pPr marL="0" indent="0" algn="ctr">
              <a:spcBef>
                <a:spcPts val="0"/>
              </a:spcBef>
              <a:buNone/>
              <a:defRPr/>
            </a:pPr>
            <a:r>
              <a:rPr lang="en-GB" sz="2400" b="1" u="sng" dirty="0" smtClean="0"/>
              <a:t>Q: </a:t>
            </a:r>
            <a:r>
              <a:rPr lang="en-GB" sz="2000" dirty="0"/>
              <a:t>What is commission? </a:t>
            </a:r>
            <a:endParaRPr lang="en-GB" sz="2000" dirty="0" smtClean="0"/>
          </a:p>
          <a:p>
            <a:pPr marL="0" indent="0" algn="ctr">
              <a:spcBef>
                <a:spcPts val="0"/>
              </a:spcBef>
              <a:buNone/>
              <a:defRPr/>
            </a:pPr>
            <a:endParaRPr lang="en-GB" sz="2000" b="1" dirty="0"/>
          </a:p>
          <a:p>
            <a:pPr marL="0" indent="0" algn="ctr">
              <a:spcBef>
                <a:spcPts val="0"/>
              </a:spcBef>
              <a:buNone/>
              <a:defRPr/>
            </a:pPr>
            <a:r>
              <a:rPr lang="en-GB" sz="2000" b="1" dirty="0" smtClean="0"/>
              <a:t>01- A </a:t>
            </a:r>
            <a:r>
              <a:rPr lang="en-GB" sz="2000" b="1" dirty="0"/>
              <a:t>fee paid to a salesperson in exchange for services in facilitating or completing a sales transaction</a:t>
            </a:r>
            <a:r>
              <a:rPr lang="en-GB" sz="2000" b="1" dirty="0" smtClean="0"/>
              <a:t>.</a:t>
            </a:r>
          </a:p>
          <a:p>
            <a:pPr marL="0" indent="0" algn="ctr">
              <a:spcBef>
                <a:spcPts val="0"/>
              </a:spcBef>
              <a:buNone/>
              <a:defRPr/>
            </a:pPr>
            <a:r>
              <a:rPr lang="en-GB" sz="2000" b="1" dirty="0" smtClean="0"/>
              <a:t>02- A tax paid by buyers for facilitation of government income.</a:t>
            </a:r>
            <a:endParaRPr lang="en-GB" sz="2000" b="1" dirty="0"/>
          </a:p>
          <a:p>
            <a:pPr marL="0" lvl="0" indent="0" algn="ctr">
              <a:spcBef>
                <a:spcPts val="0"/>
              </a:spcBef>
              <a:buNone/>
              <a:defRPr/>
            </a:pP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78644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style>
          <a:lnRef idx="2">
            <a:schemeClr val="accent5"/>
          </a:lnRef>
          <a:fillRef idx="1">
            <a:schemeClr val="lt1"/>
          </a:fillRef>
          <a:effectRef idx="0">
            <a:schemeClr val="accent5"/>
          </a:effectRef>
          <a:fontRef idx="minor">
            <a:schemeClr val="dk1"/>
          </a:fontRef>
        </p:style>
        <p:txBody>
          <a:bodyPr>
            <a:normAutofit lnSpcReduction="10000"/>
          </a:bodyPr>
          <a:lstStyle/>
          <a:p>
            <a:pPr marL="0" lvl="0" indent="0" algn="ctr">
              <a:spcBef>
                <a:spcPts val="0"/>
              </a:spcBef>
              <a:buNone/>
              <a:defRPr/>
            </a:pPr>
            <a:r>
              <a:rPr lang="en-GB" sz="2400" b="1" u="sng" dirty="0" smtClean="0"/>
              <a:t>Q: </a:t>
            </a:r>
            <a:r>
              <a:rPr lang="en-GB" sz="2000" dirty="0"/>
              <a:t>Where a business sells a debt to someone else and pays a fee for that person to collect it on their behalf- </a:t>
            </a:r>
            <a:endParaRPr lang="en-GB" sz="2000" dirty="0" smtClean="0"/>
          </a:p>
          <a:p>
            <a:pPr marL="0" lvl="0" indent="0" algn="ctr">
              <a:spcBef>
                <a:spcPts val="0"/>
              </a:spcBef>
              <a:buNone/>
              <a:defRPr/>
            </a:pPr>
            <a:endParaRPr lang="en-GB" altLang="en-US" sz="2000" b="1" dirty="0"/>
          </a:p>
          <a:p>
            <a:pPr marL="0" lvl="0" indent="0" algn="ctr">
              <a:spcBef>
                <a:spcPts val="0"/>
              </a:spcBef>
              <a:buNone/>
              <a:defRPr/>
            </a:pPr>
            <a:r>
              <a:rPr lang="en-GB" altLang="en-US" sz="2000" b="1" dirty="0" smtClean="0"/>
              <a:t>1- Venture capital</a:t>
            </a:r>
          </a:p>
          <a:p>
            <a:pPr marL="0" lvl="0" indent="0" algn="ctr">
              <a:spcBef>
                <a:spcPts val="0"/>
              </a:spcBef>
              <a:buNone/>
              <a:defRPr/>
            </a:pPr>
            <a:r>
              <a:rPr lang="en-GB" altLang="en-US" sz="2000" b="1" dirty="0" smtClean="0"/>
              <a:t>2- Debt </a:t>
            </a:r>
            <a:r>
              <a:rPr lang="en-GB" altLang="en-US" sz="2000" b="1" dirty="0"/>
              <a:t>f</a:t>
            </a:r>
            <a:r>
              <a:rPr lang="en-GB" altLang="en-US" sz="2000" b="1" dirty="0" smtClean="0"/>
              <a:t>actoring</a:t>
            </a:r>
            <a:endParaRPr lang="en-GB" altLang="en-US"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78644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116632"/>
            <a:ext cx="6428709" cy="4866593"/>
          </a:xfrm>
        </p:spPr>
      </p:pic>
      <p:pic>
        <p:nvPicPr>
          <p:cNvPr id="4098" name="Picture 2">
            <a:hlinkClick r:id="rId3" action="ppaction://hlinksldjump"/>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6897" y="4379937"/>
            <a:ext cx="3302496" cy="2476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2250384"/>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060848"/>
            <a:ext cx="9144001" cy="2527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6126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fontScale="92500" lnSpcReduction="10000"/>
          </a:bodyPr>
          <a:lstStyle/>
          <a:p>
            <a:pPr marL="0" indent="0" algn="ctr">
              <a:buNone/>
            </a:pPr>
            <a:r>
              <a:rPr lang="en-GB" sz="2400" b="1" u="sng" dirty="0" smtClean="0"/>
              <a:t>Q: </a:t>
            </a:r>
            <a:r>
              <a:rPr lang="en-US" sz="2400" dirty="0"/>
              <a:t>What term describes the cost of borrowing and the reward for saving? </a:t>
            </a:r>
            <a:r>
              <a:rPr lang="en-GB" sz="2400" b="1" u="sng" dirty="0" smtClean="0"/>
              <a:t/>
            </a:r>
            <a:br>
              <a:rPr lang="en-GB" sz="2400" b="1" u="sng" dirty="0" smtClean="0"/>
            </a:br>
            <a:endParaRPr lang="en-GB" sz="2400" b="1" u="sng" dirty="0" smtClean="0"/>
          </a:p>
          <a:p>
            <a:pPr marL="0" indent="0" algn="ctr">
              <a:buNone/>
            </a:pPr>
            <a:r>
              <a:rPr lang="en-GB" sz="2600" b="1" dirty="0" smtClean="0"/>
              <a:t>01 Inflation</a:t>
            </a:r>
          </a:p>
          <a:p>
            <a:pPr marL="0" indent="0" algn="ctr">
              <a:buNone/>
            </a:pPr>
            <a:r>
              <a:rPr lang="en-GB" sz="2600" b="1" dirty="0" smtClean="0"/>
              <a:t>02 Interest rates</a:t>
            </a:r>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3021760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fontScale="92500" lnSpcReduction="10000"/>
          </a:bodyPr>
          <a:lstStyle/>
          <a:p>
            <a:pPr marL="0" indent="0" algn="ctr">
              <a:buNone/>
            </a:pPr>
            <a:r>
              <a:rPr lang="en-GB" sz="2400" b="1" dirty="0" smtClean="0"/>
              <a:t>Q: </a:t>
            </a:r>
            <a:r>
              <a:rPr lang="en-US" sz="2400" dirty="0"/>
              <a:t>Regular payment agreement between you, your bank and to third party.  Amounts may </a:t>
            </a:r>
            <a:r>
              <a:rPr lang="en-US" sz="2400" dirty="0" smtClean="0"/>
              <a:t>vary.</a:t>
            </a:r>
          </a:p>
          <a:p>
            <a:pPr marL="0" indent="0" algn="ctr">
              <a:buNone/>
            </a:pPr>
            <a:r>
              <a:rPr lang="en-US" sz="2400" b="1" dirty="0" smtClean="0"/>
              <a:t>01 Direct debit</a:t>
            </a:r>
          </a:p>
          <a:p>
            <a:pPr marL="0" indent="0" algn="ctr">
              <a:buNone/>
            </a:pPr>
            <a:r>
              <a:rPr lang="en-US" sz="2400" b="1" dirty="0" smtClean="0"/>
              <a:t>02 Standing order</a:t>
            </a:r>
            <a:endParaRPr lang="en-GB" sz="2400" b="1" dirty="0" smtClean="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3021760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indent="0" algn="ctr">
              <a:buNone/>
            </a:pPr>
            <a:r>
              <a:rPr lang="en-GB" sz="2400" b="1" u="sng" dirty="0" smtClean="0"/>
              <a:t>Q: </a:t>
            </a:r>
            <a:r>
              <a:rPr lang="en-GB" sz="2000" dirty="0" smtClean="0"/>
              <a:t>A financial</a:t>
            </a:r>
            <a:r>
              <a:rPr lang="en-GB" sz="2000" baseline="0" dirty="0" smtClean="0"/>
              <a:t> institution with responsibility for maintaining a healthy level of financial stability in the UK as a whole.- </a:t>
            </a:r>
            <a:endParaRPr lang="en-GB" sz="2000" b="1" baseline="0" dirty="0" smtClean="0"/>
          </a:p>
          <a:p>
            <a:pPr marL="0" indent="0" algn="ctr">
              <a:buNone/>
            </a:pPr>
            <a:r>
              <a:rPr lang="en-GB" sz="2000" b="1" dirty="0" smtClean="0"/>
              <a:t>01 Credit Union</a:t>
            </a:r>
          </a:p>
          <a:p>
            <a:pPr marL="0" indent="0" algn="ctr">
              <a:buNone/>
            </a:pPr>
            <a:r>
              <a:rPr lang="en-GB" sz="2000" b="1" dirty="0" smtClean="0"/>
              <a:t>02 Bank of England</a:t>
            </a:r>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3021760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indent="0" algn="ctr">
              <a:spcBef>
                <a:spcPts val="0"/>
              </a:spcBef>
              <a:buNone/>
              <a:defRPr/>
            </a:pPr>
            <a:r>
              <a:rPr lang="en-GB" sz="2400" b="1" u="sng" dirty="0" smtClean="0"/>
              <a:t>Q: </a:t>
            </a:r>
            <a:r>
              <a:rPr lang="en-GB" sz="2000" dirty="0"/>
              <a:t>What is the role of the Financial conduct authority</a:t>
            </a:r>
            <a:r>
              <a:rPr lang="en-GB" sz="2000" dirty="0" smtClean="0"/>
              <a:t>?</a:t>
            </a:r>
          </a:p>
          <a:p>
            <a:pPr marL="0" indent="0" algn="ctr">
              <a:spcBef>
                <a:spcPts val="0"/>
              </a:spcBef>
              <a:buNone/>
              <a:defRPr/>
            </a:pPr>
            <a:endParaRPr lang="en-GB" sz="2000" dirty="0"/>
          </a:p>
          <a:p>
            <a:pPr marL="0" indent="0" algn="ctr">
              <a:spcBef>
                <a:spcPts val="0"/>
              </a:spcBef>
              <a:buNone/>
              <a:defRPr/>
            </a:pPr>
            <a:r>
              <a:rPr lang="en-GB" sz="2000" b="1" dirty="0" smtClean="0"/>
              <a:t>01- </a:t>
            </a:r>
            <a:r>
              <a:rPr lang="en-GB" sz="2000" b="1" dirty="0"/>
              <a:t>Regulates the actions of providers of </a:t>
            </a:r>
            <a:r>
              <a:rPr lang="en-GB" sz="2000" b="1" dirty="0" smtClean="0"/>
              <a:t>all financial services</a:t>
            </a:r>
          </a:p>
          <a:p>
            <a:pPr marL="0" indent="0" algn="ctr">
              <a:spcBef>
                <a:spcPts val="0"/>
              </a:spcBef>
              <a:buNone/>
              <a:defRPr/>
            </a:pPr>
            <a:r>
              <a:rPr lang="en-GB" sz="2000" b="1" dirty="0" smtClean="0"/>
              <a:t>02- </a:t>
            </a:r>
            <a:r>
              <a:rPr lang="en-GB" sz="2000" b="1" dirty="0"/>
              <a:t>Regulates the actions of providers of </a:t>
            </a:r>
            <a:r>
              <a:rPr lang="en-GB" sz="2000" b="1" dirty="0" smtClean="0"/>
              <a:t>banks</a:t>
            </a:r>
            <a:endParaRPr lang="en-GB" sz="2000" b="1" dirty="0"/>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019451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5157192"/>
            <a:ext cx="8834092" cy="1545035"/>
          </a:xfrm>
        </p:spPr>
        <p:txBody>
          <a:bodyPr>
            <a:normAutofit/>
          </a:bodyPr>
          <a:lstStyle/>
          <a:p>
            <a:pPr marL="0" indent="0" algn="ctr">
              <a:buNone/>
            </a:pPr>
            <a:r>
              <a:rPr lang="en-GB" sz="2400" b="1" u="sng" dirty="0" smtClean="0"/>
              <a:t>Q: </a:t>
            </a:r>
            <a:r>
              <a:rPr lang="en-GB" sz="2000" baseline="0" dirty="0" smtClean="0"/>
              <a:t>Lends money against the security of an asset e.g. Jewellery.  If the item is not brought back within a specified period of time then it will be sold on.</a:t>
            </a:r>
          </a:p>
          <a:p>
            <a:pPr marL="0" indent="0" algn="ctr">
              <a:buNone/>
            </a:pPr>
            <a:r>
              <a:rPr lang="en-GB" sz="2000" b="1" dirty="0" smtClean="0"/>
              <a:t>01</a:t>
            </a:r>
            <a:r>
              <a:rPr lang="en-GB" sz="2000" b="1" baseline="0" dirty="0" smtClean="0"/>
              <a:t>- </a:t>
            </a:r>
            <a:r>
              <a:rPr lang="en-GB" sz="2000" b="1" dirty="0" smtClean="0"/>
              <a:t>Credit Union</a:t>
            </a:r>
            <a:endParaRPr lang="en-GB" sz="2000" b="1" baseline="0" dirty="0" smtClean="0"/>
          </a:p>
          <a:p>
            <a:pPr marL="0" indent="0" algn="ctr">
              <a:buNone/>
            </a:pPr>
            <a:r>
              <a:rPr lang="en-GB" sz="2000" b="1" baseline="0" dirty="0" smtClean="0"/>
              <a:t>02-Pawnbroker</a:t>
            </a:r>
          </a:p>
        </p:txBody>
      </p:sp>
      <p:pic>
        <p:nvPicPr>
          <p:cNvPr id="2050" name="Picture 2" descr="Quest Room Images | Free Vectors, Stock Photos &amp;amp; P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 y="24556"/>
            <a:ext cx="9113714" cy="4916612"/>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hlinkClick r:id="rId3" action="ppaction://hlinksldjump"/>
          </p:cNvPr>
          <p:cNvSpPr/>
          <p:nvPr/>
        </p:nvSpPr>
        <p:spPr>
          <a:xfrm>
            <a:off x="2627784" y="1556792"/>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a:hlinkClick r:id="rId4" action="ppaction://hlinksldjump"/>
          </p:cNvPr>
          <p:cNvSpPr/>
          <p:nvPr/>
        </p:nvSpPr>
        <p:spPr>
          <a:xfrm>
            <a:off x="5076056" y="1581944"/>
            <a:ext cx="1224136" cy="2376264"/>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114753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4106</TotalTime>
  <Words>947</Words>
  <Application>Microsoft Office PowerPoint</Application>
  <PresentationFormat>On-screen Show (4:3)</PresentationFormat>
  <Paragraphs>151</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ESCAPE ROOM</vt:lpstr>
      <vt:lpstr>Instructions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ESCAPE ROOM</dc:title>
  <dc:creator>User Build</dc:creator>
  <cp:lastModifiedBy>User Build</cp:lastModifiedBy>
  <cp:revision>24</cp:revision>
  <dcterms:created xsi:type="dcterms:W3CDTF">2021-11-18T17:12:58Z</dcterms:created>
  <dcterms:modified xsi:type="dcterms:W3CDTF">2021-11-21T13:39:09Z</dcterms:modified>
</cp:coreProperties>
</file>