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6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C5EE2E"/>
    <a:srgbClr val="85D59E"/>
    <a:srgbClr val="FC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8" autoAdjust="0"/>
    <p:restoredTop sz="94660"/>
  </p:normalViewPr>
  <p:slideViewPr>
    <p:cSldViewPr>
      <p:cViewPr varScale="1">
        <p:scale>
          <a:sx n="87" d="100"/>
          <a:sy n="87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3B7B-58CB-44D9-9934-F2E444611FA2}" type="datetimeFigureOut">
              <a:rPr lang="en-GB"/>
              <a:pPr>
                <a:defRPr/>
              </a:pPr>
              <a:t>01/03/2019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5D3A-AA5B-4058-9C6C-EB48DE1C60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BAC4-2FDF-4E57-8F5A-683C4E2BFAD2}" type="datetimeFigureOut">
              <a:rPr lang="en-GB"/>
              <a:pPr>
                <a:defRPr/>
              </a:pPr>
              <a:t>01/03/2019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073D-3EA9-43BB-8929-4FF534E5B5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CA27-89B0-4EC3-97DB-0252366FC6DE}" type="datetimeFigureOut">
              <a:rPr lang="en-GB"/>
              <a:pPr>
                <a:defRPr/>
              </a:pPr>
              <a:t>01/03/2019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CC70-9179-4B5D-9A94-E69B3530F3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5279-4D86-4ED9-8D89-1303653483DB}" type="datetimeFigureOut">
              <a:rPr lang="en-GB"/>
              <a:pPr>
                <a:defRPr/>
              </a:pPr>
              <a:t>01/03/2019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055E-FDD4-414F-BFB0-11A614F5D6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AB8B-07BA-474B-A566-EAF46BBD9420}" type="datetimeFigureOut">
              <a:rPr lang="en-GB"/>
              <a:pPr>
                <a:defRPr/>
              </a:pPr>
              <a:t>01/03/2019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1605-FC05-4FA3-AD11-59C33C5BB5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5BD3-3749-4CBD-8A58-1061C0CB697A}" type="datetimeFigureOut">
              <a:rPr lang="en-GB"/>
              <a:pPr>
                <a:defRPr/>
              </a:pPr>
              <a:t>01/03/2019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93C34-3099-405E-A3B8-9AA09B267F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7CF5-9B21-40B8-8F93-D399B9631071}" type="datetimeFigureOut">
              <a:rPr lang="en-GB"/>
              <a:pPr>
                <a:defRPr/>
              </a:pPr>
              <a:t>01/03/2019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EEDD-2AAE-41E7-ADB9-81FDB4F89D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D923-563A-4830-89C3-635ADCCA490F}" type="datetimeFigureOut">
              <a:rPr lang="en-GB"/>
              <a:pPr>
                <a:defRPr/>
              </a:pPr>
              <a:t>01/03/2019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225C-5F00-48AA-A699-11DBA09FFC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2F3F-C577-48A3-95BE-2FDCEEE6A7D6}" type="datetimeFigureOut">
              <a:rPr lang="en-GB"/>
              <a:pPr>
                <a:defRPr/>
              </a:pPr>
              <a:t>01/03/2019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42580-30C4-4B21-929F-D943F1EEA1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9ED2-7111-4EF5-97CE-51B0466DFD45}" type="datetimeFigureOut">
              <a:rPr lang="en-GB"/>
              <a:pPr>
                <a:defRPr/>
              </a:pPr>
              <a:t>01/03/2019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ACA0-E647-4EDC-8D0E-398B601BAE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85F0-B531-401C-B28F-BDD95671BECE}" type="datetimeFigureOut">
              <a:rPr lang="en-GB"/>
              <a:pPr>
                <a:defRPr/>
              </a:pPr>
              <a:t>01/03/2019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BCA6-9026-4394-AA66-8C1DBBEE0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CDCA-4B76-4E48-A91C-B915B7A98C46}" type="datetimeFigureOut">
              <a:rPr lang="en-GB"/>
              <a:pPr>
                <a:defRPr/>
              </a:pPr>
              <a:t>01/03/2019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D0891F-BC4A-48C5-B6F3-7E9255FAFA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1.xml"/><Relationship Id="rId7" Type="http://schemas.openxmlformats.org/officeDocument/2006/relationships/slide" Target="slide13.xml"/><Relationship Id="rId12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8.xml"/><Relationship Id="rId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slide" Target="slide15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14" y="1916832"/>
            <a:ext cx="6452921" cy="2900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18" y="188640"/>
            <a:ext cx="8477553" cy="1470025"/>
          </a:xfrm>
        </p:spPr>
        <p:txBody>
          <a:bodyPr>
            <a:noAutofit/>
          </a:bodyPr>
          <a:lstStyle/>
          <a:p>
            <a:r>
              <a:rPr lang="en-GB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BUSINESS CHAINS</a:t>
            </a:r>
            <a:endParaRPr lang="en-GB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8067" y="2204689"/>
            <a:ext cx="914400" cy="84239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18067" y="3234505"/>
            <a:ext cx="914400" cy="84239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282108" y="3234505"/>
            <a:ext cx="914400" cy="84239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170195" y="3234505"/>
            <a:ext cx="914400" cy="84239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282108" y="4220913"/>
            <a:ext cx="914400" cy="84239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75267" y="24798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0330" y="365570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39308" y="3511685"/>
            <a:ext cx="0" cy="4082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47375" y="368965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6975" y="5691877"/>
            <a:ext cx="7560840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4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2- ALL TOPICS</a:t>
            </a:r>
          </a:p>
          <a:p>
            <a:pPr algn="ctr"/>
            <a:endParaRPr lang="en-GB" sz="1400" b="1" dirty="0" smtClean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4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900"/>
            <a:ext cx="1895600" cy="179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771972"/>
            <a:ext cx="6779096" cy="724942"/>
          </a:xfrm>
        </p:spPr>
        <p:txBody>
          <a:bodyPr/>
          <a:lstStyle/>
          <a:p>
            <a:pPr algn="l"/>
            <a:r>
              <a:rPr lang="en-GB" sz="2400" u="sng" dirty="0" smtClean="0"/>
              <a:t/>
            </a:r>
            <a:br>
              <a:rPr lang="en-GB" sz="2400" u="sng" dirty="0" smtClean="0"/>
            </a:br>
            <a:r>
              <a:rPr lang="en-GB" sz="2400" u="sng" dirty="0" smtClean="0"/>
              <a:t>Match Porters 5 force model to-</a:t>
            </a:r>
            <a:br>
              <a:rPr lang="en-GB" sz="2400" u="sng" dirty="0" smtClean="0"/>
            </a:br>
            <a:r>
              <a:rPr lang="en-GB" sz="2400" u="sng" dirty="0" smtClean="0"/>
              <a:t> the </a:t>
            </a:r>
            <a:r>
              <a:rPr lang="en-GB" sz="2400" u="sng" dirty="0"/>
              <a:t>jewellery industry.</a:t>
            </a:r>
            <a:r>
              <a:rPr lang="en-GB" sz="4000" u="sng" dirty="0"/>
              <a:t/>
            </a:r>
            <a:br>
              <a:rPr lang="en-GB" sz="4000" u="sng" dirty="0"/>
            </a:br>
            <a:endParaRPr lang="en-GB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67544" y="260648"/>
            <a:ext cx="1229813" cy="11289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bg1"/>
                </a:solidFill>
              </a:rPr>
              <a:t>Porters 5 forces</a:t>
            </a:r>
            <a:endParaRPr lang="en-GB" sz="15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/>
          <a:stretch/>
        </p:blipFill>
        <p:spPr bwMode="auto">
          <a:xfrm>
            <a:off x="2987824" y="2012860"/>
            <a:ext cx="5472608" cy="3926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1943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4" y="1844824"/>
            <a:ext cx="1838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1050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190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552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35299"/>
            <a:ext cx="1552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68" y="3057153"/>
            <a:ext cx="2190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55790"/>
            <a:ext cx="21050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22" y="1649130"/>
            <a:ext cx="1943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09" y="4311377"/>
            <a:ext cx="1838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804248" y="5311502"/>
            <a:ext cx="1552575" cy="5657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hlinkClick r:id="rId9" action="ppaction://hlinksldjump"/>
          </p:cNvPr>
          <p:cNvSpPr/>
          <p:nvPr/>
        </p:nvSpPr>
        <p:spPr>
          <a:xfrm>
            <a:off x="7956376" y="5445224"/>
            <a:ext cx="978226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What is gearing?</a:t>
            </a:r>
          </a:p>
          <a:p>
            <a:pPr marL="0" indent="0" algn="ctr">
              <a:buNone/>
            </a:pPr>
            <a:r>
              <a:rPr lang="en-GB" dirty="0" smtClean="0"/>
              <a:t>What is the formulae for gearing?</a:t>
            </a:r>
          </a:p>
          <a:p>
            <a:pPr marL="0" indent="0" algn="ctr">
              <a:buNone/>
            </a:pPr>
            <a:r>
              <a:rPr lang="en-GB" dirty="0" smtClean="0"/>
              <a:t>What is the benchmark for gearing?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260648"/>
            <a:ext cx="1229813" cy="11289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tx1"/>
                </a:solidFill>
              </a:rPr>
              <a:t>Gearing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7956376" y="5445224"/>
            <a:ext cx="978226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Draw </a:t>
            </a:r>
            <a:r>
              <a:rPr lang="en-GB" sz="3200" dirty="0"/>
              <a:t>and label a Break even chart: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Axis</a:t>
            </a:r>
          </a:p>
          <a:p>
            <a:r>
              <a:rPr lang="en-GB" dirty="0" smtClean="0"/>
              <a:t>Fixed costs</a:t>
            </a:r>
          </a:p>
          <a:p>
            <a:r>
              <a:rPr lang="en-GB" dirty="0" smtClean="0"/>
              <a:t>Total costs</a:t>
            </a:r>
          </a:p>
          <a:p>
            <a:r>
              <a:rPr lang="en-GB" dirty="0" smtClean="0"/>
              <a:t>Total Revenue</a:t>
            </a:r>
          </a:p>
          <a:p>
            <a:r>
              <a:rPr lang="en-GB" dirty="0" smtClean="0"/>
              <a:t>Break-even point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92875" y="260648"/>
            <a:ext cx="1229813" cy="11289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bg1"/>
                </a:solidFill>
              </a:rPr>
              <a:t> Break-even Analysis</a:t>
            </a:r>
            <a:endParaRPr lang="en-GB" sz="15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 t="21721" r="18853" b="15779"/>
          <a:stretch/>
        </p:blipFill>
        <p:spPr bwMode="auto">
          <a:xfrm>
            <a:off x="4222997" y="1772817"/>
            <a:ext cx="4167267" cy="3913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>
            <a:hlinkClick r:id="rId3" action="ppaction://hlinksldjump"/>
          </p:cNvPr>
          <p:cNvSpPr/>
          <p:nvPr/>
        </p:nvSpPr>
        <p:spPr>
          <a:xfrm>
            <a:off x="7956376" y="5445224"/>
            <a:ext cx="978226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dirty="0" smtClean="0"/>
              <a:t>	 </a:t>
            </a:r>
            <a:r>
              <a:rPr lang="en-GB" sz="3600" u="sng" dirty="0" smtClean="0"/>
              <a:t>Give two formulae used to assess</a:t>
            </a:r>
            <a:br>
              <a:rPr lang="en-GB" sz="3600" u="sng" dirty="0" smtClean="0"/>
            </a:br>
            <a:r>
              <a:rPr lang="en-GB" sz="3600" u="sng" dirty="0" smtClean="0"/>
              <a:t>human resource data</a:t>
            </a:r>
            <a:endParaRPr lang="en-GB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260648"/>
            <a:ext cx="1229813" cy="11289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Human Resource Data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276872"/>
            <a:ext cx="79208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Employee costs as percentage of </a:t>
            </a:r>
            <a:r>
              <a:rPr lang="en-GB" sz="1600" b="1" dirty="0" smtClean="0"/>
              <a:t>turnover = </a:t>
            </a:r>
            <a:br>
              <a:rPr lang="en-GB" sz="1600" b="1" dirty="0" smtClean="0"/>
            </a:br>
            <a:r>
              <a:rPr lang="en-GB" sz="1600" b="1" dirty="0" smtClean="0"/>
              <a:t>				    (Employee costs/ </a:t>
            </a:r>
            <a:r>
              <a:rPr lang="en-GB" sz="1600" b="1" dirty="0"/>
              <a:t> </a:t>
            </a:r>
            <a:r>
              <a:rPr lang="en-GB" sz="1600" b="1" dirty="0" smtClean="0"/>
              <a:t>Sales </a:t>
            </a:r>
            <a:r>
              <a:rPr lang="en-GB" sz="1600" b="1" dirty="0"/>
              <a:t>turnover </a:t>
            </a:r>
            <a:r>
              <a:rPr lang="en-GB" sz="1600" b="1" dirty="0" smtClean="0"/>
              <a:t>)× 100</a:t>
            </a:r>
            <a:br>
              <a:rPr lang="en-GB" sz="1600" b="1" dirty="0" smtClean="0"/>
            </a:br>
            <a:endParaRPr lang="en-GB" sz="1600" b="1" dirty="0" smtClean="0"/>
          </a:p>
          <a:p>
            <a:endParaRPr lang="en-GB" sz="1600" b="1" dirty="0"/>
          </a:p>
          <a:p>
            <a:r>
              <a:rPr lang="en-GB" sz="1600" b="1" dirty="0"/>
              <a:t>Labour cost per unit = </a:t>
            </a:r>
            <a:r>
              <a:rPr lang="en-GB" sz="1600" b="1" dirty="0" smtClean="0"/>
              <a:t>			     Labour costs/ Units </a:t>
            </a:r>
            <a:r>
              <a:rPr lang="en-GB" sz="1600" b="1" dirty="0"/>
              <a:t>of </a:t>
            </a:r>
            <a:r>
              <a:rPr lang="en-GB" sz="1600" b="1" dirty="0" smtClean="0"/>
              <a:t>output</a:t>
            </a:r>
          </a:p>
          <a:p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 smtClean="0"/>
          </a:p>
          <a:p>
            <a:r>
              <a:rPr lang="en-GB" sz="1600" b="1" dirty="0"/>
              <a:t>Labour productivity = </a:t>
            </a:r>
            <a:r>
              <a:rPr lang="en-GB" sz="1600" b="1" dirty="0" smtClean="0"/>
              <a:t>	         Output </a:t>
            </a:r>
            <a:r>
              <a:rPr lang="en-GB" sz="1600" b="1" dirty="0"/>
              <a:t>per time </a:t>
            </a:r>
            <a:r>
              <a:rPr lang="en-GB" sz="1600" b="1" dirty="0" smtClean="0"/>
              <a:t>period/ Number </a:t>
            </a:r>
            <a:r>
              <a:rPr lang="en-GB" sz="1600" b="1" dirty="0"/>
              <a:t>of </a:t>
            </a:r>
            <a:r>
              <a:rPr lang="en-GB" sz="1600" b="1" dirty="0" smtClean="0"/>
              <a:t>employees</a:t>
            </a:r>
          </a:p>
          <a:p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/>
          </a:p>
          <a:p>
            <a:r>
              <a:rPr lang="en-GB" sz="1600" b="1" dirty="0"/>
              <a:t>Labour turnover % = </a:t>
            </a:r>
            <a:r>
              <a:rPr lang="en-GB" sz="1600" b="1" dirty="0" smtClean="0"/>
              <a:t>                              (Number </a:t>
            </a:r>
            <a:r>
              <a:rPr lang="en-GB" sz="1600" b="1" dirty="0"/>
              <a:t>of staff leaving during the </a:t>
            </a:r>
            <a:r>
              <a:rPr lang="en-GB" sz="1600" b="1" dirty="0" smtClean="0"/>
              <a:t>year/ </a:t>
            </a:r>
            <a:endParaRPr lang="en-GB" sz="1600" b="1" dirty="0"/>
          </a:p>
          <a:p>
            <a:r>
              <a:rPr lang="en-GB" sz="1600" b="1" dirty="0" smtClean="0"/>
              <a:t>          Average </a:t>
            </a:r>
            <a:r>
              <a:rPr lang="en-GB" sz="1600" b="1" dirty="0"/>
              <a:t>number of staff employed by the business during the year </a:t>
            </a:r>
            <a:r>
              <a:rPr lang="en-GB" sz="1600" b="1" dirty="0" smtClean="0"/>
              <a:t>)× </a:t>
            </a:r>
            <a:r>
              <a:rPr lang="en-GB" sz="1600" b="1" dirty="0"/>
              <a:t>100</a:t>
            </a:r>
            <a:endParaRPr lang="en-GB" sz="1600" b="1" dirty="0" smtClean="0"/>
          </a:p>
          <a:p>
            <a:endParaRPr lang="en-GB" sz="1600" b="1" dirty="0"/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7956376" y="5445224"/>
            <a:ext cx="978226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400" u="sng" dirty="0" smtClean="0"/>
              <a:t>From top to bottom,</a:t>
            </a:r>
            <a:br>
              <a:rPr lang="en-GB" sz="2400" u="sng" dirty="0" smtClean="0"/>
            </a:br>
            <a:r>
              <a:rPr lang="en-GB" sz="2400" u="sng" dirty="0" smtClean="0"/>
              <a:t>identify and describe each stage of the model</a:t>
            </a:r>
            <a:endParaRPr lang="en-GB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260648"/>
            <a:ext cx="1229813" cy="11289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bg1"/>
                </a:solidFill>
              </a:rPr>
              <a:t>Maslow Hierarchy of needs</a:t>
            </a:r>
            <a:endParaRPr lang="en-GB" sz="15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1" y="1700808"/>
            <a:ext cx="7968609" cy="434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7956376" y="5445224"/>
            <a:ext cx="978226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0152" y="3068960"/>
            <a:ext cx="18722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940152" y="3628064"/>
            <a:ext cx="18722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950637" y="4212512"/>
            <a:ext cx="18722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952017" y="4773417"/>
            <a:ext cx="18722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953397" y="5310611"/>
            <a:ext cx="18722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What is the formulae for payable days?</a:t>
            </a:r>
          </a:p>
          <a:p>
            <a:r>
              <a:rPr lang="en-GB" dirty="0" smtClean="0"/>
              <a:t>How does it relate to receivable days?</a:t>
            </a:r>
          </a:p>
          <a:p>
            <a:endParaRPr lang="en-GB" dirty="0"/>
          </a:p>
          <a:p>
            <a:r>
              <a:rPr lang="en-GB" dirty="0" smtClean="0"/>
              <a:t>(Payables/ Cost of sales) X 365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260648"/>
            <a:ext cx="1229813" cy="11289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tx1"/>
                </a:solidFill>
              </a:rPr>
              <a:t>Payable Days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7956376" y="5445224"/>
            <a:ext cx="978226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42" y="178589"/>
            <a:ext cx="8229600" cy="994436"/>
          </a:xfrm>
        </p:spPr>
        <p:txBody>
          <a:bodyPr/>
          <a:lstStyle/>
          <a:p>
            <a:pPr algn="l"/>
            <a:r>
              <a:rPr lang="en-GB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onnections</a:t>
            </a:r>
            <a:endParaRPr lang="en-GB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363242"/>
            <a:ext cx="8640960" cy="337383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               = 5 points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               = 10 points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prstClr val="black"/>
                </a:solidFill>
              </a:rPr>
              <a:t>               = 15 points</a:t>
            </a:r>
          </a:p>
          <a:p>
            <a:pPr marL="0" indent="0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</a:rPr>
              <a:t/>
            </a:r>
            <a:br>
              <a:rPr lang="en-GB" sz="2000" dirty="0">
                <a:solidFill>
                  <a:prstClr val="black"/>
                </a:solidFill>
              </a:rPr>
            </a:br>
            <a:r>
              <a:rPr lang="en-GB" sz="2000" dirty="0"/>
              <a:t>Each </a:t>
            </a:r>
            <a:r>
              <a:rPr lang="en-GB" sz="2000" dirty="0" smtClean="0"/>
              <a:t>student/ team </a:t>
            </a:r>
            <a:r>
              <a:rPr lang="en-GB" sz="2000" dirty="0"/>
              <a:t>must </a:t>
            </a:r>
            <a:r>
              <a:rPr lang="en-GB" sz="2000" dirty="0" smtClean="0"/>
              <a:t>take </a:t>
            </a:r>
            <a:r>
              <a:rPr lang="en-GB" sz="2000" dirty="0"/>
              <a:t>a turn to develop a </a:t>
            </a:r>
            <a:r>
              <a:rPr lang="en-GB" sz="2000" dirty="0" smtClean="0"/>
              <a:t>chain</a:t>
            </a:r>
            <a:r>
              <a:rPr lang="en-GB" sz="200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You can only go horizontally or vertically</a:t>
            </a:r>
          </a:p>
          <a:p>
            <a:r>
              <a:rPr lang="en-GB" sz="2000" dirty="0">
                <a:solidFill>
                  <a:prstClr val="black"/>
                </a:solidFill>
              </a:rPr>
              <a:t>Explain each development clearly, linking in your </a:t>
            </a:r>
            <a:r>
              <a:rPr lang="en-GB" sz="2000" dirty="0" smtClean="0">
                <a:solidFill>
                  <a:prstClr val="black"/>
                </a:solidFill>
              </a:rPr>
              <a:t>theoretical </a:t>
            </a:r>
            <a:r>
              <a:rPr lang="en-GB" sz="2000" dirty="0">
                <a:solidFill>
                  <a:prstClr val="black"/>
                </a:solidFill>
              </a:rPr>
              <a:t>knowledge. </a:t>
            </a:r>
            <a:endParaRPr lang="en-GB" sz="2000" dirty="0"/>
          </a:p>
          <a:p>
            <a:r>
              <a:rPr lang="en-GB" sz="2000" dirty="0"/>
              <a:t>Each time you connect you must use at least one connective i.e. B/L/T (because, leading to, therefore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Red and Yellow squares can be selected to reveal additional questions and challenges.</a:t>
            </a:r>
            <a:endParaRPr lang="en-GB" sz="2000" dirty="0"/>
          </a:p>
          <a:p>
            <a:pPr marL="0" lvl="0" indent="0">
              <a:buNone/>
            </a:pPr>
            <a:endParaRPr lang="en-GB" sz="2000" b="1" u="sng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GB" sz="2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462801" y="330633"/>
            <a:ext cx="914400" cy="8423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62801" y="1360449"/>
            <a:ext cx="914400" cy="8423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26842" y="1360449"/>
            <a:ext cx="914400" cy="84239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14929" y="1360449"/>
            <a:ext cx="914400" cy="84239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20001" y="6057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15064" y="1781645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184042" y="1637629"/>
            <a:ext cx="0" cy="4082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92109" y="1815595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8136" y="1358256"/>
            <a:ext cx="360040" cy="3023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38136" y="1743576"/>
            <a:ext cx="360040" cy="30234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8136" y="2158890"/>
            <a:ext cx="360040" cy="30234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24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24328" y="5474087"/>
            <a:ext cx="1229813" cy="1128931"/>
          </a:xfrm>
          <a:prstGeom prst="rect">
            <a:avLst/>
          </a:prstGeom>
          <a:solidFill>
            <a:srgbClr val="85D59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HR  strategy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721824" y="1610066"/>
            <a:ext cx="1229813" cy="11289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</a:rPr>
              <a:t>Inventory control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4327" y="4172277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Organisation design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7119" y="5497423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/>
                </a:solidFill>
              </a:rPr>
              <a:t>Reputation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2847" y="2868454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Cash flow targets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356903" y="4172277"/>
            <a:ext cx="1229813" cy="11289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tx1"/>
                </a:solidFill>
              </a:rPr>
              <a:t>Gearing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180570" y="5497423"/>
            <a:ext cx="1229813" cy="11289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tx1"/>
                </a:solidFill>
              </a:rPr>
              <a:t>Payable Days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2844" y="5458701"/>
            <a:ext cx="1229813" cy="1128931"/>
          </a:xfrm>
          <a:prstGeom prst="rect">
            <a:avLst/>
          </a:prstGeom>
          <a:solidFill>
            <a:srgbClr val="85D59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/>
            </a:r>
            <a:br>
              <a:rPr lang="en-GB" sz="1500" dirty="0">
                <a:solidFill>
                  <a:schemeClr val="tx1"/>
                </a:solidFill>
              </a:rPr>
            </a:br>
            <a:r>
              <a:rPr lang="en-GB" sz="1500" dirty="0" smtClean="0">
                <a:solidFill>
                  <a:schemeClr val="tx1"/>
                </a:solidFill>
              </a:rPr>
              <a:t>Financial  objective</a:t>
            </a:r>
            <a:endParaRPr lang="en-GB" sz="1500" dirty="0">
              <a:solidFill>
                <a:schemeClr val="tx1"/>
              </a:solidFill>
            </a:endParaRPr>
          </a:p>
          <a:p>
            <a:pPr algn="ctr"/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750922" y="2868454"/>
            <a:ext cx="1229813" cy="11289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tx1"/>
                </a:solidFill>
              </a:rPr>
              <a:t>Investment Appraisal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24328" y="1610066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/>
                </a:solidFill>
              </a:rPr>
              <a:t>Develop a new product or service</a:t>
            </a:r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4657118" y="2876133"/>
            <a:ext cx="1229813" cy="11289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bg1"/>
                </a:solidFill>
              </a:rPr>
              <a:t>Porters 5 forces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>
            <a:off x="4657115" y="4179521"/>
            <a:ext cx="1229813" cy="11289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Human Resource Data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66537" y="303991"/>
            <a:ext cx="1229813" cy="1128931"/>
          </a:xfrm>
          <a:prstGeom prst="rect">
            <a:avLst/>
          </a:prstGeom>
          <a:solidFill>
            <a:srgbClr val="85D59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/>
                </a:solidFill>
              </a:rPr>
              <a:t/>
            </a:r>
            <a:br>
              <a:rPr lang="en-GB" sz="1500" dirty="0">
                <a:solidFill>
                  <a:schemeClr val="tx1"/>
                </a:solidFill>
              </a:rPr>
            </a:br>
            <a:r>
              <a:rPr lang="en-GB" sz="1500" dirty="0" smtClean="0">
                <a:solidFill>
                  <a:schemeClr val="tx1"/>
                </a:solidFill>
              </a:rPr>
              <a:t>Marketing strategy</a:t>
            </a:r>
            <a:endParaRPr lang="en-GB" sz="1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24326" y="2924944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/>
            </a:r>
            <a:br>
              <a:rPr lang="en-GB" sz="1500" dirty="0">
                <a:solidFill>
                  <a:schemeClr val="tx1"/>
                </a:solidFill>
              </a:rPr>
            </a:br>
            <a:r>
              <a:rPr lang="en-GB" sz="1500" dirty="0">
                <a:solidFill>
                  <a:schemeClr val="tx1"/>
                </a:solidFill>
              </a:rPr>
              <a:t>Sales and profit</a:t>
            </a:r>
          </a:p>
          <a:p>
            <a:pPr algn="ctr"/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91748" y="2852936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/>
                </a:solidFill>
              </a:rPr>
              <a:t/>
            </a:r>
            <a:br>
              <a:rPr lang="en-GB" sz="1500" dirty="0">
                <a:solidFill>
                  <a:schemeClr val="tx1"/>
                </a:solidFill>
              </a:rPr>
            </a:br>
            <a:r>
              <a:rPr lang="en-GB" sz="1500" dirty="0">
                <a:solidFill>
                  <a:schemeClr val="tx1"/>
                </a:solidFill>
              </a:rPr>
              <a:t>Competitive </a:t>
            </a:r>
            <a:r>
              <a:rPr lang="en-GB" sz="1500" dirty="0" smtClean="0">
                <a:solidFill>
                  <a:schemeClr val="tx1"/>
                </a:solidFill>
              </a:rPr>
              <a:t>Rivalry</a:t>
            </a:r>
            <a:endParaRPr lang="en-GB" sz="1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hlinkClick r:id="rId8" action="ppaction://hlinksldjump"/>
          </p:cNvPr>
          <p:cNvSpPr/>
          <p:nvPr/>
        </p:nvSpPr>
        <p:spPr>
          <a:xfrm>
            <a:off x="3191748" y="1610066"/>
            <a:ext cx="1229813" cy="11289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bg1"/>
                </a:solidFill>
              </a:rPr>
              <a:t>Boston Matrix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hlinkClick r:id="rId9" action="ppaction://hlinksldjump"/>
          </p:cNvPr>
          <p:cNvSpPr/>
          <p:nvPr/>
        </p:nvSpPr>
        <p:spPr>
          <a:xfrm>
            <a:off x="332847" y="1610066"/>
            <a:ext cx="1229813" cy="11289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tx1"/>
                </a:solidFill>
              </a:rPr>
              <a:t>ROCE</a:t>
            </a:r>
            <a:endParaRPr lang="en-GB" sz="15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0600" y="337240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Capacity utilisation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hlinkClick r:id="rId10" action="ppaction://hlinksldjump"/>
          </p:cNvPr>
          <p:cNvSpPr/>
          <p:nvPr/>
        </p:nvSpPr>
        <p:spPr>
          <a:xfrm>
            <a:off x="4657116" y="1610066"/>
            <a:ext cx="1229813" cy="11289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tx1"/>
                </a:solidFill>
              </a:rPr>
              <a:t>Inventory </a:t>
            </a:r>
            <a:r>
              <a:rPr lang="en-GB" sz="1500" b="1" dirty="0">
                <a:solidFill>
                  <a:schemeClr val="tx1"/>
                </a:solidFill>
              </a:rPr>
              <a:t>Turnover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57119" y="337240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/>
                </a:solidFill>
              </a:rPr>
              <a:t>M</a:t>
            </a:r>
            <a:r>
              <a:rPr lang="en-GB" sz="1500" dirty="0" smtClean="0">
                <a:solidFill>
                  <a:schemeClr val="tx1"/>
                </a:solidFill>
              </a:rPr>
              <a:t>arket </a:t>
            </a:r>
            <a:r>
              <a:rPr lang="en-GB" sz="1500" dirty="0">
                <a:solidFill>
                  <a:schemeClr val="tx1"/>
                </a:solidFill>
              </a:rPr>
              <a:t>share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118696" y="5489639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Motivation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50922" y="5489639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/>
                </a:solidFill>
              </a:rPr>
              <a:t>Cost minimisation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175738" y="327188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Growth</a:t>
            </a:r>
            <a:endParaRPr lang="en-GB" sz="1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18696" y="327188"/>
            <a:ext cx="1229813" cy="11057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/>
                </a:solidFill>
              </a:rPr>
              <a:t>Target a new market abroad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84168" y="2876133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Substitute products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2847" y="332656"/>
            <a:ext cx="1229813" cy="1128931"/>
          </a:xfrm>
          <a:prstGeom prst="rect">
            <a:avLst/>
          </a:prstGeom>
          <a:solidFill>
            <a:srgbClr val="85D59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Operational  strategy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hlinkClick r:id="rId11" action="ppaction://hlinksldjump"/>
          </p:cNvPr>
          <p:cNvSpPr/>
          <p:nvPr/>
        </p:nvSpPr>
        <p:spPr>
          <a:xfrm>
            <a:off x="6084168" y="1610066"/>
            <a:ext cx="1229813" cy="11289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bg1"/>
                </a:solidFill>
              </a:rPr>
              <a:t>The </a:t>
            </a:r>
            <a:r>
              <a:rPr lang="en-GB" sz="1500" b="1" dirty="0" err="1" smtClean="0">
                <a:solidFill>
                  <a:schemeClr val="bg1"/>
                </a:solidFill>
              </a:rPr>
              <a:t>Ansoff</a:t>
            </a:r>
            <a:r>
              <a:rPr lang="en-GB" sz="1500" b="1" dirty="0" smtClean="0">
                <a:solidFill>
                  <a:schemeClr val="bg1"/>
                </a:solidFill>
              </a:rPr>
              <a:t> Matrix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11076" y="4149681"/>
            <a:ext cx="1229813" cy="11289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Profit maximisation</a:t>
            </a: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56824" y="4180553"/>
            <a:ext cx="1229813" cy="11289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bg1"/>
                </a:solidFill>
              </a:rPr>
              <a:t> Break-even Analysis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hlinkClick r:id="rId12" action="ppaction://hlinksldjump"/>
          </p:cNvPr>
          <p:cNvSpPr/>
          <p:nvPr/>
        </p:nvSpPr>
        <p:spPr>
          <a:xfrm>
            <a:off x="6084168" y="4179521"/>
            <a:ext cx="1229813" cy="11289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bg1"/>
                </a:solidFill>
              </a:rPr>
              <a:t>Maslow Hierarchy of needs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504" y="188640"/>
            <a:ext cx="1008112" cy="288032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956376" y="6482338"/>
            <a:ext cx="1008112" cy="288032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25840" y="6443616"/>
            <a:ext cx="1008112" cy="288032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956376" y="205408"/>
            <a:ext cx="1008112" cy="288032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8686" y="2461998"/>
            <a:ext cx="3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15</a:t>
            </a:r>
            <a:endParaRPr lang="en-GB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057432" y="2447635"/>
            <a:ext cx="3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15</a:t>
            </a:r>
            <a:endParaRPr lang="en-GB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931785" y="2439229"/>
            <a:ext cx="3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15</a:t>
            </a:r>
            <a:endParaRPr lang="en-GB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957290" y="5032485"/>
            <a:ext cx="3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15</a:t>
            </a:r>
            <a:endParaRPr lang="en-GB" sz="1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533977" y="3700672"/>
            <a:ext cx="3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15</a:t>
            </a:r>
            <a:endParaRPr lang="en-GB" sz="1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638622" y="5001613"/>
            <a:ext cx="3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15</a:t>
            </a:r>
            <a:endParaRPr lang="en-GB" sz="1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0273" y="2439229"/>
            <a:ext cx="3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10</a:t>
            </a:r>
            <a:endParaRPr lang="en-GB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638622" y="3700671"/>
            <a:ext cx="3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10</a:t>
            </a:r>
            <a:endParaRPr lang="en-GB" sz="1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533981" y="5024209"/>
            <a:ext cx="3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10</a:t>
            </a:r>
            <a:endParaRPr lang="en-GB" sz="1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209706" y="5001613"/>
            <a:ext cx="3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10</a:t>
            </a:r>
            <a:endParaRPr lang="en-GB" sz="1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052600" y="6343838"/>
            <a:ext cx="3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10</a:t>
            </a:r>
            <a:endParaRPr lang="en-GB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187498" y="2434179"/>
            <a:ext cx="35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10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GB" sz="1600" dirty="0" smtClean="0"/>
          </a:p>
          <a:p>
            <a:pPr marL="0" indent="0" algn="ctr">
              <a:buNone/>
            </a:pPr>
            <a:r>
              <a:rPr lang="en-GB" sz="1600" b="1" dirty="0" smtClean="0"/>
              <a:t>Operating </a:t>
            </a:r>
            <a:r>
              <a:rPr lang="en-GB" sz="1600" b="1" dirty="0"/>
              <a:t>profit (from income statement): </a:t>
            </a:r>
          </a:p>
          <a:p>
            <a:pPr marL="0" indent="0" algn="ctr">
              <a:buNone/>
            </a:pPr>
            <a:r>
              <a:rPr lang="en-GB" sz="1600" b="1" dirty="0" smtClean="0"/>
              <a:t>£385,125</a:t>
            </a:r>
            <a:endParaRPr lang="en-GB" sz="1600" b="1" dirty="0"/>
          </a:p>
          <a:p>
            <a:pPr marL="0" indent="0" algn="ctr">
              <a:buNone/>
            </a:pPr>
            <a:r>
              <a:rPr lang="en-GB" sz="1600" b="1" dirty="0"/>
              <a:t>Total equity (from balance sheet): </a:t>
            </a:r>
          </a:p>
          <a:p>
            <a:pPr marL="0" indent="0" algn="ctr">
              <a:buNone/>
            </a:pPr>
            <a:r>
              <a:rPr lang="en-GB" sz="1600" b="1" dirty="0" smtClean="0"/>
              <a:t>£915,500</a:t>
            </a:r>
            <a:endParaRPr lang="en-GB" sz="1600" b="1" dirty="0"/>
          </a:p>
          <a:p>
            <a:pPr marL="0" indent="0" algn="ctr">
              <a:buNone/>
            </a:pPr>
            <a:r>
              <a:rPr lang="en-GB" sz="1600" b="1" dirty="0"/>
              <a:t>Non-current liabilities (from balance sheet): </a:t>
            </a:r>
            <a:r>
              <a:rPr lang="en-GB" sz="1600" b="1" dirty="0" smtClean="0"/>
              <a:t> £</a:t>
            </a:r>
            <a:r>
              <a:rPr lang="en-GB" sz="1600" b="1" dirty="0"/>
              <a:t>198,950 </a:t>
            </a:r>
            <a:endParaRPr lang="en-GB" sz="1600" b="1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u="sng" dirty="0" smtClean="0"/>
              <a:t>Return </a:t>
            </a:r>
            <a:r>
              <a:rPr lang="en-GB" sz="1600" u="sng" dirty="0"/>
              <a:t>on capital employed ROCE % = 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 marL="0" indent="0">
              <a:buNone/>
            </a:pPr>
            <a:r>
              <a:rPr lang="en-GB" sz="1400" dirty="0" smtClean="0"/>
              <a:t>Operating profit</a:t>
            </a:r>
            <a:br>
              <a:rPr lang="en-GB" sz="1400" dirty="0" smtClean="0"/>
            </a:br>
            <a:r>
              <a:rPr lang="en-GB" sz="1400" dirty="0" smtClean="0"/>
              <a:t>____________________</a:t>
            </a:r>
            <a:endParaRPr lang="en-GB" sz="1400" dirty="0"/>
          </a:p>
          <a:p>
            <a:pPr marL="0" indent="0">
              <a:buNone/>
            </a:pPr>
            <a:r>
              <a:rPr lang="en-GB" sz="1400" dirty="0" smtClean="0"/>
              <a:t>(Total </a:t>
            </a:r>
            <a:r>
              <a:rPr lang="en-GB" sz="1400" dirty="0"/>
              <a:t>equity + non-current </a:t>
            </a:r>
            <a:r>
              <a:rPr lang="en-GB" sz="1400" dirty="0" smtClean="0"/>
              <a:t>liabilities) × 100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600" dirty="0" smtClean="0"/>
              <a:t>ROCE </a:t>
            </a:r>
            <a:r>
              <a:rPr lang="en-GB" sz="1600" dirty="0"/>
              <a:t>= 385,125/1,114,450 × 100 = </a:t>
            </a:r>
            <a:r>
              <a:rPr lang="en-GB" sz="1600" b="1" dirty="0"/>
              <a:t>34.6%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5536" y="260648"/>
            <a:ext cx="1229813" cy="11289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tx1"/>
                </a:solidFill>
              </a:rPr>
              <a:t>ROCE</a:t>
            </a:r>
            <a:endParaRPr lang="en-GB" sz="15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956376" y="5445224"/>
            <a:ext cx="978226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5536" y="260648"/>
            <a:ext cx="1229813" cy="1128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bg1"/>
                </a:solidFill>
              </a:rPr>
              <a:t>Inventory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bg1"/>
                </a:solidFill>
              </a:rPr>
              <a:t>Control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" b="6838"/>
          <a:stretch/>
        </p:blipFill>
        <p:spPr bwMode="auto">
          <a:xfrm>
            <a:off x="1475656" y="1700416"/>
            <a:ext cx="6336704" cy="430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44008" y="3356992"/>
            <a:ext cx="432048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64088" y="4941168"/>
            <a:ext cx="576064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2240" y="3866324"/>
            <a:ext cx="936104" cy="514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7956376" y="5445224"/>
            <a:ext cx="978226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400" u="sng" dirty="0"/>
              <a:t>Explain the model using appropriate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260648"/>
            <a:ext cx="1229813" cy="11289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bg1"/>
                </a:solidFill>
              </a:rPr>
              <a:t>Boston Matrix</a:t>
            </a:r>
            <a:endParaRPr lang="en-GB" sz="15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t="10089" r="3886" b="8690"/>
          <a:stretch/>
        </p:blipFill>
        <p:spPr bwMode="auto">
          <a:xfrm>
            <a:off x="1625348" y="1718786"/>
            <a:ext cx="5610947" cy="435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7956376" y="5445224"/>
            <a:ext cx="978226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781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2800" dirty="0" smtClean="0"/>
              <a:t>Using the following data calculate the inventory turnover: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5536" y="260648"/>
            <a:ext cx="1229813" cy="11289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tx1"/>
                </a:solidFill>
              </a:rPr>
              <a:t>ROCE</a:t>
            </a:r>
            <a:endParaRPr lang="en-GB" sz="15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60648"/>
            <a:ext cx="1229813" cy="11289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tx1"/>
                </a:solidFill>
              </a:rPr>
              <a:t>Inventory </a:t>
            </a:r>
            <a:r>
              <a:rPr lang="en-GB" sz="1500" b="1" dirty="0">
                <a:solidFill>
                  <a:schemeClr val="tx1"/>
                </a:solidFill>
              </a:rPr>
              <a:t>Turnover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54339"/>
              </p:ext>
            </p:extLst>
          </p:nvPr>
        </p:nvGraphicFramePr>
        <p:xfrm>
          <a:off x="3491880" y="2420888"/>
          <a:ext cx="4968553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073"/>
                <a:gridCol w="1197677"/>
                <a:gridCol w="1704803"/>
              </a:tblGrid>
              <a:tr h="2163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Credit   Sales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Cost  of  Sales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Opening  Stock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Credit  Purchases 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Cost  of  goods  available  for  sale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Closing  stock</a:t>
                      </a:r>
                      <a:endParaRPr lang="en-GB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Cost  of  </a:t>
                      </a:r>
                      <a:r>
                        <a:rPr lang="en-GB" sz="1800" dirty="0" smtClean="0">
                          <a:effectLst/>
                        </a:rPr>
                        <a:t>sales</a:t>
                      </a:r>
                      <a:endParaRPr lang="en-GB" sz="16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£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3,600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 smtClean="0">
                          <a:effectLst/>
                        </a:rPr>
                        <a:t>40,800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44,400     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</a:rPr>
                        <a:t>  </a:t>
                      </a:r>
                      <a:r>
                        <a:rPr lang="en-GB" sz="1800" u="sng" dirty="0" smtClean="0">
                          <a:effectLst/>
                        </a:rPr>
                        <a:t>4,400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£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60,000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 smtClean="0">
                          <a:effectLst/>
                        </a:rPr>
                        <a:t>40,000</a:t>
                      </a:r>
                      <a:endParaRPr lang="en-GB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 smtClean="0">
                          <a:effectLst/>
                        </a:rPr>
                        <a:t>20,000</a:t>
                      </a:r>
                      <a:endParaRPr lang="en-GB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11560" y="2348880"/>
            <a:ext cx="249290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u="sng" dirty="0" smtClean="0"/>
          </a:p>
          <a:p>
            <a:pPr algn="ctr"/>
            <a:r>
              <a:rPr lang="en-GB" b="1" u="sng" dirty="0" smtClean="0"/>
              <a:t>ANSWER</a:t>
            </a:r>
            <a:br>
              <a:rPr lang="en-GB" b="1" u="sng" dirty="0" smtClean="0"/>
            </a:br>
            <a:endParaRPr lang="en-GB" b="1" u="sng" dirty="0" smtClean="0"/>
          </a:p>
          <a:p>
            <a:pPr algn="ctr"/>
            <a:r>
              <a:rPr lang="en-GB" dirty="0" smtClean="0"/>
              <a:t>Cost of sales/ average stock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Average stock = (</a:t>
            </a:r>
            <a:r>
              <a:rPr lang="en-GB" dirty="0" err="1" smtClean="0"/>
              <a:t>opening+closing</a:t>
            </a:r>
            <a:r>
              <a:rPr lang="en-GB" dirty="0" smtClean="0"/>
              <a:t>)/2</a:t>
            </a:r>
          </a:p>
          <a:p>
            <a:pPr algn="ctr"/>
            <a:r>
              <a:rPr lang="en-GB" dirty="0" smtClean="0"/>
              <a:t>= 43,600/2</a:t>
            </a:r>
          </a:p>
          <a:p>
            <a:pPr algn="ctr"/>
            <a:r>
              <a:rPr lang="en-GB" dirty="0" smtClean="0"/>
              <a:t>=21,800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dirty="0" smtClean="0"/>
              <a:t>40,000/ 21,800</a:t>
            </a:r>
          </a:p>
          <a:p>
            <a:pPr algn="ctr"/>
            <a:r>
              <a:rPr lang="en-GB" dirty="0" smtClean="0"/>
              <a:t>= 1.83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7956376" y="5445224"/>
            <a:ext cx="978226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400" u="sng" dirty="0" smtClean="0"/>
              <a:t>Explain the model using appropriate examples</a:t>
            </a:r>
            <a:endParaRPr lang="en-GB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271488"/>
            <a:ext cx="1229813" cy="11289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bg1"/>
                </a:solidFill>
              </a:rPr>
              <a:t>The </a:t>
            </a:r>
            <a:r>
              <a:rPr lang="en-GB" sz="1500" b="1" dirty="0" err="1" smtClean="0">
                <a:solidFill>
                  <a:schemeClr val="bg1"/>
                </a:solidFill>
              </a:rPr>
              <a:t>Ansoff</a:t>
            </a:r>
            <a:r>
              <a:rPr lang="en-GB" sz="1500" b="1" dirty="0" smtClean="0">
                <a:solidFill>
                  <a:schemeClr val="bg1"/>
                </a:solidFill>
              </a:rPr>
              <a:t> Matrix</a:t>
            </a:r>
            <a:endParaRPr lang="en-GB" sz="15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2" y="1916832"/>
            <a:ext cx="7503415" cy="414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22640" r="-1436"/>
          <a:stretch/>
        </p:blipFill>
        <p:spPr bwMode="auto">
          <a:xfrm>
            <a:off x="7164288" y="1700808"/>
            <a:ext cx="1329310" cy="86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7956376" y="5445224"/>
            <a:ext cx="978226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000" u="sng" dirty="0" smtClean="0"/>
              <a:t>Calculate the PBP  for the following investment</a:t>
            </a:r>
            <a:endParaRPr lang="en-GB" sz="2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GB" dirty="0" smtClean="0"/>
          </a:p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GB" sz="2000" dirty="0" smtClean="0"/>
              <a:t>PAY BACK = 1 year and X months</a:t>
            </a:r>
          </a:p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GB" sz="2000" dirty="0" smtClean="0"/>
              <a:t>x = (40/100) x 12</a:t>
            </a:r>
          </a:p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GB" sz="2000" dirty="0" smtClean="0"/>
              <a:t>   = 4.8</a:t>
            </a:r>
          </a:p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GB" sz="2000" dirty="0" smtClean="0"/>
              <a:t>…. 1 year and 4.8 months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260648"/>
            <a:ext cx="1229813" cy="11289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>
                <a:solidFill>
                  <a:schemeClr val="tx1"/>
                </a:solidFill>
              </a:rPr>
              <a:t>Investment Appraisal</a:t>
            </a:r>
            <a:endParaRPr lang="en-GB" sz="15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647794"/>
              </p:ext>
            </p:extLst>
          </p:nvPr>
        </p:nvGraphicFramePr>
        <p:xfrm>
          <a:off x="1331640" y="2420888"/>
          <a:ext cx="3440678" cy="189370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44373"/>
                <a:gridCol w="1796305"/>
              </a:tblGrid>
              <a:tr h="31561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Initial investment:</a:t>
                      </a:r>
                      <a:endParaRPr lang="en-GB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£130,000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</a:tr>
              <a:tr h="315617">
                <a:tc gridSpan="2"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</a:tr>
              <a:tr h="31561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Year</a:t>
                      </a:r>
                      <a:endParaRPr lang="en-GB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Cash inflow (£000s)</a:t>
                      </a:r>
                      <a:endParaRPr lang="en-GB" sz="1400" b="1" dirty="0"/>
                    </a:p>
                  </a:txBody>
                  <a:tcPr marL="68580" marR="68580" marT="34290" marB="34290"/>
                </a:tc>
              </a:tr>
              <a:tr h="31561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</a:tr>
              <a:tr h="31561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100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</a:tr>
              <a:tr h="31561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105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025144"/>
              </p:ext>
            </p:extLst>
          </p:nvPr>
        </p:nvGraphicFramePr>
        <p:xfrm>
          <a:off x="6303147" y="2370339"/>
          <a:ext cx="2015230" cy="19264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85197"/>
                <a:gridCol w="630033"/>
              </a:tblGrid>
              <a:tr h="4112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Discounting</a:t>
                      </a:r>
                      <a:r>
                        <a:rPr lang="en-GB" sz="1400" baseline="0" dirty="0" smtClean="0"/>
                        <a:t> factors</a:t>
                      </a:r>
                      <a:endParaRPr lang="en-GB" sz="14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</a:tr>
              <a:tr h="37881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Year</a:t>
                      </a:r>
                      <a:endParaRPr lang="en-GB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marL="68580" marR="68580" marT="34290" marB="34290"/>
                </a:tc>
              </a:tr>
              <a:tr h="37881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0.90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</a:tr>
              <a:tr h="37881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0.82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</a:tr>
              <a:tr h="37881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0.75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7956376" y="5445224"/>
            <a:ext cx="978226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320</Words>
  <Application>Microsoft Office PowerPoint</Application>
  <PresentationFormat>On-screen Show (4:3)</PresentationFormat>
  <Paragraphs>208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BUSINESS CHAINS</vt:lpstr>
      <vt:lpstr>Connections</vt:lpstr>
      <vt:lpstr>PowerPoint Presentation</vt:lpstr>
      <vt:lpstr>PowerPoint Presentation</vt:lpstr>
      <vt:lpstr>PowerPoint Presentation</vt:lpstr>
      <vt:lpstr>Explain the model using appropriate examples</vt:lpstr>
      <vt:lpstr>PowerPoint Presentation</vt:lpstr>
      <vt:lpstr>Explain the model using appropriate examples</vt:lpstr>
      <vt:lpstr>Calculate the PBP  for the following investment</vt:lpstr>
      <vt:lpstr> Match Porters 5 force model to-  the jewellery industry. </vt:lpstr>
      <vt:lpstr>PowerPoint Presentation</vt:lpstr>
      <vt:lpstr>  Draw and label a Break even chart: </vt:lpstr>
      <vt:lpstr>  Give two formulae used to assess human resource data</vt:lpstr>
      <vt:lpstr>From top to bottom, identify and describe each stage of the model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objectives</dc:title>
  <dc:creator>personal and business finance</dc:creator>
  <cp:lastModifiedBy>User Build</cp:lastModifiedBy>
  <cp:revision>80</cp:revision>
  <dcterms:created xsi:type="dcterms:W3CDTF">2013-10-12T22:17:14Z</dcterms:created>
  <dcterms:modified xsi:type="dcterms:W3CDTF">2019-03-01T15:18:35Z</dcterms:modified>
</cp:coreProperties>
</file>