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258" r:id="rId4"/>
    <p:sldId id="259" r:id="rId5"/>
    <p:sldId id="261" r:id="rId6"/>
    <p:sldId id="262" r:id="rId7"/>
    <p:sldId id="260" r:id="rId8"/>
    <p:sldId id="267" r:id="rId9"/>
    <p:sldId id="315" r:id="rId10"/>
    <p:sldId id="2147378410" r:id="rId11"/>
    <p:sldId id="2147470890" r:id="rId12"/>
    <p:sldId id="2147470892" r:id="rId13"/>
    <p:sldId id="443" r:id="rId14"/>
    <p:sldId id="2147378409" r:id="rId15"/>
    <p:sldId id="2147470893" r:id="rId16"/>
    <p:sldId id="280" r:id="rId17"/>
    <p:sldId id="269" r:id="rId18"/>
    <p:sldId id="270" r:id="rId19"/>
    <p:sldId id="273" r:id="rId20"/>
    <p:sldId id="272" r:id="rId21"/>
    <p:sldId id="294" r:id="rId22"/>
    <p:sldId id="271" r:id="rId23"/>
    <p:sldId id="275" r:id="rId24"/>
    <p:sldId id="297" r:id="rId25"/>
    <p:sldId id="277" r:id="rId26"/>
    <p:sldId id="278" r:id="rId27"/>
    <p:sldId id="296" r:id="rId28"/>
    <p:sldId id="279" r:id="rId29"/>
    <p:sldId id="290" r:id="rId30"/>
    <p:sldId id="289" r:id="rId31"/>
    <p:sldId id="288" r:id="rId32"/>
    <p:sldId id="291" r:id="rId33"/>
    <p:sldId id="295" r:id="rId34"/>
    <p:sldId id="281" r:id="rId35"/>
    <p:sldId id="282" r:id="rId36"/>
    <p:sldId id="292" r:id="rId37"/>
    <p:sldId id="287" r:id="rId38"/>
    <p:sldId id="263"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A86"/>
    <a:srgbClr val="96CAAC"/>
    <a:srgbClr val="DDD8A3"/>
    <a:srgbClr val="BAD2A8"/>
    <a:srgbClr val="EF7180"/>
    <a:srgbClr val="1A1A1A"/>
    <a:srgbClr val="EE5778"/>
    <a:srgbClr val="9FCD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50914-7811-4DC9-AA53-F6CF1677A5E8}" v="38" dt="2024-09-24T14:31:16.577"/>
    <p1510:client id="{275E9354-D6EA-4F77-ABBB-A0E3277DD196}" v="38" dt="2024-09-23T17:35:39.733"/>
    <p1510:client id="{7E161E4B-3CBD-4B1C-8394-2A1D10E9C5D9}" v="198" dt="2024-09-24T14:18:20.557"/>
    <p1510:client id="{8114C718-FC5C-4625-B94F-AB03432CB183}" v="69" dt="2024-09-22T22:36:41.839"/>
    <p1510:client id="{812250CD-E7D0-412C-B1CD-F821B4A007F9}" v="61" dt="2024-09-23T16:43:22.630"/>
    <p1510:client id="{A24E1784-788A-4113-810D-4E0DFCB5D86A}" v="7" dt="2024-09-24T03:49:22.25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CB9FC-4A8B-4C82-A90E-C28590FAF1C1}"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640EB-9D9E-4566-8963-5E500FAE29AE}" type="slidenum">
              <a:rPr lang="en-US" smtClean="0"/>
              <a:t>‹#›</a:t>
            </a:fld>
            <a:endParaRPr lang="en-US"/>
          </a:p>
        </p:txBody>
      </p:sp>
    </p:spTree>
    <p:extLst>
      <p:ext uri="{BB962C8B-B14F-4D97-AF65-F5344CB8AC3E}">
        <p14:creationId xmlns:p14="http://schemas.microsoft.com/office/powerpoint/2010/main" val="203356435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640EB-9D9E-4566-8963-5E500FAE29AE}" type="slidenum">
              <a:rPr lang="en-US" smtClean="0"/>
              <a:t>1</a:t>
            </a:fld>
            <a:endParaRPr lang="en-US"/>
          </a:p>
        </p:txBody>
      </p:sp>
    </p:spTree>
    <p:extLst>
      <p:ext uri="{BB962C8B-B14F-4D97-AF65-F5344CB8AC3E}">
        <p14:creationId xmlns:p14="http://schemas.microsoft.com/office/powerpoint/2010/main" val="282472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0D2BF-2795-465E-BC76-0AA0861232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8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TRACK</a:t>
            </a:r>
          </a:p>
          <a:p>
            <a:endParaRPr lang="en-US"/>
          </a:p>
          <a:p>
            <a:r>
              <a:rPr lang="en-US" sz="1200" b="0" i="0" kern="1200">
                <a:solidFill>
                  <a:schemeClr val="tx1"/>
                </a:solidFill>
                <a:effectLst/>
                <a:latin typeface="BentonSans Regular" panose="02000503000000020004" pitchFamily="2" charset="0"/>
                <a:ea typeface="+mn-ea"/>
                <a:cs typeface="+mn-cs"/>
              </a:rPr>
              <a:t>The Science Based Targets initiative (SBTi) drives ambitious climate action in the private sector by enabling companies to set science-based emissions reduction targets.  See SBTi “About Us” section: https://sciencebasedtargets.org/about-us</a:t>
            </a:r>
          </a:p>
          <a:p>
            <a:endParaRPr lang="en-US" sz="1200" b="0" i="0" kern="1200">
              <a:solidFill>
                <a:schemeClr val="tx1"/>
              </a:solidFill>
              <a:effectLst/>
              <a:latin typeface="BentonSans Regular" panose="020005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See GBT press release https://www.amexglobalbusinesstravel.com/press-room/american-express-global-business-travel-commits-to-science-based-targets-and-net-zero-emissions-by-2050/</a:t>
            </a:r>
          </a:p>
          <a:p>
            <a:pPr fontAlgn="t"/>
            <a:endParaRPr lang="en-US" sz="1200" b="1" i="0" kern="1200">
              <a:solidFill>
                <a:schemeClr val="tx1"/>
              </a:solidFill>
              <a:effectLst/>
              <a:latin typeface="BentonSans Regular" panose="02000503000000020004" pitchFamily="2" charset="0"/>
              <a:ea typeface="+mn-ea"/>
              <a:cs typeface="+mn-cs"/>
            </a:endParaRPr>
          </a:p>
          <a:p>
            <a:pPr fontAlgn="t"/>
            <a:r>
              <a:rPr lang="en-US" sz="1200" b="1" i="0" kern="1200">
                <a:solidFill>
                  <a:schemeClr val="tx1"/>
                </a:solidFill>
                <a:effectLst/>
                <a:latin typeface="BentonSans Regular" panose="02000503000000020004" pitchFamily="2" charset="0"/>
                <a:ea typeface="+mn-ea"/>
                <a:cs typeface="+mn-cs"/>
              </a:rPr>
              <a:t>November 16, 2021</a:t>
            </a:r>
            <a:r>
              <a:rPr lang="en-US" sz="1200" b="0" i="0" kern="1200">
                <a:solidFill>
                  <a:schemeClr val="tx1"/>
                </a:solidFill>
                <a:effectLst/>
                <a:latin typeface="BentonSans Regular" panose="02000503000000020004" pitchFamily="2" charset="0"/>
                <a:ea typeface="+mn-ea"/>
                <a:cs typeface="+mn-cs"/>
              </a:rPr>
              <a:t> – American Express Global Business Travel (GBT) today announced that it is committing to set science-based targets as an interim step on its journey to net-zero emissions globally by 2050.</a:t>
            </a:r>
          </a:p>
          <a:p>
            <a:pPr fontAlgn="t"/>
            <a:r>
              <a:rPr lang="en-US" sz="1200" b="0" i="0" kern="1200">
                <a:solidFill>
                  <a:schemeClr val="tx1"/>
                </a:solidFill>
                <a:effectLst/>
                <a:latin typeface="BentonSans Regular" panose="02000503000000020004" pitchFamily="2" charset="0"/>
                <a:ea typeface="+mn-ea"/>
                <a:cs typeface="+mn-cs"/>
              </a:rPr>
              <a:t>GBT will follow the Science Based Targets initiative (SBTi) methodology to establish emissions reduction goals for its global operations and supply chain over the next two years. For science-based and net-zero targets, GBT is working to limit global warming to avoid the most catastrophic threats of climate change as set out by the Paris Agreement. GBT joins SBTi together with more than 2,000 companies representing more than 20% of global market capitalization (in excess of USD 20 trillion)</a:t>
            </a:r>
            <a:r>
              <a:rPr lang="en-US" sz="1200" b="0" i="0" kern="1200" baseline="30000">
                <a:solidFill>
                  <a:schemeClr val="tx1"/>
                </a:solidFill>
                <a:effectLst/>
                <a:latin typeface="BentonSans Regular" panose="02000503000000020004" pitchFamily="2" charset="0"/>
                <a:ea typeface="+mn-ea"/>
                <a:cs typeface="+mn-cs"/>
              </a:rPr>
              <a:t>1</a:t>
            </a:r>
            <a:r>
              <a:rPr lang="en-US" sz="1200" b="0" i="0" kern="1200">
                <a:solidFill>
                  <a:schemeClr val="tx1"/>
                </a:solidFill>
                <a:effectLst/>
                <a:latin typeface="BentonSans Regular" panose="02000503000000020004" pitchFamily="2" charset="0"/>
                <a:ea typeface="+mn-ea"/>
                <a:cs typeface="+mn-cs"/>
              </a:rPr>
              <a:t>.</a:t>
            </a:r>
          </a:p>
          <a:p>
            <a:pPr fontAlgn="t"/>
            <a:r>
              <a:rPr lang="en-US" sz="1200" b="0" i="0" kern="1200">
                <a:solidFill>
                  <a:schemeClr val="tx1"/>
                </a:solidFill>
                <a:effectLst/>
                <a:latin typeface="BentonSans Regular" panose="02000503000000020004" pitchFamily="2" charset="0"/>
                <a:ea typeface="+mn-ea"/>
                <a:cs typeface="+mn-cs"/>
              </a:rPr>
              <a:t>Paul Abbott, GBT’s CEO, said: “GBT is committed to reducing emissions in line with climate science because we recognize that economic and social progress are inextricably bound with environmental sustainability. By committing to set science-based targets, GBT is building on the momentum of COP26 and the International Air Transport Association (IATA) net-zero resolution, which represents nearly 300 airlines including all our preferred partners. We invite the global travel ecosystem to challenge business-as-usual by taking climate leadership and investing in a more sustainable future.”</a:t>
            </a:r>
          </a:p>
          <a:p>
            <a:pPr fontAlgn="t"/>
            <a:r>
              <a:rPr lang="en-US" sz="1200" b="0" i="0" kern="1200">
                <a:solidFill>
                  <a:schemeClr val="tx1"/>
                </a:solidFill>
                <a:effectLst/>
                <a:latin typeface="BentonSans Regular" panose="02000503000000020004" pitchFamily="2" charset="0"/>
                <a:ea typeface="+mn-ea"/>
                <a:cs typeface="+mn-cs"/>
              </a:rPr>
              <a:t>GBT has been carbon neutral for its own travel since 2019, one of the first global travel management companies to offset 100% of its own travel emissions. To help achieve its science-based and net-zero targets, GBT will incorporate sustainable aviation fuel (SAF) into its strategy for reducing its own corporate travel emissions. GBT is already working to scale SAF throughout the aviation value chain through its collaboration with Shell Aviation, combining the buying power of airlines and GBT’s corporate business travel customers.</a:t>
            </a:r>
          </a:p>
          <a:p>
            <a:pPr fontAlgn="t"/>
            <a:r>
              <a:rPr lang="en-US" sz="1200" b="0" i="0" kern="1200">
                <a:solidFill>
                  <a:schemeClr val="tx1"/>
                </a:solidFill>
                <a:effectLst/>
                <a:latin typeface="BentonSans Regular" panose="02000503000000020004" pitchFamily="2" charset="0"/>
                <a:ea typeface="+mn-ea"/>
                <a:cs typeface="+mn-cs"/>
              </a:rPr>
              <a:t>Si-Yeon Kim, GBT’s Chief Risk &amp; Compliance Officer and Executive Chair of Environmental, Social, and Governance (ESG) said: “While GBT enables clients and travelers, we are also accelerating our own decarbonization journey. Formally committing to the SBTi is an important milestone, underlining our determination to achieve net-zero emissions by 2050 or earlier.”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3789F-38D0-4B62-B56B-00981D57CA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55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0D2BF-2795-465E-BC76-0AA0861232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48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https://www.iata.org/en/programs/environment/sustainable-aviation-fuels/</a:t>
            </a:r>
          </a:p>
          <a:p>
            <a:endParaRPr lang="en-GB"/>
          </a:p>
        </p:txBody>
      </p:sp>
      <p:sp>
        <p:nvSpPr>
          <p:cNvPr id="4" name="Slide Number Placeholder 3"/>
          <p:cNvSpPr>
            <a:spLocks noGrp="1"/>
          </p:cNvSpPr>
          <p:nvPr>
            <p:ph type="sldNum" sz="quarter" idx="5"/>
          </p:nvPr>
        </p:nvSpPr>
        <p:spPr/>
        <p:txBody>
          <a:bodyPr/>
          <a:lstStyle/>
          <a:p>
            <a:pPr marL="0" marR="0" lvl="0" indent="0" algn="r" defTabSz="931774" rtl="0" eaLnBrk="1" fontAlgn="ctr" latinLnBrk="0" hangingPunct="1">
              <a:lnSpc>
                <a:spcPct val="100000"/>
              </a:lnSpc>
              <a:spcBef>
                <a:spcPts val="0"/>
              </a:spcBef>
              <a:spcAft>
                <a:spcPts val="0"/>
              </a:spcAft>
              <a:buClrTx/>
              <a:buSzTx/>
              <a:buFontTx/>
              <a:buNone/>
              <a:tabLst/>
              <a:defRPr/>
            </a:pPr>
            <a:fld id="{777C414C-73DF-4E5D-9CEA-95064281266F}"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ctr"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152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737537D-4D66-4634-BA9B-7F5DB7BC10F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70638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37537D-4D66-4634-BA9B-7F5DB7BC10F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63796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37537D-4D66-4634-BA9B-7F5DB7BC10F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1731440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429816" y="1837258"/>
            <a:ext cx="4142184" cy="1282247"/>
          </a:xfrm>
        </p:spPr>
        <p:txBody>
          <a:bodyPr/>
          <a:lstStyle>
            <a:lvl1pPr>
              <a:defRPr lang="en-US" sz="3150" b="0" i="0" kern="1200" spc="-73" dirty="0">
                <a:solidFill>
                  <a:schemeClr val="tx1"/>
                </a:solidFill>
                <a:latin typeface="+mj-lt"/>
                <a:ea typeface="+mj-ea"/>
                <a:cs typeface="+mj-cs"/>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429816" y="3185382"/>
            <a:ext cx="4142184" cy="456009"/>
          </a:xfrm>
        </p:spPr>
        <p:txBody>
          <a:bodyPr/>
          <a:lstStyle>
            <a:lvl1pPr marL="0" algn="l" defTabSz="685800" rtl="0" eaLnBrk="1" latinLnBrk="0" hangingPunct="1">
              <a:spcBef>
                <a:spcPts val="0"/>
              </a:spcBef>
              <a:defRPr lang="en-GB" sz="1501" b="0" i="0" kern="1200" spc="-18" dirty="0" smtClean="0">
                <a:solidFill>
                  <a:schemeClr val="tx1"/>
                </a:solidFill>
                <a:latin typeface="+mn-lt"/>
                <a:ea typeface="+mn-ea"/>
                <a:cs typeface="Arial"/>
              </a:defRPr>
            </a:lvl1pPr>
            <a:lvl2pPr marL="0" indent="0">
              <a:buNone/>
              <a:defRPr/>
            </a:lvl2pPr>
          </a:lstStyle>
          <a:p>
            <a:pPr lvl="0"/>
            <a:r>
              <a:rPr lang="en-GB"/>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4730353" y="2340588"/>
            <a:ext cx="4413647" cy="2802912"/>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7124770" y="547322"/>
            <a:ext cx="2019230" cy="233832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a:p>
        </p:txBody>
      </p:sp>
      <p:pic>
        <p:nvPicPr>
          <p:cNvPr id="7" name="Picture 6">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283" y="117634"/>
            <a:ext cx="2243357" cy="96011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4438161"/>
            <a:ext cx="9144000" cy="705339"/>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2311" algn="just">
                <a:lnSpc>
                  <a:spcPts val="638"/>
                </a:lnSpc>
                <a:spcBef>
                  <a:spcPts val="0"/>
                </a:spcBef>
              </a:pPr>
              <a:r>
                <a:rPr lang="en-GB" sz="600" b="0" i="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24103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53" y="355256"/>
            <a:ext cx="8284464" cy="425196"/>
          </a:xfrm>
          <a:prstGeom prst="rect">
            <a:avLst/>
          </a:prstGeom>
        </p:spPr>
        <p:txBody>
          <a:bodyPr/>
          <a:lstStyle>
            <a:lvl1pPr>
              <a:defRPr/>
            </a:lvl1pPr>
          </a:lstStyle>
          <a:p>
            <a:r>
              <a:rPr lang="en-US"/>
              <a:t>Click to Edit Master Title Style</a:t>
            </a:r>
          </a:p>
        </p:txBody>
      </p:sp>
      <p:sp>
        <p:nvSpPr>
          <p:cNvPr id="6" name="Slide Number Placeholder 5"/>
          <p:cNvSpPr>
            <a:spLocks noGrp="1"/>
          </p:cNvSpPr>
          <p:nvPr>
            <p:ph type="sldNum" sz="quarter" idx="12"/>
          </p:nvPr>
        </p:nvSpPr>
        <p:spPr>
          <a:xfrm>
            <a:off x="8195310" y="4594860"/>
            <a:ext cx="514350" cy="137160"/>
          </a:xfrm>
          <a:prstGeom prst="rect">
            <a:avLst/>
          </a:prstGeom>
        </p:spPr>
        <p:txBody>
          <a:bodyPr/>
          <a:lstStyle/>
          <a:p>
            <a:fld id="{8C1BCF7C-2884-4FE2-A9ED-57CF9A0CDEFF}" type="slidenum">
              <a:rPr lang="en-US" smtClean="0"/>
              <a:t>‹#›</a:t>
            </a:fld>
            <a:endParaRPr lang="en-US"/>
          </a:p>
        </p:txBody>
      </p:sp>
      <p:sp>
        <p:nvSpPr>
          <p:cNvPr id="8" name="Subtitle 2"/>
          <p:cNvSpPr>
            <a:spLocks noGrp="1"/>
          </p:cNvSpPr>
          <p:nvPr>
            <p:ph type="subTitle" idx="18" hasCustomPrompt="1"/>
          </p:nvPr>
        </p:nvSpPr>
        <p:spPr>
          <a:xfrm>
            <a:off x="432054" y="822960"/>
            <a:ext cx="8284464" cy="329184"/>
          </a:xfrm>
        </p:spPr>
        <p:txBody>
          <a:bodyPr/>
          <a:lstStyle>
            <a:lvl1pPr marL="0" indent="0">
              <a:spcBef>
                <a:spcPts val="225"/>
              </a:spcBef>
              <a:buFontTx/>
              <a:buNone/>
              <a:defRPr sz="1350" cap="all" spc="90" baseline="0"/>
            </a:lvl1pPr>
          </a:lstStyle>
          <a:p>
            <a:r>
              <a:rPr lang="en-US"/>
              <a:t>Click to Edit Master subtitle Style</a:t>
            </a:r>
          </a:p>
        </p:txBody>
      </p:sp>
    </p:spTree>
    <p:extLst>
      <p:ext uri="{BB962C8B-B14F-4D97-AF65-F5344CB8AC3E}">
        <p14:creationId xmlns:p14="http://schemas.microsoft.com/office/powerpoint/2010/main" val="13966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53" y="355256"/>
            <a:ext cx="8284464" cy="425196"/>
          </a:xfrm>
          <a:prstGeom prst="rect">
            <a:avLst/>
          </a:prstGeom>
        </p:spPr>
        <p:txBody>
          <a:bodyPr/>
          <a:lstStyle>
            <a:lvl1pPr>
              <a:defRPr>
                <a:solidFill>
                  <a:schemeClr val="tx2"/>
                </a:solidFill>
              </a:defRPr>
            </a:lvl1pPr>
          </a:lstStyle>
          <a:p>
            <a:r>
              <a:rPr lang="en-US"/>
              <a:t>Click to Edit Master Title Style</a:t>
            </a:r>
          </a:p>
        </p:txBody>
      </p:sp>
      <p:sp>
        <p:nvSpPr>
          <p:cNvPr id="6" name="Slide Number Placeholder 5"/>
          <p:cNvSpPr>
            <a:spLocks noGrp="1"/>
          </p:cNvSpPr>
          <p:nvPr>
            <p:ph type="sldNum" sz="quarter" idx="12"/>
          </p:nvPr>
        </p:nvSpPr>
        <p:spPr>
          <a:xfrm>
            <a:off x="8195310" y="4594860"/>
            <a:ext cx="514350" cy="137160"/>
          </a:xfrm>
          <a:prstGeom prst="rect">
            <a:avLst/>
          </a:prstGeom>
        </p:spPr>
        <p:txBody>
          <a:bodyPr/>
          <a:lstStyle/>
          <a:p>
            <a:fld id="{8C1BCF7C-2884-4FE2-A9ED-57CF9A0CDEFF}" type="slidenum">
              <a:rPr lang="en-US" smtClean="0"/>
              <a:t>‹#›</a:t>
            </a:fld>
            <a:endParaRPr lang="en-US"/>
          </a:p>
        </p:txBody>
      </p:sp>
      <p:sp>
        <p:nvSpPr>
          <p:cNvPr id="10" name="Content Placeholder 2"/>
          <p:cNvSpPr>
            <a:spLocks noGrp="1"/>
          </p:cNvSpPr>
          <p:nvPr>
            <p:ph idx="1" hasCustomPrompt="1"/>
          </p:nvPr>
        </p:nvSpPr>
        <p:spPr>
          <a:xfrm>
            <a:off x="432054" y="1200150"/>
            <a:ext cx="8284464" cy="3120390"/>
          </a:xfrm>
        </p:spPr>
        <p:txBody>
          <a:bodyPr/>
          <a:lstStyle>
            <a:lvl1pPr marL="0" indent="0">
              <a:buFontTx/>
              <a:buNone/>
              <a:defRPr/>
            </a:lvl1pPr>
            <a:lvl2pPr marL="137160" indent="-137160">
              <a:buFont typeface="Wingdings" panose="05000000000000000000" pitchFamily="2" charset="2"/>
              <a:buChar char="§"/>
              <a:defRPr/>
            </a:lvl2pPr>
            <a:lvl3pPr marL="288036" indent="-137160">
              <a:buSzPct val="100000"/>
              <a:buFont typeface="Arial" panose="020B0604020202020204" pitchFamily="34" charset="0"/>
              <a:buChar char="–"/>
              <a:defRPr/>
            </a:lvl3pPr>
            <a:lvl4pPr marL="432054" indent="-137160">
              <a:buSzPct val="100000"/>
              <a:buFont typeface="Wingdings" panose="05000000000000000000" pitchFamily="2" charset="2"/>
              <a:buChar char="ú"/>
              <a:defRPr/>
            </a:lvl4pPr>
            <a:lvl5pPr marL="582930" indent="-13716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p:ph type="subTitle" idx="18" hasCustomPrompt="1"/>
          </p:nvPr>
        </p:nvSpPr>
        <p:spPr>
          <a:xfrm>
            <a:off x="432054" y="822960"/>
            <a:ext cx="8284464" cy="329184"/>
          </a:xfrm>
        </p:spPr>
        <p:txBody>
          <a:bodyPr/>
          <a:lstStyle>
            <a:lvl1pPr marL="0" indent="0">
              <a:spcBef>
                <a:spcPts val="225"/>
              </a:spcBef>
              <a:buFontTx/>
              <a:buNone/>
              <a:defRPr sz="1350" cap="all" spc="90" baseline="0"/>
            </a:lvl1pPr>
          </a:lstStyle>
          <a:p>
            <a:r>
              <a:rPr lang="en-US"/>
              <a:t>Click to Edit Master subtitle Style</a:t>
            </a:r>
          </a:p>
        </p:txBody>
      </p:sp>
    </p:spTree>
    <p:extLst>
      <p:ext uri="{BB962C8B-B14F-4D97-AF65-F5344CB8AC3E}">
        <p14:creationId xmlns:p14="http://schemas.microsoft.com/office/powerpoint/2010/main" val="29652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8335" y="0"/>
            <a:ext cx="9127331" cy="51435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68580" tIns="34290" rIns="68580" bIns="34290" numCol="1" anchor="t" anchorCtr="0" compatLnSpc="1">
            <a:prstTxWarp prst="textNoShape">
              <a:avLst/>
            </a:prstTxWarp>
          </a:bodyPr>
          <a:lstStyle/>
          <a:p>
            <a:endParaRPr lang="en-GB" sz="1350" b="0" i="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438161"/>
            <a:ext cx="9144000" cy="705339"/>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a:t>
            </a:fld>
            <a:endParaRPr lang="en-US"/>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433388" y="1350000"/>
            <a:ext cx="4050000" cy="1890000"/>
          </a:xfrm>
        </p:spPr>
        <p:txBody>
          <a:bodyPr/>
          <a:lstStyle>
            <a:lvl1pPr>
              <a:defRPr sz="2700">
                <a:latin typeface="+mj-lt"/>
              </a:defRPr>
            </a:lvl1pPr>
          </a:lstStyle>
          <a:p>
            <a:pPr lvl="0"/>
            <a:r>
              <a:rPr lang="en-US"/>
              <a:t>Click to edit title text styles</a:t>
            </a:r>
            <a:endParaRPr lang="en-GB"/>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175" y="4676299"/>
            <a:ext cx="843010" cy="274320"/>
          </a:xfrm>
          <a:prstGeom prst="rect">
            <a:avLst/>
          </a:prstGeom>
        </p:spPr>
      </p:pic>
      <p:sp>
        <p:nvSpPr>
          <p:cNvPr id="5" name="object 15">
            <a:extLst>
              <a:ext uri="{FF2B5EF4-FFF2-40B4-BE49-F238E27FC236}">
                <a16:creationId xmlns:a16="http://schemas.microsoft.com/office/drawing/2014/main" id="{DE3088BE-0BF8-F082-F26C-47DC50453982}"/>
              </a:ext>
            </a:extLst>
          </p:cNvPr>
          <p:cNvSpPr txBox="1"/>
          <p:nvPr/>
        </p:nvSpPr>
        <p:spPr>
          <a:xfrm>
            <a:off x="422338" y="4713755"/>
            <a:ext cx="5582222" cy="255026"/>
          </a:xfrm>
          <a:prstGeom prst="rect">
            <a:avLst/>
          </a:prstGeom>
        </p:spPr>
        <p:txBody>
          <a:bodyPr vert="horz" wrap="square" lIns="0" tIns="4910" rIns="0" bIns="0" rtlCol="0">
            <a:noAutofit/>
          </a:bodyPr>
          <a:lstStyle/>
          <a:p>
            <a:pPr marL="0">
              <a:lnSpc>
                <a:spcPts val="646"/>
              </a:lnSpc>
              <a:spcBef>
                <a:spcPts val="39"/>
              </a:spcBef>
            </a:pPr>
            <a:endParaRPr lang="en-GB" sz="600" b="0" i="0">
              <a:solidFill>
                <a:srgbClr val="888B8D"/>
              </a:solidFill>
              <a:latin typeface="BentonSans Book" panose="02000503000000020004" pitchFamily="2" charset="0"/>
              <a:cs typeface="BentonSans Regular"/>
            </a:endParaRPr>
          </a:p>
          <a:p>
            <a:pPr marL="0">
              <a:lnSpc>
                <a:spcPts val="637"/>
              </a:lnSpc>
            </a:pPr>
            <a:r>
              <a:rPr sz="600" b="0" i="0">
                <a:solidFill>
                  <a:srgbClr val="888B8D"/>
                </a:solidFill>
                <a:latin typeface="BentonSans Book" panose="02000503000000020004" pitchFamily="2" charset="0"/>
                <a:cs typeface="BentonSans Regular"/>
              </a:rPr>
              <a:t>This</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document</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contains</a:t>
            </a:r>
            <a:r>
              <a:rPr sz="600" b="0" i="0" spc="-5">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unpublished,</a:t>
            </a:r>
            <a:r>
              <a:rPr sz="600" b="0" i="0" spc="-7">
                <a:solidFill>
                  <a:srgbClr val="888B8D"/>
                </a:solidFill>
                <a:latin typeface="BentonSans Book" panose="02000503000000020004" pitchFamily="2" charset="0"/>
                <a:cs typeface="BentonSans Regular"/>
              </a:rPr>
              <a:t> </a:t>
            </a:r>
            <a:r>
              <a:rPr sz="600" b="0" i="0" spc="-5">
                <a:solidFill>
                  <a:srgbClr val="888B8D"/>
                </a:solidFill>
                <a:latin typeface="BentonSans Book" panose="02000503000000020004" pitchFamily="2" charset="0"/>
                <a:cs typeface="BentonSans Regular"/>
              </a:rPr>
              <a:t>confidential,</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and</a:t>
            </a:r>
            <a:r>
              <a:rPr sz="600" b="0" i="0" spc="-5">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proprietary</a:t>
            </a:r>
            <a:r>
              <a:rPr sz="600" b="0" i="0" spc="-7">
                <a:solidFill>
                  <a:srgbClr val="888B8D"/>
                </a:solidFill>
                <a:latin typeface="BentonSans Book" panose="02000503000000020004" pitchFamily="2" charset="0"/>
                <a:cs typeface="BentonSans Regular"/>
              </a:rPr>
              <a:t> </a:t>
            </a:r>
            <a:r>
              <a:rPr sz="600" b="0" i="0" spc="-5">
                <a:solidFill>
                  <a:srgbClr val="888B8D"/>
                </a:solidFill>
                <a:latin typeface="BentonSans Book" panose="02000503000000020004" pitchFamily="2" charset="0"/>
                <a:cs typeface="BentonSans Regular"/>
              </a:rPr>
              <a:t>information </a:t>
            </a:r>
            <a:r>
              <a:rPr sz="600" b="0" i="0">
                <a:solidFill>
                  <a:srgbClr val="888B8D"/>
                </a:solidFill>
                <a:latin typeface="BentonSans Book" panose="02000503000000020004" pitchFamily="2" charset="0"/>
                <a:cs typeface="BentonSans Regular"/>
              </a:rPr>
              <a:t>of</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American</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Express</a:t>
            </a:r>
            <a:r>
              <a:rPr sz="600" b="0" i="0" spc="-5">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Global</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Business</a:t>
            </a:r>
            <a:r>
              <a:rPr sz="600" b="0" i="0" spc="-5">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Travel</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(Amex</a:t>
            </a:r>
            <a:r>
              <a:rPr sz="600" b="0" i="0" spc="-7">
                <a:solidFill>
                  <a:srgbClr val="888B8D"/>
                </a:solidFill>
                <a:latin typeface="BentonSans Book" panose="02000503000000020004" pitchFamily="2" charset="0"/>
                <a:cs typeface="BentonSans Regular"/>
              </a:rPr>
              <a:t> </a:t>
            </a:r>
            <a:r>
              <a:rPr sz="600" b="0" i="0" spc="-5">
                <a:solidFill>
                  <a:srgbClr val="888B8D"/>
                </a:solidFill>
                <a:latin typeface="BentonSans Book" panose="02000503000000020004" pitchFamily="2" charset="0"/>
                <a:cs typeface="BentonSans Regular"/>
              </a:rPr>
              <a:t>GBT).</a:t>
            </a:r>
            <a:endParaRPr sz="600" b="0" i="0">
              <a:solidFill>
                <a:srgbClr val="888B8D"/>
              </a:solidFill>
              <a:latin typeface="BentonSans Book" panose="02000503000000020004" pitchFamily="2" charset="0"/>
              <a:cs typeface="BentonSans Regular"/>
            </a:endParaRPr>
          </a:p>
          <a:p>
            <a:pPr marL="0">
              <a:lnSpc>
                <a:spcPts val="646"/>
              </a:lnSpc>
            </a:pPr>
            <a:r>
              <a:rPr sz="600" b="0" i="0">
                <a:solidFill>
                  <a:srgbClr val="888B8D"/>
                </a:solidFill>
                <a:latin typeface="BentonSans Book" panose="02000503000000020004" pitchFamily="2" charset="0"/>
                <a:cs typeface="BentonSans Regular"/>
              </a:rPr>
              <a:t>No</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disclosure</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or</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use</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of</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any</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portion</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of</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these</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materials</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may</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be</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made</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without</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the</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express</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written</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consent</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of</a:t>
            </a:r>
            <a:r>
              <a:rPr sz="600" b="0" i="0" spc="-9">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Amex</a:t>
            </a:r>
            <a:r>
              <a:rPr sz="600" b="0" i="0" spc="-7">
                <a:solidFill>
                  <a:srgbClr val="888B8D"/>
                </a:solidFill>
                <a:latin typeface="BentonSans Book" panose="02000503000000020004" pitchFamily="2" charset="0"/>
                <a:cs typeface="BentonSans Regular"/>
              </a:rPr>
              <a:t> </a:t>
            </a:r>
            <a:r>
              <a:rPr sz="600" b="0" i="0">
                <a:solidFill>
                  <a:srgbClr val="888B8D"/>
                </a:solidFill>
                <a:latin typeface="BentonSans Book" panose="02000503000000020004" pitchFamily="2" charset="0"/>
                <a:cs typeface="BentonSans Regular"/>
              </a:rPr>
              <a:t>GBT.</a:t>
            </a:r>
            <a:r>
              <a:rPr sz="600" b="0" i="0" spc="-9">
                <a:solidFill>
                  <a:srgbClr val="888B8D"/>
                </a:solidFill>
                <a:latin typeface="BentonSans Book" panose="02000503000000020004" pitchFamily="2" charset="0"/>
                <a:cs typeface="BentonSans Regular"/>
              </a:rPr>
              <a:t> </a:t>
            </a:r>
            <a:r>
              <a:rPr lang="en-GB" sz="600" b="0" i="0">
                <a:solidFill>
                  <a:srgbClr val="888B8D"/>
                </a:solidFill>
                <a:latin typeface="BentonSans Book" panose="02000503000000020004" pitchFamily="2" charset="0"/>
                <a:cs typeface="BentonSans Regular"/>
              </a:rPr>
              <a:t>©</a:t>
            </a:r>
            <a:r>
              <a:rPr lang="en-GB" sz="600" b="0" i="0" spc="-7">
                <a:solidFill>
                  <a:srgbClr val="888B8D"/>
                </a:solidFill>
                <a:latin typeface="BentonSans Book" panose="02000503000000020004" pitchFamily="2" charset="0"/>
                <a:cs typeface="BentonSans Regular"/>
              </a:rPr>
              <a:t> </a:t>
            </a:r>
            <a:r>
              <a:rPr lang="en-GB" sz="600" b="0" i="0">
                <a:solidFill>
                  <a:srgbClr val="888B8D"/>
                </a:solidFill>
                <a:latin typeface="BentonSans Book" panose="02000503000000020004" pitchFamily="2" charset="0"/>
                <a:cs typeface="BentonSans Regular"/>
              </a:rPr>
              <a:t>2023</a:t>
            </a:r>
            <a:r>
              <a:rPr lang="en-GB" sz="600" b="0" i="0" spc="-9">
                <a:solidFill>
                  <a:srgbClr val="888B8D"/>
                </a:solidFill>
                <a:latin typeface="BentonSans Book" panose="02000503000000020004" pitchFamily="2" charset="0"/>
                <a:cs typeface="BentonSans Regular"/>
              </a:rPr>
              <a:t> </a:t>
            </a:r>
            <a:r>
              <a:rPr lang="en-GB" sz="600" b="0" i="0">
                <a:solidFill>
                  <a:srgbClr val="888B8D"/>
                </a:solidFill>
                <a:latin typeface="BentonSans Book" panose="02000503000000020004" pitchFamily="2" charset="0"/>
                <a:cs typeface="BentonSans Regular"/>
              </a:rPr>
              <a:t>GBT</a:t>
            </a:r>
            <a:r>
              <a:rPr lang="en-GB" sz="600" b="0" i="0" spc="-7">
                <a:solidFill>
                  <a:srgbClr val="888B8D"/>
                </a:solidFill>
                <a:latin typeface="BentonSans Book" panose="02000503000000020004" pitchFamily="2" charset="0"/>
                <a:cs typeface="BentonSans Regular"/>
              </a:rPr>
              <a:t> </a:t>
            </a:r>
            <a:r>
              <a:rPr lang="en-GB" sz="600" b="0" i="0">
                <a:solidFill>
                  <a:srgbClr val="888B8D"/>
                </a:solidFill>
                <a:latin typeface="BentonSans Book" panose="02000503000000020004" pitchFamily="2" charset="0"/>
                <a:cs typeface="BentonSans Regular"/>
              </a:rPr>
              <a:t>Travel</a:t>
            </a:r>
            <a:r>
              <a:rPr lang="en-GB" sz="600" b="0" i="0" spc="-9">
                <a:solidFill>
                  <a:srgbClr val="888B8D"/>
                </a:solidFill>
                <a:latin typeface="BentonSans Book" panose="02000503000000020004" pitchFamily="2" charset="0"/>
                <a:cs typeface="BentonSans Regular"/>
              </a:rPr>
              <a:t> </a:t>
            </a:r>
            <a:r>
              <a:rPr lang="en-GB" sz="600" b="0" i="0">
                <a:solidFill>
                  <a:srgbClr val="888B8D"/>
                </a:solidFill>
                <a:latin typeface="BentonSans Book" panose="02000503000000020004" pitchFamily="2" charset="0"/>
                <a:cs typeface="BentonSans Regular"/>
              </a:rPr>
              <a:t>Services</a:t>
            </a:r>
            <a:r>
              <a:rPr lang="en-GB" sz="600" b="0" i="0" spc="-9">
                <a:solidFill>
                  <a:srgbClr val="888B8D"/>
                </a:solidFill>
                <a:latin typeface="BentonSans Book" panose="02000503000000020004" pitchFamily="2" charset="0"/>
                <a:cs typeface="BentonSans Regular"/>
              </a:rPr>
              <a:t> </a:t>
            </a:r>
            <a:r>
              <a:rPr lang="en-GB" sz="600" b="0" i="0">
                <a:solidFill>
                  <a:srgbClr val="888B8D"/>
                </a:solidFill>
                <a:latin typeface="BentonSans Book" panose="02000503000000020004" pitchFamily="2" charset="0"/>
                <a:cs typeface="BentonSans Regular"/>
              </a:rPr>
              <a:t>UK</a:t>
            </a:r>
            <a:r>
              <a:rPr lang="en-GB" sz="600" b="0" i="0" spc="-7">
                <a:solidFill>
                  <a:srgbClr val="888B8D"/>
                </a:solidFill>
                <a:latin typeface="BentonSans Book" panose="02000503000000020004" pitchFamily="2" charset="0"/>
                <a:cs typeface="BentonSans Regular"/>
              </a:rPr>
              <a:t> </a:t>
            </a:r>
            <a:r>
              <a:rPr lang="en-GB" sz="600" b="0" i="0" spc="-5">
                <a:solidFill>
                  <a:srgbClr val="888B8D"/>
                </a:solidFill>
                <a:latin typeface="BentonSans Book" panose="02000503000000020004" pitchFamily="2" charset="0"/>
                <a:cs typeface="BentonSans Regular"/>
              </a:rPr>
              <a:t>Limited.</a:t>
            </a:r>
            <a:endParaRPr sz="600" b="0" i="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1992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37537D-4D66-4634-BA9B-7F5DB7BC10F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289114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737537D-4D66-4634-BA9B-7F5DB7BC10F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195867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737537D-4D66-4634-BA9B-7F5DB7BC10F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395320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737537D-4D66-4634-BA9B-7F5DB7BC10F8}"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342639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737537D-4D66-4634-BA9B-7F5DB7BC10F8}"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412142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7537D-4D66-4634-BA9B-7F5DB7BC10F8}"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200741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737537D-4D66-4634-BA9B-7F5DB7BC10F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363504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737537D-4D66-4634-BA9B-7F5DB7BC10F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E92AB5-7B6B-4B9F-9176-788360846C05}" type="slidenum">
              <a:rPr lang="en-US" smtClean="0"/>
              <a:t>‹#›</a:t>
            </a:fld>
            <a:endParaRPr lang="en-US"/>
          </a:p>
        </p:txBody>
      </p:sp>
    </p:spTree>
    <p:extLst>
      <p:ext uri="{BB962C8B-B14F-4D97-AF65-F5344CB8AC3E}">
        <p14:creationId xmlns:p14="http://schemas.microsoft.com/office/powerpoint/2010/main" val="94498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737537D-4D66-4634-BA9B-7F5DB7BC10F8}" type="datetimeFigureOut">
              <a:rPr lang="en-US" smtClean="0"/>
              <a:t>10/29/2024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64E92AB5-7B6B-4B9F-9176-788360846C05}" type="slidenum">
              <a:rPr lang="en-US" smtClean="0"/>
              <a:t>‹#›</a:t>
            </a:fld>
            <a:endParaRPr lang="en-US"/>
          </a:p>
        </p:txBody>
      </p:sp>
    </p:spTree>
    <p:extLst>
      <p:ext uri="{BB962C8B-B14F-4D97-AF65-F5344CB8AC3E}">
        <p14:creationId xmlns:p14="http://schemas.microsoft.com/office/powerpoint/2010/main" val="458484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hyperlink" Target="https://www.amexglobalbusinesstravel.com/press-room/american-express-global-business-travel-secures-climate-target-validation-by-sbti/"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iata.org/en/programs/environment/sustainable-aviation-fuel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tiff"/><Relationship Id="rId5" Type="http://schemas.openxmlformats.org/officeDocument/2006/relationships/image" Target="../media/image46.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5.png"/><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png"/><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circle with black text&#10;&#10;Description automatically generated">
            <a:extLst>
              <a:ext uri="{FF2B5EF4-FFF2-40B4-BE49-F238E27FC236}">
                <a16:creationId xmlns:a16="http://schemas.microsoft.com/office/drawing/2014/main" id="{60B05CA4-F304-1A60-499F-98939A3A1F3C}"/>
              </a:ext>
            </a:extLst>
          </p:cNvPr>
          <p:cNvPicPr>
            <a:picLocks noChangeAspect="1"/>
          </p:cNvPicPr>
          <p:nvPr/>
        </p:nvPicPr>
        <p:blipFill>
          <a:blip r:embed="rId3">
            <a:extLst>
              <a:ext uri="{28A0092B-C50C-407E-A947-70E740481C1C}">
                <a14:useLocalDpi xmlns:a14="http://schemas.microsoft.com/office/drawing/2010/main" val="0"/>
              </a:ext>
            </a:extLst>
          </a:blip>
          <a:srcRect t="8413"/>
          <a:stretch/>
        </p:blipFill>
        <p:spPr>
          <a:xfrm>
            <a:off x="2478876" y="213985"/>
            <a:ext cx="4383474" cy="4014706"/>
          </a:xfrm>
          <a:prstGeom prst="rect">
            <a:avLst/>
          </a:prstGeom>
        </p:spPr>
      </p:pic>
      <p:pic>
        <p:nvPicPr>
          <p:cNvPr id="11" name="Picture 10">
            <a:extLst>
              <a:ext uri="{FF2B5EF4-FFF2-40B4-BE49-F238E27FC236}">
                <a16:creationId xmlns:a16="http://schemas.microsoft.com/office/drawing/2014/main" id="{4A1E2750-3767-0092-2E1B-EDFA18AEF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350" y="4676930"/>
            <a:ext cx="1017789" cy="240009"/>
          </a:xfrm>
          <a:prstGeom prst="rect">
            <a:avLst/>
          </a:prstGeom>
        </p:spPr>
      </p:pic>
      <p:pic>
        <p:nvPicPr>
          <p:cNvPr id="13" name="Picture 12">
            <a:extLst>
              <a:ext uri="{FF2B5EF4-FFF2-40B4-BE49-F238E27FC236}">
                <a16:creationId xmlns:a16="http://schemas.microsoft.com/office/drawing/2014/main" id="{CB123A05-625B-5132-9B42-F80BDD8CB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039" y="4673987"/>
            <a:ext cx="829951" cy="218554"/>
          </a:xfrm>
          <a:prstGeom prst="rect">
            <a:avLst/>
          </a:prstGeom>
        </p:spPr>
      </p:pic>
      <p:sp>
        <p:nvSpPr>
          <p:cNvPr id="17" name="TextBox 16">
            <a:extLst>
              <a:ext uri="{FF2B5EF4-FFF2-40B4-BE49-F238E27FC236}">
                <a16:creationId xmlns:a16="http://schemas.microsoft.com/office/drawing/2014/main" id="{30D23A35-982D-97CB-D39B-1111C0F9F6D4}"/>
              </a:ext>
            </a:extLst>
          </p:cNvPr>
          <p:cNvSpPr txBox="1"/>
          <p:nvPr/>
        </p:nvSpPr>
        <p:spPr>
          <a:xfrm>
            <a:off x="7662102" y="4497959"/>
            <a:ext cx="829951" cy="230832"/>
          </a:xfrm>
          <a:prstGeom prst="rect">
            <a:avLst/>
          </a:prstGeom>
          <a:noFill/>
        </p:spPr>
        <p:txBody>
          <a:bodyPr wrap="square">
            <a:spAutoFit/>
          </a:bodyPr>
          <a:lstStyle/>
          <a:p>
            <a:r>
              <a:rPr lang="en-US" sz="900" i="0">
                <a:solidFill>
                  <a:schemeClr val="tx1">
                    <a:lumMod val="50000"/>
                    <a:lumOff val="50000"/>
                  </a:schemeClr>
                </a:solidFill>
                <a:effectLst/>
                <a:latin typeface="+mj-lt"/>
              </a:rPr>
              <a:t>Partners</a:t>
            </a:r>
          </a:p>
        </p:txBody>
      </p:sp>
      <p:cxnSp>
        <p:nvCxnSpPr>
          <p:cNvPr id="4" name="Straight Connector 3">
            <a:extLst>
              <a:ext uri="{FF2B5EF4-FFF2-40B4-BE49-F238E27FC236}">
                <a16:creationId xmlns:a16="http://schemas.microsoft.com/office/drawing/2014/main" id="{1A209BE3-8585-E884-DB36-8A5283ACDC31}"/>
              </a:ext>
            </a:extLst>
          </p:cNvPr>
          <p:cNvCxnSpPr>
            <a:cxnSpLocks/>
          </p:cNvCxnSpPr>
          <p:nvPr/>
        </p:nvCxnSpPr>
        <p:spPr>
          <a:xfrm>
            <a:off x="0" y="4519371"/>
            <a:ext cx="9144000"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C641C2C-AF37-6BE3-04AE-A17737D1756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5010" y="4616392"/>
            <a:ext cx="829951" cy="364829"/>
          </a:xfrm>
          <a:prstGeom prst="rect">
            <a:avLst/>
          </a:prstGeom>
        </p:spPr>
      </p:pic>
    </p:spTree>
    <p:extLst>
      <p:ext uri="{BB962C8B-B14F-4D97-AF65-F5344CB8AC3E}">
        <p14:creationId xmlns:p14="http://schemas.microsoft.com/office/powerpoint/2010/main" val="321420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AD33-DF08-5B25-E240-C3DC1FE98E56}"/>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Travel is a force for good</a:t>
            </a:r>
          </a:p>
        </p:txBody>
      </p:sp>
      <p:sp>
        <p:nvSpPr>
          <p:cNvPr id="3" name="Slide Number Placeholder 2">
            <a:extLst>
              <a:ext uri="{FF2B5EF4-FFF2-40B4-BE49-F238E27FC236}">
                <a16:creationId xmlns:a16="http://schemas.microsoft.com/office/drawing/2014/main" id="{336F65FC-C085-091D-AC62-6CEC0ECC892C}"/>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8C1BCF7C-2884-4FE2-A9ED-57CF9A0CDEFF}" type="slidenum">
              <a:rPr lang="en-US" smtClean="0"/>
              <a:t>10</a:t>
            </a:fld>
            <a:endParaRPr lang="en-US"/>
          </a:p>
        </p:txBody>
      </p:sp>
      <p:pic>
        <p:nvPicPr>
          <p:cNvPr id="6" name="Picture 5">
            <a:extLst>
              <a:ext uri="{FF2B5EF4-FFF2-40B4-BE49-F238E27FC236}">
                <a16:creationId xmlns:a16="http://schemas.microsoft.com/office/drawing/2014/main" id="{8C3F2E73-DFEF-18E5-D42A-CC636E0AC9ED}"/>
              </a:ext>
            </a:extLst>
          </p:cNvPr>
          <p:cNvPicPr>
            <a:picLocks noChangeAspect="1"/>
          </p:cNvPicPr>
          <p:nvPr/>
        </p:nvPicPr>
        <p:blipFill>
          <a:blip r:embed="rId2"/>
          <a:stretch>
            <a:fillRect/>
          </a:stretch>
        </p:blipFill>
        <p:spPr>
          <a:xfrm>
            <a:off x="2303543" y="890162"/>
            <a:ext cx="4275616" cy="35820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1914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0CD5-7A12-4129-C0D5-079E43D3FB4F}"/>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Environmental Strategy </a:t>
            </a:r>
            <a:br>
              <a:rPr lang="en-GB"/>
            </a:br>
            <a:endParaRPr lang="en-US"/>
          </a:p>
        </p:txBody>
      </p:sp>
      <p:sp>
        <p:nvSpPr>
          <p:cNvPr id="3" name="Slide Number Placeholder 2">
            <a:extLst>
              <a:ext uri="{FF2B5EF4-FFF2-40B4-BE49-F238E27FC236}">
                <a16:creationId xmlns:a16="http://schemas.microsoft.com/office/drawing/2014/main" id="{8DC3C908-646A-4CDB-8E57-AA13B4E6D58A}"/>
              </a:ext>
            </a:extLst>
          </p:cNvPr>
          <p:cNvSpPr>
            <a:spLocks noGrp="1"/>
          </p:cNvSpPr>
          <p:nvPr>
            <p:ph type="sldNum" sz="quarter" idx="12"/>
          </p:nvPr>
        </p:nvSpPr>
        <p:spPr>
          <a:xfrm>
            <a:off x="8195310" y="3572283"/>
            <a:ext cx="514350" cy="137160"/>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C1BCF7C-2884-4FE2-A9ED-57CF9A0CDEFF}" type="slidenum">
              <a:rPr kumimoji="0" lang="en-US" sz="675" b="0" i="0" u="none" strike="noStrike" kern="1200" cap="none" spc="0" normalizeH="0" baseline="0" noProof="0" smtClean="0">
                <a:ln>
                  <a:noFill/>
                </a:ln>
                <a:solidFill>
                  <a:srgbClr val="97999B"/>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675" b="0" i="0" u="none" strike="noStrike" kern="1200" cap="none" spc="0" normalizeH="0" baseline="0" noProof="0">
              <a:ln>
                <a:noFill/>
              </a:ln>
              <a:solidFill>
                <a:srgbClr val="97999B"/>
              </a:solidFill>
              <a:effectLst/>
              <a:uLnTx/>
              <a:uFillTx/>
              <a:latin typeface="Arial" panose="020B0604020202020204"/>
              <a:ea typeface="+mn-ea"/>
              <a:cs typeface="+mn-cs"/>
            </a:endParaRPr>
          </a:p>
        </p:txBody>
      </p:sp>
      <p:sp>
        <p:nvSpPr>
          <p:cNvPr id="4" name="Subtitle 3">
            <a:extLst>
              <a:ext uri="{FF2B5EF4-FFF2-40B4-BE49-F238E27FC236}">
                <a16:creationId xmlns:a16="http://schemas.microsoft.com/office/drawing/2014/main" id="{B29F5E6F-B24A-A85D-7063-DDC58AA36C45}"/>
              </a:ext>
            </a:extLst>
          </p:cNvPr>
          <p:cNvSpPr>
            <a:spLocks noGrp="1"/>
          </p:cNvSpPr>
          <p:nvPr>
            <p:ph type="subTitle" idx="18"/>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FIVE elements</a:t>
            </a:r>
          </a:p>
        </p:txBody>
      </p:sp>
      <p:sp>
        <p:nvSpPr>
          <p:cNvPr id="20" name="Rectangle 19">
            <a:extLst>
              <a:ext uri="{FF2B5EF4-FFF2-40B4-BE49-F238E27FC236}">
                <a16:creationId xmlns:a16="http://schemas.microsoft.com/office/drawing/2014/main" id="{F10F0B44-0A24-E9C8-1949-69B0328A47CE}"/>
              </a:ext>
            </a:extLst>
          </p:cNvPr>
          <p:cNvSpPr/>
          <p:nvPr/>
        </p:nvSpPr>
        <p:spPr>
          <a:xfrm>
            <a:off x="1119521" y="1967078"/>
            <a:ext cx="1061138" cy="1061138"/>
          </a:xfrm>
          <a:prstGeom prst="rect">
            <a:avLst/>
          </a:prstGeom>
          <a:solidFill>
            <a:srgbClr val="00175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188000" rtlCol="0" anchor="t"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TRACK &amp; REPORT</a:t>
            </a:r>
          </a:p>
        </p:txBody>
      </p:sp>
      <p:sp>
        <p:nvSpPr>
          <p:cNvPr id="21" name="Rectangle 20">
            <a:extLst>
              <a:ext uri="{FF2B5EF4-FFF2-40B4-BE49-F238E27FC236}">
                <a16:creationId xmlns:a16="http://schemas.microsoft.com/office/drawing/2014/main" id="{7D31595C-488B-8317-E1C2-BF5533B759BF}"/>
              </a:ext>
            </a:extLst>
          </p:cNvPr>
          <p:cNvSpPr/>
          <p:nvPr/>
        </p:nvSpPr>
        <p:spPr>
          <a:xfrm>
            <a:off x="2580708" y="1967078"/>
            <a:ext cx="1061138" cy="1061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1188000" rtlCol="0" anchor="t"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INFLUENCE </a:t>
            </a:r>
            <a:b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b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CHOICE</a:t>
            </a:r>
          </a:p>
        </p:txBody>
      </p:sp>
      <p:sp>
        <p:nvSpPr>
          <p:cNvPr id="22" name="Rectangle 21">
            <a:extLst>
              <a:ext uri="{FF2B5EF4-FFF2-40B4-BE49-F238E27FC236}">
                <a16:creationId xmlns:a16="http://schemas.microsoft.com/office/drawing/2014/main" id="{4CC33E8D-B55D-EB89-8D82-08208132D557}"/>
              </a:ext>
            </a:extLst>
          </p:cNvPr>
          <p:cNvSpPr/>
          <p:nvPr/>
        </p:nvSpPr>
        <p:spPr>
          <a:xfrm>
            <a:off x="4041895" y="1967078"/>
            <a:ext cx="1061138" cy="1061138"/>
          </a:xfrm>
          <a:prstGeom prst="rect">
            <a:avLst/>
          </a:prstGeom>
          <a:solidFill>
            <a:srgbClr val="35C4B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188000" rtlCol="0" anchor="t"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PROCURE GREEN</a:t>
            </a:r>
          </a:p>
        </p:txBody>
      </p:sp>
      <p:sp>
        <p:nvSpPr>
          <p:cNvPr id="23" name="Rectangle 22">
            <a:extLst>
              <a:ext uri="{FF2B5EF4-FFF2-40B4-BE49-F238E27FC236}">
                <a16:creationId xmlns:a16="http://schemas.microsoft.com/office/drawing/2014/main" id="{A2D5900C-78B6-79C9-BD19-9A347BDFC600}"/>
              </a:ext>
            </a:extLst>
          </p:cNvPr>
          <p:cNvSpPr/>
          <p:nvPr/>
        </p:nvSpPr>
        <p:spPr>
          <a:xfrm>
            <a:off x="5503081" y="1967078"/>
            <a:ext cx="1061138" cy="1061138"/>
          </a:xfrm>
          <a:prstGeom prst="rect">
            <a:avLst/>
          </a:prstGeom>
          <a:solidFill>
            <a:srgbClr val="00175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188000" rtlCol="0" anchor="t"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COMPENSATE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CARBON</a:t>
            </a:r>
          </a:p>
        </p:txBody>
      </p:sp>
      <p:sp>
        <p:nvSpPr>
          <p:cNvPr id="24" name="Rectangle 23">
            <a:extLst>
              <a:ext uri="{FF2B5EF4-FFF2-40B4-BE49-F238E27FC236}">
                <a16:creationId xmlns:a16="http://schemas.microsoft.com/office/drawing/2014/main" id="{4F3B8194-8799-0B10-3378-87D6FF54BD29}"/>
              </a:ext>
            </a:extLst>
          </p:cNvPr>
          <p:cNvSpPr/>
          <p:nvPr/>
        </p:nvSpPr>
        <p:spPr>
          <a:xfrm>
            <a:off x="6964268" y="1967078"/>
            <a:ext cx="1061138" cy="1061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1188000" rtlCol="0" anchor="t"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DRIVE TO NET-ZERO</a:t>
            </a:r>
            <a:b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br>
            <a:r>
              <a:rPr kumimoji="0" lang="en-US" sz="900" b="1" i="0" u="none" strike="noStrike" kern="1200" cap="none" spc="0" normalizeH="0" baseline="0" noProof="0">
                <a:ln>
                  <a:noFill/>
                </a:ln>
                <a:solidFill>
                  <a:srgbClr val="00175A"/>
                </a:solidFill>
                <a:effectLst/>
                <a:uLnTx/>
                <a:uFillTx/>
                <a:latin typeface="Arial" panose="020B0604020202020204"/>
                <a:ea typeface="+mn-ea"/>
                <a:cs typeface="+mn-cs"/>
              </a:rPr>
              <a:t>AVIATION</a:t>
            </a:r>
          </a:p>
        </p:txBody>
      </p:sp>
      <p:grpSp>
        <p:nvGrpSpPr>
          <p:cNvPr id="25" name="Group 12">
            <a:extLst>
              <a:ext uri="{FF2B5EF4-FFF2-40B4-BE49-F238E27FC236}">
                <a16:creationId xmlns:a16="http://schemas.microsoft.com/office/drawing/2014/main" id="{2ED50561-78AD-240B-A8E8-19DAAB8306B6}"/>
              </a:ext>
            </a:extLst>
          </p:cNvPr>
          <p:cNvGrpSpPr>
            <a:grpSpLocks noChangeAspect="1"/>
          </p:cNvGrpSpPr>
          <p:nvPr/>
        </p:nvGrpSpPr>
        <p:grpSpPr bwMode="auto">
          <a:xfrm>
            <a:off x="1314130" y="2160925"/>
            <a:ext cx="674319" cy="673443"/>
            <a:chOff x="1699" y="1379"/>
            <a:chExt cx="769" cy="768"/>
          </a:xfrm>
          <a:solidFill>
            <a:schemeClr val="bg1"/>
          </a:solidFill>
        </p:grpSpPr>
        <p:sp>
          <p:nvSpPr>
            <p:cNvPr id="26" name="Freeform 13">
              <a:extLst>
                <a:ext uri="{FF2B5EF4-FFF2-40B4-BE49-F238E27FC236}">
                  <a16:creationId xmlns:a16="http://schemas.microsoft.com/office/drawing/2014/main" id="{3370AE11-81A5-F187-60E4-EA61E236CF1C}"/>
                </a:ext>
              </a:extLst>
            </p:cNvPr>
            <p:cNvSpPr>
              <a:spLocks noEditPoints="1"/>
            </p:cNvSpPr>
            <p:nvPr/>
          </p:nvSpPr>
          <p:spPr bwMode="auto">
            <a:xfrm>
              <a:off x="1930" y="1379"/>
              <a:ext cx="538" cy="768"/>
            </a:xfrm>
            <a:custGeom>
              <a:avLst/>
              <a:gdLst>
                <a:gd name="T0" fmla="*/ 143 w 538"/>
                <a:gd name="T1" fmla="*/ 1536 h 1536"/>
                <a:gd name="T2" fmla="*/ 138 w 538"/>
                <a:gd name="T3" fmla="*/ 1534 h 1536"/>
                <a:gd name="T4" fmla="*/ 136 w 538"/>
                <a:gd name="T5" fmla="*/ 1530 h 1536"/>
                <a:gd name="T6" fmla="*/ 134 w 538"/>
                <a:gd name="T7" fmla="*/ 1522 h 1536"/>
                <a:gd name="T8" fmla="*/ 133 w 538"/>
                <a:gd name="T9" fmla="*/ 1440 h 1536"/>
                <a:gd name="T10" fmla="*/ 154 w 538"/>
                <a:gd name="T11" fmla="*/ 1440 h 1536"/>
                <a:gd name="T12" fmla="*/ 168 w 538"/>
                <a:gd name="T13" fmla="*/ 401 h 1536"/>
                <a:gd name="T14" fmla="*/ 49 w 538"/>
                <a:gd name="T15" fmla="*/ 609 h 1536"/>
                <a:gd name="T16" fmla="*/ 48 w 538"/>
                <a:gd name="T17" fmla="*/ 615 h 1536"/>
                <a:gd name="T18" fmla="*/ 46 w 538"/>
                <a:gd name="T19" fmla="*/ 623 h 1536"/>
                <a:gd name="T20" fmla="*/ 40 w 538"/>
                <a:gd name="T21" fmla="*/ 627 h 1536"/>
                <a:gd name="T22" fmla="*/ 10 w 538"/>
                <a:gd name="T23" fmla="*/ 627 h 1536"/>
                <a:gd name="T24" fmla="*/ 2 w 538"/>
                <a:gd name="T25" fmla="*/ 623 h 1536"/>
                <a:gd name="T26" fmla="*/ 0 w 538"/>
                <a:gd name="T27" fmla="*/ 607 h 1536"/>
                <a:gd name="T28" fmla="*/ 0 w 538"/>
                <a:gd name="T29" fmla="*/ 352 h 1536"/>
                <a:gd name="T30" fmla="*/ 2 w 538"/>
                <a:gd name="T31" fmla="*/ 334 h 1536"/>
                <a:gd name="T32" fmla="*/ 7 w 538"/>
                <a:gd name="T33" fmla="*/ 318 h 1536"/>
                <a:gd name="T34" fmla="*/ 14 w 538"/>
                <a:gd name="T35" fmla="*/ 308 h 1536"/>
                <a:gd name="T36" fmla="*/ 24 w 538"/>
                <a:gd name="T37" fmla="*/ 304 h 1536"/>
                <a:gd name="T38" fmla="*/ 168 w 538"/>
                <a:gd name="T39" fmla="*/ 304 h 1536"/>
                <a:gd name="T40" fmla="*/ 168 w 538"/>
                <a:gd name="T41" fmla="*/ 52 h 1536"/>
                <a:gd name="T42" fmla="*/ 169 w 538"/>
                <a:gd name="T43" fmla="*/ 36 h 1536"/>
                <a:gd name="T44" fmla="*/ 170 w 538"/>
                <a:gd name="T45" fmla="*/ 26 h 1536"/>
                <a:gd name="T46" fmla="*/ 175 w 538"/>
                <a:gd name="T47" fmla="*/ 14 h 1536"/>
                <a:gd name="T48" fmla="*/ 185 w 538"/>
                <a:gd name="T49" fmla="*/ 2 h 1536"/>
                <a:gd name="T50" fmla="*/ 192 w 538"/>
                <a:gd name="T51" fmla="*/ 0 h 1536"/>
                <a:gd name="T52" fmla="*/ 311 w 538"/>
                <a:gd name="T53" fmla="*/ 0 h 1536"/>
                <a:gd name="T54" fmla="*/ 340 w 538"/>
                <a:gd name="T55" fmla="*/ 0 h 1536"/>
                <a:gd name="T56" fmla="*/ 359 w 538"/>
                <a:gd name="T57" fmla="*/ 0 h 1536"/>
                <a:gd name="T58" fmla="*/ 359 w 538"/>
                <a:gd name="T59" fmla="*/ 0 h 1536"/>
                <a:gd name="T60" fmla="*/ 369 w 538"/>
                <a:gd name="T61" fmla="*/ 4 h 1536"/>
                <a:gd name="T62" fmla="*/ 377 w 538"/>
                <a:gd name="T63" fmla="*/ 14 h 1536"/>
                <a:gd name="T64" fmla="*/ 380 w 538"/>
                <a:gd name="T65" fmla="*/ 22 h 1536"/>
                <a:gd name="T66" fmla="*/ 384 w 538"/>
                <a:gd name="T67" fmla="*/ 40 h 1536"/>
                <a:gd name="T68" fmla="*/ 384 w 538"/>
                <a:gd name="T69" fmla="*/ 50 h 1536"/>
                <a:gd name="T70" fmla="*/ 384 w 538"/>
                <a:gd name="T71" fmla="*/ 671 h 1536"/>
                <a:gd name="T72" fmla="*/ 511 w 538"/>
                <a:gd name="T73" fmla="*/ 671 h 1536"/>
                <a:gd name="T74" fmla="*/ 520 w 538"/>
                <a:gd name="T75" fmla="*/ 673 h 1536"/>
                <a:gd name="T76" fmla="*/ 524 w 538"/>
                <a:gd name="T77" fmla="*/ 677 h 1536"/>
                <a:gd name="T78" fmla="*/ 530 w 538"/>
                <a:gd name="T79" fmla="*/ 685 h 1536"/>
                <a:gd name="T80" fmla="*/ 535 w 538"/>
                <a:gd name="T81" fmla="*/ 697 h 1536"/>
                <a:gd name="T82" fmla="*/ 538 w 538"/>
                <a:gd name="T83" fmla="*/ 711 h 1536"/>
                <a:gd name="T84" fmla="*/ 538 w 538"/>
                <a:gd name="T85" fmla="*/ 1486 h 1536"/>
                <a:gd name="T86" fmla="*/ 537 w 538"/>
                <a:gd name="T87" fmla="*/ 1502 h 1536"/>
                <a:gd name="T88" fmla="*/ 531 w 538"/>
                <a:gd name="T89" fmla="*/ 1520 h 1536"/>
                <a:gd name="T90" fmla="*/ 525 w 538"/>
                <a:gd name="T91" fmla="*/ 1530 h 1536"/>
                <a:gd name="T92" fmla="*/ 521 w 538"/>
                <a:gd name="T93" fmla="*/ 1534 h 1536"/>
                <a:gd name="T94" fmla="*/ 516 w 538"/>
                <a:gd name="T95" fmla="*/ 1536 h 1536"/>
                <a:gd name="T96" fmla="*/ 143 w 538"/>
                <a:gd name="T97" fmla="*/ 1536 h 1536"/>
                <a:gd name="T98" fmla="*/ 489 w 538"/>
                <a:gd name="T99" fmla="*/ 1440 h 1536"/>
                <a:gd name="T100" fmla="*/ 384 w 538"/>
                <a:gd name="T101" fmla="*/ 769 h 1536"/>
                <a:gd name="T102" fmla="*/ 217 w 538"/>
                <a:gd name="T103" fmla="*/ 1440 h 1536"/>
                <a:gd name="T104" fmla="*/ 335 w 538"/>
                <a:gd name="T105" fmla="*/ 98 h 1536"/>
                <a:gd name="T106" fmla="*/ 217 w 538"/>
                <a:gd name="T107" fmla="*/ 144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8" h="1536">
                  <a:moveTo>
                    <a:pt x="143" y="1536"/>
                  </a:moveTo>
                  <a:lnTo>
                    <a:pt x="143" y="1536"/>
                  </a:lnTo>
                  <a:lnTo>
                    <a:pt x="140" y="1536"/>
                  </a:lnTo>
                  <a:lnTo>
                    <a:pt x="138" y="1534"/>
                  </a:lnTo>
                  <a:lnTo>
                    <a:pt x="136" y="1530"/>
                  </a:lnTo>
                  <a:lnTo>
                    <a:pt x="136" y="1530"/>
                  </a:lnTo>
                  <a:lnTo>
                    <a:pt x="134" y="1526"/>
                  </a:lnTo>
                  <a:lnTo>
                    <a:pt x="134" y="1522"/>
                  </a:lnTo>
                  <a:lnTo>
                    <a:pt x="133" y="1514"/>
                  </a:lnTo>
                  <a:lnTo>
                    <a:pt x="133" y="1440"/>
                  </a:lnTo>
                  <a:lnTo>
                    <a:pt x="133" y="1440"/>
                  </a:lnTo>
                  <a:lnTo>
                    <a:pt x="154" y="1440"/>
                  </a:lnTo>
                  <a:lnTo>
                    <a:pt x="168" y="1440"/>
                  </a:lnTo>
                  <a:lnTo>
                    <a:pt x="168" y="401"/>
                  </a:lnTo>
                  <a:lnTo>
                    <a:pt x="49" y="401"/>
                  </a:lnTo>
                  <a:lnTo>
                    <a:pt x="49" y="609"/>
                  </a:lnTo>
                  <a:lnTo>
                    <a:pt x="49" y="609"/>
                  </a:lnTo>
                  <a:lnTo>
                    <a:pt x="48" y="615"/>
                  </a:lnTo>
                  <a:lnTo>
                    <a:pt x="46" y="623"/>
                  </a:lnTo>
                  <a:lnTo>
                    <a:pt x="46" y="623"/>
                  </a:lnTo>
                  <a:lnTo>
                    <a:pt x="43" y="627"/>
                  </a:lnTo>
                  <a:lnTo>
                    <a:pt x="40" y="627"/>
                  </a:lnTo>
                  <a:lnTo>
                    <a:pt x="10" y="627"/>
                  </a:lnTo>
                  <a:lnTo>
                    <a:pt x="10" y="627"/>
                  </a:lnTo>
                  <a:lnTo>
                    <a:pt x="6" y="627"/>
                  </a:lnTo>
                  <a:lnTo>
                    <a:pt x="2" y="623"/>
                  </a:lnTo>
                  <a:lnTo>
                    <a:pt x="0" y="617"/>
                  </a:lnTo>
                  <a:lnTo>
                    <a:pt x="0" y="607"/>
                  </a:lnTo>
                  <a:lnTo>
                    <a:pt x="0" y="352"/>
                  </a:lnTo>
                  <a:lnTo>
                    <a:pt x="0" y="352"/>
                  </a:lnTo>
                  <a:lnTo>
                    <a:pt x="0" y="344"/>
                  </a:lnTo>
                  <a:lnTo>
                    <a:pt x="2" y="334"/>
                  </a:lnTo>
                  <a:lnTo>
                    <a:pt x="4" y="326"/>
                  </a:lnTo>
                  <a:lnTo>
                    <a:pt x="7" y="318"/>
                  </a:lnTo>
                  <a:lnTo>
                    <a:pt x="10" y="312"/>
                  </a:lnTo>
                  <a:lnTo>
                    <a:pt x="14" y="308"/>
                  </a:lnTo>
                  <a:lnTo>
                    <a:pt x="19" y="306"/>
                  </a:lnTo>
                  <a:lnTo>
                    <a:pt x="24" y="304"/>
                  </a:lnTo>
                  <a:lnTo>
                    <a:pt x="168" y="304"/>
                  </a:lnTo>
                  <a:lnTo>
                    <a:pt x="168" y="304"/>
                  </a:lnTo>
                  <a:lnTo>
                    <a:pt x="168" y="52"/>
                  </a:lnTo>
                  <a:lnTo>
                    <a:pt x="168" y="52"/>
                  </a:lnTo>
                  <a:lnTo>
                    <a:pt x="168" y="44"/>
                  </a:lnTo>
                  <a:lnTo>
                    <a:pt x="169" y="36"/>
                  </a:lnTo>
                  <a:lnTo>
                    <a:pt x="169" y="36"/>
                  </a:lnTo>
                  <a:lnTo>
                    <a:pt x="170" y="26"/>
                  </a:lnTo>
                  <a:lnTo>
                    <a:pt x="173" y="20"/>
                  </a:lnTo>
                  <a:lnTo>
                    <a:pt x="175" y="14"/>
                  </a:lnTo>
                  <a:lnTo>
                    <a:pt x="179" y="8"/>
                  </a:lnTo>
                  <a:lnTo>
                    <a:pt x="185" y="2"/>
                  </a:lnTo>
                  <a:lnTo>
                    <a:pt x="192" y="0"/>
                  </a:lnTo>
                  <a:lnTo>
                    <a:pt x="192" y="0"/>
                  </a:lnTo>
                  <a:lnTo>
                    <a:pt x="253" y="0"/>
                  </a:lnTo>
                  <a:lnTo>
                    <a:pt x="311" y="0"/>
                  </a:lnTo>
                  <a:lnTo>
                    <a:pt x="340" y="0"/>
                  </a:lnTo>
                  <a:lnTo>
                    <a:pt x="340" y="0"/>
                  </a:lnTo>
                  <a:lnTo>
                    <a:pt x="359" y="0"/>
                  </a:lnTo>
                  <a:lnTo>
                    <a:pt x="359" y="0"/>
                  </a:lnTo>
                  <a:lnTo>
                    <a:pt x="359" y="0"/>
                  </a:lnTo>
                  <a:lnTo>
                    <a:pt x="359" y="0"/>
                  </a:lnTo>
                  <a:lnTo>
                    <a:pt x="364" y="0"/>
                  </a:lnTo>
                  <a:lnTo>
                    <a:pt x="369" y="4"/>
                  </a:lnTo>
                  <a:lnTo>
                    <a:pt x="373" y="8"/>
                  </a:lnTo>
                  <a:lnTo>
                    <a:pt x="377" y="14"/>
                  </a:lnTo>
                  <a:lnTo>
                    <a:pt x="377" y="14"/>
                  </a:lnTo>
                  <a:lnTo>
                    <a:pt x="380" y="22"/>
                  </a:lnTo>
                  <a:lnTo>
                    <a:pt x="382" y="30"/>
                  </a:lnTo>
                  <a:lnTo>
                    <a:pt x="384" y="40"/>
                  </a:lnTo>
                  <a:lnTo>
                    <a:pt x="384" y="50"/>
                  </a:lnTo>
                  <a:lnTo>
                    <a:pt x="384" y="50"/>
                  </a:lnTo>
                  <a:lnTo>
                    <a:pt x="384" y="543"/>
                  </a:lnTo>
                  <a:lnTo>
                    <a:pt x="384" y="671"/>
                  </a:lnTo>
                  <a:lnTo>
                    <a:pt x="511" y="671"/>
                  </a:lnTo>
                  <a:lnTo>
                    <a:pt x="511" y="671"/>
                  </a:lnTo>
                  <a:lnTo>
                    <a:pt x="515" y="671"/>
                  </a:lnTo>
                  <a:lnTo>
                    <a:pt x="520" y="673"/>
                  </a:lnTo>
                  <a:lnTo>
                    <a:pt x="520" y="673"/>
                  </a:lnTo>
                  <a:lnTo>
                    <a:pt x="524" y="677"/>
                  </a:lnTo>
                  <a:lnTo>
                    <a:pt x="527" y="681"/>
                  </a:lnTo>
                  <a:lnTo>
                    <a:pt x="530" y="685"/>
                  </a:lnTo>
                  <a:lnTo>
                    <a:pt x="533" y="691"/>
                  </a:lnTo>
                  <a:lnTo>
                    <a:pt x="535" y="697"/>
                  </a:lnTo>
                  <a:lnTo>
                    <a:pt x="537" y="705"/>
                  </a:lnTo>
                  <a:lnTo>
                    <a:pt x="538" y="711"/>
                  </a:lnTo>
                  <a:lnTo>
                    <a:pt x="538" y="719"/>
                  </a:lnTo>
                  <a:lnTo>
                    <a:pt x="538" y="1486"/>
                  </a:lnTo>
                  <a:lnTo>
                    <a:pt x="538" y="1486"/>
                  </a:lnTo>
                  <a:lnTo>
                    <a:pt x="537" y="1502"/>
                  </a:lnTo>
                  <a:lnTo>
                    <a:pt x="534" y="1514"/>
                  </a:lnTo>
                  <a:lnTo>
                    <a:pt x="531" y="1520"/>
                  </a:lnTo>
                  <a:lnTo>
                    <a:pt x="528" y="1526"/>
                  </a:lnTo>
                  <a:lnTo>
                    <a:pt x="525" y="1530"/>
                  </a:lnTo>
                  <a:lnTo>
                    <a:pt x="521" y="1534"/>
                  </a:lnTo>
                  <a:lnTo>
                    <a:pt x="521" y="1534"/>
                  </a:lnTo>
                  <a:lnTo>
                    <a:pt x="516" y="1536"/>
                  </a:lnTo>
                  <a:lnTo>
                    <a:pt x="516" y="1536"/>
                  </a:lnTo>
                  <a:lnTo>
                    <a:pt x="514" y="1536"/>
                  </a:lnTo>
                  <a:lnTo>
                    <a:pt x="143" y="1536"/>
                  </a:lnTo>
                  <a:close/>
                  <a:moveTo>
                    <a:pt x="384" y="1440"/>
                  </a:moveTo>
                  <a:lnTo>
                    <a:pt x="489" y="1440"/>
                  </a:lnTo>
                  <a:lnTo>
                    <a:pt x="489" y="769"/>
                  </a:lnTo>
                  <a:lnTo>
                    <a:pt x="384" y="769"/>
                  </a:lnTo>
                  <a:lnTo>
                    <a:pt x="384" y="1440"/>
                  </a:lnTo>
                  <a:close/>
                  <a:moveTo>
                    <a:pt x="217" y="1440"/>
                  </a:moveTo>
                  <a:lnTo>
                    <a:pt x="335" y="1440"/>
                  </a:lnTo>
                  <a:lnTo>
                    <a:pt x="335" y="98"/>
                  </a:lnTo>
                  <a:lnTo>
                    <a:pt x="217" y="98"/>
                  </a:lnTo>
                  <a:lnTo>
                    <a:pt x="217" y="14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sp>
          <p:nvSpPr>
            <p:cNvPr id="27" name="Freeform 14">
              <a:extLst>
                <a:ext uri="{FF2B5EF4-FFF2-40B4-BE49-F238E27FC236}">
                  <a16:creationId xmlns:a16="http://schemas.microsoft.com/office/drawing/2014/main" id="{9216BAF5-C169-07A0-3516-DFDD6162908E}"/>
                </a:ext>
              </a:extLst>
            </p:cNvPr>
            <p:cNvSpPr>
              <a:spLocks/>
            </p:cNvSpPr>
            <p:nvPr/>
          </p:nvSpPr>
          <p:spPr bwMode="auto">
            <a:xfrm>
              <a:off x="1699" y="1963"/>
              <a:ext cx="317" cy="184"/>
            </a:xfrm>
            <a:custGeom>
              <a:avLst/>
              <a:gdLst>
                <a:gd name="T0" fmla="*/ 0 w 317"/>
                <a:gd name="T1" fmla="*/ 368 h 368"/>
                <a:gd name="T2" fmla="*/ 0 w 317"/>
                <a:gd name="T3" fmla="*/ 210 h 368"/>
                <a:gd name="T4" fmla="*/ 4 w 317"/>
                <a:gd name="T5" fmla="*/ 152 h 368"/>
                <a:gd name="T6" fmla="*/ 14 w 317"/>
                <a:gd name="T7" fmla="*/ 100 h 368"/>
                <a:gd name="T8" fmla="*/ 21 w 317"/>
                <a:gd name="T9" fmla="*/ 78 h 368"/>
                <a:gd name="T10" fmla="*/ 40 w 317"/>
                <a:gd name="T11" fmla="*/ 44 h 368"/>
                <a:gd name="T12" fmla="*/ 51 w 317"/>
                <a:gd name="T13" fmla="*/ 30 h 368"/>
                <a:gd name="T14" fmla="*/ 71 w 317"/>
                <a:gd name="T15" fmla="*/ 12 h 368"/>
                <a:gd name="T16" fmla="*/ 94 w 317"/>
                <a:gd name="T17" fmla="*/ 2 h 368"/>
                <a:gd name="T18" fmla="*/ 109 w 317"/>
                <a:gd name="T19" fmla="*/ 0 h 368"/>
                <a:gd name="T20" fmla="*/ 125 w 317"/>
                <a:gd name="T21" fmla="*/ 0 h 368"/>
                <a:gd name="T22" fmla="*/ 168 w 317"/>
                <a:gd name="T23" fmla="*/ 0 h 368"/>
                <a:gd name="T24" fmla="*/ 211 w 317"/>
                <a:gd name="T25" fmla="*/ 0 h 368"/>
                <a:gd name="T26" fmla="*/ 240 w 317"/>
                <a:gd name="T27" fmla="*/ 8 h 368"/>
                <a:gd name="T28" fmla="*/ 267 w 317"/>
                <a:gd name="T29" fmla="*/ 30 h 368"/>
                <a:gd name="T30" fmla="*/ 275 w 317"/>
                <a:gd name="T31" fmla="*/ 40 h 368"/>
                <a:gd name="T32" fmla="*/ 290 w 317"/>
                <a:gd name="T33" fmla="*/ 66 h 368"/>
                <a:gd name="T34" fmla="*/ 302 w 317"/>
                <a:gd name="T35" fmla="*/ 96 h 368"/>
                <a:gd name="T36" fmla="*/ 310 w 317"/>
                <a:gd name="T37" fmla="*/ 132 h 368"/>
                <a:gd name="T38" fmla="*/ 313 w 317"/>
                <a:gd name="T39" fmla="*/ 152 h 368"/>
                <a:gd name="T40" fmla="*/ 317 w 317"/>
                <a:gd name="T41" fmla="*/ 214 h 368"/>
                <a:gd name="T42" fmla="*/ 317 w 317"/>
                <a:gd name="T43" fmla="*/ 366 h 368"/>
                <a:gd name="T44" fmla="*/ 268 w 317"/>
                <a:gd name="T45" fmla="*/ 366 h 368"/>
                <a:gd name="T46" fmla="*/ 268 w 317"/>
                <a:gd name="T47" fmla="*/ 220 h 368"/>
                <a:gd name="T48" fmla="*/ 264 w 317"/>
                <a:gd name="T49" fmla="*/ 170 h 368"/>
                <a:gd name="T50" fmla="*/ 262 w 317"/>
                <a:gd name="T51" fmla="*/ 158 h 368"/>
                <a:gd name="T52" fmla="*/ 256 w 317"/>
                <a:gd name="T53" fmla="*/ 138 h 368"/>
                <a:gd name="T54" fmla="*/ 248 w 317"/>
                <a:gd name="T55" fmla="*/ 122 h 368"/>
                <a:gd name="T56" fmla="*/ 237 w 317"/>
                <a:gd name="T57" fmla="*/ 110 h 368"/>
                <a:gd name="T58" fmla="*/ 231 w 317"/>
                <a:gd name="T59" fmla="*/ 106 h 368"/>
                <a:gd name="T60" fmla="*/ 209 w 317"/>
                <a:gd name="T61" fmla="*/ 100 h 368"/>
                <a:gd name="T62" fmla="*/ 156 w 317"/>
                <a:gd name="T63" fmla="*/ 100 h 368"/>
                <a:gd name="T64" fmla="*/ 108 w 317"/>
                <a:gd name="T65" fmla="*/ 100 h 368"/>
                <a:gd name="T66" fmla="*/ 92 w 317"/>
                <a:gd name="T67" fmla="*/ 102 h 368"/>
                <a:gd name="T68" fmla="*/ 78 w 317"/>
                <a:gd name="T69" fmla="*/ 112 h 368"/>
                <a:gd name="T70" fmla="*/ 69 w 317"/>
                <a:gd name="T71" fmla="*/ 122 h 368"/>
                <a:gd name="T72" fmla="*/ 56 w 317"/>
                <a:gd name="T73" fmla="*/ 154 h 368"/>
                <a:gd name="T74" fmla="*/ 52 w 317"/>
                <a:gd name="T75" fmla="*/ 174 h 368"/>
                <a:gd name="T76" fmla="*/ 49 w 317"/>
                <a:gd name="T77" fmla="*/ 216 h 368"/>
                <a:gd name="T78" fmla="*/ 49 w 317"/>
                <a:gd name="T79" fmla="*/ 346 h 368"/>
                <a:gd name="T80" fmla="*/ 49 w 317"/>
                <a:gd name="T81" fmla="*/ 354 h 368"/>
                <a:gd name="T82" fmla="*/ 47 w 317"/>
                <a:gd name="T83" fmla="*/ 360 h 368"/>
                <a:gd name="T84" fmla="*/ 42 w 317"/>
                <a:gd name="T85" fmla="*/ 368 h 368"/>
                <a:gd name="T86" fmla="*/ 0 w 317"/>
                <a:gd name="T87"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7" h="368">
                  <a:moveTo>
                    <a:pt x="0" y="368"/>
                  </a:moveTo>
                  <a:lnTo>
                    <a:pt x="0" y="368"/>
                  </a:lnTo>
                  <a:lnTo>
                    <a:pt x="0" y="210"/>
                  </a:lnTo>
                  <a:lnTo>
                    <a:pt x="0" y="210"/>
                  </a:lnTo>
                  <a:lnTo>
                    <a:pt x="1" y="180"/>
                  </a:lnTo>
                  <a:lnTo>
                    <a:pt x="4" y="152"/>
                  </a:lnTo>
                  <a:lnTo>
                    <a:pt x="8" y="124"/>
                  </a:lnTo>
                  <a:lnTo>
                    <a:pt x="14" y="100"/>
                  </a:lnTo>
                  <a:lnTo>
                    <a:pt x="14" y="100"/>
                  </a:lnTo>
                  <a:lnTo>
                    <a:pt x="21" y="78"/>
                  </a:lnTo>
                  <a:lnTo>
                    <a:pt x="30" y="60"/>
                  </a:lnTo>
                  <a:lnTo>
                    <a:pt x="40" y="44"/>
                  </a:lnTo>
                  <a:lnTo>
                    <a:pt x="51" y="30"/>
                  </a:lnTo>
                  <a:lnTo>
                    <a:pt x="51" y="30"/>
                  </a:lnTo>
                  <a:lnTo>
                    <a:pt x="61" y="20"/>
                  </a:lnTo>
                  <a:lnTo>
                    <a:pt x="71" y="12"/>
                  </a:lnTo>
                  <a:lnTo>
                    <a:pt x="82" y="6"/>
                  </a:lnTo>
                  <a:lnTo>
                    <a:pt x="94" y="2"/>
                  </a:lnTo>
                  <a:lnTo>
                    <a:pt x="94" y="2"/>
                  </a:lnTo>
                  <a:lnTo>
                    <a:pt x="109" y="0"/>
                  </a:lnTo>
                  <a:lnTo>
                    <a:pt x="125" y="0"/>
                  </a:lnTo>
                  <a:lnTo>
                    <a:pt x="125" y="0"/>
                  </a:lnTo>
                  <a:lnTo>
                    <a:pt x="168" y="0"/>
                  </a:lnTo>
                  <a:lnTo>
                    <a:pt x="168" y="0"/>
                  </a:lnTo>
                  <a:lnTo>
                    <a:pt x="211" y="0"/>
                  </a:lnTo>
                  <a:lnTo>
                    <a:pt x="211" y="0"/>
                  </a:lnTo>
                  <a:lnTo>
                    <a:pt x="226" y="2"/>
                  </a:lnTo>
                  <a:lnTo>
                    <a:pt x="240" y="8"/>
                  </a:lnTo>
                  <a:lnTo>
                    <a:pt x="254" y="18"/>
                  </a:lnTo>
                  <a:lnTo>
                    <a:pt x="267" y="30"/>
                  </a:lnTo>
                  <a:lnTo>
                    <a:pt x="267" y="30"/>
                  </a:lnTo>
                  <a:lnTo>
                    <a:pt x="275" y="40"/>
                  </a:lnTo>
                  <a:lnTo>
                    <a:pt x="283" y="52"/>
                  </a:lnTo>
                  <a:lnTo>
                    <a:pt x="290" y="66"/>
                  </a:lnTo>
                  <a:lnTo>
                    <a:pt x="296" y="80"/>
                  </a:lnTo>
                  <a:lnTo>
                    <a:pt x="302" y="96"/>
                  </a:lnTo>
                  <a:lnTo>
                    <a:pt x="306" y="114"/>
                  </a:lnTo>
                  <a:lnTo>
                    <a:pt x="310" y="132"/>
                  </a:lnTo>
                  <a:lnTo>
                    <a:pt x="313" y="152"/>
                  </a:lnTo>
                  <a:lnTo>
                    <a:pt x="313" y="152"/>
                  </a:lnTo>
                  <a:lnTo>
                    <a:pt x="316" y="182"/>
                  </a:lnTo>
                  <a:lnTo>
                    <a:pt x="317" y="214"/>
                  </a:lnTo>
                  <a:lnTo>
                    <a:pt x="317" y="214"/>
                  </a:lnTo>
                  <a:lnTo>
                    <a:pt x="317" y="366"/>
                  </a:lnTo>
                  <a:lnTo>
                    <a:pt x="268" y="366"/>
                  </a:lnTo>
                  <a:lnTo>
                    <a:pt x="268" y="366"/>
                  </a:lnTo>
                  <a:lnTo>
                    <a:pt x="268" y="220"/>
                  </a:lnTo>
                  <a:lnTo>
                    <a:pt x="268" y="220"/>
                  </a:lnTo>
                  <a:lnTo>
                    <a:pt x="267" y="194"/>
                  </a:lnTo>
                  <a:lnTo>
                    <a:pt x="264" y="170"/>
                  </a:lnTo>
                  <a:lnTo>
                    <a:pt x="264" y="170"/>
                  </a:lnTo>
                  <a:lnTo>
                    <a:pt x="262" y="158"/>
                  </a:lnTo>
                  <a:lnTo>
                    <a:pt x="259" y="148"/>
                  </a:lnTo>
                  <a:lnTo>
                    <a:pt x="256" y="138"/>
                  </a:lnTo>
                  <a:lnTo>
                    <a:pt x="252" y="130"/>
                  </a:lnTo>
                  <a:lnTo>
                    <a:pt x="248" y="122"/>
                  </a:lnTo>
                  <a:lnTo>
                    <a:pt x="243" y="116"/>
                  </a:lnTo>
                  <a:lnTo>
                    <a:pt x="237" y="110"/>
                  </a:lnTo>
                  <a:lnTo>
                    <a:pt x="231" y="106"/>
                  </a:lnTo>
                  <a:lnTo>
                    <a:pt x="231" y="106"/>
                  </a:lnTo>
                  <a:lnTo>
                    <a:pt x="220" y="100"/>
                  </a:lnTo>
                  <a:lnTo>
                    <a:pt x="209" y="100"/>
                  </a:lnTo>
                  <a:lnTo>
                    <a:pt x="156" y="100"/>
                  </a:lnTo>
                  <a:lnTo>
                    <a:pt x="156" y="100"/>
                  </a:lnTo>
                  <a:lnTo>
                    <a:pt x="108" y="100"/>
                  </a:lnTo>
                  <a:lnTo>
                    <a:pt x="108" y="100"/>
                  </a:lnTo>
                  <a:lnTo>
                    <a:pt x="100" y="100"/>
                  </a:lnTo>
                  <a:lnTo>
                    <a:pt x="92" y="102"/>
                  </a:lnTo>
                  <a:lnTo>
                    <a:pt x="85" y="106"/>
                  </a:lnTo>
                  <a:lnTo>
                    <a:pt x="78" y="112"/>
                  </a:lnTo>
                  <a:lnTo>
                    <a:pt x="78" y="112"/>
                  </a:lnTo>
                  <a:lnTo>
                    <a:pt x="69" y="122"/>
                  </a:lnTo>
                  <a:lnTo>
                    <a:pt x="62" y="136"/>
                  </a:lnTo>
                  <a:lnTo>
                    <a:pt x="56" y="154"/>
                  </a:lnTo>
                  <a:lnTo>
                    <a:pt x="52" y="174"/>
                  </a:lnTo>
                  <a:lnTo>
                    <a:pt x="52" y="174"/>
                  </a:lnTo>
                  <a:lnTo>
                    <a:pt x="50" y="194"/>
                  </a:lnTo>
                  <a:lnTo>
                    <a:pt x="49" y="216"/>
                  </a:lnTo>
                  <a:lnTo>
                    <a:pt x="49" y="216"/>
                  </a:lnTo>
                  <a:lnTo>
                    <a:pt x="49" y="346"/>
                  </a:lnTo>
                  <a:lnTo>
                    <a:pt x="49" y="346"/>
                  </a:lnTo>
                  <a:lnTo>
                    <a:pt x="49" y="354"/>
                  </a:lnTo>
                  <a:lnTo>
                    <a:pt x="47" y="360"/>
                  </a:lnTo>
                  <a:lnTo>
                    <a:pt x="47" y="360"/>
                  </a:lnTo>
                  <a:lnTo>
                    <a:pt x="44" y="366"/>
                  </a:lnTo>
                  <a:lnTo>
                    <a:pt x="42" y="368"/>
                  </a:lnTo>
                  <a:lnTo>
                    <a:pt x="40" y="368"/>
                  </a:lnTo>
                  <a:lnTo>
                    <a:pt x="0"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sp>
          <p:nvSpPr>
            <p:cNvPr id="28" name="Freeform 15">
              <a:extLst>
                <a:ext uri="{FF2B5EF4-FFF2-40B4-BE49-F238E27FC236}">
                  <a16:creationId xmlns:a16="http://schemas.microsoft.com/office/drawing/2014/main" id="{58370F89-9761-AEE4-1670-E1449F4B2121}"/>
                </a:ext>
              </a:extLst>
            </p:cNvPr>
            <p:cNvSpPr>
              <a:spLocks noEditPoints="1"/>
            </p:cNvSpPr>
            <p:nvPr/>
          </p:nvSpPr>
          <p:spPr bwMode="auto">
            <a:xfrm>
              <a:off x="1766" y="1705"/>
              <a:ext cx="183" cy="216"/>
            </a:xfrm>
            <a:custGeom>
              <a:avLst/>
              <a:gdLst>
                <a:gd name="T0" fmla="*/ 81 w 183"/>
                <a:gd name="T1" fmla="*/ 432 h 434"/>
                <a:gd name="T2" fmla="*/ 51 w 183"/>
                <a:gd name="T3" fmla="*/ 416 h 434"/>
                <a:gd name="T4" fmla="*/ 35 w 183"/>
                <a:gd name="T5" fmla="*/ 396 h 434"/>
                <a:gd name="T6" fmla="*/ 15 w 183"/>
                <a:gd name="T7" fmla="*/ 356 h 434"/>
                <a:gd name="T8" fmla="*/ 3 w 183"/>
                <a:gd name="T9" fmla="*/ 302 h 434"/>
                <a:gd name="T10" fmla="*/ 0 w 183"/>
                <a:gd name="T11" fmla="*/ 248 h 434"/>
                <a:gd name="T12" fmla="*/ 0 w 183"/>
                <a:gd name="T13" fmla="*/ 200 h 434"/>
                <a:gd name="T14" fmla="*/ 0 w 183"/>
                <a:gd name="T15" fmla="*/ 176 h 434"/>
                <a:gd name="T16" fmla="*/ 2 w 183"/>
                <a:gd name="T17" fmla="*/ 142 h 434"/>
                <a:gd name="T18" fmla="*/ 10 w 183"/>
                <a:gd name="T19" fmla="*/ 96 h 434"/>
                <a:gd name="T20" fmla="*/ 24 w 183"/>
                <a:gd name="T21" fmla="*/ 56 h 434"/>
                <a:gd name="T22" fmla="*/ 35 w 183"/>
                <a:gd name="T23" fmla="*/ 36 h 434"/>
                <a:gd name="T24" fmla="*/ 54 w 183"/>
                <a:gd name="T25" fmla="*/ 14 h 434"/>
                <a:gd name="T26" fmla="*/ 76 w 183"/>
                <a:gd name="T27" fmla="*/ 2 h 434"/>
                <a:gd name="T28" fmla="*/ 92 w 183"/>
                <a:gd name="T29" fmla="*/ 0 h 434"/>
                <a:gd name="T30" fmla="*/ 122 w 183"/>
                <a:gd name="T31" fmla="*/ 10 h 434"/>
                <a:gd name="T32" fmla="*/ 140 w 183"/>
                <a:gd name="T33" fmla="*/ 26 h 434"/>
                <a:gd name="T34" fmla="*/ 161 w 183"/>
                <a:gd name="T35" fmla="*/ 60 h 434"/>
                <a:gd name="T36" fmla="*/ 175 w 183"/>
                <a:gd name="T37" fmla="*/ 106 h 434"/>
                <a:gd name="T38" fmla="*/ 182 w 183"/>
                <a:gd name="T39" fmla="*/ 152 h 434"/>
                <a:gd name="T40" fmla="*/ 183 w 183"/>
                <a:gd name="T41" fmla="*/ 252 h 434"/>
                <a:gd name="T42" fmla="*/ 181 w 183"/>
                <a:gd name="T43" fmla="*/ 290 h 434"/>
                <a:gd name="T44" fmla="*/ 176 w 183"/>
                <a:gd name="T45" fmla="*/ 324 h 434"/>
                <a:gd name="T46" fmla="*/ 160 w 183"/>
                <a:gd name="T47" fmla="*/ 376 h 434"/>
                <a:gd name="T48" fmla="*/ 137 w 183"/>
                <a:gd name="T49" fmla="*/ 412 h 434"/>
                <a:gd name="T50" fmla="*/ 118 w 183"/>
                <a:gd name="T51" fmla="*/ 426 h 434"/>
                <a:gd name="T52" fmla="*/ 91 w 183"/>
                <a:gd name="T53" fmla="*/ 434 h 434"/>
                <a:gd name="T54" fmla="*/ 84 w 183"/>
                <a:gd name="T55" fmla="*/ 100 h 434"/>
                <a:gd name="T56" fmla="*/ 70 w 183"/>
                <a:gd name="T57" fmla="*/ 108 h 434"/>
                <a:gd name="T58" fmla="*/ 55 w 183"/>
                <a:gd name="T59" fmla="*/ 138 h 434"/>
                <a:gd name="T60" fmla="*/ 51 w 183"/>
                <a:gd name="T61" fmla="*/ 158 h 434"/>
                <a:gd name="T62" fmla="*/ 49 w 183"/>
                <a:gd name="T63" fmla="*/ 182 h 434"/>
                <a:gd name="T64" fmla="*/ 49 w 183"/>
                <a:gd name="T65" fmla="*/ 226 h 434"/>
                <a:gd name="T66" fmla="*/ 49 w 183"/>
                <a:gd name="T67" fmla="*/ 248 h 434"/>
                <a:gd name="T68" fmla="*/ 50 w 183"/>
                <a:gd name="T69" fmla="*/ 270 h 434"/>
                <a:gd name="T70" fmla="*/ 56 w 183"/>
                <a:gd name="T71" fmla="*/ 300 h 434"/>
                <a:gd name="T72" fmla="*/ 67 w 183"/>
                <a:gd name="T73" fmla="*/ 322 h 434"/>
                <a:gd name="T74" fmla="*/ 77 w 183"/>
                <a:gd name="T75" fmla="*/ 330 h 434"/>
                <a:gd name="T76" fmla="*/ 91 w 183"/>
                <a:gd name="T77" fmla="*/ 334 h 434"/>
                <a:gd name="T78" fmla="*/ 107 w 183"/>
                <a:gd name="T79" fmla="*/ 330 h 434"/>
                <a:gd name="T80" fmla="*/ 126 w 183"/>
                <a:gd name="T81" fmla="*/ 304 h 434"/>
                <a:gd name="T82" fmla="*/ 131 w 183"/>
                <a:gd name="T83" fmla="*/ 282 h 434"/>
                <a:gd name="T84" fmla="*/ 134 w 183"/>
                <a:gd name="T85" fmla="*/ 250 h 434"/>
                <a:gd name="T86" fmla="*/ 133 w 183"/>
                <a:gd name="T87" fmla="*/ 170 h 434"/>
                <a:gd name="T88" fmla="*/ 131 w 183"/>
                <a:gd name="T89" fmla="*/ 148 h 434"/>
                <a:gd name="T90" fmla="*/ 123 w 183"/>
                <a:gd name="T91" fmla="*/ 124 h 434"/>
                <a:gd name="T92" fmla="*/ 111 w 183"/>
                <a:gd name="T93" fmla="*/ 106 h 434"/>
                <a:gd name="T94" fmla="*/ 99 w 183"/>
                <a:gd name="T95" fmla="*/ 10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434">
                  <a:moveTo>
                    <a:pt x="91" y="434"/>
                  </a:moveTo>
                  <a:lnTo>
                    <a:pt x="91" y="434"/>
                  </a:lnTo>
                  <a:lnTo>
                    <a:pt x="81" y="432"/>
                  </a:lnTo>
                  <a:lnTo>
                    <a:pt x="71" y="430"/>
                  </a:lnTo>
                  <a:lnTo>
                    <a:pt x="61" y="424"/>
                  </a:lnTo>
                  <a:lnTo>
                    <a:pt x="51" y="416"/>
                  </a:lnTo>
                  <a:lnTo>
                    <a:pt x="51" y="416"/>
                  </a:lnTo>
                  <a:lnTo>
                    <a:pt x="43" y="406"/>
                  </a:lnTo>
                  <a:lnTo>
                    <a:pt x="35" y="396"/>
                  </a:lnTo>
                  <a:lnTo>
                    <a:pt x="27" y="384"/>
                  </a:lnTo>
                  <a:lnTo>
                    <a:pt x="21" y="370"/>
                  </a:lnTo>
                  <a:lnTo>
                    <a:pt x="15" y="356"/>
                  </a:lnTo>
                  <a:lnTo>
                    <a:pt x="10" y="338"/>
                  </a:lnTo>
                  <a:lnTo>
                    <a:pt x="6" y="320"/>
                  </a:lnTo>
                  <a:lnTo>
                    <a:pt x="3" y="302"/>
                  </a:lnTo>
                  <a:lnTo>
                    <a:pt x="3" y="302"/>
                  </a:lnTo>
                  <a:lnTo>
                    <a:pt x="1" y="276"/>
                  </a:lnTo>
                  <a:lnTo>
                    <a:pt x="0" y="248"/>
                  </a:lnTo>
                  <a:lnTo>
                    <a:pt x="0" y="248"/>
                  </a:lnTo>
                  <a:lnTo>
                    <a:pt x="0" y="216"/>
                  </a:lnTo>
                  <a:lnTo>
                    <a:pt x="0" y="200"/>
                  </a:lnTo>
                  <a:lnTo>
                    <a:pt x="0" y="200"/>
                  </a:lnTo>
                  <a:lnTo>
                    <a:pt x="0" y="200"/>
                  </a:lnTo>
                  <a:lnTo>
                    <a:pt x="0" y="176"/>
                  </a:lnTo>
                  <a:lnTo>
                    <a:pt x="0" y="176"/>
                  </a:lnTo>
                  <a:lnTo>
                    <a:pt x="1" y="160"/>
                  </a:lnTo>
                  <a:lnTo>
                    <a:pt x="2" y="142"/>
                  </a:lnTo>
                  <a:lnTo>
                    <a:pt x="4" y="126"/>
                  </a:lnTo>
                  <a:lnTo>
                    <a:pt x="7" y="110"/>
                  </a:lnTo>
                  <a:lnTo>
                    <a:pt x="10" y="96"/>
                  </a:lnTo>
                  <a:lnTo>
                    <a:pt x="14" y="82"/>
                  </a:lnTo>
                  <a:lnTo>
                    <a:pt x="18" y="70"/>
                  </a:lnTo>
                  <a:lnTo>
                    <a:pt x="24" y="56"/>
                  </a:lnTo>
                  <a:lnTo>
                    <a:pt x="24" y="56"/>
                  </a:lnTo>
                  <a:lnTo>
                    <a:pt x="29" y="46"/>
                  </a:lnTo>
                  <a:lnTo>
                    <a:pt x="35" y="36"/>
                  </a:lnTo>
                  <a:lnTo>
                    <a:pt x="41" y="28"/>
                  </a:lnTo>
                  <a:lnTo>
                    <a:pt x="47" y="20"/>
                  </a:lnTo>
                  <a:lnTo>
                    <a:pt x="54" y="14"/>
                  </a:lnTo>
                  <a:lnTo>
                    <a:pt x="61" y="10"/>
                  </a:lnTo>
                  <a:lnTo>
                    <a:pt x="69" y="6"/>
                  </a:lnTo>
                  <a:lnTo>
                    <a:pt x="76" y="2"/>
                  </a:lnTo>
                  <a:lnTo>
                    <a:pt x="76" y="2"/>
                  </a:lnTo>
                  <a:lnTo>
                    <a:pt x="92" y="0"/>
                  </a:lnTo>
                  <a:lnTo>
                    <a:pt x="92" y="0"/>
                  </a:lnTo>
                  <a:lnTo>
                    <a:pt x="103" y="0"/>
                  </a:lnTo>
                  <a:lnTo>
                    <a:pt x="112" y="4"/>
                  </a:lnTo>
                  <a:lnTo>
                    <a:pt x="122" y="10"/>
                  </a:lnTo>
                  <a:lnTo>
                    <a:pt x="131" y="16"/>
                  </a:lnTo>
                  <a:lnTo>
                    <a:pt x="131" y="16"/>
                  </a:lnTo>
                  <a:lnTo>
                    <a:pt x="140" y="26"/>
                  </a:lnTo>
                  <a:lnTo>
                    <a:pt x="148" y="36"/>
                  </a:lnTo>
                  <a:lnTo>
                    <a:pt x="155" y="46"/>
                  </a:lnTo>
                  <a:lnTo>
                    <a:pt x="161" y="60"/>
                  </a:lnTo>
                  <a:lnTo>
                    <a:pt x="166" y="74"/>
                  </a:lnTo>
                  <a:lnTo>
                    <a:pt x="171" y="90"/>
                  </a:lnTo>
                  <a:lnTo>
                    <a:pt x="175" y="106"/>
                  </a:lnTo>
                  <a:lnTo>
                    <a:pt x="179" y="124"/>
                  </a:lnTo>
                  <a:lnTo>
                    <a:pt x="179" y="124"/>
                  </a:lnTo>
                  <a:lnTo>
                    <a:pt x="182" y="152"/>
                  </a:lnTo>
                  <a:lnTo>
                    <a:pt x="183" y="182"/>
                  </a:lnTo>
                  <a:lnTo>
                    <a:pt x="183" y="182"/>
                  </a:lnTo>
                  <a:lnTo>
                    <a:pt x="183" y="252"/>
                  </a:lnTo>
                  <a:lnTo>
                    <a:pt x="183" y="252"/>
                  </a:lnTo>
                  <a:lnTo>
                    <a:pt x="182" y="272"/>
                  </a:lnTo>
                  <a:lnTo>
                    <a:pt x="181" y="290"/>
                  </a:lnTo>
                  <a:lnTo>
                    <a:pt x="179" y="308"/>
                  </a:lnTo>
                  <a:lnTo>
                    <a:pt x="176" y="324"/>
                  </a:lnTo>
                  <a:lnTo>
                    <a:pt x="176" y="324"/>
                  </a:lnTo>
                  <a:lnTo>
                    <a:pt x="171" y="342"/>
                  </a:lnTo>
                  <a:lnTo>
                    <a:pt x="166" y="360"/>
                  </a:lnTo>
                  <a:lnTo>
                    <a:pt x="160" y="376"/>
                  </a:lnTo>
                  <a:lnTo>
                    <a:pt x="153" y="390"/>
                  </a:lnTo>
                  <a:lnTo>
                    <a:pt x="145" y="402"/>
                  </a:lnTo>
                  <a:lnTo>
                    <a:pt x="137" y="412"/>
                  </a:lnTo>
                  <a:lnTo>
                    <a:pt x="128" y="420"/>
                  </a:lnTo>
                  <a:lnTo>
                    <a:pt x="118" y="426"/>
                  </a:lnTo>
                  <a:lnTo>
                    <a:pt x="118" y="426"/>
                  </a:lnTo>
                  <a:lnTo>
                    <a:pt x="104" y="432"/>
                  </a:lnTo>
                  <a:lnTo>
                    <a:pt x="91" y="434"/>
                  </a:lnTo>
                  <a:lnTo>
                    <a:pt x="91" y="434"/>
                  </a:lnTo>
                  <a:close/>
                  <a:moveTo>
                    <a:pt x="92" y="98"/>
                  </a:moveTo>
                  <a:lnTo>
                    <a:pt x="92" y="98"/>
                  </a:lnTo>
                  <a:lnTo>
                    <a:pt x="84" y="100"/>
                  </a:lnTo>
                  <a:lnTo>
                    <a:pt x="77" y="102"/>
                  </a:lnTo>
                  <a:lnTo>
                    <a:pt x="77" y="102"/>
                  </a:lnTo>
                  <a:lnTo>
                    <a:pt x="70" y="108"/>
                  </a:lnTo>
                  <a:lnTo>
                    <a:pt x="64" y="116"/>
                  </a:lnTo>
                  <a:lnTo>
                    <a:pt x="59" y="126"/>
                  </a:lnTo>
                  <a:lnTo>
                    <a:pt x="55" y="138"/>
                  </a:lnTo>
                  <a:lnTo>
                    <a:pt x="55" y="138"/>
                  </a:lnTo>
                  <a:lnTo>
                    <a:pt x="52" y="148"/>
                  </a:lnTo>
                  <a:lnTo>
                    <a:pt x="51" y="158"/>
                  </a:lnTo>
                  <a:lnTo>
                    <a:pt x="50" y="170"/>
                  </a:lnTo>
                  <a:lnTo>
                    <a:pt x="49" y="182"/>
                  </a:lnTo>
                  <a:lnTo>
                    <a:pt x="49" y="182"/>
                  </a:lnTo>
                  <a:lnTo>
                    <a:pt x="49" y="206"/>
                  </a:lnTo>
                  <a:lnTo>
                    <a:pt x="49" y="216"/>
                  </a:lnTo>
                  <a:lnTo>
                    <a:pt x="49" y="226"/>
                  </a:lnTo>
                  <a:lnTo>
                    <a:pt x="49" y="226"/>
                  </a:lnTo>
                  <a:lnTo>
                    <a:pt x="49" y="248"/>
                  </a:lnTo>
                  <a:lnTo>
                    <a:pt x="49" y="248"/>
                  </a:lnTo>
                  <a:lnTo>
                    <a:pt x="50" y="260"/>
                  </a:lnTo>
                  <a:lnTo>
                    <a:pt x="50" y="270"/>
                  </a:lnTo>
                  <a:lnTo>
                    <a:pt x="50" y="270"/>
                  </a:lnTo>
                  <a:lnTo>
                    <a:pt x="52" y="282"/>
                  </a:lnTo>
                  <a:lnTo>
                    <a:pt x="54" y="292"/>
                  </a:lnTo>
                  <a:lnTo>
                    <a:pt x="56" y="300"/>
                  </a:lnTo>
                  <a:lnTo>
                    <a:pt x="59" y="308"/>
                  </a:lnTo>
                  <a:lnTo>
                    <a:pt x="63" y="316"/>
                  </a:lnTo>
                  <a:lnTo>
                    <a:pt x="67" y="322"/>
                  </a:lnTo>
                  <a:lnTo>
                    <a:pt x="72" y="326"/>
                  </a:lnTo>
                  <a:lnTo>
                    <a:pt x="77" y="330"/>
                  </a:lnTo>
                  <a:lnTo>
                    <a:pt x="77" y="330"/>
                  </a:lnTo>
                  <a:lnTo>
                    <a:pt x="84" y="334"/>
                  </a:lnTo>
                  <a:lnTo>
                    <a:pt x="91" y="334"/>
                  </a:lnTo>
                  <a:lnTo>
                    <a:pt x="91" y="334"/>
                  </a:lnTo>
                  <a:lnTo>
                    <a:pt x="99" y="334"/>
                  </a:lnTo>
                  <a:lnTo>
                    <a:pt x="107" y="330"/>
                  </a:lnTo>
                  <a:lnTo>
                    <a:pt x="107" y="330"/>
                  </a:lnTo>
                  <a:lnTo>
                    <a:pt x="114" y="324"/>
                  </a:lnTo>
                  <a:lnTo>
                    <a:pt x="121" y="314"/>
                  </a:lnTo>
                  <a:lnTo>
                    <a:pt x="126" y="304"/>
                  </a:lnTo>
                  <a:lnTo>
                    <a:pt x="129" y="290"/>
                  </a:lnTo>
                  <a:lnTo>
                    <a:pt x="129" y="290"/>
                  </a:lnTo>
                  <a:lnTo>
                    <a:pt x="131" y="282"/>
                  </a:lnTo>
                  <a:lnTo>
                    <a:pt x="133" y="272"/>
                  </a:lnTo>
                  <a:lnTo>
                    <a:pt x="134" y="250"/>
                  </a:lnTo>
                  <a:lnTo>
                    <a:pt x="134" y="250"/>
                  </a:lnTo>
                  <a:lnTo>
                    <a:pt x="134" y="184"/>
                  </a:lnTo>
                  <a:lnTo>
                    <a:pt x="134" y="184"/>
                  </a:lnTo>
                  <a:lnTo>
                    <a:pt x="133" y="170"/>
                  </a:lnTo>
                  <a:lnTo>
                    <a:pt x="132" y="158"/>
                  </a:lnTo>
                  <a:lnTo>
                    <a:pt x="132" y="158"/>
                  </a:lnTo>
                  <a:lnTo>
                    <a:pt x="131" y="148"/>
                  </a:lnTo>
                  <a:lnTo>
                    <a:pt x="129" y="140"/>
                  </a:lnTo>
                  <a:lnTo>
                    <a:pt x="126" y="130"/>
                  </a:lnTo>
                  <a:lnTo>
                    <a:pt x="123" y="124"/>
                  </a:lnTo>
                  <a:lnTo>
                    <a:pt x="120" y="116"/>
                  </a:lnTo>
                  <a:lnTo>
                    <a:pt x="116" y="112"/>
                  </a:lnTo>
                  <a:lnTo>
                    <a:pt x="111" y="106"/>
                  </a:lnTo>
                  <a:lnTo>
                    <a:pt x="106" y="102"/>
                  </a:lnTo>
                  <a:lnTo>
                    <a:pt x="106" y="102"/>
                  </a:lnTo>
                  <a:lnTo>
                    <a:pt x="99" y="100"/>
                  </a:lnTo>
                  <a:lnTo>
                    <a:pt x="92" y="98"/>
                  </a:lnTo>
                  <a:lnTo>
                    <a:pt x="92"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grpSp>
      <p:sp>
        <p:nvSpPr>
          <p:cNvPr id="29" name="Freeform 17">
            <a:extLst>
              <a:ext uri="{FF2B5EF4-FFF2-40B4-BE49-F238E27FC236}">
                <a16:creationId xmlns:a16="http://schemas.microsoft.com/office/drawing/2014/main" id="{ED8077C8-1602-4C96-0921-570C76F4448E}"/>
              </a:ext>
            </a:extLst>
          </p:cNvPr>
          <p:cNvSpPr>
            <a:spLocks noChangeAspect="1" noEditPoints="1"/>
          </p:cNvSpPr>
          <p:nvPr/>
        </p:nvSpPr>
        <p:spPr bwMode="auto">
          <a:xfrm>
            <a:off x="2778063" y="2171449"/>
            <a:ext cx="666427" cy="652397"/>
          </a:xfrm>
          <a:custGeom>
            <a:avLst/>
            <a:gdLst>
              <a:gd name="T0" fmla="*/ 539 w 1520"/>
              <a:gd name="T1" fmla="*/ 366 h 744"/>
              <a:gd name="T2" fmla="*/ 358 w 1520"/>
              <a:gd name="T3" fmla="*/ 326 h 744"/>
              <a:gd name="T4" fmla="*/ 161 w 1520"/>
              <a:gd name="T5" fmla="*/ 321 h 744"/>
              <a:gd name="T6" fmla="*/ 227 w 1520"/>
              <a:gd name="T7" fmla="*/ 367 h 744"/>
              <a:gd name="T8" fmla="*/ 205 w 1520"/>
              <a:gd name="T9" fmla="*/ 386 h 744"/>
              <a:gd name="T10" fmla="*/ 151 w 1520"/>
              <a:gd name="T11" fmla="*/ 385 h 744"/>
              <a:gd name="T12" fmla="*/ 0 w 1520"/>
              <a:gd name="T13" fmla="*/ 297 h 744"/>
              <a:gd name="T14" fmla="*/ 163 w 1520"/>
              <a:gd name="T15" fmla="*/ 207 h 744"/>
              <a:gd name="T16" fmla="*/ 209 w 1520"/>
              <a:gd name="T17" fmla="*/ 202 h 744"/>
              <a:gd name="T18" fmla="*/ 243 w 1520"/>
              <a:gd name="T19" fmla="*/ 217 h 744"/>
              <a:gd name="T20" fmla="*/ 229 w 1520"/>
              <a:gd name="T21" fmla="*/ 242 h 744"/>
              <a:gd name="T22" fmla="*/ 316 w 1520"/>
              <a:gd name="T23" fmla="*/ 274 h 744"/>
              <a:gd name="T24" fmla="*/ 529 w 1520"/>
              <a:gd name="T25" fmla="*/ 307 h 744"/>
              <a:gd name="T26" fmla="*/ 710 w 1520"/>
              <a:gd name="T27" fmla="*/ 377 h 744"/>
              <a:gd name="T28" fmla="*/ 800 w 1520"/>
              <a:gd name="T29" fmla="*/ 437 h 744"/>
              <a:gd name="T30" fmla="*/ 867 w 1520"/>
              <a:gd name="T31" fmla="*/ 517 h 744"/>
              <a:gd name="T32" fmla="*/ 889 w 1520"/>
              <a:gd name="T33" fmla="*/ 619 h 744"/>
              <a:gd name="T34" fmla="*/ 871 w 1520"/>
              <a:gd name="T35" fmla="*/ 736 h 744"/>
              <a:gd name="T36" fmla="*/ 806 w 1520"/>
              <a:gd name="T37" fmla="*/ 742 h 744"/>
              <a:gd name="T38" fmla="*/ 784 w 1520"/>
              <a:gd name="T39" fmla="*/ 728 h 744"/>
              <a:gd name="T40" fmla="*/ 794 w 1520"/>
              <a:gd name="T41" fmla="*/ 611 h 744"/>
              <a:gd name="T42" fmla="*/ 772 w 1520"/>
              <a:gd name="T43" fmla="*/ 525 h 744"/>
              <a:gd name="T44" fmla="*/ 696 w 1520"/>
              <a:gd name="T45" fmla="*/ 445 h 744"/>
              <a:gd name="T46" fmla="*/ 806 w 1520"/>
              <a:gd name="T47" fmla="*/ 369 h 744"/>
              <a:gd name="T48" fmla="*/ 943 w 1520"/>
              <a:gd name="T49" fmla="*/ 296 h 744"/>
              <a:gd name="T50" fmla="*/ 1138 w 1520"/>
              <a:gd name="T51" fmla="*/ 244 h 744"/>
              <a:gd name="T52" fmla="*/ 1351 w 1520"/>
              <a:gd name="T53" fmla="*/ 227 h 744"/>
              <a:gd name="T54" fmla="*/ 1285 w 1520"/>
              <a:gd name="T55" fmla="*/ 196 h 744"/>
              <a:gd name="T56" fmla="*/ 1291 w 1520"/>
              <a:gd name="T57" fmla="*/ 170 h 744"/>
              <a:gd name="T58" fmla="*/ 1331 w 1520"/>
              <a:gd name="T59" fmla="*/ 161 h 744"/>
              <a:gd name="T60" fmla="*/ 1510 w 1520"/>
              <a:gd name="T61" fmla="*/ 229 h 744"/>
              <a:gd name="T62" fmla="*/ 1516 w 1520"/>
              <a:gd name="T63" fmla="*/ 256 h 744"/>
              <a:gd name="T64" fmla="*/ 1369 w 1520"/>
              <a:gd name="T65" fmla="*/ 341 h 744"/>
              <a:gd name="T66" fmla="*/ 1325 w 1520"/>
              <a:gd name="T67" fmla="*/ 337 h 744"/>
              <a:gd name="T68" fmla="*/ 1309 w 1520"/>
              <a:gd name="T69" fmla="*/ 312 h 744"/>
              <a:gd name="T70" fmla="*/ 1363 w 1520"/>
              <a:gd name="T71" fmla="*/ 275 h 744"/>
              <a:gd name="T72" fmla="*/ 1174 w 1520"/>
              <a:gd name="T73" fmla="*/ 289 h 744"/>
              <a:gd name="T74" fmla="*/ 1005 w 1520"/>
              <a:gd name="T75" fmla="*/ 334 h 744"/>
              <a:gd name="T76" fmla="*/ 891 w 1520"/>
              <a:gd name="T77" fmla="*/ 391 h 744"/>
              <a:gd name="T78" fmla="*/ 848 w 1520"/>
              <a:gd name="T79" fmla="*/ 410 h 744"/>
              <a:gd name="T80" fmla="*/ 804 w 1520"/>
              <a:gd name="T81" fmla="*/ 398 h 744"/>
              <a:gd name="T82" fmla="*/ 806 w 1520"/>
              <a:gd name="T83" fmla="*/ 369 h 744"/>
              <a:gd name="T84" fmla="*/ 597 w 1520"/>
              <a:gd name="T85" fmla="*/ 81 h 744"/>
              <a:gd name="T86" fmla="*/ 609 w 1520"/>
              <a:gd name="T87" fmla="*/ 107 h 744"/>
              <a:gd name="T88" fmla="*/ 653 w 1520"/>
              <a:gd name="T89" fmla="*/ 113 h 744"/>
              <a:gd name="T90" fmla="*/ 730 w 1520"/>
              <a:gd name="T91" fmla="*/ 281 h 744"/>
              <a:gd name="T92" fmla="*/ 762 w 1520"/>
              <a:gd name="T93" fmla="*/ 305 h 744"/>
              <a:gd name="T94" fmla="*/ 806 w 1520"/>
              <a:gd name="T95" fmla="*/ 301 h 744"/>
              <a:gd name="T96" fmla="*/ 828 w 1520"/>
              <a:gd name="T97" fmla="*/ 78 h 744"/>
              <a:gd name="T98" fmla="*/ 915 w 1520"/>
              <a:gd name="T99" fmla="*/ 112 h 744"/>
              <a:gd name="T100" fmla="*/ 955 w 1520"/>
              <a:gd name="T101" fmla="*/ 102 h 744"/>
              <a:gd name="T102" fmla="*/ 955 w 1520"/>
              <a:gd name="T103" fmla="*/ 75 h 744"/>
              <a:gd name="T104" fmla="*/ 790 w 1520"/>
              <a:gd name="T105" fmla="*/ 0 h 744"/>
              <a:gd name="T106" fmla="*/ 736 w 1520"/>
              <a:gd name="T107" fmla="*/ 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0" h="744">
                <a:moveTo>
                  <a:pt x="641" y="409"/>
                </a:moveTo>
                <a:lnTo>
                  <a:pt x="641" y="409"/>
                </a:lnTo>
                <a:lnTo>
                  <a:pt x="617" y="397"/>
                </a:lnTo>
                <a:lnTo>
                  <a:pt x="591" y="386"/>
                </a:lnTo>
                <a:lnTo>
                  <a:pt x="565" y="375"/>
                </a:lnTo>
                <a:lnTo>
                  <a:pt x="539" y="366"/>
                </a:lnTo>
                <a:lnTo>
                  <a:pt x="509" y="357"/>
                </a:lnTo>
                <a:lnTo>
                  <a:pt x="481" y="349"/>
                </a:lnTo>
                <a:lnTo>
                  <a:pt x="452" y="342"/>
                </a:lnTo>
                <a:lnTo>
                  <a:pt x="422" y="336"/>
                </a:lnTo>
                <a:lnTo>
                  <a:pt x="390" y="331"/>
                </a:lnTo>
                <a:lnTo>
                  <a:pt x="358" y="326"/>
                </a:lnTo>
                <a:lnTo>
                  <a:pt x="326" y="323"/>
                </a:lnTo>
                <a:lnTo>
                  <a:pt x="294" y="321"/>
                </a:lnTo>
                <a:lnTo>
                  <a:pt x="261" y="319"/>
                </a:lnTo>
                <a:lnTo>
                  <a:pt x="227" y="319"/>
                </a:lnTo>
                <a:lnTo>
                  <a:pt x="195" y="319"/>
                </a:lnTo>
                <a:lnTo>
                  <a:pt x="161" y="321"/>
                </a:lnTo>
                <a:lnTo>
                  <a:pt x="215" y="349"/>
                </a:lnTo>
                <a:lnTo>
                  <a:pt x="215" y="349"/>
                </a:lnTo>
                <a:lnTo>
                  <a:pt x="221" y="354"/>
                </a:lnTo>
                <a:lnTo>
                  <a:pt x="225" y="358"/>
                </a:lnTo>
                <a:lnTo>
                  <a:pt x="227" y="362"/>
                </a:lnTo>
                <a:lnTo>
                  <a:pt x="227" y="367"/>
                </a:lnTo>
                <a:lnTo>
                  <a:pt x="227" y="371"/>
                </a:lnTo>
                <a:lnTo>
                  <a:pt x="223" y="376"/>
                </a:lnTo>
                <a:lnTo>
                  <a:pt x="219" y="380"/>
                </a:lnTo>
                <a:lnTo>
                  <a:pt x="211" y="383"/>
                </a:lnTo>
                <a:lnTo>
                  <a:pt x="211" y="383"/>
                </a:lnTo>
                <a:lnTo>
                  <a:pt x="205" y="386"/>
                </a:lnTo>
                <a:lnTo>
                  <a:pt x="195" y="388"/>
                </a:lnTo>
                <a:lnTo>
                  <a:pt x="187" y="390"/>
                </a:lnTo>
                <a:lnTo>
                  <a:pt x="177" y="390"/>
                </a:lnTo>
                <a:lnTo>
                  <a:pt x="169" y="389"/>
                </a:lnTo>
                <a:lnTo>
                  <a:pt x="159" y="388"/>
                </a:lnTo>
                <a:lnTo>
                  <a:pt x="151" y="385"/>
                </a:lnTo>
                <a:lnTo>
                  <a:pt x="143" y="382"/>
                </a:lnTo>
                <a:lnTo>
                  <a:pt x="22" y="315"/>
                </a:lnTo>
                <a:lnTo>
                  <a:pt x="22" y="315"/>
                </a:lnTo>
                <a:lnTo>
                  <a:pt x="10" y="308"/>
                </a:lnTo>
                <a:lnTo>
                  <a:pt x="4" y="302"/>
                </a:lnTo>
                <a:lnTo>
                  <a:pt x="0" y="297"/>
                </a:lnTo>
                <a:lnTo>
                  <a:pt x="0" y="291"/>
                </a:lnTo>
                <a:lnTo>
                  <a:pt x="2" y="286"/>
                </a:lnTo>
                <a:lnTo>
                  <a:pt x="6" y="282"/>
                </a:lnTo>
                <a:lnTo>
                  <a:pt x="14" y="277"/>
                </a:lnTo>
                <a:lnTo>
                  <a:pt x="24" y="273"/>
                </a:lnTo>
                <a:lnTo>
                  <a:pt x="163" y="207"/>
                </a:lnTo>
                <a:lnTo>
                  <a:pt x="163" y="207"/>
                </a:lnTo>
                <a:lnTo>
                  <a:pt x="171" y="204"/>
                </a:lnTo>
                <a:lnTo>
                  <a:pt x="181" y="202"/>
                </a:lnTo>
                <a:lnTo>
                  <a:pt x="189" y="201"/>
                </a:lnTo>
                <a:lnTo>
                  <a:pt x="199" y="201"/>
                </a:lnTo>
                <a:lnTo>
                  <a:pt x="209" y="202"/>
                </a:lnTo>
                <a:lnTo>
                  <a:pt x="217" y="203"/>
                </a:lnTo>
                <a:lnTo>
                  <a:pt x="225" y="206"/>
                </a:lnTo>
                <a:lnTo>
                  <a:pt x="233" y="209"/>
                </a:lnTo>
                <a:lnTo>
                  <a:pt x="233" y="209"/>
                </a:lnTo>
                <a:lnTo>
                  <a:pt x="239" y="213"/>
                </a:lnTo>
                <a:lnTo>
                  <a:pt x="243" y="217"/>
                </a:lnTo>
                <a:lnTo>
                  <a:pt x="245" y="221"/>
                </a:lnTo>
                <a:lnTo>
                  <a:pt x="245" y="226"/>
                </a:lnTo>
                <a:lnTo>
                  <a:pt x="243" y="230"/>
                </a:lnTo>
                <a:lnTo>
                  <a:pt x="241" y="235"/>
                </a:lnTo>
                <a:lnTo>
                  <a:pt x="235" y="239"/>
                </a:lnTo>
                <a:lnTo>
                  <a:pt x="229" y="242"/>
                </a:lnTo>
                <a:lnTo>
                  <a:pt x="169" y="270"/>
                </a:lnTo>
                <a:lnTo>
                  <a:pt x="169" y="270"/>
                </a:lnTo>
                <a:lnTo>
                  <a:pt x="205" y="270"/>
                </a:lnTo>
                <a:lnTo>
                  <a:pt x="243" y="270"/>
                </a:lnTo>
                <a:lnTo>
                  <a:pt x="279" y="271"/>
                </a:lnTo>
                <a:lnTo>
                  <a:pt x="316" y="274"/>
                </a:lnTo>
                <a:lnTo>
                  <a:pt x="352" y="277"/>
                </a:lnTo>
                <a:lnTo>
                  <a:pt x="388" y="281"/>
                </a:lnTo>
                <a:lnTo>
                  <a:pt x="424" y="286"/>
                </a:lnTo>
                <a:lnTo>
                  <a:pt x="460" y="292"/>
                </a:lnTo>
                <a:lnTo>
                  <a:pt x="495" y="299"/>
                </a:lnTo>
                <a:lnTo>
                  <a:pt x="529" y="307"/>
                </a:lnTo>
                <a:lnTo>
                  <a:pt x="561" y="316"/>
                </a:lnTo>
                <a:lnTo>
                  <a:pt x="593" y="326"/>
                </a:lnTo>
                <a:lnTo>
                  <a:pt x="625" y="337"/>
                </a:lnTo>
                <a:lnTo>
                  <a:pt x="655" y="350"/>
                </a:lnTo>
                <a:lnTo>
                  <a:pt x="684" y="363"/>
                </a:lnTo>
                <a:lnTo>
                  <a:pt x="710" y="377"/>
                </a:lnTo>
                <a:lnTo>
                  <a:pt x="710" y="377"/>
                </a:lnTo>
                <a:lnTo>
                  <a:pt x="732" y="388"/>
                </a:lnTo>
                <a:lnTo>
                  <a:pt x="750" y="400"/>
                </a:lnTo>
                <a:lnTo>
                  <a:pt x="768" y="412"/>
                </a:lnTo>
                <a:lnTo>
                  <a:pt x="784" y="424"/>
                </a:lnTo>
                <a:lnTo>
                  <a:pt x="800" y="437"/>
                </a:lnTo>
                <a:lnTo>
                  <a:pt x="814" y="450"/>
                </a:lnTo>
                <a:lnTo>
                  <a:pt x="828" y="463"/>
                </a:lnTo>
                <a:lnTo>
                  <a:pt x="840" y="476"/>
                </a:lnTo>
                <a:lnTo>
                  <a:pt x="850" y="489"/>
                </a:lnTo>
                <a:lnTo>
                  <a:pt x="857" y="503"/>
                </a:lnTo>
                <a:lnTo>
                  <a:pt x="867" y="517"/>
                </a:lnTo>
                <a:lnTo>
                  <a:pt x="873" y="531"/>
                </a:lnTo>
                <a:lnTo>
                  <a:pt x="879" y="545"/>
                </a:lnTo>
                <a:lnTo>
                  <a:pt x="883" y="559"/>
                </a:lnTo>
                <a:lnTo>
                  <a:pt x="889" y="587"/>
                </a:lnTo>
                <a:lnTo>
                  <a:pt x="889" y="587"/>
                </a:lnTo>
                <a:lnTo>
                  <a:pt x="889" y="619"/>
                </a:lnTo>
                <a:lnTo>
                  <a:pt x="885" y="665"/>
                </a:lnTo>
                <a:lnTo>
                  <a:pt x="881" y="708"/>
                </a:lnTo>
                <a:lnTo>
                  <a:pt x="877" y="730"/>
                </a:lnTo>
                <a:lnTo>
                  <a:pt x="877" y="730"/>
                </a:lnTo>
                <a:lnTo>
                  <a:pt x="875" y="733"/>
                </a:lnTo>
                <a:lnTo>
                  <a:pt x="871" y="736"/>
                </a:lnTo>
                <a:lnTo>
                  <a:pt x="865" y="739"/>
                </a:lnTo>
                <a:lnTo>
                  <a:pt x="859" y="741"/>
                </a:lnTo>
                <a:lnTo>
                  <a:pt x="846" y="743"/>
                </a:lnTo>
                <a:lnTo>
                  <a:pt x="830" y="744"/>
                </a:lnTo>
                <a:lnTo>
                  <a:pt x="814" y="743"/>
                </a:lnTo>
                <a:lnTo>
                  <a:pt x="806" y="742"/>
                </a:lnTo>
                <a:lnTo>
                  <a:pt x="800" y="740"/>
                </a:lnTo>
                <a:lnTo>
                  <a:pt x="794" y="738"/>
                </a:lnTo>
                <a:lnTo>
                  <a:pt x="788" y="735"/>
                </a:lnTo>
                <a:lnTo>
                  <a:pt x="786" y="732"/>
                </a:lnTo>
                <a:lnTo>
                  <a:pt x="784" y="728"/>
                </a:lnTo>
                <a:lnTo>
                  <a:pt x="784" y="728"/>
                </a:lnTo>
                <a:lnTo>
                  <a:pt x="786" y="707"/>
                </a:lnTo>
                <a:lnTo>
                  <a:pt x="788" y="686"/>
                </a:lnTo>
                <a:lnTo>
                  <a:pt x="788" y="686"/>
                </a:lnTo>
                <a:lnTo>
                  <a:pt x="794" y="625"/>
                </a:lnTo>
                <a:lnTo>
                  <a:pt x="794" y="625"/>
                </a:lnTo>
                <a:lnTo>
                  <a:pt x="794" y="611"/>
                </a:lnTo>
                <a:lnTo>
                  <a:pt x="794" y="596"/>
                </a:lnTo>
                <a:lnTo>
                  <a:pt x="792" y="582"/>
                </a:lnTo>
                <a:lnTo>
                  <a:pt x="790" y="567"/>
                </a:lnTo>
                <a:lnTo>
                  <a:pt x="784" y="553"/>
                </a:lnTo>
                <a:lnTo>
                  <a:pt x="778" y="539"/>
                </a:lnTo>
                <a:lnTo>
                  <a:pt x="772" y="525"/>
                </a:lnTo>
                <a:lnTo>
                  <a:pt x="762" y="511"/>
                </a:lnTo>
                <a:lnTo>
                  <a:pt x="752" y="497"/>
                </a:lnTo>
                <a:lnTo>
                  <a:pt x="740" y="484"/>
                </a:lnTo>
                <a:lnTo>
                  <a:pt x="728" y="471"/>
                </a:lnTo>
                <a:lnTo>
                  <a:pt x="712" y="458"/>
                </a:lnTo>
                <a:lnTo>
                  <a:pt x="696" y="445"/>
                </a:lnTo>
                <a:lnTo>
                  <a:pt x="680" y="433"/>
                </a:lnTo>
                <a:lnTo>
                  <a:pt x="661" y="421"/>
                </a:lnTo>
                <a:lnTo>
                  <a:pt x="641" y="409"/>
                </a:lnTo>
                <a:lnTo>
                  <a:pt x="641" y="409"/>
                </a:lnTo>
                <a:close/>
                <a:moveTo>
                  <a:pt x="806" y="369"/>
                </a:moveTo>
                <a:lnTo>
                  <a:pt x="806" y="369"/>
                </a:lnTo>
                <a:lnTo>
                  <a:pt x="834" y="350"/>
                </a:lnTo>
                <a:lnTo>
                  <a:pt x="834" y="350"/>
                </a:lnTo>
                <a:lnTo>
                  <a:pt x="859" y="335"/>
                </a:lnTo>
                <a:lnTo>
                  <a:pt x="887" y="321"/>
                </a:lnTo>
                <a:lnTo>
                  <a:pt x="915" y="308"/>
                </a:lnTo>
                <a:lnTo>
                  <a:pt x="943" y="296"/>
                </a:lnTo>
                <a:lnTo>
                  <a:pt x="975" y="285"/>
                </a:lnTo>
                <a:lnTo>
                  <a:pt x="1005" y="275"/>
                </a:lnTo>
                <a:lnTo>
                  <a:pt x="1037" y="266"/>
                </a:lnTo>
                <a:lnTo>
                  <a:pt x="1070" y="257"/>
                </a:lnTo>
                <a:lnTo>
                  <a:pt x="1104" y="250"/>
                </a:lnTo>
                <a:lnTo>
                  <a:pt x="1138" y="244"/>
                </a:lnTo>
                <a:lnTo>
                  <a:pt x="1174" y="238"/>
                </a:lnTo>
                <a:lnTo>
                  <a:pt x="1208" y="234"/>
                </a:lnTo>
                <a:lnTo>
                  <a:pt x="1243" y="231"/>
                </a:lnTo>
                <a:lnTo>
                  <a:pt x="1279" y="228"/>
                </a:lnTo>
                <a:lnTo>
                  <a:pt x="1315" y="227"/>
                </a:lnTo>
                <a:lnTo>
                  <a:pt x="1351" y="227"/>
                </a:lnTo>
                <a:lnTo>
                  <a:pt x="1351" y="227"/>
                </a:lnTo>
                <a:lnTo>
                  <a:pt x="1353" y="226"/>
                </a:lnTo>
                <a:lnTo>
                  <a:pt x="1295" y="203"/>
                </a:lnTo>
                <a:lnTo>
                  <a:pt x="1295" y="203"/>
                </a:lnTo>
                <a:lnTo>
                  <a:pt x="1289" y="200"/>
                </a:lnTo>
                <a:lnTo>
                  <a:pt x="1285" y="196"/>
                </a:lnTo>
                <a:lnTo>
                  <a:pt x="1281" y="192"/>
                </a:lnTo>
                <a:lnTo>
                  <a:pt x="1279" y="188"/>
                </a:lnTo>
                <a:lnTo>
                  <a:pt x="1279" y="183"/>
                </a:lnTo>
                <a:lnTo>
                  <a:pt x="1281" y="178"/>
                </a:lnTo>
                <a:lnTo>
                  <a:pt x="1285" y="174"/>
                </a:lnTo>
                <a:lnTo>
                  <a:pt x="1291" y="170"/>
                </a:lnTo>
                <a:lnTo>
                  <a:pt x="1291" y="170"/>
                </a:lnTo>
                <a:lnTo>
                  <a:pt x="1297" y="167"/>
                </a:lnTo>
                <a:lnTo>
                  <a:pt x="1305" y="164"/>
                </a:lnTo>
                <a:lnTo>
                  <a:pt x="1313" y="162"/>
                </a:lnTo>
                <a:lnTo>
                  <a:pt x="1321" y="161"/>
                </a:lnTo>
                <a:lnTo>
                  <a:pt x="1331" y="161"/>
                </a:lnTo>
                <a:lnTo>
                  <a:pt x="1339" y="162"/>
                </a:lnTo>
                <a:lnTo>
                  <a:pt x="1347" y="163"/>
                </a:lnTo>
                <a:lnTo>
                  <a:pt x="1355" y="165"/>
                </a:lnTo>
                <a:lnTo>
                  <a:pt x="1504" y="226"/>
                </a:lnTo>
                <a:lnTo>
                  <a:pt x="1504" y="226"/>
                </a:lnTo>
                <a:lnTo>
                  <a:pt x="1510" y="229"/>
                </a:lnTo>
                <a:lnTo>
                  <a:pt x="1514" y="233"/>
                </a:lnTo>
                <a:lnTo>
                  <a:pt x="1518" y="237"/>
                </a:lnTo>
                <a:lnTo>
                  <a:pt x="1520" y="241"/>
                </a:lnTo>
                <a:lnTo>
                  <a:pt x="1520" y="246"/>
                </a:lnTo>
                <a:lnTo>
                  <a:pt x="1520" y="251"/>
                </a:lnTo>
                <a:lnTo>
                  <a:pt x="1516" y="256"/>
                </a:lnTo>
                <a:lnTo>
                  <a:pt x="1508" y="261"/>
                </a:lnTo>
                <a:lnTo>
                  <a:pt x="1391" y="333"/>
                </a:lnTo>
                <a:lnTo>
                  <a:pt x="1391" y="333"/>
                </a:lnTo>
                <a:lnTo>
                  <a:pt x="1385" y="337"/>
                </a:lnTo>
                <a:lnTo>
                  <a:pt x="1377" y="340"/>
                </a:lnTo>
                <a:lnTo>
                  <a:pt x="1369" y="341"/>
                </a:lnTo>
                <a:lnTo>
                  <a:pt x="1359" y="342"/>
                </a:lnTo>
                <a:lnTo>
                  <a:pt x="1351" y="342"/>
                </a:lnTo>
                <a:lnTo>
                  <a:pt x="1341" y="342"/>
                </a:lnTo>
                <a:lnTo>
                  <a:pt x="1333" y="340"/>
                </a:lnTo>
                <a:lnTo>
                  <a:pt x="1325" y="337"/>
                </a:lnTo>
                <a:lnTo>
                  <a:pt x="1325" y="337"/>
                </a:lnTo>
                <a:lnTo>
                  <a:pt x="1317" y="334"/>
                </a:lnTo>
                <a:lnTo>
                  <a:pt x="1313" y="330"/>
                </a:lnTo>
                <a:lnTo>
                  <a:pt x="1309" y="325"/>
                </a:lnTo>
                <a:lnTo>
                  <a:pt x="1307" y="321"/>
                </a:lnTo>
                <a:lnTo>
                  <a:pt x="1307" y="316"/>
                </a:lnTo>
                <a:lnTo>
                  <a:pt x="1309" y="312"/>
                </a:lnTo>
                <a:lnTo>
                  <a:pt x="1313" y="307"/>
                </a:lnTo>
                <a:lnTo>
                  <a:pt x="1317" y="303"/>
                </a:lnTo>
                <a:lnTo>
                  <a:pt x="1363" y="275"/>
                </a:lnTo>
                <a:lnTo>
                  <a:pt x="1363" y="275"/>
                </a:lnTo>
                <a:lnTo>
                  <a:pt x="1363" y="275"/>
                </a:lnTo>
                <a:lnTo>
                  <a:pt x="1363" y="275"/>
                </a:lnTo>
                <a:lnTo>
                  <a:pt x="1331" y="275"/>
                </a:lnTo>
                <a:lnTo>
                  <a:pt x="1299" y="276"/>
                </a:lnTo>
                <a:lnTo>
                  <a:pt x="1267" y="278"/>
                </a:lnTo>
                <a:lnTo>
                  <a:pt x="1235" y="281"/>
                </a:lnTo>
                <a:lnTo>
                  <a:pt x="1206" y="285"/>
                </a:lnTo>
                <a:lnTo>
                  <a:pt x="1174" y="289"/>
                </a:lnTo>
                <a:lnTo>
                  <a:pt x="1144" y="294"/>
                </a:lnTo>
                <a:lnTo>
                  <a:pt x="1114" y="301"/>
                </a:lnTo>
                <a:lnTo>
                  <a:pt x="1086" y="308"/>
                </a:lnTo>
                <a:lnTo>
                  <a:pt x="1058" y="316"/>
                </a:lnTo>
                <a:lnTo>
                  <a:pt x="1031" y="324"/>
                </a:lnTo>
                <a:lnTo>
                  <a:pt x="1005" y="334"/>
                </a:lnTo>
                <a:lnTo>
                  <a:pt x="979" y="344"/>
                </a:lnTo>
                <a:lnTo>
                  <a:pt x="955" y="356"/>
                </a:lnTo>
                <a:lnTo>
                  <a:pt x="931" y="368"/>
                </a:lnTo>
                <a:lnTo>
                  <a:pt x="909" y="381"/>
                </a:lnTo>
                <a:lnTo>
                  <a:pt x="909" y="381"/>
                </a:lnTo>
                <a:lnTo>
                  <a:pt x="891" y="391"/>
                </a:lnTo>
                <a:lnTo>
                  <a:pt x="877" y="402"/>
                </a:lnTo>
                <a:lnTo>
                  <a:pt x="877" y="402"/>
                </a:lnTo>
                <a:lnTo>
                  <a:pt x="871" y="406"/>
                </a:lnTo>
                <a:lnTo>
                  <a:pt x="863" y="408"/>
                </a:lnTo>
                <a:lnTo>
                  <a:pt x="855" y="410"/>
                </a:lnTo>
                <a:lnTo>
                  <a:pt x="848" y="410"/>
                </a:lnTo>
                <a:lnTo>
                  <a:pt x="840" y="410"/>
                </a:lnTo>
                <a:lnTo>
                  <a:pt x="832" y="409"/>
                </a:lnTo>
                <a:lnTo>
                  <a:pt x="824" y="407"/>
                </a:lnTo>
                <a:lnTo>
                  <a:pt x="816" y="404"/>
                </a:lnTo>
                <a:lnTo>
                  <a:pt x="810" y="401"/>
                </a:lnTo>
                <a:lnTo>
                  <a:pt x="804" y="398"/>
                </a:lnTo>
                <a:lnTo>
                  <a:pt x="800" y="394"/>
                </a:lnTo>
                <a:lnTo>
                  <a:pt x="796" y="389"/>
                </a:lnTo>
                <a:lnTo>
                  <a:pt x="796" y="384"/>
                </a:lnTo>
                <a:lnTo>
                  <a:pt x="796" y="379"/>
                </a:lnTo>
                <a:lnTo>
                  <a:pt x="800" y="374"/>
                </a:lnTo>
                <a:lnTo>
                  <a:pt x="806" y="369"/>
                </a:lnTo>
                <a:lnTo>
                  <a:pt x="806" y="369"/>
                </a:lnTo>
                <a:close/>
                <a:moveTo>
                  <a:pt x="736" y="8"/>
                </a:moveTo>
                <a:lnTo>
                  <a:pt x="607" y="74"/>
                </a:lnTo>
                <a:lnTo>
                  <a:pt x="607" y="74"/>
                </a:lnTo>
                <a:lnTo>
                  <a:pt x="601" y="77"/>
                </a:lnTo>
                <a:lnTo>
                  <a:pt x="597" y="81"/>
                </a:lnTo>
                <a:lnTo>
                  <a:pt x="595" y="85"/>
                </a:lnTo>
                <a:lnTo>
                  <a:pt x="595" y="90"/>
                </a:lnTo>
                <a:lnTo>
                  <a:pt x="597" y="94"/>
                </a:lnTo>
                <a:lnTo>
                  <a:pt x="599" y="99"/>
                </a:lnTo>
                <a:lnTo>
                  <a:pt x="603" y="103"/>
                </a:lnTo>
                <a:lnTo>
                  <a:pt x="609" y="107"/>
                </a:lnTo>
                <a:lnTo>
                  <a:pt x="609" y="107"/>
                </a:lnTo>
                <a:lnTo>
                  <a:pt x="617" y="110"/>
                </a:lnTo>
                <a:lnTo>
                  <a:pt x="625" y="112"/>
                </a:lnTo>
                <a:lnTo>
                  <a:pt x="633" y="113"/>
                </a:lnTo>
                <a:lnTo>
                  <a:pt x="643" y="114"/>
                </a:lnTo>
                <a:lnTo>
                  <a:pt x="653" y="113"/>
                </a:lnTo>
                <a:lnTo>
                  <a:pt x="661" y="112"/>
                </a:lnTo>
                <a:lnTo>
                  <a:pt x="668" y="110"/>
                </a:lnTo>
                <a:lnTo>
                  <a:pt x="676" y="107"/>
                </a:lnTo>
                <a:lnTo>
                  <a:pt x="730" y="80"/>
                </a:lnTo>
                <a:lnTo>
                  <a:pt x="730" y="281"/>
                </a:lnTo>
                <a:lnTo>
                  <a:pt x="730" y="281"/>
                </a:lnTo>
                <a:lnTo>
                  <a:pt x="732" y="286"/>
                </a:lnTo>
                <a:lnTo>
                  <a:pt x="734" y="291"/>
                </a:lnTo>
                <a:lnTo>
                  <a:pt x="738" y="295"/>
                </a:lnTo>
                <a:lnTo>
                  <a:pt x="746" y="299"/>
                </a:lnTo>
                <a:lnTo>
                  <a:pt x="752" y="302"/>
                </a:lnTo>
                <a:lnTo>
                  <a:pt x="762" y="305"/>
                </a:lnTo>
                <a:lnTo>
                  <a:pt x="770" y="306"/>
                </a:lnTo>
                <a:lnTo>
                  <a:pt x="780" y="306"/>
                </a:lnTo>
                <a:lnTo>
                  <a:pt x="780" y="306"/>
                </a:lnTo>
                <a:lnTo>
                  <a:pt x="790" y="305"/>
                </a:lnTo>
                <a:lnTo>
                  <a:pt x="798" y="304"/>
                </a:lnTo>
                <a:lnTo>
                  <a:pt x="806" y="301"/>
                </a:lnTo>
                <a:lnTo>
                  <a:pt x="814" y="298"/>
                </a:lnTo>
                <a:lnTo>
                  <a:pt x="820" y="294"/>
                </a:lnTo>
                <a:lnTo>
                  <a:pt x="824" y="290"/>
                </a:lnTo>
                <a:lnTo>
                  <a:pt x="826" y="285"/>
                </a:lnTo>
                <a:lnTo>
                  <a:pt x="828" y="280"/>
                </a:lnTo>
                <a:lnTo>
                  <a:pt x="828" y="78"/>
                </a:lnTo>
                <a:lnTo>
                  <a:pt x="881" y="106"/>
                </a:lnTo>
                <a:lnTo>
                  <a:pt x="881" y="106"/>
                </a:lnTo>
                <a:lnTo>
                  <a:pt x="889" y="109"/>
                </a:lnTo>
                <a:lnTo>
                  <a:pt x="897" y="111"/>
                </a:lnTo>
                <a:lnTo>
                  <a:pt x="905" y="112"/>
                </a:lnTo>
                <a:lnTo>
                  <a:pt x="915" y="112"/>
                </a:lnTo>
                <a:lnTo>
                  <a:pt x="925" y="112"/>
                </a:lnTo>
                <a:lnTo>
                  <a:pt x="933" y="111"/>
                </a:lnTo>
                <a:lnTo>
                  <a:pt x="941" y="109"/>
                </a:lnTo>
                <a:lnTo>
                  <a:pt x="949" y="106"/>
                </a:lnTo>
                <a:lnTo>
                  <a:pt x="949" y="106"/>
                </a:lnTo>
                <a:lnTo>
                  <a:pt x="955" y="102"/>
                </a:lnTo>
                <a:lnTo>
                  <a:pt x="959" y="98"/>
                </a:lnTo>
                <a:lnTo>
                  <a:pt x="961" y="93"/>
                </a:lnTo>
                <a:lnTo>
                  <a:pt x="963" y="89"/>
                </a:lnTo>
                <a:lnTo>
                  <a:pt x="961" y="84"/>
                </a:lnTo>
                <a:lnTo>
                  <a:pt x="959" y="80"/>
                </a:lnTo>
                <a:lnTo>
                  <a:pt x="955" y="75"/>
                </a:lnTo>
                <a:lnTo>
                  <a:pt x="949" y="72"/>
                </a:lnTo>
                <a:lnTo>
                  <a:pt x="820" y="7"/>
                </a:lnTo>
                <a:lnTo>
                  <a:pt x="820" y="7"/>
                </a:lnTo>
                <a:lnTo>
                  <a:pt x="810" y="4"/>
                </a:lnTo>
                <a:lnTo>
                  <a:pt x="800" y="1"/>
                </a:lnTo>
                <a:lnTo>
                  <a:pt x="790" y="0"/>
                </a:lnTo>
                <a:lnTo>
                  <a:pt x="778" y="0"/>
                </a:lnTo>
                <a:lnTo>
                  <a:pt x="766" y="0"/>
                </a:lnTo>
                <a:lnTo>
                  <a:pt x="756" y="2"/>
                </a:lnTo>
                <a:lnTo>
                  <a:pt x="746" y="5"/>
                </a:lnTo>
                <a:lnTo>
                  <a:pt x="736" y="8"/>
                </a:lnTo>
                <a:lnTo>
                  <a:pt x="736" y="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sp>
        <p:nvSpPr>
          <p:cNvPr id="30" name="Freeform 48">
            <a:extLst>
              <a:ext uri="{FF2B5EF4-FFF2-40B4-BE49-F238E27FC236}">
                <a16:creationId xmlns:a16="http://schemas.microsoft.com/office/drawing/2014/main" id="{ADFC110F-4B17-6DFF-90ED-94370498917A}"/>
              </a:ext>
            </a:extLst>
          </p:cNvPr>
          <p:cNvSpPr>
            <a:spLocks noChangeAspect="1" noEditPoints="1"/>
          </p:cNvSpPr>
          <p:nvPr/>
        </p:nvSpPr>
        <p:spPr bwMode="auto">
          <a:xfrm>
            <a:off x="7157239" y="2160925"/>
            <a:ext cx="675197" cy="673443"/>
          </a:xfrm>
          <a:custGeom>
            <a:avLst/>
            <a:gdLst>
              <a:gd name="T0" fmla="*/ 271 w 770"/>
              <a:gd name="T1" fmla="*/ 17 h 768"/>
              <a:gd name="T2" fmla="*/ 140 w 770"/>
              <a:gd name="T3" fmla="*/ 88 h 768"/>
              <a:gd name="T4" fmla="*/ 46 w 770"/>
              <a:gd name="T5" fmla="*/ 201 h 768"/>
              <a:gd name="T6" fmla="*/ 2 w 770"/>
              <a:gd name="T7" fmla="*/ 345 h 768"/>
              <a:gd name="T8" fmla="*/ 12 w 770"/>
              <a:gd name="T9" fmla="*/ 480 h 768"/>
              <a:gd name="T10" fmla="*/ 76 w 770"/>
              <a:gd name="T11" fmla="*/ 614 h 768"/>
              <a:gd name="T12" fmla="*/ 185 w 770"/>
              <a:gd name="T13" fmla="*/ 713 h 768"/>
              <a:gd name="T14" fmla="*/ 327 w 770"/>
              <a:gd name="T15" fmla="*/ 764 h 768"/>
              <a:gd name="T16" fmla="*/ 463 w 770"/>
              <a:gd name="T17" fmla="*/ 760 h 768"/>
              <a:gd name="T18" fmla="*/ 601 w 770"/>
              <a:gd name="T19" fmla="*/ 703 h 768"/>
              <a:gd name="T20" fmla="*/ 705 w 770"/>
              <a:gd name="T21" fmla="*/ 599 h 768"/>
              <a:gd name="T22" fmla="*/ 762 w 770"/>
              <a:gd name="T23" fmla="*/ 462 h 768"/>
              <a:gd name="T24" fmla="*/ 766 w 770"/>
              <a:gd name="T25" fmla="*/ 325 h 768"/>
              <a:gd name="T26" fmla="*/ 715 w 770"/>
              <a:gd name="T27" fmla="*/ 185 h 768"/>
              <a:gd name="T28" fmla="*/ 616 w 770"/>
              <a:gd name="T29" fmla="*/ 76 h 768"/>
              <a:gd name="T30" fmla="*/ 481 w 770"/>
              <a:gd name="T31" fmla="*/ 12 h 768"/>
              <a:gd name="T32" fmla="*/ 406 w 770"/>
              <a:gd name="T33" fmla="*/ 283 h 768"/>
              <a:gd name="T34" fmla="*/ 558 w 770"/>
              <a:gd name="T35" fmla="*/ 242 h 768"/>
              <a:gd name="T36" fmla="*/ 406 w 770"/>
              <a:gd name="T37" fmla="*/ 362 h 768"/>
              <a:gd name="T38" fmla="*/ 483 w 770"/>
              <a:gd name="T39" fmla="*/ 120 h 768"/>
              <a:gd name="T40" fmla="*/ 492 w 770"/>
              <a:gd name="T41" fmla="*/ 223 h 768"/>
              <a:gd name="T42" fmla="*/ 363 w 770"/>
              <a:gd name="T43" fmla="*/ 240 h 768"/>
              <a:gd name="T44" fmla="*/ 245 w 770"/>
              <a:gd name="T45" fmla="*/ 211 h 768"/>
              <a:gd name="T46" fmla="*/ 323 w 770"/>
              <a:gd name="T47" fmla="*/ 84 h 768"/>
              <a:gd name="T48" fmla="*/ 185 w 770"/>
              <a:gd name="T49" fmla="*/ 346 h 768"/>
              <a:gd name="T50" fmla="*/ 248 w 770"/>
              <a:gd name="T51" fmla="*/ 258 h 768"/>
              <a:gd name="T52" fmla="*/ 141 w 770"/>
              <a:gd name="T53" fmla="*/ 362 h 768"/>
              <a:gd name="T54" fmla="*/ 88 w 770"/>
              <a:gd name="T55" fmla="*/ 217 h 768"/>
              <a:gd name="T56" fmla="*/ 173 w 770"/>
              <a:gd name="T57" fmla="*/ 219 h 768"/>
              <a:gd name="T58" fmla="*/ 141 w 770"/>
              <a:gd name="T59" fmla="*/ 362 h 768"/>
              <a:gd name="T60" fmla="*/ 154 w 770"/>
              <a:gd name="T61" fmla="*/ 496 h 768"/>
              <a:gd name="T62" fmla="*/ 115 w 770"/>
              <a:gd name="T63" fmla="*/ 591 h 768"/>
              <a:gd name="T64" fmla="*/ 48 w 770"/>
              <a:gd name="T65" fmla="*/ 431 h 768"/>
              <a:gd name="T66" fmla="*/ 324 w 770"/>
              <a:gd name="T67" fmla="*/ 488 h 768"/>
              <a:gd name="T68" fmla="*/ 206 w 770"/>
              <a:gd name="T69" fmla="*/ 511 h 768"/>
              <a:gd name="T70" fmla="*/ 363 w 770"/>
              <a:gd name="T71" fmla="*/ 714 h 768"/>
              <a:gd name="T72" fmla="*/ 241 w 770"/>
              <a:gd name="T73" fmla="*/ 587 h 768"/>
              <a:gd name="T74" fmla="*/ 328 w 770"/>
              <a:gd name="T75" fmla="*/ 532 h 768"/>
              <a:gd name="T76" fmla="*/ 441 w 770"/>
              <a:gd name="T77" fmla="*/ 532 h 768"/>
              <a:gd name="T78" fmla="*/ 528 w 770"/>
              <a:gd name="T79" fmla="*/ 587 h 768"/>
              <a:gd name="T80" fmla="*/ 406 w 770"/>
              <a:gd name="T81" fmla="*/ 715 h 768"/>
              <a:gd name="T82" fmla="*/ 576 w 770"/>
              <a:gd name="T83" fmla="*/ 468 h 768"/>
              <a:gd name="T84" fmla="*/ 465 w 770"/>
              <a:gd name="T85" fmla="*/ 493 h 768"/>
              <a:gd name="T86" fmla="*/ 723 w 770"/>
              <a:gd name="T87" fmla="*/ 431 h 768"/>
              <a:gd name="T88" fmla="*/ 655 w 770"/>
              <a:gd name="T89" fmla="*/ 591 h 768"/>
              <a:gd name="T90" fmla="*/ 616 w 770"/>
              <a:gd name="T91" fmla="*/ 496 h 768"/>
              <a:gd name="T92" fmla="*/ 629 w 770"/>
              <a:gd name="T93" fmla="*/ 362 h 768"/>
              <a:gd name="T94" fmla="*/ 599 w 770"/>
              <a:gd name="T95" fmla="*/ 219 h 768"/>
              <a:gd name="T96" fmla="*/ 682 w 770"/>
              <a:gd name="T97" fmla="*/ 217 h 768"/>
              <a:gd name="T98" fmla="*/ 628 w 770"/>
              <a:gd name="T99" fmla="*/ 144 h 768"/>
              <a:gd name="T100" fmla="*/ 539 w 770"/>
              <a:gd name="T101" fmla="*/ 117 h 768"/>
              <a:gd name="T102" fmla="*/ 543 w 770"/>
              <a:gd name="T103" fmla="*/ 83 h 768"/>
              <a:gd name="T104" fmla="*/ 286 w 770"/>
              <a:gd name="T105" fmla="*/ 59 h 768"/>
              <a:gd name="T106" fmla="*/ 191 w 770"/>
              <a:gd name="T107" fmla="*/ 181 h 768"/>
              <a:gd name="T108" fmla="*/ 191 w 770"/>
              <a:gd name="T109" fmla="*/ 105 h 768"/>
              <a:gd name="T110" fmla="*/ 144 w 770"/>
              <a:gd name="T111" fmla="*/ 624 h 768"/>
              <a:gd name="T112" fmla="*/ 245 w 770"/>
              <a:gd name="T113" fmla="*/ 667 h 768"/>
              <a:gd name="T114" fmla="*/ 210 w 770"/>
              <a:gd name="T115" fmla="*/ 675 h 768"/>
              <a:gd name="T116" fmla="*/ 500 w 770"/>
              <a:gd name="T117" fmla="*/ 695 h 768"/>
              <a:gd name="T118" fmla="*/ 581 w 770"/>
              <a:gd name="T119" fmla="*/ 587 h 768"/>
              <a:gd name="T120" fmla="*/ 561 w 770"/>
              <a:gd name="T121" fmla="*/ 67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0" h="768">
                <a:moveTo>
                  <a:pt x="385" y="0"/>
                </a:moveTo>
                <a:lnTo>
                  <a:pt x="385" y="0"/>
                </a:lnTo>
                <a:lnTo>
                  <a:pt x="365" y="1"/>
                </a:lnTo>
                <a:lnTo>
                  <a:pt x="346" y="2"/>
                </a:lnTo>
                <a:lnTo>
                  <a:pt x="327" y="5"/>
                </a:lnTo>
                <a:lnTo>
                  <a:pt x="308" y="8"/>
                </a:lnTo>
                <a:lnTo>
                  <a:pt x="289" y="12"/>
                </a:lnTo>
                <a:lnTo>
                  <a:pt x="271" y="17"/>
                </a:lnTo>
                <a:lnTo>
                  <a:pt x="253" y="23"/>
                </a:lnTo>
                <a:lnTo>
                  <a:pt x="235" y="30"/>
                </a:lnTo>
                <a:lnTo>
                  <a:pt x="218" y="38"/>
                </a:lnTo>
                <a:lnTo>
                  <a:pt x="202" y="46"/>
                </a:lnTo>
                <a:lnTo>
                  <a:pt x="185" y="56"/>
                </a:lnTo>
                <a:lnTo>
                  <a:pt x="169" y="66"/>
                </a:lnTo>
                <a:lnTo>
                  <a:pt x="154" y="76"/>
                </a:lnTo>
                <a:lnTo>
                  <a:pt x="140" y="88"/>
                </a:lnTo>
                <a:lnTo>
                  <a:pt x="126" y="100"/>
                </a:lnTo>
                <a:lnTo>
                  <a:pt x="112" y="112"/>
                </a:lnTo>
                <a:lnTo>
                  <a:pt x="100" y="126"/>
                </a:lnTo>
                <a:lnTo>
                  <a:pt x="88" y="140"/>
                </a:lnTo>
                <a:lnTo>
                  <a:pt x="76" y="154"/>
                </a:lnTo>
                <a:lnTo>
                  <a:pt x="66" y="169"/>
                </a:lnTo>
                <a:lnTo>
                  <a:pt x="56" y="185"/>
                </a:lnTo>
                <a:lnTo>
                  <a:pt x="46" y="201"/>
                </a:lnTo>
                <a:lnTo>
                  <a:pt x="38" y="217"/>
                </a:lnTo>
                <a:lnTo>
                  <a:pt x="30" y="234"/>
                </a:lnTo>
                <a:lnTo>
                  <a:pt x="23" y="252"/>
                </a:lnTo>
                <a:lnTo>
                  <a:pt x="17" y="270"/>
                </a:lnTo>
                <a:lnTo>
                  <a:pt x="12" y="288"/>
                </a:lnTo>
                <a:lnTo>
                  <a:pt x="8" y="307"/>
                </a:lnTo>
                <a:lnTo>
                  <a:pt x="5" y="325"/>
                </a:lnTo>
                <a:lnTo>
                  <a:pt x="2" y="345"/>
                </a:lnTo>
                <a:lnTo>
                  <a:pt x="1" y="364"/>
                </a:lnTo>
                <a:lnTo>
                  <a:pt x="0" y="384"/>
                </a:lnTo>
                <a:lnTo>
                  <a:pt x="0" y="384"/>
                </a:lnTo>
                <a:lnTo>
                  <a:pt x="1" y="404"/>
                </a:lnTo>
                <a:lnTo>
                  <a:pt x="2" y="424"/>
                </a:lnTo>
                <a:lnTo>
                  <a:pt x="5" y="443"/>
                </a:lnTo>
                <a:lnTo>
                  <a:pt x="8" y="462"/>
                </a:lnTo>
                <a:lnTo>
                  <a:pt x="12" y="480"/>
                </a:lnTo>
                <a:lnTo>
                  <a:pt x="17" y="499"/>
                </a:lnTo>
                <a:lnTo>
                  <a:pt x="23" y="516"/>
                </a:lnTo>
                <a:lnTo>
                  <a:pt x="30" y="534"/>
                </a:lnTo>
                <a:lnTo>
                  <a:pt x="38" y="551"/>
                </a:lnTo>
                <a:lnTo>
                  <a:pt x="46" y="567"/>
                </a:lnTo>
                <a:lnTo>
                  <a:pt x="56" y="584"/>
                </a:lnTo>
                <a:lnTo>
                  <a:pt x="66" y="599"/>
                </a:lnTo>
                <a:lnTo>
                  <a:pt x="76" y="614"/>
                </a:lnTo>
                <a:lnTo>
                  <a:pt x="88" y="629"/>
                </a:lnTo>
                <a:lnTo>
                  <a:pt x="100" y="643"/>
                </a:lnTo>
                <a:lnTo>
                  <a:pt x="112" y="656"/>
                </a:lnTo>
                <a:lnTo>
                  <a:pt x="126" y="669"/>
                </a:lnTo>
                <a:lnTo>
                  <a:pt x="140" y="681"/>
                </a:lnTo>
                <a:lnTo>
                  <a:pt x="154" y="692"/>
                </a:lnTo>
                <a:lnTo>
                  <a:pt x="169" y="703"/>
                </a:lnTo>
                <a:lnTo>
                  <a:pt x="185" y="713"/>
                </a:lnTo>
                <a:lnTo>
                  <a:pt x="202" y="722"/>
                </a:lnTo>
                <a:lnTo>
                  <a:pt x="218" y="730"/>
                </a:lnTo>
                <a:lnTo>
                  <a:pt x="235" y="738"/>
                </a:lnTo>
                <a:lnTo>
                  <a:pt x="253" y="745"/>
                </a:lnTo>
                <a:lnTo>
                  <a:pt x="271" y="751"/>
                </a:lnTo>
                <a:lnTo>
                  <a:pt x="289" y="756"/>
                </a:lnTo>
                <a:lnTo>
                  <a:pt x="308" y="760"/>
                </a:lnTo>
                <a:lnTo>
                  <a:pt x="327" y="764"/>
                </a:lnTo>
                <a:lnTo>
                  <a:pt x="346" y="766"/>
                </a:lnTo>
                <a:lnTo>
                  <a:pt x="365" y="768"/>
                </a:lnTo>
                <a:lnTo>
                  <a:pt x="385" y="768"/>
                </a:lnTo>
                <a:lnTo>
                  <a:pt x="385" y="768"/>
                </a:lnTo>
                <a:lnTo>
                  <a:pt x="405" y="768"/>
                </a:lnTo>
                <a:lnTo>
                  <a:pt x="425" y="766"/>
                </a:lnTo>
                <a:lnTo>
                  <a:pt x="444" y="764"/>
                </a:lnTo>
                <a:lnTo>
                  <a:pt x="463" y="760"/>
                </a:lnTo>
                <a:lnTo>
                  <a:pt x="481" y="756"/>
                </a:lnTo>
                <a:lnTo>
                  <a:pt x="500" y="751"/>
                </a:lnTo>
                <a:lnTo>
                  <a:pt x="518" y="745"/>
                </a:lnTo>
                <a:lnTo>
                  <a:pt x="535" y="738"/>
                </a:lnTo>
                <a:lnTo>
                  <a:pt x="552" y="730"/>
                </a:lnTo>
                <a:lnTo>
                  <a:pt x="569" y="722"/>
                </a:lnTo>
                <a:lnTo>
                  <a:pt x="586" y="713"/>
                </a:lnTo>
                <a:lnTo>
                  <a:pt x="601" y="703"/>
                </a:lnTo>
                <a:lnTo>
                  <a:pt x="616" y="692"/>
                </a:lnTo>
                <a:lnTo>
                  <a:pt x="631" y="681"/>
                </a:lnTo>
                <a:lnTo>
                  <a:pt x="645" y="669"/>
                </a:lnTo>
                <a:lnTo>
                  <a:pt x="658" y="656"/>
                </a:lnTo>
                <a:lnTo>
                  <a:pt x="671" y="643"/>
                </a:lnTo>
                <a:lnTo>
                  <a:pt x="683" y="629"/>
                </a:lnTo>
                <a:lnTo>
                  <a:pt x="694" y="614"/>
                </a:lnTo>
                <a:lnTo>
                  <a:pt x="705" y="599"/>
                </a:lnTo>
                <a:lnTo>
                  <a:pt x="715" y="584"/>
                </a:lnTo>
                <a:lnTo>
                  <a:pt x="724" y="567"/>
                </a:lnTo>
                <a:lnTo>
                  <a:pt x="732" y="551"/>
                </a:lnTo>
                <a:lnTo>
                  <a:pt x="740" y="534"/>
                </a:lnTo>
                <a:lnTo>
                  <a:pt x="747" y="516"/>
                </a:lnTo>
                <a:lnTo>
                  <a:pt x="753" y="499"/>
                </a:lnTo>
                <a:lnTo>
                  <a:pt x="758" y="480"/>
                </a:lnTo>
                <a:lnTo>
                  <a:pt x="762" y="462"/>
                </a:lnTo>
                <a:lnTo>
                  <a:pt x="766" y="443"/>
                </a:lnTo>
                <a:lnTo>
                  <a:pt x="768" y="424"/>
                </a:lnTo>
                <a:lnTo>
                  <a:pt x="770" y="404"/>
                </a:lnTo>
                <a:lnTo>
                  <a:pt x="770" y="384"/>
                </a:lnTo>
                <a:lnTo>
                  <a:pt x="770" y="384"/>
                </a:lnTo>
                <a:lnTo>
                  <a:pt x="770" y="364"/>
                </a:lnTo>
                <a:lnTo>
                  <a:pt x="768" y="345"/>
                </a:lnTo>
                <a:lnTo>
                  <a:pt x="766" y="325"/>
                </a:lnTo>
                <a:lnTo>
                  <a:pt x="762" y="307"/>
                </a:lnTo>
                <a:lnTo>
                  <a:pt x="758" y="288"/>
                </a:lnTo>
                <a:lnTo>
                  <a:pt x="753" y="270"/>
                </a:lnTo>
                <a:lnTo>
                  <a:pt x="747" y="252"/>
                </a:lnTo>
                <a:lnTo>
                  <a:pt x="740" y="234"/>
                </a:lnTo>
                <a:lnTo>
                  <a:pt x="732" y="217"/>
                </a:lnTo>
                <a:lnTo>
                  <a:pt x="724" y="201"/>
                </a:lnTo>
                <a:lnTo>
                  <a:pt x="715" y="185"/>
                </a:lnTo>
                <a:lnTo>
                  <a:pt x="705" y="169"/>
                </a:lnTo>
                <a:lnTo>
                  <a:pt x="694" y="154"/>
                </a:lnTo>
                <a:lnTo>
                  <a:pt x="683" y="140"/>
                </a:lnTo>
                <a:lnTo>
                  <a:pt x="671" y="126"/>
                </a:lnTo>
                <a:lnTo>
                  <a:pt x="658" y="112"/>
                </a:lnTo>
                <a:lnTo>
                  <a:pt x="645" y="100"/>
                </a:lnTo>
                <a:lnTo>
                  <a:pt x="631" y="88"/>
                </a:lnTo>
                <a:lnTo>
                  <a:pt x="616" y="76"/>
                </a:lnTo>
                <a:lnTo>
                  <a:pt x="601" y="66"/>
                </a:lnTo>
                <a:lnTo>
                  <a:pt x="586" y="56"/>
                </a:lnTo>
                <a:lnTo>
                  <a:pt x="569" y="46"/>
                </a:lnTo>
                <a:lnTo>
                  <a:pt x="552" y="38"/>
                </a:lnTo>
                <a:lnTo>
                  <a:pt x="535" y="30"/>
                </a:lnTo>
                <a:lnTo>
                  <a:pt x="518" y="23"/>
                </a:lnTo>
                <a:lnTo>
                  <a:pt x="500" y="17"/>
                </a:lnTo>
                <a:lnTo>
                  <a:pt x="481" y="12"/>
                </a:lnTo>
                <a:lnTo>
                  <a:pt x="463" y="8"/>
                </a:lnTo>
                <a:lnTo>
                  <a:pt x="444" y="5"/>
                </a:lnTo>
                <a:lnTo>
                  <a:pt x="425" y="2"/>
                </a:lnTo>
                <a:lnTo>
                  <a:pt x="405" y="1"/>
                </a:lnTo>
                <a:lnTo>
                  <a:pt x="385" y="0"/>
                </a:lnTo>
                <a:lnTo>
                  <a:pt x="385" y="0"/>
                </a:lnTo>
                <a:close/>
                <a:moveTo>
                  <a:pt x="406" y="283"/>
                </a:moveTo>
                <a:lnTo>
                  <a:pt x="406" y="283"/>
                </a:lnTo>
                <a:lnTo>
                  <a:pt x="426" y="282"/>
                </a:lnTo>
                <a:lnTo>
                  <a:pt x="445" y="279"/>
                </a:lnTo>
                <a:lnTo>
                  <a:pt x="465" y="275"/>
                </a:lnTo>
                <a:lnTo>
                  <a:pt x="484" y="270"/>
                </a:lnTo>
                <a:lnTo>
                  <a:pt x="503" y="265"/>
                </a:lnTo>
                <a:lnTo>
                  <a:pt x="521" y="258"/>
                </a:lnTo>
                <a:lnTo>
                  <a:pt x="540" y="250"/>
                </a:lnTo>
                <a:lnTo>
                  <a:pt x="558" y="242"/>
                </a:lnTo>
                <a:lnTo>
                  <a:pt x="558" y="242"/>
                </a:lnTo>
                <a:lnTo>
                  <a:pt x="568" y="271"/>
                </a:lnTo>
                <a:lnTo>
                  <a:pt x="576" y="301"/>
                </a:lnTo>
                <a:lnTo>
                  <a:pt x="580" y="316"/>
                </a:lnTo>
                <a:lnTo>
                  <a:pt x="582" y="331"/>
                </a:lnTo>
                <a:lnTo>
                  <a:pt x="584" y="346"/>
                </a:lnTo>
                <a:lnTo>
                  <a:pt x="585" y="362"/>
                </a:lnTo>
                <a:lnTo>
                  <a:pt x="406" y="362"/>
                </a:lnTo>
                <a:lnTo>
                  <a:pt x="406" y="283"/>
                </a:lnTo>
                <a:close/>
                <a:moveTo>
                  <a:pt x="406" y="240"/>
                </a:moveTo>
                <a:lnTo>
                  <a:pt x="406" y="53"/>
                </a:lnTo>
                <a:lnTo>
                  <a:pt x="406" y="53"/>
                </a:lnTo>
                <a:lnTo>
                  <a:pt x="427" y="68"/>
                </a:lnTo>
                <a:lnTo>
                  <a:pt x="447" y="84"/>
                </a:lnTo>
                <a:lnTo>
                  <a:pt x="466" y="101"/>
                </a:lnTo>
                <a:lnTo>
                  <a:pt x="483" y="120"/>
                </a:lnTo>
                <a:lnTo>
                  <a:pt x="500" y="139"/>
                </a:lnTo>
                <a:lnTo>
                  <a:pt x="515" y="159"/>
                </a:lnTo>
                <a:lnTo>
                  <a:pt x="528" y="180"/>
                </a:lnTo>
                <a:lnTo>
                  <a:pt x="540" y="202"/>
                </a:lnTo>
                <a:lnTo>
                  <a:pt x="540" y="202"/>
                </a:lnTo>
                <a:lnTo>
                  <a:pt x="525" y="210"/>
                </a:lnTo>
                <a:lnTo>
                  <a:pt x="509" y="217"/>
                </a:lnTo>
                <a:lnTo>
                  <a:pt x="492" y="223"/>
                </a:lnTo>
                <a:lnTo>
                  <a:pt x="476" y="228"/>
                </a:lnTo>
                <a:lnTo>
                  <a:pt x="459" y="232"/>
                </a:lnTo>
                <a:lnTo>
                  <a:pt x="441" y="236"/>
                </a:lnTo>
                <a:lnTo>
                  <a:pt x="424" y="238"/>
                </a:lnTo>
                <a:lnTo>
                  <a:pt x="406" y="240"/>
                </a:lnTo>
                <a:lnTo>
                  <a:pt x="406" y="240"/>
                </a:lnTo>
                <a:close/>
                <a:moveTo>
                  <a:pt x="363" y="53"/>
                </a:moveTo>
                <a:lnTo>
                  <a:pt x="363" y="240"/>
                </a:lnTo>
                <a:lnTo>
                  <a:pt x="363" y="240"/>
                </a:lnTo>
                <a:lnTo>
                  <a:pt x="345" y="238"/>
                </a:lnTo>
                <a:lnTo>
                  <a:pt x="328" y="236"/>
                </a:lnTo>
                <a:lnTo>
                  <a:pt x="311" y="233"/>
                </a:lnTo>
                <a:lnTo>
                  <a:pt x="294" y="228"/>
                </a:lnTo>
                <a:lnTo>
                  <a:pt x="278" y="223"/>
                </a:lnTo>
                <a:lnTo>
                  <a:pt x="261" y="217"/>
                </a:lnTo>
                <a:lnTo>
                  <a:pt x="245" y="211"/>
                </a:lnTo>
                <a:lnTo>
                  <a:pt x="228" y="203"/>
                </a:lnTo>
                <a:lnTo>
                  <a:pt x="228" y="203"/>
                </a:lnTo>
                <a:lnTo>
                  <a:pt x="241" y="181"/>
                </a:lnTo>
                <a:lnTo>
                  <a:pt x="255" y="160"/>
                </a:lnTo>
                <a:lnTo>
                  <a:pt x="270" y="140"/>
                </a:lnTo>
                <a:lnTo>
                  <a:pt x="287" y="120"/>
                </a:lnTo>
                <a:lnTo>
                  <a:pt x="304" y="102"/>
                </a:lnTo>
                <a:lnTo>
                  <a:pt x="323" y="84"/>
                </a:lnTo>
                <a:lnTo>
                  <a:pt x="342" y="68"/>
                </a:lnTo>
                <a:lnTo>
                  <a:pt x="363" y="53"/>
                </a:lnTo>
                <a:lnTo>
                  <a:pt x="363" y="53"/>
                </a:lnTo>
                <a:close/>
                <a:moveTo>
                  <a:pt x="363" y="283"/>
                </a:moveTo>
                <a:lnTo>
                  <a:pt x="363" y="362"/>
                </a:lnTo>
                <a:lnTo>
                  <a:pt x="184" y="362"/>
                </a:lnTo>
                <a:lnTo>
                  <a:pt x="184" y="362"/>
                </a:lnTo>
                <a:lnTo>
                  <a:pt x="185" y="346"/>
                </a:lnTo>
                <a:lnTo>
                  <a:pt x="187" y="331"/>
                </a:lnTo>
                <a:lnTo>
                  <a:pt x="189" y="316"/>
                </a:lnTo>
                <a:lnTo>
                  <a:pt x="193" y="301"/>
                </a:lnTo>
                <a:lnTo>
                  <a:pt x="201" y="271"/>
                </a:lnTo>
                <a:lnTo>
                  <a:pt x="211" y="242"/>
                </a:lnTo>
                <a:lnTo>
                  <a:pt x="211" y="242"/>
                </a:lnTo>
                <a:lnTo>
                  <a:pt x="229" y="250"/>
                </a:lnTo>
                <a:lnTo>
                  <a:pt x="248" y="258"/>
                </a:lnTo>
                <a:lnTo>
                  <a:pt x="267" y="265"/>
                </a:lnTo>
                <a:lnTo>
                  <a:pt x="286" y="270"/>
                </a:lnTo>
                <a:lnTo>
                  <a:pt x="305" y="275"/>
                </a:lnTo>
                <a:lnTo>
                  <a:pt x="324" y="279"/>
                </a:lnTo>
                <a:lnTo>
                  <a:pt x="344" y="282"/>
                </a:lnTo>
                <a:lnTo>
                  <a:pt x="363" y="283"/>
                </a:lnTo>
                <a:lnTo>
                  <a:pt x="363" y="283"/>
                </a:lnTo>
                <a:close/>
                <a:moveTo>
                  <a:pt x="141" y="362"/>
                </a:moveTo>
                <a:lnTo>
                  <a:pt x="45" y="362"/>
                </a:lnTo>
                <a:lnTo>
                  <a:pt x="45" y="362"/>
                </a:lnTo>
                <a:lnTo>
                  <a:pt x="48" y="336"/>
                </a:lnTo>
                <a:lnTo>
                  <a:pt x="52" y="310"/>
                </a:lnTo>
                <a:lnTo>
                  <a:pt x="59" y="286"/>
                </a:lnTo>
                <a:lnTo>
                  <a:pt x="67" y="262"/>
                </a:lnTo>
                <a:lnTo>
                  <a:pt x="77" y="239"/>
                </a:lnTo>
                <a:lnTo>
                  <a:pt x="88" y="217"/>
                </a:lnTo>
                <a:lnTo>
                  <a:pt x="101" y="196"/>
                </a:lnTo>
                <a:lnTo>
                  <a:pt x="115" y="176"/>
                </a:lnTo>
                <a:lnTo>
                  <a:pt x="115" y="176"/>
                </a:lnTo>
                <a:lnTo>
                  <a:pt x="129" y="188"/>
                </a:lnTo>
                <a:lnTo>
                  <a:pt x="143" y="199"/>
                </a:lnTo>
                <a:lnTo>
                  <a:pt x="158" y="209"/>
                </a:lnTo>
                <a:lnTo>
                  <a:pt x="173" y="219"/>
                </a:lnTo>
                <a:lnTo>
                  <a:pt x="173" y="219"/>
                </a:lnTo>
                <a:lnTo>
                  <a:pt x="166" y="237"/>
                </a:lnTo>
                <a:lnTo>
                  <a:pt x="160" y="254"/>
                </a:lnTo>
                <a:lnTo>
                  <a:pt x="155" y="272"/>
                </a:lnTo>
                <a:lnTo>
                  <a:pt x="150" y="290"/>
                </a:lnTo>
                <a:lnTo>
                  <a:pt x="147" y="308"/>
                </a:lnTo>
                <a:lnTo>
                  <a:pt x="144" y="326"/>
                </a:lnTo>
                <a:lnTo>
                  <a:pt x="142" y="344"/>
                </a:lnTo>
                <a:lnTo>
                  <a:pt x="141" y="362"/>
                </a:lnTo>
                <a:lnTo>
                  <a:pt x="141" y="362"/>
                </a:lnTo>
                <a:close/>
                <a:moveTo>
                  <a:pt x="141" y="405"/>
                </a:moveTo>
                <a:lnTo>
                  <a:pt x="141" y="405"/>
                </a:lnTo>
                <a:lnTo>
                  <a:pt x="142" y="423"/>
                </a:lnTo>
                <a:lnTo>
                  <a:pt x="144" y="442"/>
                </a:lnTo>
                <a:lnTo>
                  <a:pt x="147" y="460"/>
                </a:lnTo>
                <a:lnTo>
                  <a:pt x="150" y="478"/>
                </a:lnTo>
                <a:lnTo>
                  <a:pt x="154" y="496"/>
                </a:lnTo>
                <a:lnTo>
                  <a:pt x="159" y="513"/>
                </a:lnTo>
                <a:lnTo>
                  <a:pt x="165" y="530"/>
                </a:lnTo>
                <a:lnTo>
                  <a:pt x="171" y="547"/>
                </a:lnTo>
                <a:lnTo>
                  <a:pt x="171" y="547"/>
                </a:lnTo>
                <a:lnTo>
                  <a:pt x="157" y="557"/>
                </a:lnTo>
                <a:lnTo>
                  <a:pt x="143" y="568"/>
                </a:lnTo>
                <a:lnTo>
                  <a:pt x="129" y="579"/>
                </a:lnTo>
                <a:lnTo>
                  <a:pt x="115" y="591"/>
                </a:lnTo>
                <a:lnTo>
                  <a:pt x="115" y="591"/>
                </a:lnTo>
                <a:lnTo>
                  <a:pt x="101" y="570"/>
                </a:lnTo>
                <a:lnTo>
                  <a:pt x="88" y="549"/>
                </a:lnTo>
                <a:lnTo>
                  <a:pt x="77" y="527"/>
                </a:lnTo>
                <a:lnTo>
                  <a:pt x="67" y="504"/>
                </a:lnTo>
                <a:lnTo>
                  <a:pt x="59" y="481"/>
                </a:lnTo>
                <a:lnTo>
                  <a:pt x="52" y="456"/>
                </a:lnTo>
                <a:lnTo>
                  <a:pt x="48" y="431"/>
                </a:lnTo>
                <a:lnTo>
                  <a:pt x="45" y="405"/>
                </a:lnTo>
                <a:lnTo>
                  <a:pt x="141" y="405"/>
                </a:lnTo>
                <a:close/>
                <a:moveTo>
                  <a:pt x="184" y="405"/>
                </a:moveTo>
                <a:lnTo>
                  <a:pt x="363" y="405"/>
                </a:lnTo>
                <a:lnTo>
                  <a:pt x="363" y="483"/>
                </a:lnTo>
                <a:lnTo>
                  <a:pt x="363" y="483"/>
                </a:lnTo>
                <a:lnTo>
                  <a:pt x="343" y="485"/>
                </a:lnTo>
                <a:lnTo>
                  <a:pt x="324" y="488"/>
                </a:lnTo>
                <a:lnTo>
                  <a:pt x="304" y="492"/>
                </a:lnTo>
                <a:lnTo>
                  <a:pt x="285" y="496"/>
                </a:lnTo>
                <a:lnTo>
                  <a:pt x="266" y="502"/>
                </a:lnTo>
                <a:lnTo>
                  <a:pt x="247" y="509"/>
                </a:lnTo>
                <a:lnTo>
                  <a:pt x="229" y="516"/>
                </a:lnTo>
                <a:lnTo>
                  <a:pt x="211" y="525"/>
                </a:lnTo>
                <a:lnTo>
                  <a:pt x="211" y="525"/>
                </a:lnTo>
                <a:lnTo>
                  <a:pt x="206" y="511"/>
                </a:lnTo>
                <a:lnTo>
                  <a:pt x="201" y="497"/>
                </a:lnTo>
                <a:lnTo>
                  <a:pt x="197" y="482"/>
                </a:lnTo>
                <a:lnTo>
                  <a:pt x="194" y="467"/>
                </a:lnTo>
                <a:lnTo>
                  <a:pt x="188" y="437"/>
                </a:lnTo>
                <a:lnTo>
                  <a:pt x="184" y="405"/>
                </a:lnTo>
                <a:lnTo>
                  <a:pt x="184" y="405"/>
                </a:lnTo>
                <a:close/>
                <a:moveTo>
                  <a:pt x="363" y="528"/>
                </a:moveTo>
                <a:lnTo>
                  <a:pt x="363" y="714"/>
                </a:lnTo>
                <a:lnTo>
                  <a:pt x="363" y="714"/>
                </a:lnTo>
                <a:lnTo>
                  <a:pt x="342" y="699"/>
                </a:lnTo>
                <a:lnTo>
                  <a:pt x="322" y="683"/>
                </a:lnTo>
                <a:lnTo>
                  <a:pt x="303" y="665"/>
                </a:lnTo>
                <a:lnTo>
                  <a:pt x="285" y="647"/>
                </a:lnTo>
                <a:lnTo>
                  <a:pt x="269" y="628"/>
                </a:lnTo>
                <a:lnTo>
                  <a:pt x="254" y="608"/>
                </a:lnTo>
                <a:lnTo>
                  <a:pt x="241" y="587"/>
                </a:lnTo>
                <a:lnTo>
                  <a:pt x="228" y="565"/>
                </a:lnTo>
                <a:lnTo>
                  <a:pt x="228" y="565"/>
                </a:lnTo>
                <a:lnTo>
                  <a:pt x="245" y="557"/>
                </a:lnTo>
                <a:lnTo>
                  <a:pt x="261" y="551"/>
                </a:lnTo>
                <a:lnTo>
                  <a:pt x="278" y="545"/>
                </a:lnTo>
                <a:lnTo>
                  <a:pt x="294" y="540"/>
                </a:lnTo>
                <a:lnTo>
                  <a:pt x="311" y="536"/>
                </a:lnTo>
                <a:lnTo>
                  <a:pt x="328" y="532"/>
                </a:lnTo>
                <a:lnTo>
                  <a:pt x="345" y="530"/>
                </a:lnTo>
                <a:lnTo>
                  <a:pt x="363" y="528"/>
                </a:lnTo>
                <a:lnTo>
                  <a:pt x="363" y="528"/>
                </a:lnTo>
                <a:close/>
                <a:moveTo>
                  <a:pt x="406" y="715"/>
                </a:moveTo>
                <a:lnTo>
                  <a:pt x="406" y="528"/>
                </a:lnTo>
                <a:lnTo>
                  <a:pt x="406" y="528"/>
                </a:lnTo>
                <a:lnTo>
                  <a:pt x="423" y="530"/>
                </a:lnTo>
                <a:lnTo>
                  <a:pt x="441" y="532"/>
                </a:lnTo>
                <a:lnTo>
                  <a:pt x="458" y="536"/>
                </a:lnTo>
                <a:lnTo>
                  <a:pt x="474" y="540"/>
                </a:lnTo>
                <a:lnTo>
                  <a:pt x="491" y="545"/>
                </a:lnTo>
                <a:lnTo>
                  <a:pt x="508" y="551"/>
                </a:lnTo>
                <a:lnTo>
                  <a:pt x="524" y="557"/>
                </a:lnTo>
                <a:lnTo>
                  <a:pt x="540" y="565"/>
                </a:lnTo>
                <a:lnTo>
                  <a:pt x="540" y="565"/>
                </a:lnTo>
                <a:lnTo>
                  <a:pt x="528" y="587"/>
                </a:lnTo>
                <a:lnTo>
                  <a:pt x="515" y="608"/>
                </a:lnTo>
                <a:lnTo>
                  <a:pt x="500" y="628"/>
                </a:lnTo>
                <a:lnTo>
                  <a:pt x="484" y="648"/>
                </a:lnTo>
                <a:lnTo>
                  <a:pt x="467" y="666"/>
                </a:lnTo>
                <a:lnTo>
                  <a:pt x="448" y="684"/>
                </a:lnTo>
                <a:lnTo>
                  <a:pt x="428" y="700"/>
                </a:lnTo>
                <a:lnTo>
                  <a:pt x="406" y="715"/>
                </a:lnTo>
                <a:lnTo>
                  <a:pt x="406" y="715"/>
                </a:lnTo>
                <a:close/>
                <a:moveTo>
                  <a:pt x="406" y="485"/>
                </a:moveTo>
                <a:lnTo>
                  <a:pt x="406" y="407"/>
                </a:lnTo>
                <a:lnTo>
                  <a:pt x="585" y="407"/>
                </a:lnTo>
                <a:lnTo>
                  <a:pt x="585" y="407"/>
                </a:lnTo>
                <a:lnTo>
                  <a:pt x="584" y="422"/>
                </a:lnTo>
                <a:lnTo>
                  <a:pt x="582" y="437"/>
                </a:lnTo>
                <a:lnTo>
                  <a:pt x="580" y="453"/>
                </a:lnTo>
                <a:lnTo>
                  <a:pt x="576" y="468"/>
                </a:lnTo>
                <a:lnTo>
                  <a:pt x="568" y="497"/>
                </a:lnTo>
                <a:lnTo>
                  <a:pt x="558" y="527"/>
                </a:lnTo>
                <a:lnTo>
                  <a:pt x="558" y="527"/>
                </a:lnTo>
                <a:lnTo>
                  <a:pt x="540" y="518"/>
                </a:lnTo>
                <a:lnTo>
                  <a:pt x="522" y="510"/>
                </a:lnTo>
                <a:lnTo>
                  <a:pt x="503" y="504"/>
                </a:lnTo>
                <a:lnTo>
                  <a:pt x="484" y="498"/>
                </a:lnTo>
                <a:lnTo>
                  <a:pt x="465" y="493"/>
                </a:lnTo>
                <a:lnTo>
                  <a:pt x="446" y="489"/>
                </a:lnTo>
                <a:lnTo>
                  <a:pt x="426" y="487"/>
                </a:lnTo>
                <a:lnTo>
                  <a:pt x="406" y="485"/>
                </a:lnTo>
                <a:lnTo>
                  <a:pt x="406" y="485"/>
                </a:lnTo>
                <a:close/>
                <a:moveTo>
                  <a:pt x="629" y="405"/>
                </a:moveTo>
                <a:lnTo>
                  <a:pt x="725" y="405"/>
                </a:lnTo>
                <a:lnTo>
                  <a:pt x="725" y="405"/>
                </a:lnTo>
                <a:lnTo>
                  <a:pt x="723" y="431"/>
                </a:lnTo>
                <a:lnTo>
                  <a:pt x="718" y="456"/>
                </a:lnTo>
                <a:lnTo>
                  <a:pt x="712" y="481"/>
                </a:lnTo>
                <a:lnTo>
                  <a:pt x="703" y="504"/>
                </a:lnTo>
                <a:lnTo>
                  <a:pt x="694" y="527"/>
                </a:lnTo>
                <a:lnTo>
                  <a:pt x="682" y="549"/>
                </a:lnTo>
                <a:lnTo>
                  <a:pt x="669" y="570"/>
                </a:lnTo>
                <a:lnTo>
                  <a:pt x="655" y="591"/>
                </a:lnTo>
                <a:lnTo>
                  <a:pt x="655" y="591"/>
                </a:lnTo>
                <a:lnTo>
                  <a:pt x="642" y="579"/>
                </a:lnTo>
                <a:lnTo>
                  <a:pt x="628" y="568"/>
                </a:lnTo>
                <a:lnTo>
                  <a:pt x="613" y="557"/>
                </a:lnTo>
                <a:lnTo>
                  <a:pt x="599" y="547"/>
                </a:lnTo>
                <a:lnTo>
                  <a:pt x="599" y="547"/>
                </a:lnTo>
                <a:lnTo>
                  <a:pt x="605" y="530"/>
                </a:lnTo>
                <a:lnTo>
                  <a:pt x="611" y="513"/>
                </a:lnTo>
                <a:lnTo>
                  <a:pt x="616" y="496"/>
                </a:lnTo>
                <a:lnTo>
                  <a:pt x="620" y="478"/>
                </a:lnTo>
                <a:lnTo>
                  <a:pt x="624" y="460"/>
                </a:lnTo>
                <a:lnTo>
                  <a:pt x="626" y="442"/>
                </a:lnTo>
                <a:lnTo>
                  <a:pt x="628" y="423"/>
                </a:lnTo>
                <a:lnTo>
                  <a:pt x="629" y="405"/>
                </a:lnTo>
                <a:lnTo>
                  <a:pt x="629" y="405"/>
                </a:lnTo>
                <a:close/>
                <a:moveTo>
                  <a:pt x="629" y="362"/>
                </a:moveTo>
                <a:lnTo>
                  <a:pt x="629" y="362"/>
                </a:lnTo>
                <a:lnTo>
                  <a:pt x="628" y="343"/>
                </a:lnTo>
                <a:lnTo>
                  <a:pt x="626" y="325"/>
                </a:lnTo>
                <a:lnTo>
                  <a:pt x="624" y="307"/>
                </a:lnTo>
                <a:lnTo>
                  <a:pt x="620" y="289"/>
                </a:lnTo>
                <a:lnTo>
                  <a:pt x="616" y="271"/>
                </a:lnTo>
                <a:lnTo>
                  <a:pt x="611" y="253"/>
                </a:lnTo>
                <a:lnTo>
                  <a:pt x="605" y="236"/>
                </a:lnTo>
                <a:lnTo>
                  <a:pt x="599" y="219"/>
                </a:lnTo>
                <a:lnTo>
                  <a:pt x="599" y="219"/>
                </a:lnTo>
                <a:lnTo>
                  <a:pt x="613" y="209"/>
                </a:lnTo>
                <a:lnTo>
                  <a:pt x="628" y="199"/>
                </a:lnTo>
                <a:lnTo>
                  <a:pt x="642" y="188"/>
                </a:lnTo>
                <a:lnTo>
                  <a:pt x="655" y="176"/>
                </a:lnTo>
                <a:lnTo>
                  <a:pt x="655" y="176"/>
                </a:lnTo>
                <a:lnTo>
                  <a:pt x="669" y="196"/>
                </a:lnTo>
                <a:lnTo>
                  <a:pt x="682" y="217"/>
                </a:lnTo>
                <a:lnTo>
                  <a:pt x="694" y="239"/>
                </a:lnTo>
                <a:lnTo>
                  <a:pt x="703" y="262"/>
                </a:lnTo>
                <a:lnTo>
                  <a:pt x="712" y="286"/>
                </a:lnTo>
                <a:lnTo>
                  <a:pt x="718" y="310"/>
                </a:lnTo>
                <a:lnTo>
                  <a:pt x="723" y="336"/>
                </a:lnTo>
                <a:lnTo>
                  <a:pt x="725" y="362"/>
                </a:lnTo>
                <a:lnTo>
                  <a:pt x="629" y="362"/>
                </a:lnTo>
                <a:close/>
                <a:moveTo>
                  <a:pt x="628" y="144"/>
                </a:moveTo>
                <a:lnTo>
                  <a:pt x="628" y="144"/>
                </a:lnTo>
                <a:lnTo>
                  <a:pt x="605" y="163"/>
                </a:lnTo>
                <a:lnTo>
                  <a:pt x="581" y="181"/>
                </a:lnTo>
                <a:lnTo>
                  <a:pt x="581" y="181"/>
                </a:lnTo>
                <a:lnTo>
                  <a:pt x="571" y="164"/>
                </a:lnTo>
                <a:lnTo>
                  <a:pt x="561" y="148"/>
                </a:lnTo>
                <a:lnTo>
                  <a:pt x="551" y="132"/>
                </a:lnTo>
                <a:lnTo>
                  <a:pt x="539" y="117"/>
                </a:lnTo>
                <a:lnTo>
                  <a:pt x="527" y="101"/>
                </a:lnTo>
                <a:lnTo>
                  <a:pt x="514" y="87"/>
                </a:lnTo>
                <a:lnTo>
                  <a:pt x="501" y="73"/>
                </a:lnTo>
                <a:lnTo>
                  <a:pt x="486" y="59"/>
                </a:lnTo>
                <a:lnTo>
                  <a:pt x="486" y="59"/>
                </a:lnTo>
                <a:lnTo>
                  <a:pt x="506" y="66"/>
                </a:lnTo>
                <a:lnTo>
                  <a:pt x="525" y="74"/>
                </a:lnTo>
                <a:lnTo>
                  <a:pt x="543" y="83"/>
                </a:lnTo>
                <a:lnTo>
                  <a:pt x="561" y="93"/>
                </a:lnTo>
                <a:lnTo>
                  <a:pt x="580" y="105"/>
                </a:lnTo>
                <a:lnTo>
                  <a:pt x="596" y="117"/>
                </a:lnTo>
                <a:lnTo>
                  <a:pt x="612" y="130"/>
                </a:lnTo>
                <a:lnTo>
                  <a:pt x="628" y="144"/>
                </a:lnTo>
                <a:lnTo>
                  <a:pt x="628" y="144"/>
                </a:lnTo>
                <a:close/>
                <a:moveTo>
                  <a:pt x="286" y="59"/>
                </a:moveTo>
                <a:lnTo>
                  <a:pt x="286" y="59"/>
                </a:lnTo>
                <a:lnTo>
                  <a:pt x="272" y="73"/>
                </a:lnTo>
                <a:lnTo>
                  <a:pt x="258" y="87"/>
                </a:lnTo>
                <a:lnTo>
                  <a:pt x="246" y="101"/>
                </a:lnTo>
                <a:lnTo>
                  <a:pt x="233" y="117"/>
                </a:lnTo>
                <a:lnTo>
                  <a:pt x="222" y="132"/>
                </a:lnTo>
                <a:lnTo>
                  <a:pt x="211" y="148"/>
                </a:lnTo>
                <a:lnTo>
                  <a:pt x="201" y="164"/>
                </a:lnTo>
                <a:lnTo>
                  <a:pt x="191" y="181"/>
                </a:lnTo>
                <a:lnTo>
                  <a:pt x="191" y="181"/>
                </a:lnTo>
                <a:lnTo>
                  <a:pt x="167" y="164"/>
                </a:lnTo>
                <a:lnTo>
                  <a:pt x="155" y="154"/>
                </a:lnTo>
                <a:lnTo>
                  <a:pt x="143" y="144"/>
                </a:lnTo>
                <a:lnTo>
                  <a:pt x="143" y="144"/>
                </a:lnTo>
                <a:lnTo>
                  <a:pt x="158" y="130"/>
                </a:lnTo>
                <a:lnTo>
                  <a:pt x="174" y="117"/>
                </a:lnTo>
                <a:lnTo>
                  <a:pt x="191" y="105"/>
                </a:lnTo>
                <a:lnTo>
                  <a:pt x="209" y="93"/>
                </a:lnTo>
                <a:lnTo>
                  <a:pt x="228" y="83"/>
                </a:lnTo>
                <a:lnTo>
                  <a:pt x="246" y="74"/>
                </a:lnTo>
                <a:lnTo>
                  <a:pt x="266" y="66"/>
                </a:lnTo>
                <a:lnTo>
                  <a:pt x="286" y="59"/>
                </a:lnTo>
                <a:lnTo>
                  <a:pt x="286" y="59"/>
                </a:lnTo>
                <a:close/>
                <a:moveTo>
                  <a:pt x="144" y="624"/>
                </a:moveTo>
                <a:lnTo>
                  <a:pt x="144" y="624"/>
                </a:lnTo>
                <a:lnTo>
                  <a:pt x="167" y="605"/>
                </a:lnTo>
                <a:lnTo>
                  <a:pt x="191" y="587"/>
                </a:lnTo>
                <a:lnTo>
                  <a:pt x="191" y="587"/>
                </a:lnTo>
                <a:lnTo>
                  <a:pt x="201" y="604"/>
                </a:lnTo>
                <a:lnTo>
                  <a:pt x="211" y="620"/>
                </a:lnTo>
                <a:lnTo>
                  <a:pt x="221" y="636"/>
                </a:lnTo>
                <a:lnTo>
                  <a:pt x="233" y="652"/>
                </a:lnTo>
                <a:lnTo>
                  <a:pt x="245" y="667"/>
                </a:lnTo>
                <a:lnTo>
                  <a:pt x="258" y="681"/>
                </a:lnTo>
                <a:lnTo>
                  <a:pt x="271" y="695"/>
                </a:lnTo>
                <a:lnTo>
                  <a:pt x="286" y="709"/>
                </a:lnTo>
                <a:lnTo>
                  <a:pt x="286" y="709"/>
                </a:lnTo>
                <a:lnTo>
                  <a:pt x="266" y="702"/>
                </a:lnTo>
                <a:lnTo>
                  <a:pt x="246" y="694"/>
                </a:lnTo>
                <a:lnTo>
                  <a:pt x="228" y="685"/>
                </a:lnTo>
                <a:lnTo>
                  <a:pt x="210" y="675"/>
                </a:lnTo>
                <a:lnTo>
                  <a:pt x="191" y="664"/>
                </a:lnTo>
                <a:lnTo>
                  <a:pt x="175" y="651"/>
                </a:lnTo>
                <a:lnTo>
                  <a:pt x="159" y="638"/>
                </a:lnTo>
                <a:lnTo>
                  <a:pt x="144" y="624"/>
                </a:lnTo>
                <a:lnTo>
                  <a:pt x="144" y="624"/>
                </a:lnTo>
                <a:close/>
                <a:moveTo>
                  <a:pt x="486" y="709"/>
                </a:moveTo>
                <a:lnTo>
                  <a:pt x="486" y="709"/>
                </a:lnTo>
                <a:lnTo>
                  <a:pt x="500" y="695"/>
                </a:lnTo>
                <a:lnTo>
                  <a:pt x="514" y="681"/>
                </a:lnTo>
                <a:lnTo>
                  <a:pt x="526" y="667"/>
                </a:lnTo>
                <a:lnTo>
                  <a:pt x="539" y="652"/>
                </a:lnTo>
                <a:lnTo>
                  <a:pt x="550" y="636"/>
                </a:lnTo>
                <a:lnTo>
                  <a:pt x="561" y="620"/>
                </a:lnTo>
                <a:lnTo>
                  <a:pt x="571" y="604"/>
                </a:lnTo>
                <a:lnTo>
                  <a:pt x="581" y="587"/>
                </a:lnTo>
                <a:lnTo>
                  <a:pt x="581" y="587"/>
                </a:lnTo>
                <a:lnTo>
                  <a:pt x="605" y="605"/>
                </a:lnTo>
                <a:lnTo>
                  <a:pt x="617" y="614"/>
                </a:lnTo>
                <a:lnTo>
                  <a:pt x="628" y="624"/>
                </a:lnTo>
                <a:lnTo>
                  <a:pt x="628" y="624"/>
                </a:lnTo>
                <a:lnTo>
                  <a:pt x="612" y="638"/>
                </a:lnTo>
                <a:lnTo>
                  <a:pt x="596" y="651"/>
                </a:lnTo>
                <a:lnTo>
                  <a:pt x="580" y="664"/>
                </a:lnTo>
                <a:lnTo>
                  <a:pt x="561" y="675"/>
                </a:lnTo>
                <a:lnTo>
                  <a:pt x="543" y="685"/>
                </a:lnTo>
                <a:lnTo>
                  <a:pt x="525" y="694"/>
                </a:lnTo>
                <a:lnTo>
                  <a:pt x="506" y="702"/>
                </a:lnTo>
                <a:lnTo>
                  <a:pt x="486" y="709"/>
                </a:lnTo>
                <a:lnTo>
                  <a:pt x="486" y="70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sp>
        <p:nvSpPr>
          <p:cNvPr id="31" name="Freeform 48">
            <a:extLst>
              <a:ext uri="{FF2B5EF4-FFF2-40B4-BE49-F238E27FC236}">
                <a16:creationId xmlns:a16="http://schemas.microsoft.com/office/drawing/2014/main" id="{877F8E34-97CC-F94A-7FCD-1CF5DB74853C}"/>
              </a:ext>
            </a:extLst>
          </p:cNvPr>
          <p:cNvSpPr>
            <a:spLocks noChangeAspect="1" noEditPoints="1"/>
          </p:cNvSpPr>
          <p:nvPr/>
        </p:nvSpPr>
        <p:spPr bwMode="auto">
          <a:xfrm>
            <a:off x="4365520" y="2164433"/>
            <a:ext cx="413887" cy="666428"/>
          </a:xfrm>
          <a:custGeom>
            <a:avLst/>
            <a:gdLst>
              <a:gd name="T0" fmla="*/ 92 w 472"/>
              <a:gd name="T1" fmla="*/ 253 h 760"/>
              <a:gd name="T2" fmla="*/ 150 w 472"/>
              <a:gd name="T3" fmla="*/ 353 h 760"/>
              <a:gd name="T4" fmla="*/ 216 w 472"/>
              <a:gd name="T5" fmla="*/ 487 h 760"/>
              <a:gd name="T6" fmla="*/ 233 w 472"/>
              <a:gd name="T7" fmla="*/ 508 h 760"/>
              <a:gd name="T8" fmla="*/ 381 w 472"/>
              <a:gd name="T9" fmla="*/ 501 h 760"/>
              <a:gd name="T10" fmla="*/ 415 w 472"/>
              <a:gd name="T11" fmla="*/ 445 h 760"/>
              <a:gd name="T12" fmla="*/ 468 w 472"/>
              <a:gd name="T13" fmla="*/ 277 h 760"/>
              <a:gd name="T14" fmla="*/ 461 w 472"/>
              <a:gd name="T15" fmla="*/ 166 h 760"/>
              <a:gd name="T16" fmla="*/ 348 w 472"/>
              <a:gd name="T17" fmla="*/ 28 h 760"/>
              <a:gd name="T18" fmla="*/ 235 w 472"/>
              <a:gd name="T19" fmla="*/ 0 h 760"/>
              <a:gd name="T20" fmla="*/ 104 w 472"/>
              <a:gd name="T21" fmla="*/ 40 h 760"/>
              <a:gd name="T22" fmla="*/ 4 w 472"/>
              <a:gd name="T23" fmla="*/ 188 h 760"/>
              <a:gd name="T24" fmla="*/ 8 w 472"/>
              <a:gd name="T25" fmla="*/ 298 h 760"/>
              <a:gd name="T26" fmla="*/ 57 w 472"/>
              <a:gd name="T27" fmla="*/ 535 h 760"/>
              <a:gd name="T28" fmla="*/ 90 w 472"/>
              <a:gd name="T29" fmla="*/ 585 h 760"/>
              <a:gd name="T30" fmla="*/ 355 w 472"/>
              <a:gd name="T31" fmla="*/ 592 h 760"/>
              <a:gd name="T32" fmla="*/ 372 w 472"/>
              <a:gd name="T33" fmla="*/ 612 h 760"/>
              <a:gd name="T34" fmla="*/ 351 w 472"/>
              <a:gd name="T35" fmla="*/ 633 h 760"/>
              <a:gd name="T36" fmla="*/ 85 w 472"/>
              <a:gd name="T37" fmla="*/ 644 h 760"/>
              <a:gd name="T38" fmla="*/ 57 w 472"/>
              <a:gd name="T39" fmla="*/ 697 h 760"/>
              <a:gd name="T40" fmla="*/ 75 w 472"/>
              <a:gd name="T41" fmla="*/ 742 h 760"/>
              <a:gd name="T42" fmla="*/ 338 w 472"/>
              <a:gd name="T43" fmla="*/ 760 h 760"/>
              <a:gd name="T44" fmla="*/ 359 w 472"/>
              <a:gd name="T45" fmla="*/ 743 h 760"/>
              <a:gd name="T46" fmla="*/ 346 w 472"/>
              <a:gd name="T47" fmla="*/ 719 h 760"/>
              <a:gd name="T48" fmla="*/ 106 w 472"/>
              <a:gd name="T49" fmla="*/ 711 h 760"/>
              <a:gd name="T50" fmla="*/ 103 w 472"/>
              <a:gd name="T51" fmla="*/ 685 h 760"/>
              <a:gd name="T52" fmla="*/ 358 w 472"/>
              <a:gd name="T53" fmla="*/ 676 h 760"/>
              <a:gd name="T54" fmla="*/ 407 w 472"/>
              <a:gd name="T55" fmla="*/ 643 h 760"/>
              <a:gd name="T56" fmla="*/ 413 w 472"/>
              <a:gd name="T57" fmla="*/ 600 h 760"/>
              <a:gd name="T58" fmla="*/ 376 w 472"/>
              <a:gd name="T59" fmla="*/ 554 h 760"/>
              <a:gd name="T60" fmla="*/ 112 w 472"/>
              <a:gd name="T61" fmla="*/ 548 h 760"/>
              <a:gd name="T62" fmla="*/ 100 w 472"/>
              <a:gd name="T63" fmla="*/ 382 h 760"/>
              <a:gd name="T64" fmla="*/ 63 w 472"/>
              <a:gd name="T65" fmla="*/ 323 h 760"/>
              <a:gd name="T66" fmla="*/ 46 w 472"/>
              <a:gd name="T67" fmla="*/ 197 h 760"/>
              <a:gd name="T68" fmla="*/ 127 w 472"/>
              <a:gd name="T69" fmla="*/ 76 h 760"/>
              <a:gd name="T70" fmla="*/ 256 w 472"/>
              <a:gd name="T71" fmla="*/ 44 h 760"/>
              <a:gd name="T72" fmla="*/ 385 w 472"/>
              <a:gd name="T73" fmla="*/ 113 h 760"/>
              <a:gd name="T74" fmla="*/ 429 w 472"/>
              <a:gd name="T75" fmla="*/ 236 h 760"/>
              <a:gd name="T76" fmla="*/ 378 w 472"/>
              <a:gd name="T77" fmla="*/ 366 h 760"/>
              <a:gd name="T78" fmla="*/ 372 w 472"/>
              <a:gd name="T79" fmla="*/ 449 h 760"/>
              <a:gd name="T80" fmla="*/ 260 w 472"/>
              <a:gd name="T81" fmla="*/ 466 h 760"/>
              <a:gd name="T82" fmla="*/ 319 w 472"/>
              <a:gd name="T83" fmla="*/ 336 h 760"/>
              <a:gd name="T84" fmla="*/ 378 w 472"/>
              <a:gd name="T85" fmla="*/ 250 h 760"/>
              <a:gd name="T86" fmla="*/ 382 w 472"/>
              <a:gd name="T87" fmla="*/ 194 h 760"/>
              <a:gd name="T88" fmla="*/ 331 w 472"/>
              <a:gd name="T89" fmla="*/ 190 h 760"/>
              <a:gd name="T90" fmla="*/ 260 w 472"/>
              <a:gd name="T91" fmla="*/ 193 h 760"/>
              <a:gd name="T92" fmla="*/ 238 w 472"/>
              <a:gd name="T93" fmla="*/ 171 h 760"/>
              <a:gd name="T94" fmla="*/ 219 w 472"/>
              <a:gd name="T95" fmla="*/ 181 h 760"/>
              <a:gd name="T96" fmla="*/ 186 w 472"/>
              <a:gd name="T97" fmla="*/ 222 h 760"/>
              <a:gd name="T98" fmla="*/ 101 w 472"/>
              <a:gd name="T99" fmla="*/ 212 h 760"/>
              <a:gd name="T100" fmla="*/ 318 w 472"/>
              <a:gd name="T101" fmla="*/ 235 h 760"/>
              <a:gd name="T102" fmla="*/ 313 w 472"/>
              <a:gd name="T103" fmla="*/ 283 h 760"/>
              <a:gd name="T104" fmla="*/ 262 w 472"/>
              <a:gd name="T105" fmla="*/ 266 h 760"/>
              <a:gd name="T106" fmla="*/ 206 w 472"/>
              <a:gd name="T107" fmla="*/ 338 h 760"/>
              <a:gd name="T108" fmla="*/ 144 w 472"/>
              <a:gd name="T109" fmla="*/ 275 h 760"/>
              <a:gd name="T110" fmla="*/ 204 w 472"/>
              <a:gd name="T111" fmla="*/ 279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2" h="760">
                <a:moveTo>
                  <a:pt x="94" y="217"/>
                </a:moveTo>
                <a:lnTo>
                  <a:pt x="94" y="217"/>
                </a:lnTo>
                <a:lnTo>
                  <a:pt x="91" y="221"/>
                </a:lnTo>
                <a:lnTo>
                  <a:pt x="90" y="225"/>
                </a:lnTo>
                <a:lnTo>
                  <a:pt x="89" y="230"/>
                </a:lnTo>
                <a:lnTo>
                  <a:pt x="89" y="234"/>
                </a:lnTo>
                <a:lnTo>
                  <a:pt x="89" y="234"/>
                </a:lnTo>
                <a:lnTo>
                  <a:pt x="92" y="253"/>
                </a:lnTo>
                <a:lnTo>
                  <a:pt x="96" y="270"/>
                </a:lnTo>
                <a:lnTo>
                  <a:pt x="102" y="285"/>
                </a:lnTo>
                <a:lnTo>
                  <a:pt x="108" y="299"/>
                </a:lnTo>
                <a:lnTo>
                  <a:pt x="115" y="313"/>
                </a:lnTo>
                <a:lnTo>
                  <a:pt x="123" y="324"/>
                </a:lnTo>
                <a:lnTo>
                  <a:pt x="131" y="335"/>
                </a:lnTo>
                <a:lnTo>
                  <a:pt x="140" y="345"/>
                </a:lnTo>
                <a:lnTo>
                  <a:pt x="150" y="353"/>
                </a:lnTo>
                <a:lnTo>
                  <a:pt x="159" y="361"/>
                </a:lnTo>
                <a:lnTo>
                  <a:pt x="169" y="367"/>
                </a:lnTo>
                <a:lnTo>
                  <a:pt x="179" y="373"/>
                </a:lnTo>
                <a:lnTo>
                  <a:pt x="188" y="377"/>
                </a:lnTo>
                <a:lnTo>
                  <a:pt x="198" y="382"/>
                </a:lnTo>
                <a:lnTo>
                  <a:pt x="207" y="385"/>
                </a:lnTo>
                <a:lnTo>
                  <a:pt x="216" y="387"/>
                </a:lnTo>
                <a:lnTo>
                  <a:pt x="216" y="487"/>
                </a:lnTo>
                <a:lnTo>
                  <a:pt x="216" y="487"/>
                </a:lnTo>
                <a:lnTo>
                  <a:pt x="217" y="491"/>
                </a:lnTo>
                <a:lnTo>
                  <a:pt x="218" y="495"/>
                </a:lnTo>
                <a:lnTo>
                  <a:pt x="220" y="499"/>
                </a:lnTo>
                <a:lnTo>
                  <a:pt x="222" y="502"/>
                </a:lnTo>
                <a:lnTo>
                  <a:pt x="226" y="505"/>
                </a:lnTo>
                <a:lnTo>
                  <a:pt x="229" y="507"/>
                </a:lnTo>
                <a:lnTo>
                  <a:pt x="233" y="508"/>
                </a:lnTo>
                <a:lnTo>
                  <a:pt x="239" y="508"/>
                </a:lnTo>
                <a:lnTo>
                  <a:pt x="351" y="508"/>
                </a:lnTo>
                <a:lnTo>
                  <a:pt x="351" y="508"/>
                </a:lnTo>
                <a:lnTo>
                  <a:pt x="358" y="508"/>
                </a:lnTo>
                <a:lnTo>
                  <a:pt x="364" y="507"/>
                </a:lnTo>
                <a:lnTo>
                  <a:pt x="370" y="505"/>
                </a:lnTo>
                <a:lnTo>
                  <a:pt x="376" y="503"/>
                </a:lnTo>
                <a:lnTo>
                  <a:pt x="381" y="501"/>
                </a:lnTo>
                <a:lnTo>
                  <a:pt x="387" y="497"/>
                </a:lnTo>
                <a:lnTo>
                  <a:pt x="396" y="490"/>
                </a:lnTo>
                <a:lnTo>
                  <a:pt x="404" y="480"/>
                </a:lnTo>
                <a:lnTo>
                  <a:pt x="410" y="469"/>
                </a:lnTo>
                <a:lnTo>
                  <a:pt x="412" y="464"/>
                </a:lnTo>
                <a:lnTo>
                  <a:pt x="413" y="458"/>
                </a:lnTo>
                <a:lnTo>
                  <a:pt x="414" y="451"/>
                </a:lnTo>
                <a:lnTo>
                  <a:pt x="415" y="445"/>
                </a:lnTo>
                <a:lnTo>
                  <a:pt x="415" y="390"/>
                </a:lnTo>
                <a:lnTo>
                  <a:pt x="415" y="390"/>
                </a:lnTo>
                <a:lnTo>
                  <a:pt x="428" y="372"/>
                </a:lnTo>
                <a:lnTo>
                  <a:pt x="440" y="355"/>
                </a:lnTo>
                <a:lnTo>
                  <a:pt x="449" y="336"/>
                </a:lnTo>
                <a:lnTo>
                  <a:pt x="457" y="317"/>
                </a:lnTo>
                <a:lnTo>
                  <a:pt x="464" y="298"/>
                </a:lnTo>
                <a:lnTo>
                  <a:pt x="468" y="277"/>
                </a:lnTo>
                <a:lnTo>
                  <a:pt x="471" y="257"/>
                </a:lnTo>
                <a:lnTo>
                  <a:pt x="472" y="236"/>
                </a:lnTo>
                <a:lnTo>
                  <a:pt x="472" y="236"/>
                </a:lnTo>
                <a:lnTo>
                  <a:pt x="472" y="224"/>
                </a:lnTo>
                <a:lnTo>
                  <a:pt x="471" y="212"/>
                </a:lnTo>
                <a:lnTo>
                  <a:pt x="469" y="200"/>
                </a:lnTo>
                <a:lnTo>
                  <a:pt x="467" y="188"/>
                </a:lnTo>
                <a:lnTo>
                  <a:pt x="461" y="166"/>
                </a:lnTo>
                <a:lnTo>
                  <a:pt x="453" y="144"/>
                </a:lnTo>
                <a:lnTo>
                  <a:pt x="443" y="123"/>
                </a:lnTo>
                <a:lnTo>
                  <a:pt x="432" y="104"/>
                </a:lnTo>
                <a:lnTo>
                  <a:pt x="418" y="86"/>
                </a:lnTo>
                <a:lnTo>
                  <a:pt x="403" y="69"/>
                </a:lnTo>
                <a:lnTo>
                  <a:pt x="386" y="54"/>
                </a:lnTo>
                <a:lnTo>
                  <a:pt x="368" y="40"/>
                </a:lnTo>
                <a:lnTo>
                  <a:pt x="348" y="28"/>
                </a:lnTo>
                <a:lnTo>
                  <a:pt x="328" y="19"/>
                </a:lnTo>
                <a:lnTo>
                  <a:pt x="306" y="11"/>
                </a:lnTo>
                <a:lnTo>
                  <a:pt x="284" y="5"/>
                </a:lnTo>
                <a:lnTo>
                  <a:pt x="272" y="3"/>
                </a:lnTo>
                <a:lnTo>
                  <a:pt x="260" y="1"/>
                </a:lnTo>
                <a:lnTo>
                  <a:pt x="248" y="0"/>
                </a:lnTo>
                <a:lnTo>
                  <a:pt x="235" y="0"/>
                </a:lnTo>
                <a:lnTo>
                  <a:pt x="235" y="0"/>
                </a:lnTo>
                <a:lnTo>
                  <a:pt x="223" y="0"/>
                </a:lnTo>
                <a:lnTo>
                  <a:pt x="211" y="1"/>
                </a:lnTo>
                <a:lnTo>
                  <a:pt x="199" y="3"/>
                </a:lnTo>
                <a:lnTo>
                  <a:pt x="188" y="5"/>
                </a:lnTo>
                <a:lnTo>
                  <a:pt x="165" y="11"/>
                </a:lnTo>
                <a:lnTo>
                  <a:pt x="144" y="19"/>
                </a:lnTo>
                <a:lnTo>
                  <a:pt x="123" y="28"/>
                </a:lnTo>
                <a:lnTo>
                  <a:pt x="104" y="40"/>
                </a:lnTo>
                <a:lnTo>
                  <a:pt x="85" y="54"/>
                </a:lnTo>
                <a:lnTo>
                  <a:pt x="69" y="69"/>
                </a:lnTo>
                <a:lnTo>
                  <a:pt x="53" y="86"/>
                </a:lnTo>
                <a:lnTo>
                  <a:pt x="40" y="104"/>
                </a:lnTo>
                <a:lnTo>
                  <a:pt x="28" y="123"/>
                </a:lnTo>
                <a:lnTo>
                  <a:pt x="18" y="144"/>
                </a:lnTo>
                <a:lnTo>
                  <a:pt x="10" y="166"/>
                </a:lnTo>
                <a:lnTo>
                  <a:pt x="4" y="188"/>
                </a:lnTo>
                <a:lnTo>
                  <a:pt x="2" y="200"/>
                </a:lnTo>
                <a:lnTo>
                  <a:pt x="1" y="212"/>
                </a:lnTo>
                <a:lnTo>
                  <a:pt x="0" y="224"/>
                </a:lnTo>
                <a:lnTo>
                  <a:pt x="0" y="236"/>
                </a:lnTo>
                <a:lnTo>
                  <a:pt x="0" y="236"/>
                </a:lnTo>
                <a:lnTo>
                  <a:pt x="0" y="257"/>
                </a:lnTo>
                <a:lnTo>
                  <a:pt x="3" y="278"/>
                </a:lnTo>
                <a:lnTo>
                  <a:pt x="8" y="298"/>
                </a:lnTo>
                <a:lnTo>
                  <a:pt x="14" y="318"/>
                </a:lnTo>
                <a:lnTo>
                  <a:pt x="22" y="337"/>
                </a:lnTo>
                <a:lnTo>
                  <a:pt x="32" y="355"/>
                </a:lnTo>
                <a:lnTo>
                  <a:pt x="44" y="373"/>
                </a:lnTo>
                <a:lnTo>
                  <a:pt x="57" y="391"/>
                </a:lnTo>
                <a:lnTo>
                  <a:pt x="57" y="529"/>
                </a:lnTo>
                <a:lnTo>
                  <a:pt x="57" y="529"/>
                </a:lnTo>
                <a:lnTo>
                  <a:pt x="57" y="535"/>
                </a:lnTo>
                <a:lnTo>
                  <a:pt x="58" y="542"/>
                </a:lnTo>
                <a:lnTo>
                  <a:pt x="60" y="548"/>
                </a:lnTo>
                <a:lnTo>
                  <a:pt x="62" y="554"/>
                </a:lnTo>
                <a:lnTo>
                  <a:pt x="64" y="559"/>
                </a:lnTo>
                <a:lnTo>
                  <a:pt x="68" y="564"/>
                </a:lnTo>
                <a:lnTo>
                  <a:pt x="75" y="574"/>
                </a:lnTo>
                <a:lnTo>
                  <a:pt x="85" y="582"/>
                </a:lnTo>
                <a:lnTo>
                  <a:pt x="90" y="585"/>
                </a:lnTo>
                <a:lnTo>
                  <a:pt x="96" y="588"/>
                </a:lnTo>
                <a:lnTo>
                  <a:pt x="102" y="590"/>
                </a:lnTo>
                <a:lnTo>
                  <a:pt x="108" y="591"/>
                </a:lnTo>
                <a:lnTo>
                  <a:pt x="114" y="592"/>
                </a:lnTo>
                <a:lnTo>
                  <a:pt x="121" y="593"/>
                </a:lnTo>
                <a:lnTo>
                  <a:pt x="351" y="591"/>
                </a:lnTo>
                <a:lnTo>
                  <a:pt x="351" y="591"/>
                </a:lnTo>
                <a:lnTo>
                  <a:pt x="355" y="592"/>
                </a:lnTo>
                <a:lnTo>
                  <a:pt x="359" y="593"/>
                </a:lnTo>
                <a:lnTo>
                  <a:pt x="363" y="595"/>
                </a:lnTo>
                <a:lnTo>
                  <a:pt x="366" y="597"/>
                </a:lnTo>
                <a:lnTo>
                  <a:pt x="368" y="601"/>
                </a:lnTo>
                <a:lnTo>
                  <a:pt x="370" y="604"/>
                </a:lnTo>
                <a:lnTo>
                  <a:pt x="372" y="608"/>
                </a:lnTo>
                <a:lnTo>
                  <a:pt x="372" y="612"/>
                </a:lnTo>
                <a:lnTo>
                  <a:pt x="372" y="612"/>
                </a:lnTo>
                <a:lnTo>
                  <a:pt x="372" y="617"/>
                </a:lnTo>
                <a:lnTo>
                  <a:pt x="370" y="621"/>
                </a:lnTo>
                <a:lnTo>
                  <a:pt x="368" y="624"/>
                </a:lnTo>
                <a:lnTo>
                  <a:pt x="366" y="627"/>
                </a:lnTo>
                <a:lnTo>
                  <a:pt x="363" y="630"/>
                </a:lnTo>
                <a:lnTo>
                  <a:pt x="359" y="632"/>
                </a:lnTo>
                <a:lnTo>
                  <a:pt x="355" y="633"/>
                </a:lnTo>
                <a:lnTo>
                  <a:pt x="351" y="633"/>
                </a:lnTo>
                <a:lnTo>
                  <a:pt x="120" y="633"/>
                </a:lnTo>
                <a:lnTo>
                  <a:pt x="120" y="633"/>
                </a:lnTo>
                <a:lnTo>
                  <a:pt x="114" y="633"/>
                </a:lnTo>
                <a:lnTo>
                  <a:pt x="108" y="634"/>
                </a:lnTo>
                <a:lnTo>
                  <a:pt x="101" y="636"/>
                </a:lnTo>
                <a:lnTo>
                  <a:pt x="96" y="638"/>
                </a:lnTo>
                <a:lnTo>
                  <a:pt x="90" y="640"/>
                </a:lnTo>
                <a:lnTo>
                  <a:pt x="85" y="644"/>
                </a:lnTo>
                <a:lnTo>
                  <a:pt x="75" y="651"/>
                </a:lnTo>
                <a:lnTo>
                  <a:pt x="68" y="661"/>
                </a:lnTo>
                <a:lnTo>
                  <a:pt x="64" y="666"/>
                </a:lnTo>
                <a:lnTo>
                  <a:pt x="62" y="672"/>
                </a:lnTo>
                <a:lnTo>
                  <a:pt x="60" y="678"/>
                </a:lnTo>
                <a:lnTo>
                  <a:pt x="58" y="684"/>
                </a:lnTo>
                <a:lnTo>
                  <a:pt x="57" y="690"/>
                </a:lnTo>
                <a:lnTo>
                  <a:pt x="57" y="697"/>
                </a:lnTo>
                <a:lnTo>
                  <a:pt x="57" y="697"/>
                </a:lnTo>
                <a:lnTo>
                  <a:pt x="57" y="703"/>
                </a:lnTo>
                <a:lnTo>
                  <a:pt x="58" y="709"/>
                </a:lnTo>
                <a:lnTo>
                  <a:pt x="60" y="715"/>
                </a:lnTo>
                <a:lnTo>
                  <a:pt x="62" y="721"/>
                </a:lnTo>
                <a:lnTo>
                  <a:pt x="64" y="727"/>
                </a:lnTo>
                <a:lnTo>
                  <a:pt x="68" y="732"/>
                </a:lnTo>
                <a:lnTo>
                  <a:pt x="75" y="742"/>
                </a:lnTo>
                <a:lnTo>
                  <a:pt x="85" y="749"/>
                </a:lnTo>
                <a:lnTo>
                  <a:pt x="90" y="753"/>
                </a:lnTo>
                <a:lnTo>
                  <a:pt x="96" y="755"/>
                </a:lnTo>
                <a:lnTo>
                  <a:pt x="101" y="757"/>
                </a:lnTo>
                <a:lnTo>
                  <a:pt x="108" y="759"/>
                </a:lnTo>
                <a:lnTo>
                  <a:pt x="114" y="760"/>
                </a:lnTo>
                <a:lnTo>
                  <a:pt x="120" y="760"/>
                </a:lnTo>
                <a:lnTo>
                  <a:pt x="338" y="760"/>
                </a:lnTo>
                <a:lnTo>
                  <a:pt x="338" y="760"/>
                </a:lnTo>
                <a:lnTo>
                  <a:pt x="342" y="760"/>
                </a:lnTo>
                <a:lnTo>
                  <a:pt x="346" y="759"/>
                </a:lnTo>
                <a:lnTo>
                  <a:pt x="350" y="757"/>
                </a:lnTo>
                <a:lnTo>
                  <a:pt x="353" y="754"/>
                </a:lnTo>
                <a:lnTo>
                  <a:pt x="356" y="751"/>
                </a:lnTo>
                <a:lnTo>
                  <a:pt x="357" y="747"/>
                </a:lnTo>
                <a:lnTo>
                  <a:pt x="359" y="743"/>
                </a:lnTo>
                <a:lnTo>
                  <a:pt x="359" y="739"/>
                </a:lnTo>
                <a:lnTo>
                  <a:pt x="359" y="739"/>
                </a:lnTo>
                <a:lnTo>
                  <a:pt x="359" y="735"/>
                </a:lnTo>
                <a:lnTo>
                  <a:pt x="357" y="731"/>
                </a:lnTo>
                <a:lnTo>
                  <a:pt x="356" y="727"/>
                </a:lnTo>
                <a:lnTo>
                  <a:pt x="353" y="724"/>
                </a:lnTo>
                <a:lnTo>
                  <a:pt x="350" y="721"/>
                </a:lnTo>
                <a:lnTo>
                  <a:pt x="346" y="719"/>
                </a:lnTo>
                <a:lnTo>
                  <a:pt x="342" y="718"/>
                </a:lnTo>
                <a:lnTo>
                  <a:pt x="338" y="718"/>
                </a:lnTo>
                <a:lnTo>
                  <a:pt x="120" y="718"/>
                </a:lnTo>
                <a:lnTo>
                  <a:pt x="120" y="718"/>
                </a:lnTo>
                <a:lnTo>
                  <a:pt x="116" y="717"/>
                </a:lnTo>
                <a:lnTo>
                  <a:pt x="112" y="716"/>
                </a:lnTo>
                <a:lnTo>
                  <a:pt x="109" y="714"/>
                </a:lnTo>
                <a:lnTo>
                  <a:pt x="106" y="711"/>
                </a:lnTo>
                <a:lnTo>
                  <a:pt x="103" y="708"/>
                </a:lnTo>
                <a:lnTo>
                  <a:pt x="101" y="705"/>
                </a:lnTo>
                <a:lnTo>
                  <a:pt x="100" y="701"/>
                </a:lnTo>
                <a:lnTo>
                  <a:pt x="99" y="697"/>
                </a:lnTo>
                <a:lnTo>
                  <a:pt x="99" y="697"/>
                </a:lnTo>
                <a:lnTo>
                  <a:pt x="100" y="692"/>
                </a:lnTo>
                <a:lnTo>
                  <a:pt x="101" y="688"/>
                </a:lnTo>
                <a:lnTo>
                  <a:pt x="103" y="685"/>
                </a:lnTo>
                <a:lnTo>
                  <a:pt x="106" y="682"/>
                </a:lnTo>
                <a:lnTo>
                  <a:pt x="109" y="679"/>
                </a:lnTo>
                <a:lnTo>
                  <a:pt x="112" y="677"/>
                </a:lnTo>
                <a:lnTo>
                  <a:pt x="116" y="676"/>
                </a:lnTo>
                <a:lnTo>
                  <a:pt x="120" y="676"/>
                </a:lnTo>
                <a:lnTo>
                  <a:pt x="351" y="676"/>
                </a:lnTo>
                <a:lnTo>
                  <a:pt x="351" y="676"/>
                </a:lnTo>
                <a:lnTo>
                  <a:pt x="358" y="676"/>
                </a:lnTo>
                <a:lnTo>
                  <a:pt x="364" y="675"/>
                </a:lnTo>
                <a:lnTo>
                  <a:pt x="370" y="673"/>
                </a:lnTo>
                <a:lnTo>
                  <a:pt x="376" y="671"/>
                </a:lnTo>
                <a:lnTo>
                  <a:pt x="381" y="668"/>
                </a:lnTo>
                <a:lnTo>
                  <a:pt x="387" y="665"/>
                </a:lnTo>
                <a:lnTo>
                  <a:pt x="396" y="657"/>
                </a:lnTo>
                <a:lnTo>
                  <a:pt x="404" y="648"/>
                </a:lnTo>
                <a:lnTo>
                  <a:pt x="407" y="643"/>
                </a:lnTo>
                <a:lnTo>
                  <a:pt x="410" y="637"/>
                </a:lnTo>
                <a:lnTo>
                  <a:pt x="412" y="631"/>
                </a:lnTo>
                <a:lnTo>
                  <a:pt x="413" y="625"/>
                </a:lnTo>
                <a:lnTo>
                  <a:pt x="414" y="619"/>
                </a:lnTo>
                <a:lnTo>
                  <a:pt x="415" y="612"/>
                </a:lnTo>
                <a:lnTo>
                  <a:pt x="415" y="612"/>
                </a:lnTo>
                <a:lnTo>
                  <a:pt x="414" y="606"/>
                </a:lnTo>
                <a:lnTo>
                  <a:pt x="413" y="600"/>
                </a:lnTo>
                <a:lnTo>
                  <a:pt x="412" y="593"/>
                </a:lnTo>
                <a:lnTo>
                  <a:pt x="410" y="588"/>
                </a:lnTo>
                <a:lnTo>
                  <a:pt x="407" y="582"/>
                </a:lnTo>
                <a:lnTo>
                  <a:pt x="404" y="577"/>
                </a:lnTo>
                <a:lnTo>
                  <a:pt x="396" y="567"/>
                </a:lnTo>
                <a:lnTo>
                  <a:pt x="387" y="559"/>
                </a:lnTo>
                <a:lnTo>
                  <a:pt x="381" y="556"/>
                </a:lnTo>
                <a:lnTo>
                  <a:pt x="376" y="554"/>
                </a:lnTo>
                <a:lnTo>
                  <a:pt x="370" y="551"/>
                </a:lnTo>
                <a:lnTo>
                  <a:pt x="364" y="550"/>
                </a:lnTo>
                <a:lnTo>
                  <a:pt x="357" y="549"/>
                </a:lnTo>
                <a:lnTo>
                  <a:pt x="351" y="549"/>
                </a:lnTo>
                <a:lnTo>
                  <a:pt x="120" y="550"/>
                </a:lnTo>
                <a:lnTo>
                  <a:pt x="120" y="550"/>
                </a:lnTo>
                <a:lnTo>
                  <a:pt x="116" y="549"/>
                </a:lnTo>
                <a:lnTo>
                  <a:pt x="112" y="548"/>
                </a:lnTo>
                <a:lnTo>
                  <a:pt x="109" y="546"/>
                </a:lnTo>
                <a:lnTo>
                  <a:pt x="106" y="544"/>
                </a:lnTo>
                <a:lnTo>
                  <a:pt x="103" y="540"/>
                </a:lnTo>
                <a:lnTo>
                  <a:pt x="101" y="537"/>
                </a:lnTo>
                <a:lnTo>
                  <a:pt x="100" y="533"/>
                </a:lnTo>
                <a:lnTo>
                  <a:pt x="99" y="529"/>
                </a:lnTo>
                <a:lnTo>
                  <a:pt x="100" y="382"/>
                </a:lnTo>
                <a:lnTo>
                  <a:pt x="100" y="382"/>
                </a:lnTo>
                <a:lnTo>
                  <a:pt x="99" y="377"/>
                </a:lnTo>
                <a:lnTo>
                  <a:pt x="98" y="374"/>
                </a:lnTo>
                <a:lnTo>
                  <a:pt x="96" y="370"/>
                </a:lnTo>
                <a:lnTo>
                  <a:pt x="94" y="367"/>
                </a:lnTo>
                <a:lnTo>
                  <a:pt x="94" y="367"/>
                </a:lnTo>
                <a:lnTo>
                  <a:pt x="82" y="353"/>
                </a:lnTo>
                <a:lnTo>
                  <a:pt x="72" y="338"/>
                </a:lnTo>
                <a:lnTo>
                  <a:pt x="63" y="323"/>
                </a:lnTo>
                <a:lnTo>
                  <a:pt x="56" y="306"/>
                </a:lnTo>
                <a:lnTo>
                  <a:pt x="50" y="289"/>
                </a:lnTo>
                <a:lnTo>
                  <a:pt x="46" y="272"/>
                </a:lnTo>
                <a:lnTo>
                  <a:pt x="43" y="254"/>
                </a:lnTo>
                <a:lnTo>
                  <a:pt x="42" y="236"/>
                </a:lnTo>
                <a:lnTo>
                  <a:pt x="42" y="236"/>
                </a:lnTo>
                <a:lnTo>
                  <a:pt x="43" y="216"/>
                </a:lnTo>
                <a:lnTo>
                  <a:pt x="46" y="197"/>
                </a:lnTo>
                <a:lnTo>
                  <a:pt x="51" y="178"/>
                </a:lnTo>
                <a:lnTo>
                  <a:pt x="58" y="161"/>
                </a:lnTo>
                <a:lnTo>
                  <a:pt x="66" y="144"/>
                </a:lnTo>
                <a:lnTo>
                  <a:pt x="75" y="128"/>
                </a:lnTo>
                <a:lnTo>
                  <a:pt x="86" y="113"/>
                </a:lnTo>
                <a:lnTo>
                  <a:pt x="99" y="99"/>
                </a:lnTo>
                <a:lnTo>
                  <a:pt x="113" y="87"/>
                </a:lnTo>
                <a:lnTo>
                  <a:pt x="127" y="76"/>
                </a:lnTo>
                <a:lnTo>
                  <a:pt x="143" y="66"/>
                </a:lnTo>
                <a:lnTo>
                  <a:pt x="160" y="58"/>
                </a:lnTo>
                <a:lnTo>
                  <a:pt x="178" y="51"/>
                </a:lnTo>
                <a:lnTo>
                  <a:pt x="196" y="47"/>
                </a:lnTo>
                <a:lnTo>
                  <a:pt x="216" y="44"/>
                </a:lnTo>
                <a:lnTo>
                  <a:pt x="235" y="43"/>
                </a:lnTo>
                <a:lnTo>
                  <a:pt x="235" y="43"/>
                </a:lnTo>
                <a:lnTo>
                  <a:pt x="256" y="44"/>
                </a:lnTo>
                <a:lnTo>
                  <a:pt x="275" y="47"/>
                </a:lnTo>
                <a:lnTo>
                  <a:pt x="294" y="51"/>
                </a:lnTo>
                <a:lnTo>
                  <a:pt x="311" y="58"/>
                </a:lnTo>
                <a:lnTo>
                  <a:pt x="328" y="66"/>
                </a:lnTo>
                <a:lnTo>
                  <a:pt x="344" y="76"/>
                </a:lnTo>
                <a:lnTo>
                  <a:pt x="359" y="87"/>
                </a:lnTo>
                <a:lnTo>
                  <a:pt x="373" y="99"/>
                </a:lnTo>
                <a:lnTo>
                  <a:pt x="385" y="113"/>
                </a:lnTo>
                <a:lnTo>
                  <a:pt x="396" y="128"/>
                </a:lnTo>
                <a:lnTo>
                  <a:pt x="406" y="144"/>
                </a:lnTo>
                <a:lnTo>
                  <a:pt x="414" y="161"/>
                </a:lnTo>
                <a:lnTo>
                  <a:pt x="420" y="178"/>
                </a:lnTo>
                <a:lnTo>
                  <a:pt x="425" y="197"/>
                </a:lnTo>
                <a:lnTo>
                  <a:pt x="428" y="216"/>
                </a:lnTo>
                <a:lnTo>
                  <a:pt x="429" y="236"/>
                </a:lnTo>
                <a:lnTo>
                  <a:pt x="429" y="236"/>
                </a:lnTo>
                <a:lnTo>
                  <a:pt x="428" y="254"/>
                </a:lnTo>
                <a:lnTo>
                  <a:pt x="426" y="271"/>
                </a:lnTo>
                <a:lnTo>
                  <a:pt x="422" y="289"/>
                </a:lnTo>
                <a:lnTo>
                  <a:pt x="416" y="306"/>
                </a:lnTo>
                <a:lnTo>
                  <a:pt x="409" y="322"/>
                </a:lnTo>
                <a:lnTo>
                  <a:pt x="400" y="337"/>
                </a:lnTo>
                <a:lnTo>
                  <a:pt x="390" y="352"/>
                </a:lnTo>
                <a:lnTo>
                  <a:pt x="378" y="366"/>
                </a:lnTo>
                <a:lnTo>
                  <a:pt x="378" y="366"/>
                </a:lnTo>
                <a:lnTo>
                  <a:pt x="376" y="369"/>
                </a:lnTo>
                <a:lnTo>
                  <a:pt x="374" y="373"/>
                </a:lnTo>
                <a:lnTo>
                  <a:pt x="373" y="376"/>
                </a:lnTo>
                <a:lnTo>
                  <a:pt x="373" y="381"/>
                </a:lnTo>
                <a:lnTo>
                  <a:pt x="372" y="445"/>
                </a:lnTo>
                <a:lnTo>
                  <a:pt x="372" y="445"/>
                </a:lnTo>
                <a:lnTo>
                  <a:pt x="372" y="449"/>
                </a:lnTo>
                <a:lnTo>
                  <a:pt x="370" y="453"/>
                </a:lnTo>
                <a:lnTo>
                  <a:pt x="368" y="456"/>
                </a:lnTo>
                <a:lnTo>
                  <a:pt x="366" y="459"/>
                </a:lnTo>
                <a:lnTo>
                  <a:pt x="363" y="462"/>
                </a:lnTo>
                <a:lnTo>
                  <a:pt x="359" y="464"/>
                </a:lnTo>
                <a:lnTo>
                  <a:pt x="355" y="465"/>
                </a:lnTo>
                <a:lnTo>
                  <a:pt x="351" y="466"/>
                </a:lnTo>
                <a:lnTo>
                  <a:pt x="260" y="466"/>
                </a:lnTo>
                <a:lnTo>
                  <a:pt x="260" y="363"/>
                </a:lnTo>
                <a:lnTo>
                  <a:pt x="260" y="363"/>
                </a:lnTo>
                <a:lnTo>
                  <a:pt x="270" y="361"/>
                </a:lnTo>
                <a:lnTo>
                  <a:pt x="281" y="357"/>
                </a:lnTo>
                <a:lnTo>
                  <a:pt x="294" y="351"/>
                </a:lnTo>
                <a:lnTo>
                  <a:pt x="307" y="344"/>
                </a:lnTo>
                <a:lnTo>
                  <a:pt x="307" y="344"/>
                </a:lnTo>
                <a:lnTo>
                  <a:pt x="319" y="336"/>
                </a:lnTo>
                <a:lnTo>
                  <a:pt x="331" y="326"/>
                </a:lnTo>
                <a:lnTo>
                  <a:pt x="343" y="314"/>
                </a:lnTo>
                <a:lnTo>
                  <a:pt x="355" y="299"/>
                </a:lnTo>
                <a:lnTo>
                  <a:pt x="360" y="291"/>
                </a:lnTo>
                <a:lnTo>
                  <a:pt x="365" y="282"/>
                </a:lnTo>
                <a:lnTo>
                  <a:pt x="370" y="272"/>
                </a:lnTo>
                <a:lnTo>
                  <a:pt x="374" y="262"/>
                </a:lnTo>
                <a:lnTo>
                  <a:pt x="378" y="250"/>
                </a:lnTo>
                <a:lnTo>
                  <a:pt x="382" y="238"/>
                </a:lnTo>
                <a:lnTo>
                  <a:pt x="385" y="225"/>
                </a:lnTo>
                <a:lnTo>
                  <a:pt x="387" y="211"/>
                </a:lnTo>
                <a:lnTo>
                  <a:pt x="387" y="211"/>
                </a:lnTo>
                <a:lnTo>
                  <a:pt x="387" y="207"/>
                </a:lnTo>
                <a:lnTo>
                  <a:pt x="386" y="202"/>
                </a:lnTo>
                <a:lnTo>
                  <a:pt x="384" y="198"/>
                </a:lnTo>
                <a:lnTo>
                  <a:pt x="382" y="194"/>
                </a:lnTo>
                <a:lnTo>
                  <a:pt x="382" y="194"/>
                </a:lnTo>
                <a:lnTo>
                  <a:pt x="378" y="191"/>
                </a:lnTo>
                <a:lnTo>
                  <a:pt x="374" y="189"/>
                </a:lnTo>
                <a:lnTo>
                  <a:pt x="370" y="188"/>
                </a:lnTo>
                <a:lnTo>
                  <a:pt x="365" y="187"/>
                </a:lnTo>
                <a:lnTo>
                  <a:pt x="365" y="187"/>
                </a:lnTo>
                <a:lnTo>
                  <a:pt x="347" y="188"/>
                </a:lnTo>
                <a:lnTo>
                  <a:pt x="331" y="190"/>
                </a:lnTo>
                <a:lnTo>
                  <a:pt x="316" y="192"/>
                </a:lnTo>
                <a:lnTo>
                  <a:pt x="302" y="195"/>
                </a:lnTo>
                <a:lnTo>
                  <a:pt x="290" y="199"/>
                </a:lnTo>
                <a:lnTo>
                  <a:pt x="278" y="203"/>
                </a:lnTo>
                <a:lnTo>
                  <a:pt x="268" y="208"/>
                </a:lnTo>
                <a:lnTo>
                  <a:pt x="260" y="212"/>
                </a:lnTo>
                <a:lnTo>
                  <a:pt x="260" y="193"/>
                </a:lnTo>
                <a:lnTo>
                  <a:pt x="260" y="193"/>
                </a:lnTo>
                <a:lnTo>
                  <a:pt x="259" y="189"/>
                </a:lnTo>
                <a:lnTo>
                  <a:pt x="258" y="184"/>
                </a:lnTo>
                <a:lnTo>
                  <a:pt x="256" y="181"/>
                </a:lnTo>
                <a:lnTo>
                  <a:pt x="253" y="178"/>
                </a:lnTo>
                <a:lnTo>
                  <a:pt x="250" y="175"/>
                </a:lnTo>
                <a:lnTo>
                  <a:pt x="246" y="173"/>
                </a:lnTo>
                <a:lnTo>
                  <a:pt x="242" y="172"/>
                </a:lnTo>
                <a:lnTo>
                  <a:pt x="238" y="171"/>
                </a:lnTo>
                <a:lnTo>
                  <a:pt x="238" y="171"/>
                </a:lnTo>
                <a:lnTo>
                  <a:pt x="238" y="171"/>
                </a:lnTo>
                <a:lnTo>
                  <a:pt x="238" y="171"/>
                </a:lnTo>
                <a:lnTo>
                  <a:pt x="233" y="172"/>
                </a:lnTo>
                <a:lnTo>
                  <a:pt x="229" y="173"/>
                </a:lnTo>
                <a:lnTo>
                  <a:pt x="225" y="175"/>
                </a:lnTo>
                <a:lnTo>
                  <a:pt x="222" y="178"/>
                </a:lnTo>
                <a:lnTo>
                  <a:pt x="219" y="181"/>
                </a:lnTo>
                <a:lnTo>
                  <a:pt x="217" y="185"/>
                </a:lnTo>
                <a:lnTo>
                  <a:pt x="216" y="189"/>
                </a:lnTo>
                <a:lnTo>
                  <a:pt x="216" y="193"/>
                </a:lnTo>
                <a:lnTo>
                  <a:pt x="216" y="235"/>
                </a:lnTo>
                <a:lnTo>
                  <a:pt x="216" y="235"/>
                </a:lnTo>
                <a:lnTo>
                  <a:pt x="207" y="230"/>
                </a:lnTo>
                <a:lnTo>
                  <a:pt x="197" y="226"/>
                </a:lnTo>
                <a:lnTo>
                  <a:pt x="186" y="222"/>
                </a:lnTo>
                <a:lnTo>
                  <a:pt x="174" y="218"/>
                </a:lnTo>
                <a:lnTo>
                  <a:pt x="160" y="215"/>
                </a:lnTo>
                <a:lnTo>
                  <a:pt x="145" y="212"/>
                </a:lnTo>
                <a:lnTo>
                  <a:pt x="128" y="211"/>
                </a:lnTo>
                <a:lnTo>
                  <a:pt x="110" y="210"/>
                </a:lnTo>
                <a:lnTo>
                  <a:pt x="110" y="210"/>
                </a:lnTo>
                <a:lnTo>
                  <a:pt x="106" y="210"/>
                </a:lnTo>
                <a:lnTo>
                  <a:pt x="101" y="212"/>
                </a:lnTo>
                <a:lnTo>
                  <a:pt x="98" y="214"/>
                </a:lnTo>
                <a:lnTo>
                  <a:pt x="94" y="217"/>
                </a:lnTo>
                <a:lnTo>
                  <a:pt x="94" y="217"/>
                </a:lnTo>
                <a:close/>
                <a:moveTo>
                  <a:pt x="278" y="252"/>
                </a:moveTo>
                <a:lnTo>
                  <a:pt x="278" y="252"/>
                </a:lnTo>
                <a:lnTo>
                  <a:pt x="288" y="246"/>
                </a:lnTo>
                <a:lnTo>
                  <a:pt x="301" y="240"/>
                </a:lnTo>
                <a:lnTo>
                  <a:pt x="318" y="235"/>
                </a:lnTo>
                <a:lnTo>
                  <a:pt x="339" y="232"/>
                </a:lnTo>
                <a:lnTo>
                  <a:pt x="339" y="232"/>
                </a:lnTo>
                <a:lnTo>
                  <a:pt x="336" y="242"/>
                </a:lnTo>
                <a:lnTo>
                  <a:pt x="332" y="252"/>
                </a:lnTo>
                <a:lnTo>
                  <a:pt x="328" y="261"/>
                </a:lnTo>
                <a:lnTo>
                  <a:pt x="323" y="269"/>
                </a:lnTo>
                <a:lnTo>
                  <a:pt x="319" y="276"/>
                </a:lnTo>
                <a:lnTo>
                  <a:pt x="313" y="283"/>
                </a:lnTo>
                <a:lnTo>
                  <a:pt x="303" y="294"/>
                </a:lnTo>
                <a:lnTo>
                  <a:pt x="291" y="303"/>
                </a:lnTo>
                <a:lnTo>
                  <a:pt x="280" y="310"/>
                </a:lnTo>
                <a:lnTo>
                  <a:pt x="270" y="315"/>
                </a:lnTo>
                <a:lnTo>
                  <a:pt x="260" y="319"/>
                </a:lnTo>
                <a:lnTo>
                  <a:pt x="260" y="269"/>
                </a:lnTo>
                <a:lnTo>
                  <a:pt x="260" y="269"/>
                </a:lnTo>
                <a:lnTo>
                  <a:pt x="262" y="266"/>
                </a:lnTo>
                <a:lnTo>
                  <a:pt x="265" y="262"/>
                </a:lnTo>
                <a:lnTo>
                  <a:pt x="270" y="257"/>
                </a:lnTo>
                <a:lnTo>
                  <a:pt x="278" y="252"/>
                </a:lnTo>
                <a:lnTo>
                  <a:pt x="278" y="252"/>
                </a:lnTo>
                <a:close/>
                <a:moveTo>
                  <a:pt x="216" y="292"/>
                </a:moveTo>
                <a:lnTo>
                  <a:pt x="216" y="342"/>
                </a:lnTo>
                <a:lnTo>
                  <a:pt x="216" y="342"/>
                </a:lnTo>
                <a:lnTo>
                  <a:pt x="206" y="338"/>
                </a:lnTo>
                <a:lnTo>
                  <a:pt x="195" y="333"/>
                </a:lnTo>
                <a:lnTo>
                  <a:pt x="184" y="326"/>
                </a:lnTo>
                <a:lnTo>
                  <a:pt x="173" y="317"/>
                </a:lnTo>
                <a:lnTo>
                  <a:pt x="162" y="305"/>
                </a:lnTo>
                <a:lnTo>
                  <a:pt x="157" y="299"/>
                </a:lnTo>
                <a:lnTo>
                  <a:pt x="152" y="291"/>
                </a:lnTo>
                <a:lnTo>
                  <a:pt x="148" y="283"/>
                </a:lnTo>
                <a:lnTo>
                  <a:pt x="144" y="275"/>
                </a:lnTo>
                <a:lnTo>
                  <a:pt x="140" y="265"/>
                </a:lnTo>
                <a:lnTo>
                  <a:pt x="137" y="255"/>
                </a:lnTo>
                <a:lnTo>
                  <a:pt x="137" y="255"/>
                </a:lnTo>
                <a:lnTo>
                  <a:pt x="156" y="258"/>
                </a:lnTo>
                <a:lnTo>
                  <a:pt x="172" y="262"/>
                </a:lnTo>
                <a:lnTo>
                  <a:pt x="185" y="268"/>
                </a:lnTo>
                <a:lnTo>
                  <a:pt x="196" y="273"/>
                </a:lnTo>
                <a:lnTo>
                  <a:pt x="204" y="279"/>
                </a:lnTo>
                <a:lnTo>
                  <a:pt x="210" y="284"/>
                </a:lnTo>
                <a:lnTo>
                  <a:pt x="214" y="288"/>
                </a:lnTo>
                <a:lnTo>
                  <a:pt x="216" y="292"/>
                </a:lnTo>
                <a:lnTo>
                  <a:pt x="216" y="2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sp>
        <p:nvSpPr>
          <p:cNvPr id="32" name="Freeform 26">
            <a:extLst>
              <a:ext uri="{FF2B5EF4-FFF2-40B4-BE49-F238E27FC236}">
                <a16:creationId xmlns:a16="http://schemas.microsoft.com/office/drawing/2014/main" id="{E3D9481D-4CC5-41D2-5DEB-A7B2B5C15C19}"/>
              </a:ext>
            </a:extLst>
          </p:cNvPr>
          <p:cNvSpPr>
            <a:spLocks noChangeAspect="1" noEditPoints="1"/>
          </p:cNvSpPr>
          <p:nvPr/>
        </p:nvSpPr>
        <p:spPr bwMode="auto">
          <a:xfrm>
            <a:off x="5738580" y="2203015"/>
            <a:ext cx="590139" cy="589263"/>
          </a:xfrm>
          <a:custGeom>
            <a:avLst/>
            <a:gdLst>
              <a:gd name="T0" fmla="*/ 656 w 673"/>
              <a:gd name="T1" fmla="*/ 4 h 672"/>
              <a:gd name="T2" fmla="*/ 629 w 673"/>
              <a:gd name="T3" fmla="*/ 5 h 672"/>
              <a:gd name="T4" fmla="*/ 597 w 673"/>
              <a:gd name="T5" fmla="*/ 37 h 672"/>
              <a:gd name="T6" fmla="*/ 533 w 673"/>
              <a:gd name="T7" fmla="*/ 66 h 672"/>
              <a:gd name="T8" fmla="*/ 440 w 673"/>
              <a:gd name="T9" fmla="*/ 83 h 672"/>
              <a:gd name="T10" fmla="*/ 316 w 673"/>
              <a:gd name="T11" fmla="*/ 102 h 672"/>
              <a:gd name="T12" fmla="*/ 227 w 673"/>
              <a:gd name="T13" fmla="*/ 133 h 672"/>
              <a:gd name="T14" fmla="*/ 146 w 673"/>
              <a:gd name="T15" fmla="*/ 195 h 672"/>
              <a:gd name="T16" fmla="*/ 97 w 673"/>
              <a:gd name="T17" fmla="*/ 266 h 672"/>
              <a:gd name="T18" fmla="*/ 72 w 673"/>
              <a:gd name="T19" fmla="*/ 337 h 672"/>
              <a:gd name="T20" fmla="*/ 66 w 673"/>
              <a:gd name="T21" fmla="*/ 444 h 672"/>
              <a:gd name="T22" fmla="*/ 75 w 673"/>
              <a:gd name="T23" fmla="*/ 495 h 672"/>
              <a:gd name="T24" fmla="*/ 115 w 673"/>
              <a:gd name="T25" fmla="*/ 580 h 672"/>
              <a:gd name="T26" fmla="*/ 27 w 673"/>
              <a:gd name="T27" fmla="*/ 612 h 672"/>
              <a:gd name="T28" fmla="*/ 7 w 673"/>
              <a:gd name="T29" fmla="*/ 621 h 672"/>
              <a:gd name="T30" fmla="*/ 0 w 673"/>
              <a:gd name="T31" fmla="*/ 642 h 672"/>
              <a:gd name="T32" fmla="*/ 9 w 673"/>
              <a:gd name="T33" fmla="*/ 656 h 672"/>
              <a:gd name="T34" fmla="*/ 24 w 673"/>
              <a:gd name="T35" fmla="*/ 661 h 672"/>
              <a:gd name="T36" fmla="*/ 84 w 673"/>
              <a:gd name="T37" fmla="*/ 645 h 672"/>
              <a:gd name="T38" fmla="*/ 168 w 673"/>
              <a:gd name="T39" fmla="*/ 630 h 672"/>
              <a:gd name="T40" fmla="*/ 262 w 673"/>
              <a:gd name="T41" fmla="*/ 669 h 672"/>
              <a:gd name="T42" fmla="*/ 316 w 673"/>
              <a:gd name="T43" fmla="*/ 672 h 672"/>
              <a:gd name="T44" fmla="*/ 387 w 673"/>
              <a:gd name="T45" fmla="*/ 657 h 672"/>
              <a:gd name="T46" fmla="*/ 480 w 673"/>
              <a:gd name="T47" fmla="*/ 606 h 672"/>
              <a:gd name="T48" fmla="*/ 559 w 673"/>
              <a:gd name="T49" fmla="*/ 533 h 672"/>
              <a:gd name="T50" fmla="*/ 603 w 673"/>
              <a:gd name="T51" fmla="*/ 471 h 672"/>
              <a:gd name="T52" fmla="*/ 641 w 673"/>
              <a:gd name="T53" fmla="*/ 380 h 672"/>
              <a:gd name="T54" fmla="*/ 668 w 673"/>
              <a:gd name="T55" fmla="*/ 243 h 672"/>
              <a:gd name="T56" fmla="*/ 672 w 673"/>
              <a:gd name="T57" fmla="*/ 79 h 672"/>
              <a:gd name="T58" fmla="*/ 543 w 673"/>
              <a:gd name="T59" fmla="*/ 474 h 672"/>
              <a:gd name="T60" fmla="*/ 472 w 673"/>
              <a:gd name="T61" fmla="*/ 549 h 672"/>
              <a:gd name="T62" fmla="*/ 374 w 673"/>
              <a:gd name="T63" fmla="*/ 608 h 672"/>
              <a:gd name="T64" fmla="*/ 314 w 673"/>
              <a:gd name="T65" fmla="*/ 622 h 672"/>
              <a:gd name="T66" fmla="*/ 262 w 673"/>
              <a:gd name="T67" fmla="*/ 617 h 672"/>
              <a:gd name="T68" fmla="*/ 197 w 673"/>
              <a:gd name="T69" fmla="*/ 590 h 672"/>
              <a:gd name="T70" fmla="*/ 276 w 673"/>
              <a:gd name="T71" fmla="*/ 536 h 672"/>
              <a:gd name="T72" fmla="*/ 354 w 673"/>
              <a:gd name="T73" fmla="*/ 462 h 672"/>
              <a:gd name="T74" fmla="*/ 421 w 673"/>
              <a:gd name="T75" fmla="*/ 365 h 672"/>
              <a:gd name="T76" fmla="*/ 434 w 673"/>
              <a:gd name="T77" fmla="*/ 328 h 672"/>
              <a:gd name="T78" fmla="*/ 421 w 673"/>
              <a:gd name="T79" fmla="*/ 310 h 672"/>
              <a:gd name="T80" fmla="*/ 403 w 673"/>
              <a:gd name="T81" fmla="*/ 309 h 672"/>
              <a:gd name="T82" fmla="*/ 389 w 673"/>
              <a:gd name="T83" fmla="*/ 321 h 672"/>
              <a:gd name="T84" fmla="*/ 325 w 673"/>
              <a:gd name="T85" fmla="*/ 420 h 672"/>
              <a:gd name="T86" fmla="*/ 250 w 673"/>
              <a:gd name="T87" fmla="*/ 494 h 672"/>
              <a:gd name="T88" fmla="*/ 158 w 673"/>
              <a:gd name="T89" fmla="*/ 556 h 672"/>
              <a:gd name="T90" fmla="*/ 123 w 673"/>
              <a:gd name="T91" fmla="*/ 485 h 672"/>
              <a:gd name="T92" fmla="*/ 113 w 673"/>
              <a:gd name="T93" fmla="*/ 436 h 672"/>
              <a:gd name="T94" fmla="*/ 121 w 673"/>
              <a:gd name="T95" fmla="*/ 334 h 672"/>
              <a:gd name="T96" fmla="*/ 146 w 673"/>
              <a:gd name="T97" fmla="*/ 273 h 672"/>
              <a:gd name="T98" fmla="*/ 192 w 673"/>
              <a:gd name="T99" fmla="*/ 214 h 672"/>
              <a:gd name="T100" fmla="*/ 249 w 673"/>
              <a:gd name="T101" fmla="*/ 173 h 672"/>
              <a:gd name="T102" fmla="*/ 363 w 673"/>
              <a:gd name="T103" fmla="*/ 139 h 672"/>
              <a:gd name="T104" fmla="*/ 463 w 673"/>
              <a:gd name="T105" fmla="*/ 127 h 672"/>
              <a:gd name="T106" fmla="*/ 566 w 673"/>
              <a:gd name="T107" fmla="*/ 103 h 672"/>
              <a:gd name="T108" fmla="*/ 623 w 673"/>
              <a:gd name="T109" fmla="*/ 74 h 672"/>
              <a:gd name="T110" fmla="*/ 619 w 673"/>
              <a:gd name="T111" fmla="*/ 238 h 672"/>
              <a:gd name="T112" fmla="*/ 591 w 673"/>
              <a:gd name="T113" fmla="*/ 376 h 672"/>
              <a:gd name="T114" fmla="*/ 543 w 673"/>
              <a:gd name="T115" fmla="*/ 47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3" h="672">
                <a:moveTo>
                  <a:pt x="667" y="21"/>
                </a:moveTo>
                <a:lnTo>
                  <a:pt x="667" y="21"/>
                </a:lnTo>
                <a:lnTo>
                  <a:pt x="665" y="14"/>
                </a:lnTo>
                <a:lnTo>
                  <a:pt x="661" y="8"/>
                </a:lnTo>
                <a:lnTo>
                  <a:pt x="656" y="4"/>
                </a:lnTo>
                <a:lnTo>
                  <a:pt x="649" y="1"/>
                </a:lnTo>
                <a:lnTo>
                  <a:pt x="649" y="1"/>
                </a:lnTo>
                <a:lnTo>
                  <a:pt x="642" y="0"/>
                </a:lnTo>
                <a:lnTo>
                  <a:pt x="635" y="2"/>
                </a:lnTo>
                <a:lnTo>
                  <a:pt x="629" y="5"/>
                </a:lnTo>
                <a:lnTo>
                  <a:pt x="624" y="11"/>
                </a:lnTo>
                <a:lnTo>
                  <a:pt x="624" y="11"/>
                </a:lnTo>
                <a:lnTo>
                  <a:pt x="616" y="20"/>
                </a:lnTo>
                <a:lnTo>
                  <a:pt x="607" y="29"/>
                </a:lnTo>
                <a:lnTo>
                  <a:pt x="597" y="37"/>
                </a:lnTo>
                <a:lnTo>
                  <a:pt x="585" y="44"/>
                </a:lnTo>
                <a:lnTo>
                  <a:pt x="573" y="50"/>
                </a:lnTo>
                <a:lnTo>
                  <a:pt x="560" y="56"/>
                </a:lnTo>
                <a:lnTo>
                  <a:pt x="546" y="61"/>
                </a:lnTo>
                <a:lnTo>
                  <a:pt x="533" y="66"/>
                </a:lnTo>
                <a:lnTo>
                  <a:pt x="505" y="73"/>
                </a:lnTo>
                <a:lnTo>
                  <a:pt x="480" y="78"/>
                </a:lnTo>
                <a:lnTo>
                  <a:pt x="457" y="82"/>
                </a:lnTo>
                <a:lnTo>
                  <a:pt x="440" y="83"/>
                </a:lnTo>
                <a:lnTo>
                  <a:pt x="440" y="83"/>
                </a:lnTo>
                <a:lnTo>
                  <a:pt x="416" y="85"/>
                </a:lnTo>
                <a:lnTo>
                  <a:pt x="394" y="88"/>
                </a:lnTo>
                <a:lnTo>
                  <a:pt x="373" y="91"/>
                </a:lnTo>
                <a:lnTo>
                  <a:pt x="353" y="94"/>
                </a:lnTo>
                <a:lnTo>
                  <a:pt x="316" y="102"/>
                </a:lnTo>
                <a:lnTo>
                  <a:pt x="286" y="110"/>
                </a:lnTo>
                <a:lnTo>
                  <a:pt x="262" y="118"/>
                </a:lnTo>
                <a:lnTo>
                  <a:pt x="244" y="125"/>
                </a:lnTo>
                <a:lnTo>
                  <a:pt x="227" y="133"/>
                </a:lnTo>
                <a:lnTo>
                  <a:pt x="227" y="133"/>
                </a:lnTo>
                <a:lnTo>
                  <a:pt x="208" y="144"/>
                </a:lnTo>
                <a:lnTo>
                  <a:pt x="190" y="156"/>
                </a:lnTo>
                <a:lnTo>
                  <a:pt x="174" y="169"/>
                </a:lnTo>
                <a:lnTo>
                  <a:pt x="159" y="182"/>
                </a:lnTo>
                <a:lnTo>
                  <a:pt x="146" y="195"/>
                </a:lnTo>
                <a:lnTo>
                  <a:pt x="134" y="209"/>
                </a:lnTo>
                <a:lnTo>
                  <a:pt x="123" y="223"/>
                </a:lnTo>
                <a:lnTo>
                  <a:pt x="113" y="237"/>
                </a:lnTo>
                <a:lnTo>
                  <a:pt x="105" y="251"/>
                </a:lnTo>
                <a:lnTo>
                  <a:pt x="97" y="266"/>
                </a:lnTo>
                <a:lnTo>
                  <a:pt x="90" y="280"/>
                </a:lnTo>
                <a:lnTo>
                  <a:pt x="85" y="295"/>
                </a:lnTo>
                <a:lnTo>
                  <a:pt x="80" y="309"/>
                </a:lnTo>
                <a:lnTo>
                  <a:pt x="76" y="323"/>
                </a:lnTo>
                <a:lnTo>
                  <a:pt x="72" y="337"/>
                </a:lnTo>
                <a:lnTo>
                  <a:pt x="70" y="351"/>
                </a:lnTo>
                <a:lnTo>
                  <a:pt x="66" y="377"/>
                </a:lnTo>
                <a:lnTo>
                  <a:pt x="65" y="402"/>
                </a:lnTo>
                <a:lnTo>
                  <a:pt x="65" y="424"/>
                </a:lnTo>
                <a:lnTo>
                  <a:pt x="66" y="444"/>
                </a:lnTo>
                <a:lnTo>
                  <a:pt x="67" y="460"/>
                </a:lnTo>
                <a:lnTo>
                  <a:pt x="69" y="472"/>
                </a:lnTo>
                <a:lnTo>
                  <a:pt x="71" y="483"/>
                </a:lnTo>
                <a:lnTo>
                  <a:pt x="71" y="483"/>
                </a:lnTo>
                <a:lnTo>
                  <a:pt x="75" y="495"/>
                </a:lnTo>
                <a:lnTo>
                  <a:pt x="84" y="519"/>
                </a:lnTo>
                <a:lnTo>
                  <a:pt x="89" y="534"/>
                </a:lnTo>
                <a:lnTo>
                  <a:pt x="97" y="549"/>
                </a:lnTo>
                <a:lnTo>
                  <a:pt x="105" y="565"/>
                </a:lnTo>
                <a:lnTo>
                  <a:pt x="115" y="580"/>
                </a:lnTo>
                <a:lnTo>
                  <a:pt x="115" y="580"/>
                </a:lnTo>
                <a:lnTo>
                  <a:pt x="95" y="589"/>
                </a:lnTo>
                <a:lnTo>
                  <a:pt x="77" y="596"/>
                </a:lnTo>
                <a:lnTo>
                  <a:pt x="47" y="606"/>
                </a:lnTo>
                <a:lnTo>
                  <a:pt x="27" y="612"/>
                </a:lnTo>
                <a:lnTo>
                  <a:pt x="19" y="614"/>
                </a:lnTo>
                <a:lnTo>
                  <a:pt x="19" y="614"/>
                </a:lnTo>
                <a:lnTo>
                  <a:pt x="14" y="615"/>
                </a:lnTo>
                <a:lnTo>
                  <a:pt x="10" y="618"/>
                </a:lnTo>
                <a:lnTo>
                  <a:pt x="7" y="621"/>
                </a:lnTo>
                <a:lnTo>
                  <a:pt x="4" y="624"/>
                </a:lnTo>
                <a:lnTo>
                  <a:pt x="2" y="628"/>
                </a:lnTo>
                <a:lnTo>
                  <a:pt x="0" y="633"/>
                </a:lnTo>
                <a:lnTo>
                  <a:pt x="0" y="637"/>
                </a:lnTo>
                <a:lnTo>
                  <a:pt x="0" y="642"/>
                </a:lnTo>
                <a:lnTo>
                  <a:pt x="0" y="642"/>
                </a:lnTo>
                <a:lnTo>
                  <a:pt x="2" y="646"/>
                </a:lnTo>
                <a:lnTo>
                  <a:pt x="4" y="650"/>
                </a:lnTo>
                <a:lnTo>
                  <a:pt x="6" y="653"/>
                </a:lnTo>
                <a:lnTo>
                  <a:pt x="9" y="656"/>
                </a:lnTo>
                <a:lnTo>
                  <a:pt x="12" y="658"/>
                </a:lnTo>
                <a:lnTo>
                  <a:pt x="16" y="660"/>
                </a:lnTo>
                <a:lnTo>
                  <a:pt x="20" y="661"/>
                </a:lnTo>
                <a:lnTo>
                  <a:pt x="24" y="661"/>
                </a:lnTo>
                <a:lnTo>
                  <a:pt x="24" y="661"/>
                </a:lnTo>
                <a:lnTo>
                  <a:pt x="29" y="661"/>
                </a:lnTo>
                <a:lnTo>
                  <a:pt x="29" y="661"/>
                </a:lnTo>
                <a:lnTo>
                  <a:pt x="40" y="658"/>
                </a:lnTo>
                <a:lnTo>
                  <a:pt x="66" y="650"/>
                </a:lnTo>
                <a:lnTo>
                  <a:pt x="84" y="645"/>
                </a:lnTo>
                <a:lnTo>
                  <a:pt x="104" y="637"/>
                </a:lnTo>
                <a:lnTo>
                  <a:pt x="126" y="628"/>
                </a:lnTo>
                <a:lnTo>
                  <a:pt x="150" y="617"/>
                </a:lnTo>
                <a:lnTo>
                  <a:pt x="150" y="617"/>
                </a:lnTo>
                <a:lnTo>
                  <a:pt x="168" y="630"/>
                </a:lnTo>
                <a:lnTo>
                  <a:pt x="186" y="641"/>
                </a:lnTo>
                <a:lnTo>
                  <a:pt x="205" y="651"/>
                </a:lnTo>
                <a:lnTo>
                  <a:pt x="224" y="658"/>
                </a:lnTo>
                <a:lnTo>
                  <a:pt x="243" y="664"/>
                </a:lnTo>
                <a:lnTo>
                  <a:pt x="262" y="669"/>
                </a:lnTo>
                <a:lnTo>
                  <a:pt x="282" y="671"/>
                </a:lnTo>
                <a:lnTo>
                  <a:pt x="302" y="672"/>
                </a:lnTo>
                <a:lnTo>
                  <a:pt x="302" y="672"/>
                </a:lnTo>
                <a:lnTo>
                  <a:pt x="302" y="672"/>
                </a:lnTo>
                <a:lnTo>
                  <a:pt x="316" y="672"/>
                </a:lnTo>
                <a:lnTo>
                  <a:pt x="331" y="670"/>
                </a:lnTo>
                <a:lnTo>
                  <a:pt x="346" y="668"/>
                </a:lnTo>
                <a:lnTo>
                  <a:pt x="360" y="665"/>
                </a:lnTo>
                <a:lnTo>
                  <a:pt x="373" y="662"/>
                </a:lnTo>
                <a:lnTo>
                  <a:pt x="387" y="657"/>
                </a:lnTo>
                <a:lnTo>
                  <a:pt x="399" y="652"/>
                </a:lnTo>
                <a:lnTo>
                  <a:pt x="412" y="647"/>
                </a:lnTo>
                <a:lnTo>
                  <a:pt x="436" y="635"/>
                </a:lnTo>
                <a:lnTo>
                  <a:pt x="459" y="621"/>
                </a:lnTo>
                <a:lnTo>
                  <a:pt x="480" y="606"/>
                </a:lnTo>
                <a:lnTo>
                  <a:pt x="500" y="591"/>
                </a:lnTo>
                <a:lnTo>
                  <a:pt x="517" y="575"/>
                </a:lnTo>
                <a:lnTo>
                  <a:pt x="533" y="560"/>
                </a:lnTo>
                <a:lnTo>
                  <a:pt x="547" y="546"/>
                </a:lnTo>
                <a:lnTo>
                  <a:pt x="559" y="533"/>
                </a:lnTo>
                <a:lnTo>
                  <a:pt x="575" y="513"/>
                </a:lnTo>
                <a:lnTo>
                  <a:pt x="582" y="504"/>
                </a:lnTo>
                <a:lnTo>
                  <a:pt x="582" y="504"/>
                </a:lnTo>
                <a:lnTo>
                  <a:pt x="593" y="488"/>
                </a:lnTo>
                <a:lnTo>
                  <a:pt x="603" y="471"/>
                </a:lnTo>
                <a:lnTo>
                  <a:pt x="612" y="454"/>
                </a:lnTo>
                <a:lnTo>
                  <a:pt x="621" y="436"/>
                </a:lnTo>
                <a:lnTo>
                  <a:pt x="628" y="418"/>
                </a:lnTo>
                <a:lnTo>
                  <a:pt x="635" y="399"/>
                </a:lnTo>
                <a:lnTo>
                  <a:pt x="641" y="380"/>
                </a:lnTo>
                <a:lnTo>
                  <a:pt x="647" y="360"/>
                </a:lnTo>
                <a:lnTo>
                  <a:pt x="652" y="341"/>
                </a:lnTo>
                <a:lnTo>
                  <a:pt x="656" y="321"/>
                </a:lnTo>
                <a:lnTo>
                  <a:pt x="663" y="282"/>
                </a:lnTo>
                <a:lnTo>
                  <a:pt x="668" y="243"/>
                </a:lnTo>
                <a:lnTo>
                  <a:pt x="671" y="205"/>
                </a:lnTo>
                <a:lnTo>
                  <a:pt x="672" y="169"/>
                </a:lnTo>
                <a:lnTo>
                  <a:pt x="673" y="136"/>
                </a:lnTo>
                <a:lnTo>
                  <a:pt x="673" y="105"/>
                </a:lnTo>
                <a:lnTo>
                  <a:pt x="672" y="79"/>
                </a:lnTo>
                <a:lnTo>
                  <a:pt x="669" y="39"/>
                </a:lnTo>
                <a:lnTo>
                  <a:pt x="667" y="21"/>
                </a:lnTo>
                <a:lnTo>
                  <a:pt x="667" y="21"/>
                </a:lnTo>
                <a:close/>
                <a:moveTo>
                  <a:pt x="543" y="474"/>
                </a:moveTo>
                <a:lnTo>
                  <a:pt x="543" y="474"/>
                </a:lnTo>
                <a:lnTo>
                  <a:pt x="538" y="481"/>
                </a:lnTo>
                <a:lnTo>
                  <a:pt x="524" y="498"/>
                </a:lnTo>
                <a:lnTo>
                  <a:pt x="502" y="521"/>
                </a:lnTo>
                <a:lnTo>
                  <a:pt x="488" y="535"/>
                </a:lnTo>
                <a:lnTo>
                  <a:pt x="472" y="549"/>
                </a:lnTo>
                <a:lnTo>
                  <a:pt x="455" y="562"/>
                </a:lnTo>
                <a:lnTo>
                  <a:pt x="437" y="576"/>
                </a:lnTo>
                <a:lnTo>
                  <a:pt x="417" y="588"/>
                </a:lnTo>
                <a:lnTo>
                  <a:pt x="396" y="599"/>
                </a:lnTo>
                <a:lnTo>
                  <a:pt x="374" y="608"/>
                </a:lnTo>
                <a:lnTo>
                  <a:pt x="363" y="612"/>
                </a:lnTo>
                <a:lnTo>
                  <a:pt x="351" y="616"/>
                </a:lnTo>
                <a:lnTo>
                  <a:pt x="339" y="618"/>
                </a:lnTo>
                <a:lnTo>
                  <a:pt x="326" y="620"/>
                </a:lnTo>
                <a:lnTo>
                  <a:pt x="314" y="622"/>
                </a:lnTo>
                <a:lnTo>
                  <a:pt x="302" y="622"/>
                </a:lnTo>
                <a:lnTo>
                  <a:pt x="302" y="622"/>
                </a:lnTo>
                <a:lnTo>
                  <a:pt x="288" y="622"/>
                </a:lnTo>
                <a:lnTo>
                  <a:pt x="275" y="620"/>
                </a:lnTo>
                <a:lnTo>
                  <a:pt x="262" y="617"/>
                </a:lnTo>
                <a:lnTo>
                  <a:pt x="249" y="614"/>
                </a:lnTo>
                <a:lnTo>
                  <a:pt x="236" y="609"/>
                </a:lnTo>
                <a:lnTo>
                  <a:pt x="223" y="604"/>
                </a:lnTo>
                <a:lnTo>
                  <a:pt x="210" y="597"/>
                </a:lnTo>
                <a:lnTo>
                  <a:pt x="197" y="590"/>
                </a:lnTo>
                <a:lnTo>
                  <a:pt x="197" y="590"/>
                </a:lnTo>
                <a:lnTo>
                  <a:pt x="228" y="571"/>
                </a:lnTo>
                <a:lnTo>
                  <a:pt x="244" y="560"/>
                </a:lnTo>
                <a:lnTo>
                  <a:pt x="260" y="549"/>
                </a:lnTo>
                <a:lnTo>
                  <a:pt x="276" y="536"/>
                </a:lnTo>
                <a:lnTo>
                  <a:pt x="292" y="523"/>
                </a:lnTo>
                <a:lnTo>
                  <a:pt x="307" y="509"/>
                </a:lnTo>
                <a:lnTo>
                  <a:pt x="323" y="494"/>
                </a:lnTo>
                <a:lnTo>
                  <a:pt x="339" y="479"/>
                </a:lnTo>
                <a:lnTo>
                  <a:pt x="354" y="462"/>
                </a:lnTo>
                <a:lnTo>
                  <a:pt x="368" y="445"/>
                </a:lnTo>
                <a:lnTo>
                  <a:pt x="382" y="426"/>
                </a:lnTo>
                <a:lnTo>
                  <a:pt x="395" y="407"/>
                </a:lnTo>
                <a:lnTo>
                  <a:pt x="408" y="386"/>
                </a:lnTo>
                <a:lnTo>
                  <a:pt x="421" y="365"/>
                </a:lnTo>
                <a:lnTo>
                  <a:pt x="432" y="342"/>
                </a:lnTo>
                <a:lnTo>
                  <a:pt x="432" y="342"/>
                </a:lnTo>
                <a:lnTo>
                  <a:pt x="434" y="337"/>
                </a:lnTo>
                <a:lnTo>
                  <a:pt x="434" y="333"/>
                </a:lnTo>
                <a:lnTo>
                  <a:pt x="434" y="328"/>
                </a:lnTo>
                <a:lnTo>
                  <a:pt x="433" y="324"/>
                </a:lnTo>
                <a:lnTo>
                  <a:pt x="431" y="319"/>
                </a:lnTo>
                <a:lnTo>
                  <a:pt x="429" y="316"/>
                </a:lnTo>
                <a:lnTo>
                  <a:pt x="425" y="312"/>
                </a:lnTo>
                <a:lnTo>
                  <a:pt x="421" y="310"/>
                </a:lnTo>
                <a:lnTo>
                  <a:pt x="421" y="310"/>
                </a:lnTo>
                <a:lnTo>
                  <a:pt x="416" y="308"/>
                </a:lnTo>
                <a:lnTo>
                  <a:pt x="412" y="308"/>
                </a:lnTo>
                <a:lnTo>
                  <a:pt x="407" y="308"/>
                </a:lnTo>
                <a:lnTo>
                  <a:pt x="403" y="309"/>
                </a:lnTo>
                <a:lnTo>
                  <a:pt x="398" y="311"/>
                </a:lnTo>
                <a:lnTo>
                  <a:pt x="395" y="313"/>
                </a:lnTo>
                <a:lnTo>
                  <a:pt x="391" y="317"/>
                </a:lnTo>
                <a:lnTo>
                  <a:pt x="389" y="321"/>
                </a:lnTo>
                <a:lnTo>
                  <a:pt x="389" y="321"/>
                </a:lnTo>
                <a:lnTo>
                  <a:pt x="378" y="343"/>
                </a:lnTo>
                <a:lnTo>
                  <a:pt x="366" y="364"/>
                </a:lnTo>
                <a:lnTo>
                  <a:pt x="353" y="383"/>
                </a:lnTo>
                <a:lnTo>
                  <a:pt x="340" y="402"/>
                </a:lnTo>
                <a:lnTo>
                  <a:pt x="325" y="420"/>
                </a:lnTo>
                <a:lnTo>
                  <a:pt x="311" y="437"/>
                </a:lnTo>
                <a:lnTo>
                  <a:pt x="296" y="452"/>
                </a:lnTo>
                <a:lnTo>
                  <a:pt x="281" y="467"/>
                </a:lnTo>
                <a:lnTo>
                  <a:pt x="266" y="481"/>
                </a:lnTo>
                <a:lnTo>
                  <a:pt x="250" y="494"/>
                </a:lnTo>
                <a:lnTo>
                  <a:pt x="235" y="507"/>
                </a:lnTo>
                <a:lnTo>
                  <a:pt x="219" y="518"/>
                </a:lnTo>
                <a:lnTo>
                  <a:pt x="188" y="539"/>
                </a:lnTo>
                <a:lnTo>
                  <a:pt x="158" y="556"/>
                </a:lnTo>
                <a:lnTo>
                  <a:pt x="158" y="556"/>
                </a:lnTo>
                <a:lnTo>
                  <a:pt x="150" y="545"/>
                </a:lnTo>
                <a:lnTo>
                  <a:pt x="144" y="533"/>
                </a:lnTo>
                <a:lnTo>
                  <a:pt x="137" y="521"/>
                </a:lnTo>
                <a:lnTo>
                  <a:pt x="132" y="508"/>
                </a:lnTo>
                <a:lnTo>
                  <a:pt x="123" y="485"/>
                </a:lnTo>
                <a:lnTo>
                  <a:pt x="118" y="468"/>
                </a:lnTo>
                <a:lnTo>
                  <a:pt x="118" y="468"/>
                </a:lnTo>
                <a:lnTo>
                  <a:pt x="116" y="459"/>
                </a:lnTo>
                <a:lnTo>
                  <a:pt x="114" y="449"/>
                </a:lnTo>
                <a:lnTo>
                  <a:pt x="113" y="436"/>
                </a:lnTo>
                <a:lnTo>
                  <a:pt x="112" y="419"/>
                </a:lnTo>
                <a:lnTo>
                  <a:pt x="112" y="400"/>
                </a:lnTo>
                <a:lnTo>
                  <a:pt x="113" y="380"/>
                </a:lnTo>
                <a:lnTo>
                  <a:pt x="116" y="357"/>
                </a:lnTo>
                <a:lnTo>
                  <a:pt x="121" y="334"/>
                </a:lnTo>
                <a:lnTo>
                  <a:pt x="125" y="322"/>
                </a:lnTo>
                <a:lnTo>
                  <a:pt x="129" y="310"/>
                </a:lnTo>
                <a:lnTo>
                  <a:pt x="134" y="298"/>
                </a:lnTo>
                <a:lnTo>
                  <a:pt x="139" y="285"/>
                </a:lnTo>
                <a:lnTo>
                  <a:pt x="146" y="273"/>
                </a:lnTo>
                <a:lnTo>
                  <a:pt x="153" y="261"/>
                </a:lnTo>
                <a:lnTo>
                  <a:pt x="162" y="249"/>
                </a:lnTo>
                <a:lnTo>
                  <a:pt x="171" y="237"/>
                </a:lnTo>
                <a:lnTo>
                  <a:pt x="181" y="226"/>
                </a:lnTo>
                <a:lnTo>
                  <a:pt x="192" y="214"/>
                </a:lnTo>
                <a:lnTo>
                  <a:pt x="205" y="203"/>
                </a:lnTo>
                <a:lnTo>
                  <a:pt x="218" y="193"/>
                </a:lnTo>
                <a:lnTo>
                  <a:pt x="233" y="183"/>
                </a:lnTo>
                <a:lnTo>
                  <a:pt x="249" y="173"/>
                </a:lnTo>
                <a:lnTo>
                  <a:pt x="249" y="173"/>
                </a:lnTo>
                <a:lnTo>
                  <a:pt x="265" y="166"/>
                </a:lnTo>
                <a:lnTo>
                  <a:pt x="281" y="160"/>
                </a:lnTo>
                <a:lnTo>
                  <a:pt x="303" y="153"/>
                </a:lnTo>
                <a:lnTo>
                  <a:pt x="330" y="146"/>
                </a:lnTo>
                <a:lnTo>
                  <a:pt x="363" y="139"/>
                </a:lnTo>
                <a:lnTo>
                  <a:pt x="400" y="133"/>
                </a:lnTo>
                <a:lnTo>
                  <a:pt x="421" y="131"/>
                </a:lnTo>
                <a:lnTo>
                  <a:pt x="443" y="129"/>
                </a:lnTo>
                <a:lnTo>
                  <a:pt x="443" y="129"/>
                </a:lnTo>
                <a:lnTo>
                  <a:pt x="463" y="127"/>
                </a:lnTo>
                <a:lnTo>
                  <a:pt x="484" y="124"/>
                </a:lnTo>
                <a:lnTo>
                  <a:pt x="509" y="119"/>
                </a:lnTo>
                <a:lnTo>
                  <a:pt x="537" y="112"/>
                </a:lnTo>
                <a:lnTo>
                  <a:pt x="552" y="108"/>
                </a:lnTo>
                <a:lnTo>
                  <a:pt x="566" y="103"/>
                </a:lnTo>
                <a:lnTo>
                  <a:pt x="581" y="97"/>
                </a:lnTo>
                <a:lnTo>
                  <a:pt x="596" y="90"/>
                </a:lnTo>
                <a:lnTo>
                  <a:pt x="610" y="83"/>
                </a:lnTo>
                <a:lnTo>
                  <a:pt x="623" y="74"/>
                </a:lnTo>
                <a:lnTo>
                  <a:pt x="623" y="74"/>
                </a:lnTo>
                <a:lnTo>
                  <a:pt x="624" y="113"/>
                </a:lnTo>
                <a:lnTo>
                  <a:pt x="624" y="159"/>
                </a:lnTo>
                <a:lnTo>
                  <a:pt x="623" y="184"/>
                </a:lnTo>
                <a:lnTo>
                  <a:pt x="622" y="210"/>
                </a:lnTo>
                <a:lnTo>
                  <a:pt x="619" y="238"/>
                </a:lnTo>
                <a:lnTo>
                  <a:pt x="616" y="265"/>
                </a:lnTo>
                <a:lnTo>
                  <a:pt x="612" y="293"/>
                </a:lnTo>
                <a:lnTo>
                  <a:pt x="606" y="321"/>
                </a:lnTo>
                <a:lnTo>
                  <a:pt x="599" y="349"/>
                </a:lnTo>
                <a:lnTo>
                  <a:pt x="591" y="376"/>
                </a:lnTo>
                <a:lnTo>
                  <a:pt x="582" y="402"/>
                </a:lnTo>
                <a:lnTo>
                  <a:pt x="571" y="428"/>
                </a:lnTo>
                <a:lnTo>
                  <a:pt x="558" y="452"/>
                </a:lnTo>
                <a:lnTo>
                  <a:pt x="551" y="463"/>
                </a:lnTo>
                <a:lnTo>
                  <a:pt x="543" y="474"/>
                </a:lnTo>
                <a:lnTo>
                  <a:pt x="543" y="47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175A"/>
              </a:solidFill>
              <a:effectLst/>
              <a:uLnTx/>
              <a:uFillTx/>
              <a:latin typeface="Arial" panose="020B0604020202020204"/>
              <a:ea typeface="+mn-ea"/>
              <a:cs typeface="+mn-cs"/>
            </a:endParaRPr>
          </a:p>
        </p:txBody>
      </p:sp>
      <p:sp>
        <p:nvSpPr>
          <p:cNvPr id="33" name="Star: 5 Points 32">
            <a:extLst>
              <a:ext uri="{FF2B5EF4-FFF2-40B4-BE49-F238E27FC236}">
                <a16:creationId xmlns:a16="http://schemas.microsoft.com/office/drawing/2014/main" id="{DFFA3C22-8087-4D05-B4A2-62C766EA4FB1}"/>
              </a:ext>
            </a:extLst>
          </p:cNvPr>
          <p:cNvSpPr/>
          <p:nvPr/>
        </p:nvSpPr>
        <p:spPr>
          <a:xfrm>
            <a:off x="1834387" y="2007928"/>
            <a:ext cx="464022" cy="390173"/>
          </a:xfrm>
          <a:prstGeom prst="star5">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6" name="Star: 5 Points 35">
            <a:extLst>
              <a:ext uri="{FF2B5EF4-FFF2-40B4-BE49-F238E27FC236}">
                <a16:creationId xmlns:a16="http://schemas.microsoft.com/office/drawing/2014/main" id="{93EE229B-59B2-19F9-12B1-B5B13073143B}"/>
              </a:ext>
            </a:extLst>
          </p:cNvPr>
          <p:cNvSpPr/>
          <p:nvPr/>
        </p:nvSpPr>
        <p:spPr>
          <a:xfrm>
            <a:off x="7657869" y="1958342"/>
            <a:ext cx="464022" cy="390173"/>
          </a:xfrm>
          <a:prstGeom prst="star5">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7" name="Star: 5 Points 36">
            <a:extLst>
              <a:ext uri="{FF2B5EF4-FFF2-40B4-BE49-F238E27FC236}">
                <a16:creationId xmlns:a16="http://schemas.microsoft.com/office/drawing/2014/main" id="{7D1A37C4-4B83-2E21-7EB4-4265E46A9560}"/>
              </a:ext>
            </a:extLst>
          </p:cNvPr>
          <p:cNvSpPr/>
          <p:nvPr/>
        </p:nvSpPr>
        <p:spPr>
          <a:xfrm>
            <a:off x="4692258" y="1958341"/>
            <a:ext cx="464022" cy="390173"/>
          </a:xfrm>
          <a:prstGeom prst="star5">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Tree>
    <p:extLst>
      <p:ext uri="{BB962C8B-B14F-4D97-AF65-F5344CB8AC3E}">
        <p14:creationId xmlns:p14="http://schemas.microsoft.com/office/powerpoint/2010/main" val="244794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AD8D-CE98-4628-AAAE-491215376ECC}"/>
              </a:ext>
            </a:extLst>
          </p:cNvPr>
          <p:cNvSpPr>
            <a:spLocks noGrp="1"/>
          </p:cNvSpPr>
          <p:nvPr>
            <p:ph type="title"/>
          </p:nvPr>
        </p:nvSpPr>
        <p:spPr>
          <a:xfrm>
            <a:off x="429768" y="311218"/>
            <a:ext cx="8284464" cy="425196"/>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Science-Based and Net-Zero Targets</a:t>
            </a:r>
          </a:p>
        </p:txBody>
      </p:sp>
      <p:sp>
        <p:nvSpPr>
          <p:cNvPr id="3" name="Slide Number Placeholder 2">
            <a:extLst>
              <a:ext uri="{FF2B5EF4-FFF2-40B4-BE49-F238E27FC236}">
                <a16:creationId xmlns:a16="http://schemas.microsoft.com/office/drawing/2014/main" id="{B6CD4BD5-2E41-4919-9CFC-D65771320921}"/>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C1BCF7C-2884-4FE2-A9ED-57CF9A0CDEFF}" type="slidenum">
              <a:rPr kumimoji="0" lang="en-US" sz="675" b="0" i="0" u="none" strike="noStrike" kern="1200" cap="none" spc="0" normalizeH="0" baseline="0" noProof="0" smtClean="0">
                <a:ln>
                  <a:noFill/>
                </a:ln>
                <a:solidFill>
                  <a:srgbClr val="97999B"/>
                </a:solidFill>
                <a:effectLst/>
                <a:uLnTx/>
                <a:uFillTx/>
                <a:latin typeface="Arial Narrow"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675" b="0" i="0" u="none" strike="noStrike" kern="1200" cap="none" spc="0" normalizeH="0" baseline="0" noProof="0">
              <a:ln>
                <a:noFill/>
              </a:ln>
              <a:solidFill>
                <a:srgbClr val="97999B"/>
              </a:solidFill>
              <a:effectLst/>
              <a:uLnTx/>
              <a:uFillTx/>
              <a:latin typeface="Arial Narrow" panose="020B0604020202020204" pitchFamily="34" charset="0"/>
              <a:ea typeface="+mn-ea"/>
              <a:cs typeface="+mn-cs"/>
            </a:endParaRPr>
          </a:p>
        </p:txBody>
      </p:sp>
      <p:sp>
        <p:nvSpPr>
          <p:cNvPr id="4" name="Content Placeholder 3">
            <a:extLst>
              <a:ext uri="{FF2B5EF4-FFF2-40B4-BE49-F238E27FC236}">
                <a16:creationId xmlns:a16="http://schemas.microsoft.com/office/drawing/2014/main" id="{6CBD303E-01CD-46EA-916F-2C5E4C6BF682}"/>
              </a:ext>
            </a:extLst>
          </p:cNvPr>
          <p:cNvSpPr>
            <a:spLocks noGrp="1"/>
          </p:cNvSpPr>
          <p:nvPr>
            <p:ph idx="1"/>
          </p:nvPr>
        </p:nvSpPr>
        <p:spPr>
          <a:xfrm>
            <a:off x="388543" y="1873039"/>
            <a:ext cx="5964062" cy="3568233"/>
          </a:xfrm>
        </p:spPr>
        <p:txBody>
          <a:bodyPr vert="horz" lIns="0" tIns="0" rIns="0" bIns="0" numCol="1"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94335" lvl="1" indent="-257175"/>
            <a:r>
              <a:rPr lang="en-US" sz="1500"/>
              <a:t>YE2021, GBT committed to the science-based targets initiative (SBTi) reaffirming its previously announced net-zero target by 2050</a:t>
            </a:r>
          </a:p>
          <a:p>
            <a:pPr marL="394335" lvl="1" indent="-257175"/>
            <a:r>
              <a:rPr lang="en-US" sz="1500"/>
              <a:t>Throughout 2022, GBT performed an emissions assessment across all scopes with expert consultants</a:t>
            </a:r>
          </a:p>
          <a:p>
            <a:pPr marL="394335" lvl="1" indent="-257175"/>
            <a:r>
              <a:rPr lang="en-US" sz="1500"/>
              <a:t>Sep 12, 2024:  GBT validation by SBTi! </a:t>
            </a:r>
          </a:p>
        </p:txBody>
      </p:sp>
      <p:pic>
        <p:nvPicPr>
          <p:cNvPr id="6" name="Picture 5">
            <a:extLst>
              <a:ext uri="{FF2B5EF4-FFF2-40B4-BE49-F238E27FC236}">
                <a16:creationId xmlns:a16="http://schemas.microsoft.com/office/drawing/2014/main" id="{5E1A1025-91F0-4811-B71D-B0F656B5FFC5}"/>
              </a:ext>
            </a:extLst>
          </p:cNvPr>
          <p:cNvPicPr>
            <a:picLocks noChangeAspect="1"/>
          </p:cNvPicPr>
          <p:nvPr/>
        </p:nvPicPr>
        <p:blipFill>
          <a:blip r:embed="rId3"/>
          <a:stretch>
            <a:fillRect/>
          </a:stretch>
        </p:blipFill>
        <p:spPr>
          <a:xfrm>
            <a:off x="429768" y="829683"/>
            <a:ext cx="5789191" cy="950087"/>
          </a:xfrm>
          <a:prstGeom prst="rect">
            <a:avLst/>
          </a:prstGeom>
        </p:spPr>
      </p:pic>
      <p:pic>
        <p:nvPicPr>
          <p:cNvPr id="5" name="Picture 4">
            <a:extLst>
              <a:ext uri="{FF2B5EF4-FFF2-40B4-BE49-F238E27FC236}">
                <a16:creationId xmlns:a16="http://schemas.microsoft.com/office/drawing/2014/main" id="{07936C08-89AC-40AE-8EBC-0B948320D400}"/>
              </a:ext>
            </a:extLst>
          </p:cNvPr>
          <p:cNvPicPr>
            <a:picLocks noChangeAspect="1"/>
          </p:cNvPicPr>
          <p:nvPr/>
        </p:nvPicPr>
        <p:blipFill>
          <a:blip r:embed="rId4"/>
          <a:stretch>
            <a:fillRect/>
          </a:stretch>
        </p:blipFill>
        <p:spPr>
          <a:xfrm>
            <a:off x="6783440" y="930793"/>
            <a:ext cx="1972017" cy="3042992"/>
          </a:xfrm>
          <a:prstGeom prst="rect">
            <a:avLst/>
          </a:prstGeom>
          <a:ln>
            <a:solidFill>
              <a:schemeClr val="tx1"/>
            </a:solidFill>
          </a:ln>
        </p:spPr>
      </p:pic>
      <p:pic>
        <p:nvPicPr>
          <p:cNvPr id="9" name="Graphic 8" descr="Checkmark">
            <a:extLst>
              <a:ext uri="{FF2B5EF4-FFF2-40B4-BE49-F238E27FC236}">
                <a16:creationId xmlns:a16="http://schemas.microsoft.com/office/drawing/2014/main" id="{8F44452A-7914-4502-BB42-585E749152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1848" y="1276392"/>
            <a:ext cx="495080" cy="495080"/>
          </a:xfrm>
          <a:prstGeom prst="rect">
            <a:avLst/>
          </a:prstGeom>
        </p:spPr>
      </p:pic>
      <p:sp>
        <p:nvSpPr>
          <p:cNvPr id="11" name="TextBox 10">
            <a:extLst>
              <a:ext uri="{FF2B5EF4-FFF2-40B4-BE49-F238E27FC236}">
                <a16:creationId xmlns:a16="http://schemas.microsoft.com/office/drawing/2014/main" id="{140986B0-10A3-492D-BD49-B706EB9E2FB3}"/>
              </a:ext>
            </a:extLst>
          </p:cNvPr>
          <p:cNvSpPr txBox="1"/>
          <p:nvPr/>
        </p:nvSpPr>
        <p:spPr>
          <a:xfrm>
            <a:off x="8507917" y="2738780"/>
            <a:ext cx="495080" cy="103874"/>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solidFill>
                  <a:prstClr val="white"/>
                </a:solidFill>
                <a:effectLst/>
                <a:uLnTx/>
                <a:uFillTx/>
                <a:latin typeface="Arial" panose="020B0604020202020204"/>
                <a:ea typeface="+mn-ea"/>
                <a:cs typeface="+mn-cs"/>
              </a:rPr>
              <a:t>GBT is here</a:t>
            </a:r>
          </a:p>
        </p:txBody>
      </p:sp>
      <p:sp>
        <p:nvSpPr>
          <p:cNvPr id="12" name="TextBox 11">
            <a:extLst>
              <a:ext uri="{FF2B5EF4-FFF2-40B4-BE49-F238E27FC236}">
                <a16:creationId xmlns:a16="http://schemas.microsoft.com/office/drawing/2014/main" id="{7306819B-BDD7-4931-8EAD-D106AF9C6A49}"/>
              </a:ext>
            </a:extLst>
          </p:cNvPr>
          <p:cNvSpPr txBox="1"/>
          <p:nvPr/>
        </p:nvSpPr>
        <p:spPr>
          <a:xfrm>
            <a:off x="658967" y="3763185"/>
            <a:ext cx="1629185" cy="161583"/>
          </a:xfrm>
          <a:prstGeom prst="rect">
            <a:avLst/>
          </a:prstGeom>
          <a:solidFill>
            <a:schemeClr val="tx1"/>
          </a:solidFill>
          <a:ln>
            <a:solidFill>
              <a:schemeClr val="tx1"/>
            </a:solid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a:ea typeface="+mn-ea"/>
                <a:cs typeface="+mn-cs"/>
              </a:rPr>
              <a:t>Full press release </a:t>
            </a:r>
            <a:r>
              <a:rPr kumimoji="0" lang="en-US" sz="1050" b="0" i="0" u="none" strike="noStrike" kern="1200" cap="none" spc="0" normalizeH="0" baseline="0" noProof="0">
                <a:ln>
                  <a:noFill/>
                </a:ln>
                <a:solidFill>
                  <a:prstClr val="white"/>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here</a:t>
            </a:r>
            <a:endParaRPr kumimoji="0" lang="en-US"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F80DD39-AF3E-4A18-B07A-B8169E8EA7CA}"/>
              </a:ext>
            </a:extLst>
          </p:cNvPr>
          <p:cNvSpPr txBox="1"/>
          <p:nvPr/>
        </p:nvSpPr>
        <p:spPr>
          <a:xfrm>
            <a:off x="7094911" y="4016463"/>
            <a:ext cx="1972017" cy="103874"/>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noFill/>
                </a:ln>
                <a:solidFill>
                  <a:srgbClr val="00175A"/>
                </a:solidFill>
                <a:effectLst/>
                <a:uLnTx/>
                <a:uFillTx/>
                <a:latin typeface="Arial" panose="020B0604020202020204"/>
                <a:ea typeface="+mn-ea"/>
                <a:cs typeface="+mn-cs"/>
              </a:rPr>
              <a:t>Source: https://sciencebasedtargets.org/</a:t>
            </a:r>
          </a:p>
        </p:txBody>
      </p:sp>
      <p:pic>
        <p:nvPicPr>
          <p:cNvPr id="10" name="Graphic 9" descr="Checkmark">
            <a:extLst>
              <a:ext uri="{FF2B5EF4-FFF2-40B4-BE49-F238E27FC236}">
                <a16:creationId xmlns:a16="http://schemas.microsoft.com/office/drawing/2014/main" id="{8E959F83-BCB5-E873-9E9D-E7D62A40CC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1848" y="1844953"/>
            <a:ext cx="495080" cy="495080"/>
          </a:xfrm>
          <a:prstGeom prst="rect">
            <a:avLst/>
          </a:prstGeom>
        </p:spPr>
      </p:pic>
      <p:sp>
        <p:nvSpPr>
          <p:cNvPr id="13" name="Star: 5 Points 12">
            <a:extLst>
              <a:ext uri="{FF2B5EF4-FFF2-40B4-BE49-F238E27FC236}">
                <a16:creationId xmlns:a16="http://schemas.microsoft.com/office/drawing/2014/main" id="{6F8BC75D-4304-EFCA-4B65-C8983194FE4F}"/>
              </a:ext>
            </a:extLst>
          </p:cNvPr>
          <p:cNvSpPr/>
          <p:nvPr/>
        </p:nvSpPr>
        <p:spPr>
          <a:xfrm>
            <a:off x="8602906" y="2927005"/>
            <a:ext cx="464022" cy="390173"/>
          </a:xfrm>
          <a:prstGeom prst="star5">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14" name="Graphic 13" descr="Checkmark">
            <a:extLst>
              <a:ext uri="{FF2B5EF4-FFF2-40B4-BE49-F238E27FC236}">
                <a16:creationId xmlns:a16="http://schemas.microsoft.com/office/drawing/2014/main" id="{6B15BD97-88B3-1A0D-0CE7-6425870FA1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7377" y="2353285"/>
            <a:ext cx="495080" cy="495080"/>
          </a:xfrm>
          <a:prstGeom prst="rect">
            <a:avLst/>
          </a:prstGeom>
        </p:spPr>
      </p:pic>
      <p:pic>
        <p:nvPicPr>
          <p:cNvPr id="16" name="Picture 15">
            <a:extLst>
              <a:ext uri="{FF2B5EF4-FFF2-40B4-BE49-F238E27FC236}">
                <a16:creationId xmlns:a16="http://schemas.microsoft.com/office/drawing/2014/main" id="{972B2E48-7703-7668-B31E-81C73BB71666}"/>
              </a:ext>
            </a:extLst>
          </p:cNvPr>
          <p:cNvPicPr>
            <a:picLocks noChangeAspect="1"/>
          </p:cNvPicPr>
          <p:nvPr/>
        </p:nvPicPr>
        <p:blipFill>
          <a:blip r:embed="rId8"/>
          <a:stretch>
            <a:fillRect/>
          </a:stretch>
        </p:blipFill>
        <p:spPr>
          <a:xfrm>
            <a:off x="2718987" y="3317177"/>
            <a:ext cx="3553484" cy="1215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2935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075D-9A85-90CE-734B-573C2256A3F0}"/>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Advocacy</a:t>
            </a:r>
          </a:p>
        </p:txBody>
      </p:sp>
      <p:sp>
        <p:nvSpPr>
          <p:cNvPr id="3" name="Slide Number Placeholder 2">
            <a:extLst>
              <a:ext uri="{FF2B5EF4-FFF2-40B4-BE49-F238E27FC236}">
                <a16:creationId xmlns:a16="http://schemas.microsoft.com/office/drawing/2014/main" id="{E301A042-4320-4A01-A745-59CABF89E011}"/>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C1BCF7C-2884-4FE2-A9ED-57CF9A0CDEFF}" type="slidenum">
              <a:rPr kumimoji="0" lang="en-US" sz="675" b="0" i="0" u="none" strike="noStrike" kern="1200" cap="none" spc="0" normalizeH="0" baseline="0" noProof="0" smtClean="0">
                <a:ln>
                  <a:noFill/>
                </a:ln>
                <a:solidFill>
                  <a:srgbClr val="97999B"/>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675" b="0" i="0" u="none" strike="noStrike" kern="1200" cap="none" spc="0" normalizeH="0" baseline="0" noProof="0">
              <a:ln>
                <a:noFill/>
              </a:ln>
              <a:solidFill>
                <a:srgbClr val="97999B"/>
              </a:solidFill>
              <a:effectLst/>
              <a:uLnTx/>
              <a:uFillTx/>
              <a:latin typeface="Arial" panose="020B0604020202020204"/>
              <a:ea typeface="+mn-ea"/>
              <a:cs typeface="+mn-cs"/>
            </a:endParaRPr>
          </a:p>
        </p:txBody>
      </p:sp>
      <p:sp>
        <p:nvSpPr>
          <p:cNvPr id="4" name="Subtitle 3">
            <a:extLst>
              <a:ext uri="{FF2B5EF4-FFF2-40B4-BE49-F238E27FC236}">
                <a16:creationId xmlns:a16="http://schemas.microsoft.com/office/drawing/2014/main" id="{0BCECB1A-20E1-B436-32F6-5773FA4E4521}"/>
              </a:ext>
            </a:extLst>
          </p:cNvPr>
          <p:cNvSpPr>
            <a:spLocks noGrp="1"/>
          </p:cNvSpPr>
          <p:nvPr>
            <p:ph type="subTitle" idx="18"/>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Net Zero with Sustainable aviation fuel (SAF)</a:t>
            </a:r>
          </a:p>
        </p:txBody>
      </p:sp>
      <p:pic>
        <p:nvPicPr>
          <p:cNvPr id="7" name="Picture 6" descr="A picture containing plane, vehicle, transport, building&#10;&#10;Description automatically generated">
            <a:extLst>
              <a:ext uri="{FF2B5EF4-FFF2-40B4-BE49-F238E27FC236}">
                <a16:creationId xmlns:a16="http://schemas.microsoft.com/office/drawing/2014/main" id="{0A9CCDC7-EE7B-15F1-84E7-627CF11E7D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4035"/>
            <a:ext cx="4320540" cy="3201632"/>
          </a:xfrm>
          <a:prstGeom prst="rect">
            <a:avLst/>
          </a:prstGeom>
        </p:spPr>
      </p:pic>
      <p:sp>
        <p:nvSpPr>
          <p:cNvPr id="8" name="Rectangle 7">
            <a:extLst>
              <a:ext uri="{FF2B5EF4-FFF2-40B4-BE49-F238E27FC236}">
                <a16:creationId xmlns:a16="http://schemas.microsoft.com/office/drawing/2014/main" id="{B82E4E85-945F-ED39-AAD5-D830DFE6DB02}"/>
              </a:ext>
            </a:extLst>
          </p:cNvPr>
          <p:cNvSpPr/>
          <p:nvPr/>
        </p:nvSpPr>
        <p:spPr>
          <a:xfrm>
            <a:off x="4320540" y="1254035"/>
            <a:ext cx="4823460" cy="3201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43200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900"/>
              </a:spcAft>
              <a:buClrTx/>
              <a:buSzTx/>
              <a:buFontTx/>
              <a:buNone/>
              <a:tabLst/>
              <a:defRPr/>
            </a:pPr>
            <a:endParaRPr kumimoji="0" lang="en-GB" sz="135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900"/>
              </a:spcAft>
              <a:buClrTx/>
              <a:buSzTx/>
              <a:buFontTx/>
              <a:buNone/>
              <a:tabLst/>
              <a:defRPr/>
            </a:pPr>
            <a:endParaRPr kumimoji="0" lang="en-GB" sz="135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900"/>
              </a:spcAft>
              <a:buClrTx/>
              <a:buSzTx/>
              <a:buFontTx/>
              <a:buNone/>
              <a:tabLst/>
              <a:defRPr/>
            </a:pPr>
            <a:endParaRPr kumimoji="0" lang="en-GB" sz="135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900"/>
              </a:spcAft>
              <a:buClrTx/>
              <a:buSzTx/>
              <a:buFontTx/>
              <a:buNone/>
              <a:tabLst/>
              <a:defRPr/>
            </a:pPr>
            <a:r>
              <a:rPr kumimoji="0" lang="en-GB" sz="1350" b="1" i="0" u="none" strike="noStrike" kern="1200" cap="none" spc="0" normalizeH="0" baseline="0" noProof="0">
                <a:ln>
                  <a:noFill/>
                </a:ln>
                <a:solidFill>
                  <a:prstClr val="white"/>
                </a:solidFill>
                <a:effectLst/>
                <a:uLnTx/>
                <a:uFillTx/>
                <a:latin typeface="Arial" panose="020B0604020202020204"/>
                <a:ea typeface="+mn-ea"/>
                <a:cs typeface="+mn-cs"/>
              </a:rPr>
              <a:t>Our Commitment to a Sustainable Future</a:t>
            </a:r>
          </a:p>
          <a:p>
            <a:pPr marL="0" marR="0" lvl="0" indent="0" algn="ctr" defTabSz="685800" rtl="0" eaLnBrk="1" fontAlgn="auto" latinLnBrk="0" hangingPunct="1">
              <a:lnSpc>
                <a:spcPct val="100000"/>
              </a:lnSpc>
              <a:spcBef>
                <a:spcPts val="0"/>
              </a:spcBef>
              <a:spcAft>
                <a:spcPts val="900"/>
              </a:spcAft>
              <a:buClrTx/>
              <a:buSzTx/>
              <a:buFontTx/>
              <a:buNone/>
              <a:tabLst/>
              <a:defRPr/>
            </a:pPr>
            <a:r>
              <a:rPr kumimoji="0" lang="en-GB" sz="1350" b="0" i="0" u="none" strike="noStrike" kern="1200" cap="none" spc="0" normalizeH="0" baseline="0" noProof="0">
                <a:ln>
                  <a:noFill/>
                </a:ln>
                <a:solidFill>
                  <a:prstClr val="white"/>
                </a:solidFill>
                <a:effectLst/>
                <a:uLnTx/>
                <a:uFillTx/>
                <a:latin typeface="Arial" panose="020B0604020202020204"/>
                <a:ea typeface="+mn-ea"/>
                <a:cs typeface="+mn-cs"/>
              </a:rPr>
              <a:t>Amex GBT signed the World Economic Forum Clean Skies for Tomorrow ambition statement to achieve 10% SAF by 2030.</a:t>
            </a:r>
            <a:r>
              <a:rPr kumimoji="0" lang="en-GB" sz="1350" b="1" i="0" u="none" strike="noStrike" kern="1200" cap="none" spc="0" normalizeH="0" baseline="30000" noProof="0">
                <a:ln>
                  <a:noFill/>
                </a:ln>
                <a:solidFill>
                  <a:prstClr val="white"/>
                </a:solidFill>
                <a:effectLst/>
                <a:uLnTx/>
                <a:uFillTx/>
                <a:latin typeface="Arial" panose="020B0604020202020204"/>
                <a:ea typeface="+mn-ea"/>
                <a:cs typeface="+mn-cs"/>
              </a:rPr>
              <a:t>1</a:t>
            </a:r>
            <a:r>
              <a:rPr kumimoji="0" lang="en-GB" sz="1350" b="0" i="0" u="none" strike="noStrike" kern="1200" cap="none" spc="0" normalizeH="0" baseline="0" noProof="0">
                <a:ln>
                  <a:noFill/>
                </a:ln>
                <a:solidFill>
                  <a:prstClr val="white"/>
                </a:solidFill>
                <a:effectLst/>
                <a:uLnTx/>
                <a:uFillTx/>
                <a:latin typeface="Arial" panose="020B0604020202020204"/>
                <a:ea typeface="+mn-ea"/>
                <a:cs typeface="+mn-cs"/>
              </a:rPr>
              <a:t> </a:t>
            </a:r>
          </a:p>
          <a:p>
            <a:pPr marL="0" marR="0" lvl="0" indent="0" algn="ctr" defTabSz="685800" rtl="0" eaLnBrk="1" fontAlgn="auto" latinLnBrk="0" hangingPunct="1">
              <a:lnSpc>
                <a:spcPct val="100000"/>
              </a:lnSpc>
              <a:spcBef>
                <a:spcPts val="0"/>
              </a:spcBef>
              <a:spcAft>
                <a:spcPts val="900"/>
              </a:spcAft>
              <a:buClrTx/>
              <a:buSzTx/>
              <a:buFontTx/>
              <a:buNone/>
              <a:tabLst/>
              <a:defRPr/>
            </a:pPr>
            <a:r>
              <a:rPr kumimoji="0" lang="en-GB" sz="1350" b="0" i="0" u="none" strike="noStrike" kern="1200" cap="none" spc="0" normalizeH="0" baseline="0" noProof="0">
                <a:ln>
                  <a:noFill/>
                </a:ln>
                <a:solidFill>
                  <a:prstClr val="white"/>
                </a:solidFill>
                <a:effectLst/>
                <a:uLnTx/>
                <a:uFillTx/>
                <a:latin typeface="Arial" panose="020B0604020202020204"/>
                <a:ea typeface="+mn-ea"/>
                <a:cs typeface="+mn-cs"/>
              </a:rPr>
              <a:t>This requires a collaborative approach from all parts </a:t>
            </a:r>
            <a:br>
              <a:rPr kumimoji="0" lang="en-GB" sz="135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GB" sz="1350" b="0" i="0" u="none" strike="noStrike" kern="1200" cap="none" spc="0" normalizeH="0" baseline="0" noProof="0">
                <a:ln>
                  <a:noFill/>
                </a:ln>
                <a:solidFill>
                  <a:prstClr val="white"/>
                </a:solidFill>
                <a:effectLst/>
                <a:uLnTx/>
                <a:uFillTx/>
                <a:latin typeface="Arial" panose="020B0604020202020204"/>
                <a:ea typeface="+mn-ea"/>
                <a:cs typeface="+mn-cs"/>
              </a:rPr>
              <a:t>of the aviation ecosystem.</a:t>
            </a:r>
          </a:p>
          <a:p>
            <a:pPr marL="0" marR="0" lvl="0" indent="0" algn="ctr" defTabSz="685800" rtl="0" eaLnBrk="1" fontAlgn="auto" latinLnBrk="0" hangingPunct="1">
              <a:lnSpc>
                <a:spcPct val="100000"/>
              </a:lnSpc>
              <a:spcBef>
                <a:spcPts val="0"/>
              </a:spcBef>
              <a:spcAft>
                <a:spcPts val="90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0904309-A0D7-B984-3863-E89307C5593D}"/>
              </a:ext>
            </a:extLst>
          </p:cNvPr>
          <p:cNvSpPr txBox="1"/>
          <p:nvPr/>
        </p:nvSpPr>
        <p:spPr>
          <a:xfrm>
            <a:off x="4566285" y="4200526"/>
            <a:ext cx="2400300" cy="92333"/>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888B8D"/>
                </a:solidFill>
                <a:effectLst/>
                <a:uLnTx/>
                <a:uFillTx/>
                <a:latin typeface="Arial Narrow" panose="020B0604020202020204" pitchFamily="34" charset="0"/>
                <a:ea typeface="+mn-ea"/>
                <a:cs typeface="Arial Narrow" panose="020B0604020202020204" pitchFamily="34" charset="0"/>
              </a:rPr>
              <a:t>1 https://</a:t>
            </a:r>
            <a:r>
              <a:rPr kumimoji="0" lang="en-GB" sz="600" b="0" i="0" u="none" strike="noStrike" kern="1200" cap="none" spc="0" normalizeH="0" baseline="0" noProof="0" err="1">
                <a:ln>
                  <a:noFill/>
                </a:ln>
                <a:solidFill>
                  <a:srgbClr val="888B8D"/>
                </a:solidFill>
                <a:effectLst/>
                <a:uLnTx/>
                <a:uFillTx/>
                <a:latin typeface="Arial Narrow" panose="020B0604020202020204" pitchFamily="34" charset="0"/>
                <a:ea typeface="+mn-ea"/>
                <a:cs typeface="Arial Narrow" panose="020B0604020202020204" pitchFamily="34" charset="0"/>
              </a:rPr>
              <a:t>www.weforum.org</a:t>
            </a:r>
            <a:r>
              <a:rPr kumimoji="0" lang="en-GB" sz="600" b="0" i="0" u="none" strike="noStrike" kern="1200" cap="none" spc="0" normalizeH="0" baseline="0" noProof="0">
                <a:ln>
                  <a:noFill/>
                </a:ln>
                <a:solidFill>
                  <a:srgbClr val="888B8D"/>
                </a:solidFill>
                <a:effectLst/>
                <a:uLnTx/>
                <a:uFillTx/>
                <a:latin typeface="Arial Narrow" panose="020B0604020202020204" pitchFamily="34" charset="0"/>
                <a:ea typeface="+mn-ea"/>
                <a:cs typeface="Arial Narrow" panose="020B0604020202020204" pitchFamily="34" charset="0"/>
              </a:rPr>
              <a:t>/</a:t>
            </a:r>
            <a:r>
              <a:rPr kumimoji="0" lang="en-GB" sz="600" b="0" i="0" u="none" strike="noStrike" kern="1200" cap="none" spc="0" normalizeH="0" baseline="0" noProof="0" err="1">
                <a:ln>
                  <a:noFill/>
                </a:ln>
                <a:solidFill>
                  <a:srgbClr val="888B8D"/>
                </a:solidFill>
                <a:effectLst/>
                <a:uLnTx/>
                <a:uFillTx/>
                <a:latin typeface="Arial Narrow" panose="020B0604020202020204" pitchFamily="34" charset="0"/>
                <a:ea typeface="+mn-ea"/>
                <a:cs typeface="Arial Narrow" panose="020B0604020202020204" pitchFamily="34" charset="0"/>
              </a:rPr>
              <a:t>cleanskies</a:t>
            </a:r>
            <a:r>
              <a:rPr kumimoji="0" lang="en-GB" sz="600" b="0" i="0" u="none" strike="noStrike" kern="1200" cap="none" spc="0" normalizeH="0" baseline="0" noProof="0">
                <a:ln>
                  <a:noFill/>
                </a:ln>
                <a:solidFill>
                  <a:srgbClr val="888B8D"/>
                </a:solidFill>
                <a:effectLst/>
                <a:uLnTx/>
                <a:uFillTx/>
                <a:latin typeface="Arial Narrow" panose="020B0604020202020204" pitchFamily="34" charset="0"/>
                <a:ea typeface="+mn-ea"/>
                <a:cs typeface="Arial Narrow" panose="020B0604020202020204" pitchFamily="34" charset="0"/>
              </a:rPr>
              <a:t>/ambition-statement</a:t>
            </a:r>
          </a:p>
        </p:txBody>
      </p:sp>
      <p:pic>
        <p:nvPicPr>
          <p:cNvPr id="11" name="Picture 10" descr="A black background with white text&#10;&#10;Description automatically generated with low confidence">
            <a:extLst>
              <a:ext uri="{FF2B5EF4-FFF2-40B4-BE49-F238E27FC236}">
                <a16:creationId xmlns:a16="http://schemas.microsoft.com/office/drawing/2014/main" id="{8B2B40D3-36C9-ADDD-5FB6-884947DB9E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2766" y="1441122"/>
            <a:ext cx="1559954" cy="957595"/>
          </a:xfrm>
          <a:prstGeom prst="rect">
            <a:avLst/>
          </a:prstGeom>
        </p:spPr>
      </p:pic>
    </p:spTree>
    <p:extLst>
      <p:ext uri="{BB962C8B-B14F-4D97-AF65-F5344CB8AC3E}">
        <p14:creationId xmlns:p14="http://schemas.microsoft.com/office/powerpoint/2010/main" val="414079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3BFBD00-0E11-1248-963B-781906763A7A}"/>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SAF: What are the benefits?</a:t>
            </a:r>
          </a:p>
        </p:txBody>
      </p:sp>
      <p:sp>
        <p:nvSpPr>
          <p:cNvPr id="13" name="Slide Number Placeholder 2">
            <a:extLst>
              <a:ext uri="{FF2B5EF4-FFF2-40B4-BE49-F238E27FC236}">
                <a16:creationId xmlns:a16="http://schemas.microsoft.com/office/drawing/2014/main" id="{BA1B7B48-3D29-45B0-8A21-CD589976D09E}"/>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C1BCF7C-2884-4FE2-A9ED-57CF9A0CDEFF}" type="slidenum">
              <a:rPr kumimoji="0" lang="en-US" sz="675" b="0" i="0" u="none" strike="noStrike" kern="1200" cap="none" spc="0" normalizeH="0" baseline="0" noProof="0" dirty="0" smtClean="0">
                <a:ln>
                  <a:noFill/>
                </a:ln>
                <a:solidFill>
                  <a:srgbClr val="97999B"/>
                </a:solidFill>
                <a:effectLst/>
                <a:uLnTx/>
                <a:uFillTx/>
                <a:latin typeface="BentonSans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675" b="0" i="0" u="none" strike="noStrike" kern="1200" cap="none" spc="0" normalizeH="0" baseline="0" noProof="0">
              <a:ln>
                <a:noFill/>
              </a:ln>
              <a:solidFill>
                <a:srgbClr val="97999B"/>
              </a:solidFill>
              <a:effectLst/>
              <a:uLnTx/>
              <a:uFillTx/>
              <a:latin typeface="BentonSans Regular"/>
              <a:ea typeface="+mn-ea"/>
              <a:cs typeface="+mn-cs"/>
            </a:endParaRPr>
          </a:p>
        </p:txBody>
      </p:sp>
      <p:sp>
        <p:nvSpPr>
          <p:cNvPr id="64" name="Rectangle 63">
            <a:extLst>
              <a:ext uri="{FF2B5EF4-FFF2-40B4-BE49-F238E27FC236}">
                <a16:creationId xmlns:a16="http://schemas.microsoft.com/office/drawing/2014/main" id="{3746EF98-894D-334A-88B6-D40A6C56ECA5}"/>
              </a:ext>
            </a:extLst>
          </p:cNvPr>
          <p:cNvSpPr/>
          <p:nvPr/>
        </p:nvSpPr>
        <p:spPr>
          <a:xfrm>
            <a:off x="404926" y="1352005"/>
            <a:ext cx="2751671" cy="2971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1450" tIns="0" rIns="0" bIns="0" rtlCol="0" anchor="ctr"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ctr" latinLnBrk="0" hangingPunct="1">
              <a:lnSpc>
                <a:spcPct val="100000"/>
              </a:lnSpc>
              <a:spcBef>
                <a:spcPts val="45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BentonSans Regular"/>
              <a:ea typeface="+mn-ea"/>
              <a:cs typeface="+mn-cs"/>
            </a:endParaRPr>
          </a:p>
        </p:txBody>
      </p:sp>
      <p:sp>
        <p:nvSpPr>
          <p:cNvPr id="5" name="TextBox 4">
            <a:extLst>
              <a:ext uri="{FF2B5EF4-FFF2-40B4-BE49-F238E27FC236}">
                <a16:creationId xmlns:a16="http://schemas.microsoft.com/office/drawing/2014/main" id="{40EFEAC7-F5C0-0840-9F36-1D2650751B7D}"/>
              </a:ext>
            </a:extLst>
          </p:cNvPr>
          <p:cNvSpPr txBox="1"/>
          <p:nvPr/>
        </p:nvSpPr>
        <p:spPr>
          <a:xfrm>
            <a:off x="9235440" y="2370908"/>
            <a:ext cx="0" cy="0"/>
          </a:xfrm>
          <a:prstGeom prst="rect">
            <a:avLst/>
          </a:prstGeom>
        </p:spPr>
        <p:txBody>
          <a:bodyPr vert="horz"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175A"/>
              </a:solidFill>
              <a:effectLst/>
              <a:uLnTx/>
              <a:uFillTx/>
              <a:latin typeface="BentonSans Regular"/>
              <a:ea typeface="+mn-ea"/>
              <a:cs typeface="+mn-cs"/>
            </a:endParaRPr>
          </a:p>
        </p:txBody>
      </p:sp>
      <p:sp>
        <p:nvSpPr>
          <p:cNvPr id="8" name="TextBox 7">
            <a:extLst>
              <a:ext uri="{FF2B5EF4-FFF2-40B4-BE49-F238E27FC236}">
                <a16:creationId xmlns:a16="http://schemas.microsoft.com/office/drawing/2014/main" id="{1BBC15D6-E9F0-9242-93F1-EA00359F91B7}"/>
              </a:ext>
            </a:extLst>
          </p:cNvPr>
          <p:cNvSpPr txBox="1"/>
          <p:nvPr/>
        </p:nvSpPr>
        <p:spPr>
          <a:xfrm>
            <a:off x="522556" y="4092010"/>
            <a:ext cx="1901858" cy="138500"/>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BentonSans Regular"/>
                <a:ea typeface="+mn-ea"/>
                <a:cs typeface="+mn-cs"/>
              </a:rPr>
              <a:t>Source: IATA</a:t>
            </a:r>
          </a:p>
        </p:txBody>
      </p:sp>
      <p:sp>
        <p:nvSpPr>
          <p:cNvPr id="9" name="Title 1">
            <a:extLst>
              <a:ext uri="{FF2B5EF4-FFF2-40B4-BE49-F238E27FC236}">
                <a16:creationId xmlns:a16="http://schemas.microsoft.com/office/drawing/2014/main" id="{5F914471-0E3D-2F4E-9384-B68F464F0C77}"/>
              </a:ext>
            </a:extLst>
          </p:cNvPr>
          <p:cNvSpPr txBox="1">
            <a:spLocks/>
          </p:cNvSpPr>
          <p:nvPr/>
        </p:nvSpPr>
        <p:spPr>
          <a:xfrm>
            <a:off x="1037956" y="1621801"/>
            <a:ext cx="3696062" cy="646331"/>
          </a:xfrm>
          <a:prstGeom prst="rect">
            <a:avLst/>
          </a:prstGeom>
        </p:spPr>
        <p:txBody>
          <a:bodyPr vert="horz" lIns="0" tIns="0" rIns="0" bIns="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92000"/>
              </a:lnSpc>
              <a:spcBef>
                <a:spcPct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BentonSans Regular"/>
                <a:ea typeface="+mj-ea"/>
                <a:cs typeface="+mj-cs"/>
              </a:rPr>
              <a:t>SAFs can reduce </a:t>
            </a:r>
          </a:p>
          <a:p>
            <a:pPr marL="0" marR="0" lvl="0" indent="0" algn="l" defTabSz="685800" rtl="0" eaLnBrk="1" fontAlgn="auto" latinLnBrk="0" hangingPunct="1">
              <a:lnSpc>
                <a:spcPct val="92000"/>
              </a:lnSpc>
              <a:spcBef>
                <a:spcPct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BentonSans Regular"/>
                <a:ea typeface="+mj-ea"/>
                <a:cs typeface="+mj-cs"/>
              </a:rPr>
              <a:t>carbon emissions by</a:t>
            </a:r>
          </a:p>
        </p:txBody>
      </p:sp>
      <p:sp>
        <p:nvSpPr>
          <p:cNvPr id="4" name="Rectangle 3">
            <a:extLst>
              <a:ext uri="{FF2B5EF4-FFF2-40B4-BE49-F238E27FC236}">
                <a16:creationId xmlns:a16="http://schemas.microsoft.com/office/drawing/2014/main" id="{49C0C1CF-E310-8644-8514-242472553F4F}"/>
              </a:ext>
            </a:extLst>
          </p:cNvPr>
          <p:cNvSpPr/>
          <p:nvPr/>
        </p:nvSpPr>
        <p:spPr>
          <a:xfrm>
            <a:off x="937244" y="2181970"/>
            <a:ext cx="2198793" cy="90024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5250" b="0" i="0" u="none" strike="noStrike" kern="1200" cap="none" spc="0" normalizeH="0" baseline="0" noProof="0">
                <a:ln>
                  <a:noFill/>
                </a:ln>
                <a:solidFill>
                  <a:prstClr val="white"/>
                </a:solidFill>
                <a:effectLst/>
                <a:uLnTx/>
                <a:uFillTx/>
                <a:latin typeface="BentonSans Bold" panose="02000503000000020004" pitchFamily="2" charset="0"/>
                <a:ea typeface="+mn-ea"/>
                <a:cs typeface="+mn-cs"/>
              </a:rPr>
              <a:t>80% </a:t>
            </a:r>
            <a:endParaRPr kumimoji="0" lang="en-US" sz="5250" b="0" i="0" u="none" strike="noStrike" kern="1200" cap="none" spc="0" normalizeH="0" baseline="0" noProof="0">
              <a:ln>
                <a:noFill/>
              </a:ln>
              <a:solidFill>
                <a:srgbClr val="00175A"/>
              </a:solidFill>
              <a:effectLst/>
              <a:uLnTx/>
              <a:uFillTx/>
              <a:latin typeface="BentonSans Bold" panose="02000503000000020004" pitchFamily="2" charset="0"/>
              <a:ea typeface="+mn-ea"/>
              <a:cs typeface="+mn-cs"/>
            </a:endParaRPr>
          </a:p>
        </p:txBody>
      </p:sp>
      <p:sp>
        <p:nvSpPr>
          <p:cNvPr id="12" name="Title 1">
            <a:extLst>
              <a:ext uri="{FF2B5EF4-FFF2-40B4-BE49-F238E27FC236}">
                <a16:creationId xmlns:a16="http://schemas.microsoft.com/office/drawing/2014/main" id="{08238C8C-16E4-BA41-AFE1-B6777BF96CD8}"/>
              </a:ext>
            </a:extLst>
          </p:cNvPr>
          <p:cNvSpPr txBox="1">
            <a:spLocks/>
          </p:cNvSpPr>
          <p:nvPr/>
        </p:nvSpPr>
        <p:spPr>
          <a:xfrm>
            <a:off x="1037956" y="2960063"/>
            <a:ext cx="3696062" cy="646331"/>
          </a:xfrm>
          <a:prstGeom prst="rect">
            <a:avLst/>
          </a:prstGeom>
        </p:spPr>
        <p:txBody>
          <a:bodyPr vert="horz" lIns="0" tIns="0" rIns="0" bIns="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92000"/>
              </a:lnSpc>
              <a:spcBef>
                <a:spcPct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BentonSans Regular"/>
                <a:ea typeface="+mj-ea"/>
                <a:cs typeface="+mj-cs"/>
              </a:rPr>
              <a:t>in comparison to using </a:t>
            </a:r>
            <a:br>
              <a:rPr kumimoji="0" lang="en-US" sz="2100" b="0" i="0" u="none" strike="noStrike" kern="1200" cap="none" spc="0" normalizeH="0" baseline="0" noProof="0">
                <a:ln>
                  <a:noFill/>
                </a:ln>
                <a:solidFill>
                  <a:prstClr val="white"/>
                </a:solidFill>
                <a:effectLst/>
                <a:uLnTx/>
                <a:uFillTx/>
                <a:latin typeface="BentonSans Regular"/>
                <a:ea typeface="+mj-ea"/>
                <a:cs typeface="+mj-cs"/>
              </a:rPr>
            </a:br>
            <a:r>
              <a:rPr kumimoji="0" lang="en-US" sz="2100" b="0" i="0" u="none" strike="noStrike" kern="1200" cap="none" spc="0" normalizeH="0" baseline="0" noProof="0">
                <a:ln>
                  <a:noFill/>
                </a:ln>
                <a:solidFill>
                  <a:prstClr val="white"/>
                </a:solidFill>
                <a:effectLst/>
                <a:uLnTx/>
                <a:uFillTx/>
                <a:latin typeface="BentonSans Regular"/>
                <a:ea typeface="+mj-ea"/>
                <a:cs typeface="+mj-cs"/>
              </a:rPr>
              <a:t>fossil-based fuels.</a:t>
            </a:r>
          </a:p>
        </p:txBody>
      </p:sp>
      <p:pic>
        <p:nvPicPr>
          <p:cNvPr id="17" name="Picture 16" descr="An airplane flying in the sky&#10;&#10;Description automatically generated with medium confidence">
            <a:extLst>
              <a:ext uri="{FF2B5EF4-FFF2-40B4-BE49-F238E27FC236}">
                <a16:creationId xmlns:a16="http://schemas.microsoft.com/office/drawing/2014/main" id="{42A60BDA-44EF-4D02-94A4-52858378E9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927" y="1044042"/>
            <a:ext cx="7893038" cy="3262585"/>
          </a:xfrm>
          <a:prstGeom prst="rect">
            <a:avLst/>
          </a:prstGeom>
        </p:spPr>
      </p:pic>
      <p:sp>
        <p:nvSpPr>
          <p:cNvPr id="18" name="Rectangle 17">
            <a:extLst>
              <a:ext uri="{FF2B5EF4-FFF2-40B4-BE49-F238E27FC236}">
                <a16:creationId xmlns:a16="http://schemas.microsoft.com/office/drawing/2014/main" id="{74716D4C-1E77-4B07-9D95-BC8718F2B483}"/>
              </a:ext>
            </a:extLst>
          </p:cNvPr>
          <p:cNvSpPr/>
          <p:nvPr/>
        </p:nvSpPr>
        <p:spPr>
          <a:xfrm>
            <a:off x="404926" y="1144836"/>
            <a:ext cx="2751671" cy="2971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1450" tIns="0" rIns="0" bIns="0" rtlCol="0" anchor="ctr"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45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BentonSans Regular" panose="02000503000000020004" pitchFamily="2" charset="0"/>
              <a:ea typeface="+mn-ea"/>
              <a:cs typeface="+mn-cs"/>
            </a:endParaRPr>
          </a:p>
        </p:txBody>
      </p:sp>
      <p:sp>
        <p:nvSpPr>
          <p:cNvPr id="19" name="TextBox 18">
            <a:extLst>
              <a:ext uri="{FF2B5EF4-FFF2-40B4-BE49-F238E27FC236}">
                <a16:creationId xmlns:a16="http://schemas.microsoft.com/office/drawing/2014/main" id="{DC3AD851-9993-4394-88C7-D821E251D937}"/>
              </a:ext>
            </a:extLst>
          </p:cNvPr>
          <p:cNvSpPr txBox="1"/>
          <p:nvPr/>
        </p:nvSpPr>
        <p:spPr>
          <a:xfrm>
            <a:off x="9235440" y="2163740"/>
            <a:ext cx="0" cy="0"/>
          </a:xfrm>
          <a:prstGeom prst="rect">
            <a:avLst/>
          </a:prstGeom>
        </p:spPr>
        <p:txBody>
          <a:bodyPr vert="horz"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175A"/>
              </a:solidFill>
              <a:effectLst/>
              <a:uLnTx/>
              <a:uFillTx/>
              <a:latin typeface="BentonSans Regular"/>
              <a:ea typeface="+mn-ea"/>
              <a:cs typeface="+mn-cs"/>
            </a:endParaRPr>
          </a:p>
        </p:txBody>
      </p:sp>
      <p:sp>
        <p:nvSpPr>
          <p:cNvPr id="20" name="Title 1">
            <a:extLst>
              <a:ext uri="{FF2B5EF4-FFF2-40B4-BE49-F238E27FC236}">
                <a16:creationId xmlns:a16="http://schemas.microsoft.com/office/drawing/2014/main" id="{DE867608-3CF3-44AC-85BF-8056A28EEAC6}"/>
              </a:ext>
            </a:extLst>
          </p:cNvPr>
          <p:cNvSpPr txBox="1">
            <a:spLocks/>
          </p:cNvSpPr>
          <p:nvPr/>
        </p:nvSpPr>
        <p:spPr>
          <a:xfrm>
            <a:off x="1037956" y="1558900"/>
            <a:ext cx="3696062" cy="646331"/>
          </a:xfrm>
          <a:prstGeom prst="rect">
            <a:avLst/>
          </a:prstGeom>
        </p:spPr>
        <p:txBody>
          <a:bodyPr vert="horz" lIns="0" tIns="0" rIns="0" bIns="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92000"/>
              </a:lnSpc>
              <a:spcBef>
                <a:spcPct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BentonSans Regular" panose="02000503000000020004" pitchFamily="2" charset="0"/>
                <a:ea typeface="+mj-ea"/>
                <a:cs typeface="+mj-cs"/>
              </a:rPr>
              <a:t>SAFs can reduce </a:t>
            </a:r>
          </a:p>
          <a:p>
            <a:pPr marL="0" marR="0" lvl="0" indent="0" algn="l" defTabSz="685800" rtl="0" eaLnBrk="1" fontAlgn="auto" latinLnBrk="0" hangingPunct="1">
              <a:lnSpc>
                <a:spcPct val="92000"/>
              </a:lnSpc>
              <a:spcBef>
                <a:spcPct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BentonSans Regular" panose="02000503000000020004" pitchFamily="2" charset="0"/>
                <a:ea typeface="+mj-ea"/>
                <a:cs typeface="+mj-cs"/>
              </a:rPr>
              <a:t>carbon emissions by</a:t>
            </a:r>
          </a:p>
        </p:txBody>
      </p:sp>
      <p:sp>
        <p:nvSpPr>
          <p:cNvPr id="21" name="Rectangle 20">
            <a:extLst>
              <a:ext uri="{FF2B5EF4-FFF2-40B4-BE49-F238E27FC236}">
                <a16:creationId xmlns:a16="http://schemas.microsoft.com/office/drawing/2014/main" id="{5FB252A8-06F3-4986-B623-C93889A01F4A}"/>
              </a:ext>
            </a:extLst>
          </p:cNvPr>
          <p:cNvSpPr/>
          <p:nvPr/>
        </p:nvSpPr>
        <p:spPr>
          <a:xfrm>
            <a:off x="937244" y="2119069"/>
            <a:ext cx="2198793" cy="90024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0" b="0" i="0" u="none" strike="noStrike" kern="1200" cap="none" spc="0" normalizeH="0" baseline="0" noProof="0">
                <a:ln>
                  <a:noFill/>
                </a:ln>
                <a:solidFill>
                  <a:prstClr val="white"/>
                </a:solidFill>
                <a:effectLst/>
                <a:uLnTx/>
                <a:uFillTx/>
                <a:latin typeface="BentonSans Regular" panose="02000503000000020004" pitchFamily="2" charset="0"/>
                <a:ea typeface="+mn-ea"/>
                <a:cs typeface="+mn-cs"/>
              </a:rPr>
              <a:t>80% </a:t>
            </a:r>
            <a:endParaRPr kumimoji="0" lang="en-US" sz="5250" b="0" i="0" u="none" strike="noStrike" kern="1200" cap="none" spc="0" normalizeH="0" baseline="0" noProof="0">
              <a:ln>
                <a:noFill/>
              </a:ln>
              <a:solidFill>
                <a:srgbClr val="00175A"/>
              </a:solidFill>
              <a:effectLst/>
              <a:uLnTx/>
              <a:uFillTx/>
              <a:latin typeface="BentonSans Regular"/>
              <a:ea typeface="+mn-ea"/>
              <a:cs typeface="+mn-cs"/>
            </a:endParaRPr>
          </a:p>
        </p:txBody>
      </p:sp>
      <p:sp>
        <p:nvSpPr>
          <p:cNvPr id="22" name="Title 1">
            <a:extLst>
              <a:ext uri="{FF2B5EF4-FFF2-40B4-BE49-F238E27FC236}">
                <a16:creationId xmlns:a16="http://schemas.microsoft.com/office/drawing/2014/main" id="{02BEFFFC-B761-4F78-8D8F-460610A6468B}"/>
              </a:ext>
            </a:extLst>
          </p:cNvPr>
          <p:cNvSpPr txBox="1">
            <a:spLocks/>
          </p:cNvSpPr>
          <p:nvPr/>
        </p:nvSpPr>
        <p:spPr>
          <a:xfrm>
            <a:off x="1037956" y="2897162"/>
            <a:ext cx="3696062" cy="646331"/>
          </a:xfrm>
          <a:prstGeom prst="rect">
            <a:avLst/>
          </a:prstGeom>
        </p:spPr>
        <p:txBody>
          <a:bodyPr vert="horz" lIns="0" tIns="0" rIns="0" bIns="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92000"/>
              </a:lnSpc>
              <a:spcBef>
                <a:spcPct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BentonSans Regular" panose="02000503000000020004" pitchFamily="2" charset="0"/>
                <a:ea typeface="+mj-ea"/>
                <a:cs typeface="+mj-cs"/>
              </a:rPr>
              <a:t>on a lifecycle basis in comparison to fossil-based fuels.</a:t>
            </a:r>
            <a:r>
              <a:rPr kumimoji="0" lang="en-US" sz="2100" b="0" i="0" u="none" strike="noStrike" kern="1200" cap="none" spc="0" normalizeH="0" baseline="30000" noProof="0">
                <a:ln>
                  <a:noFill/>
                </a:ln>
                <a:solidFill>
                  <a:prstClr val="white"/>
                </a:solidFill>
                <a:effectLst/>
                <a:uLnTx/>
                <a:uFillTx/>
                <a:latin typeface="BentonSans Regular" panose="02000503000000020004" pitchFamily="2" charset="0"/>
                <a:ea typeface="+mj-ea"/>
                <a:cs typeface="+mj-cs"/>
              </a:rPr>
              <a:t>1</a:t>
            </a:r>
          </a:p>
        </p:txBody>
      </p:sp>
      <p:sp>
        <p:nvSpPr>
          <p:cNvPr id="23" name="TextBox 22">
            <a:extLst>
              <a:ext uri="{FF2B5EF4-FFF2-40B4-BE49-F238E27FC236}">
                <a16:creationId xmlns:a16="http://schemas.microsoft.com/office/drawing/2014/main" id="{1E32A13B-7394-4FCD-B83D-C3F0BAA9EA8A}"/>
              </a:ext>
            </a:extLst>
          </p:cNvPr>
          <p:cNvSpPr txBox="1"/>
          <p:nvPr/>
        </p:nvSpPr>
        <p:spPr>
          <a:xfrm>
            <a:off x="444800" y="4336220"/>
            <a:ext cx="5717267" cy="311624"/>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75" b="1" i="0" u="sng" strike="noStrike" kern="1200" cap="none" spc="0" normalizeH="0" baseline="0" noProof="0">
                <a:ln>
                  <a:noFill/>
                </a:ln>
                <a:solidFill>
                  <a:srgbClr val="0070C0"/>
                </a:solidFill>
                <a:effectLst/>
                <a:uLnTx/>
                <a:uFillTx/>
                <a:latin typeface="BentonSans Regular"/>
                <a:ea typeface="+mn-ea"/>
                <a:cs typeface="+mn-cs"/>
                <a:hlinkClick r:id="rId4"/>
              </a:rPr>
              <a:t>1</a:t>
            </a:r>
            <a:r>
              <a:rPr kumimoji="0" lang="fr-FR" sz="675" b="0" i="0" u="sng" strike="noStrike" kern="1200" cap="none" spc="0" normalizeH="0" baseline="0" noProof="0">
                <a:ln>
                  <a:noFill/>
                </a:ln>
                <a:solidFill>
                  <a:srgbClr val="0070C0"/>
                </a:solidFill>
                <a:effectLst/>
                <a:uLnTx/>
                <a:uFillTx/>
                <a:latin typeface="BentonSans Regular"/>
                <a:ea typeface="+mn-ea"/>
                <a:cs typeface="+mn-cs"/>
                <a:hlinkClick r:id="rId4"/>
              </a:rPr>
              <a:t> iata.org/en/programs/</a:t>
            </a:r>
            <a:r>
              <a:rPr kumimoji="0" lang="fr-FR" sz="675" b="0" i="0" u="sng" strike="noStrike" kern="1200" cap="none" spc="0" normalizeH="0" baseline="0" noProof="0" err="1">
                <a:ln>
                  <a:noFill/>
                </a:ln>
                <a:solidFill>
                  <a:srgbClr val="0070C0"/>
                </a:solidFill>
                <a:effectLst/>
                <a:uLnTx/>
                <a:uFillTx/>
                <a:latin typeface="BentonSans Regular"/>
                <a:ea typeface="+mn-ea"/>
                <a:cs typeface="+mn-cs"/>
                <a:hlinkClick r:id="rId4"/>
              </a:rPr>
              <a:t>environment</a:t>
            </a:r>
            <a:r>
              <a:rPr kumimoji="0" lang="fr-FR" sz="675" b="0" i="0" u="sng" strike="noStrike" kern="1200" cap="none" spc="0" normalizeH="0" baseline="0" noProof="0">
                <a:ln>
                  <a:noFill/>
                </a:ln>
                <a:solidFill>
                  <a:srgbClr val="0070C0"/>
                </a:solidFill>
                <a:effectLst/>
                <a:uLnTx/>
                <a:uFillTx/>
                <a:latin typeface="BentonSans Regular"/>
                <a:ea typeface="+mn-ea"/>
                <a:cs typeface="+mn-cs"/>
                <a:hlinkClick r:id="rId4"/>
              </a:rPr>
              <a:t>/</a:t>
            </a:r>
            <a:r>
              <a:rPr kumimoji="0" lang="fr-FR" sz="675" b="0" i="0" u="sng" strike="noStrike" kern="1200" cap="none" spc="0" normalizeH="0" baseline="0" noProof="0" err="1">
                <a:ln>
                  <a:noFill/>
                </a:ln>
                <a:solidFill>
                  <a:srgbClr val="0070C0"/>
                </a:solidFill>
                <a:effectLst/>
                <a:uLnTx/>
                <a:uFillTx/>
                <a:latin typeface="BentonSans Regular"/>
                <a:ea typeface="+mn-ea"/>
                <a:cs typeface="+mn-cs"/>
                <a:hlinkClick r:id="rId4"/>
              </a:rPr>
              <a:t>sustainable</a:t>
            </a:r>
            <a:r>
              <a:rPr kumimoji="0" lang="fr-FR" sz="675" b="0" i="0" u="sng" strike="noStrike" kern="1200" cap="none" spc="0" normalizeH="0" baseline="0" noProof="0">
                <a:ln>
                  <a:noFill/>
                </a:ln>
                <a:solidFill>
                  <a:srgbClr val="0070C0"/>
                </a:solidFill>
                <a:effectLst/>
                <a:uLnTx/>
                <a:uFillTx/>
                <a:latin typeface="BentonSans Regular"/>
                <a:ea typeface="+mn-ea"/>
                <a:cs typeface="+mn-cs"/>
                <a:hlinkClick r:id="rId4"/>
              </a:rPr>
              <a:t>-aviation-fuels/</a:t>
            </a:r>
            <a:endParaRPr kumimoji="0" lang="en-US" sz="675" b="0" i="0" u="none" strike="noStrike" kern="1200" cap="none" spc="0" normalizeH="0" baseline="0" noProof="0">
              <a:ln>
                <a:noFill/>
              </a:ln>
              <a:solidFill>
                <a:srgbClr val="0070C0"/>
              </a:solidFill>
              <a:effectLst/>
              <a:uLnTx/>
              <a:uFillTx/>
              <a:latin typeface="BentonSans Regular"/>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175A"/>
              </a:solidFill>
              <a:effectLst/>
              <a:uLnTx/>
              <a:uFillTx/>
              <a:latin typeface="BentonSans Regular"/>
              <a:ea typeface="+mn-ea"/>
              <a:cs typeface="+mn-cs"/>
            </a:endParaRPr>
          </a:p>
        </p:txBody>
      </p:sp>
    </p:spTree>
    <p:extLst>
      <p:ext uri="{BB962C8B-B14F-4D97-AF65-F5344CB8AC3E}">
        <p14:creationId xmlns:p14="http://schemas.microsoft.com/office/powerpoint/2010/main" val="1891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CC9370-7A18-8DF4-2F77-0BBFE8E838D6}"/>
              </a:ext>
            </a:extLst>
          </p:cNvPr>
          <p:cNvSpPr>
            <a:spLocks noGrp="1"/>
          </p:cNvSpPr>
          <p:nvPr>
            <p:ph type="sldNum" sz="quarter" idx="18"/>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8C1BCF7C-2884-4FE2-A9ED-57CF9A0CDEFF}" type="slidenum">
              <a:rPr lang="en-US" smtClean="0"/>
              <a:t>15</a:t>
            </a:fld>
            <a:endParaRPr lang="en-US"/>
          </a:p>
        </p:txBody>
      </p:sp>
      <p:sp>
        <p:nvSpPr>
          <p:cNvPr id="5" name="Text Placeholder 4">
            <a:extLst>
              <a:ext uri="{FF2B5EF4-FFF2-40B4-BE49-F238E27FC236}">
                <a16:creationId xmlns:a16="http://schemas.microsoft.com/office/drawing/2014/main" id="{1619C569-E436-4258-5A8F-14598ADB131C}"/>
              </a:ext>
            </a:extLst>
          </p:cNvPr>
          <p:cNvSpPr>
            <a:spLocks noGrp="1"/>
          </p:cNvSpPr>
          <p:nvPr>
            <p:ph type="body" sz="quarter" idx="19"/>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7200" i="1"/>
              <a:t>It’s Time!</a:t>
            </a:r>
          </a:p>
        </p:txBody>
      </p:sp>
    </p:spTree>
    <p:extLst>
      <p:ext uri="{BB962C8B-B14F-4D97-AF65-F5344CB8AC3E}">
        <p14:creationId xmlns:p14="http://schemas.microsoft.com/office/powerpoint/2010/main" val="41651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EC82AFC-4488-5161-7EB4-C03F75C69593}"/>
              </a:ext>
            </a:extLst>
          </p:cNvPr>
          <p:cNvSpPr/>
          <p:nvPr/>
        </p:nvSpPr>
        <p:spPr>
          <a:xfrm>
            <a:off x="1636294" y="2422532"/>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29D07C7-E6DC-DA14-5BE4-100FC6D60838}"/>
              </a:ext>
            </a:extLst>
          </p:cNvPr>
          <p:cNvSpPr txBox="1"/>
          <p:nvPr/>
        </p:nvSpPr>
        <p:spPr>
          <a:xfrm>
            <a:off x="1244088" y="794642"/>
            <a:ext cx="7216090" cy="461665"/>
          </a:xfrm>
          <a:prstGeom prst="rect">
            <a:avLst/>
          </a:prstGeom>
          <a:noFill/>
        </p:spPr>
        <p:txBody>
          <a:bodyPr wrap="square" lIns="91440" tIns="45720" rIns="91440" bIns="45720" anchor="t">
            <a:spAutoFit/>
          </a:bodyPr>
          <a:lstStyle>
            <a:defPPr>
              <a:defRPr lang="en-US"/>
            </a:defPPr>
            <a:lvl1pPr>
              <a:defRPr sz="2800" b="1"/>
            </a:lvl1pPr>
          </a:lstStyle>
          <a:p>
            <a:pPr algn="ctr"/>
            <a:r>
              <a:rPr lang="en-US" sz="2400"/>
              <a:t>State of Legislation Snapshot Report </a:t>
            </a:r>
          </a:p>
        </p:txBody>
      </p:sp>
      <p:sp>
        <p:nvSpPr>
          <p:cNvPr id="11" name="TextBox 10">
            <a:extLst>
              <a:ext uri="{FF2B5EF4-FFF2-40B4-BE49-F238E27FC236}">
                <a16:creationId xmlns:a16="http://schemas.microsoft.com/office/drawing/2014/main" id="{EFD156D7-B599-C6CD-2C37-8263B5A73921}"/>
              </a:ext>
            </a:extLst>
          </p:cNvPr>
          <p:cNvSpPr txBox="1"/>
          <p:nvPr/>
        </p:nvSpPr>
        <p:spPr>
          <a:xfrm>
            <a:off x="3057529" y="2469045"/>
            <a:ext cx="5722219" cy="892552"/>
          </a:xfrm>
          <a:prstGeom prst="rect">
            <a:avLst/>
          </a:prstGeom>
          <a:noFill/>
        </p:spPr>
        <p:txBody>
          <a:bodyPr wrap="square" lIns="91440" tIns="45720" rIns="91440" bIns="45720" anchor="t">
            <a:spAutoFit/>
          </a:bodyPr>
          <a:lstStyle/>
          <a:p>
            <a:r>
              <a:rPr lang="en-US" b="1">
                <a:solidFill>
                  <a:srgbClr val="1F1F1F"/>
                </a:solidFill>
                <a:ea typeface="+mn-lt"/>
                <a:cs typeface="+mn-lt"/>
              </a:rPr>
              <a:t>Tommy Goodwin</a:t>
            </a:r>
            <a:endParaRPr lang="en-US" b="1"/>
          </a:p>
          <a:p>
            <a:r>
              <a:rPr lang="en-US" sz="1600">
                <a:solidFill>
                  <a:srgbClr val="1F1F1F"/>
                </a:solidFill>
                <a:latin typeface="Aptos"/>
              </a:rPr>
              <a:t>Vice President</a:t>
            </a:r>
            <a:endParaRPr lang="en-US"/>
          </a:p>
          <a:p>
            <a:r>
              <a:rPr lang="en-US" b="1">
                <a:solidFill>
                  <a:srgbClr val="000000"/>
                </a:solidFill>
                <a:latin typeface="Aptos"/>
              </a:rPr>
              <a:t>ECA</a:t>
            </a:r>
            <a:endParaRPr lang="en-US"/>
          </a:p>
        </p:txBody>
      </p:sp>
      <p:sp>
        <p:nvSpPr>
          <p:cNvPr id="17" name="TextBox 16">
            <a:extLst>
              <a:ext uri="{FF2B5EF4-FFF2-40B4-BE49-F238E27FC236}">
                <a16:creationId xmlns:a16="http://schemas.microsoft.com/office/drawing/2014/main" id="{6FE0F7B1-9B1A-D22F-FC09-328F0CAFEBDC}"/>
              </a:ext>
            </a:extLst>
          </p:cNvPr>
          <p:cNvSpPr txBox="1"/>
          <p:nvPr/>
        </p:nvSpPr>
        <p:spPr>
          <a:xfrm>
            <a:off x="2981485" y="3484029"/>
            <a:ext cx="5761759" cy="1362184"/>
          </a:xfrm>
          <a:prstGeom prst="rect">
            <a:avLst/>
          </a:prstGeom>
          <a:noFill/>
        </p:spPr>
        <p:txBody>
          <a:bodyPr wrap="square" lIns="91440" tIns="45720" rIns="91440" bIns="45720" anchor="t">
            <a:spAutoFit/>
          </a:bodyPr>
          <a:lstStyle/>
          <a:p>
            <a:r>
              <a:rPr lang="en-US" sz="1600" i="1">
                <a:solidFill>
                  <a:schemeClr val="bg1">
                    <a:lumMod val="50000"/>
                  </a:schemeClr>
                </a:solidFill>
              </a:rPr>
              <a:t>Tommy Goodwin is Vice President for the Exhibitions &amp; Conferences Alliance, a coalition of leading professional, industry, and labor associations that comprise the unified advocacy voice of the business events industry.</a:t>
            </a:r>
            <a:endParaRPr lang="es-ES">
              <a:solidFill>
                <a:schemeClr val="bg1">
                  <a:lumMod val="50000"/>
                </a:schemeClr>
              </a:solidFill>
            </a:endParaRPr>
          </a:p>
          <a:p>
            <a:endParaRPr lang="en-US" sz="1600" i="1">
              <a:solidFill>
                <a:schemeClr val="bg1">
                  <a:lumMod val="50000"/>
                </a:schemeClr>
              </a:solidFill>
            </a:endParaRPr>
          </a:p>
        </p:txBody>
      </p:sp>
      <p:sp>
        <p:nvSpPr>
          <p:cNvPr id="20" name="TextBox 19">
            <a:extLst>
              <a:ext uri="{FF2B5EF4-FFF2-40B4-BE49-F238E27FC236}">
                <a16:creationId xmlns:a16="http://schemas.microsoft.com/office/drawing/2014/main" id="{8231399C-A9EF-F5DA-0CF4-ACAA80A3CD57}"/>
              </a:ext>
            </a:extLst>
          </p:cNvPr>
          <p:cNvSpPr txBox="1"/>
          <p:nvPr/>
        </p:nvSpPr>
        <p:spPr>
          <a:xfrm>
            <a:off x="1307996" y="1268489"/>
            <a:ext cx="6431796" cy="317463"/>
          </a:xfrm>
          <a:prstGeom prst="rect">
            <a:avLst/>
          </a:prstGeom>
          <a:noFill/>
        </p:spPr>
        <p:txBody>
          <a:bodyPr wrap="square" lIns="91440" tIns="45720" rIns="91440" bIns="45720" anchor="t">
            <a:spAutoFit/>
          </a:bodyPr>
          <a:lstStyle/>
          <a:p>
            <a:pPr algn="ctr"/>
            <a:r>
              <a:rPr lang="en-US" sz="1400" b="1">
                <a:solidFill>
                  <a:schemeClr val="bg1">
                    <a:lumMod val="75000"/>
                  </a:schemeClr>
                </a:solidFill>
              </a:rPr>
              <a:t>1:50 PM - 2:00 PM</a:t>
            </a:r>
          </a:p>
        </p:txBody>
      </p:sp>
      <p:pic>
        <p:nvPicPr>
          <p:cNvPr id="3" name="Picture 2" descr="A person smiling for the camera&#10;&#10;Description automatically generated">
            <a:extLst>
              <a:ext uri="{FF2B5EF4-FFF2-40B4-BE49-F238E27FC236}">
                <a16:creationId xmlns:a16="http://schemas.microsoft.com/office/drawing/2014/main" id="{AFAD6CE7-6DA4-211A-8AAD-E46888294F7B}"/>
              </a:ext>
            </a:extLst>
          </p:cNvPr>
          <p:cNvPicPr>
            <a:picLocks noChangeAspect="1"/>
          </p:cNvPicPr>
          <p:nvPr/>
        </p:nvPicPr>
        <p:blipFill>
          <a:blip r:embed="rId3"/>
          <a:stretch>
            <a:fillRect/>
          </a:stretch>
        </p:blipFill>
        <p:spPr>
          <a:xfrm>
            <a:off x="343729" y="1595995"/>
            <a:ext cx="2542252" cy="2525176"/>
          </a:xfrm>
          <a:prstGeom prst="flowChartConnector">
            <a:avLst/>
          </a:prstGeom>
        </p:spPr>
      </p:pic>
    </p:spTree>
    <p:extLst>
      <p:ext uri="{BB962C8B-B14F-4D97-AF65-F5344CB8AC3E}">
        <p14:creationId xmlns:p14="http://schemas.microsoft.com/office/powerpoint/2010/main" val="3672311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29D07C7-E6DC-DA14-5BE4-100FC6D60838}"/>
              </a:ext>
            </a:extLst>
          </p:cNvPr>
          <p:cNvSpPr txBox="1"/>
          <p:nvPr/>
        </p:nvSpPr>
        <p:spPr>
          <a:xfrm>
            <a:off x="813336" y="765583"/>
            <a:ext cx="7724272" cy="461665"/>
          </a:xfrm>
          <a:prstGeom prst="rect">
            <a:avLst/>
          </a:prstGeom>
          <a:noFill/>
        </p:spPr>
        <p:txBody>
          <a:bodyPr wrap="square">
            <a:spAutoFit/>
          </a:bodyPr>
          <a:lstStyle>
            <a:defPPr>
              <a:defRPr lang="en-US"/>
            </a:defPPr>
            <a:lvl1pPr>
              <a:defRPr sz="2800" b="1"/>
            </a:lvl1pPr>
          </a:lstStyle>
          <a:p>
            <a:pPr algn="ctr"/>
            <a:r>
              <a:rPr lang="en-US" sz="2400"/>
              <a:t>Global &amp; Domestic Viewpoints and Alignment</a:t>
            </a:r>
          </a:p>
        </p:txBody>
      </p:sp>
      <p:sp>
        <p:nvSpPr>
          <p:cNvPr id="20" name="TextBox 19">
            <a:extLst>
              <a:ext uri="{FF2B5EF4-FFF2-40B4-BE49-F238E27FC236}">
                <a16:creationId xmlns:a16="http://schemas.microsoft.com/office/drawing/2014/main" id="{8231399C-A9EF-F5DA-0CF4-ACAA80A3CD57}"/>
              </a:ext>
            </a:extLst>
          </p:cNvPr>
          <p:cNvSpPr txBox="1"/>
          <p:nvPr/>
        </p:nvSpPr>
        <p:spPr>
          <a:xfrm>
            <a:off x="0" y="1247124"/>
            <a:ext cx="9144000" cy="307777"/>
          </a:xfrm>
          <a:prstGeom prst="rect">
            <a:avLst/>
          </a:prstGeom>
          <a:noFill/>
        </p:spPr>
        <p:txBody>
          <a:bodyPr wrap="square">
            <a:spAutoFit/>
          </a:bodyPr>
          <a:lstStyle/>
          <a:p>
            <a:pPr algn="ctr"/>
            <a:r>
              <a:rPr lang="en-US" sz="1400" b="1">
                <a:solidFill>
                  <a:schemeClr val="bg1">
                    <a:lumMod val="75000"/>
                  </a:schemeClr>
                </a:solidFill>
              </a:rPr>
              <a:t>2:00 PM - 2:30 PM</a:t>
            </a:r>
          </a:p>
        </p:txBody>
      </p:sp>
      <p:pic>
        <p:nvPicPr>
          <p:cNvPr id="10" name="Picture 9" descr="A person smiling at the camera&#10;&#10;Description automatically generated">
            <a:extLst>
              <a:ext uri="{FF2B5EF4-FFF2-40B4-BE49-F238E27FC236}">
                <a16:creationId xmlns:a16="http://schemas.microsoft.com/office/drawing/2014/main" id="{DB075053-C30A-7B8A-0E34-99B7DF4006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98367" y="1965950"/>
            <a:ext cx="1747584" cy="1678328"/>
          </a:xfrm>
          <a:prstGeom prst="flowChartConnector">
            <a:avLst/>
          </a:prstGeom>
        </p:spPr>
      </p:pic>
      <p:pic>
        <p:nvPicPr>
          <p:cNvPr id="12" name="Picture 11" descr="A person in a black shirt&#10;&#10;Description automatically generated">
            <a:extLst>
              <a:ext uri="{FF2B5EF4-FFF2-40B4-BE49-F238E27FC236}">
                <a16:creationId xmlns:a16="http://schemas.microsoft.com/office/drawing/2014/main" id="{46F7E446-315D-8F4E-5917-10C62DC31A29}"/>
              </a:ext>
            </a:extLst>
          </p:cNvPr>
          <p:cNvPicPr>
            <a:picLocks noChangeAspect="1"/>
          </p:cNvPicPr>
          <p:nvPr/>
        </p:nvPicPr>
        <p:blipFill>
          <a:blip r:embed="rId4">
            <a:extLst>
              <a:ext uri="{28A0092B-C50C-407E-A947-70E740481C1C}">
                <a14:useLocalDpi xmlns:a14="http://schemas.microsoft.com/office/drawing/2010/main" val="0"/>
              </a:ext>
            </a:extLst>
          </a:blip>
          <a:srcRect t="-491"/>
          <a:stretch/>
        </p:blipFill>
        <p:spPr>
          <a:xfrm>
            <a:off x="1119993" y="1918601"/>
            <a:ext cx="1735037" cy="1725725"/>
          </a:xfrm>
          <a:prstGeom prst="flowChartConnector">
            <a:avLst/>
          </a:prstGeom>
        </p:spPr>
      </p:pic>
      <p:pic>
        <p:nvPicPr>
          <p:cNvPr id="14" name="Picture 13" descr="A person with her hand on her face&#10;&#10;Description automatically generated">
            <a:extLst>
              <a:ext uri="{FF2B5EF4-FFF2-40B4-BE49-F238E27FC236}">
                <a16:creationId xmlns:a16="http://schemas.microsoft.com/office/drawing/2014/main" id="{504617B9-2596-4643-513D-9C8DA5CC72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42733" y="1969513"/>
            <a:ext cx="1695634" cy="1678328"/>
          </a:xfrm>
          <a:prstGeom prst="flowChartConnector">
            <a:avLst/>
          </a:prstGeom>
        </p:spPr>
      </p:pic>
      <p:sp>
        <p:nvSpPr>
          <p:cNvPr id="16" name="TextBox 15">
            <a:extLst>
              <a:ext uri="{FF2B5EF4-FFF2-40B4-BE49-F238E27FC236}">
                <a16:creationId xmlns:a16="http://schemas.microsoft.com/office/drawing/2014/main" id="{8F326B30-4801-4C85-564B-4D93FE3E76D3}"/>
              </a:ext>
            </a:extLst>
          </p:cNvPr>
          <p:cNvSpPr txBox="1"/>
          <p:nvPr/>
        </p:nvSpPr>
        <p:spPr>
          <a:xfrm>
            <a:off x="6190920" y="3764146"/>
            <a:ext cx="2147309" cy="1107996"/>
          </a:xfrm>
          <a:prstGeom prst="rect">
            <a:avLst/>
          </a:prstGeom>
          <a:noFill/>
        </p:spPr>
        <p:txBody>
          <a:bodyPr wrap="square" lIns="91440" tIns="45720" rIns="91440" bIns="45720" anchor="t">
            <a:spAutoFit/>
          </a:bodyPr>
          <a:lstStyle/>
          <a:p>
            <a:pPr algn="ctr"/>
            <a:r>
              <a:rPr lang="en-US" sz="1400" b="1"/>
              <a:t>Lisa Chamberlain</a:t>
            </a:r>
          </a:p>
          <a:p>
            <a:pPr algn="ctr"/>
            <a:r>
              <a:rPr lang="en-US" sz="1200" b="0" i="0">
                <a:solidFill>
                  <a:srgbClr val="1F1F1F"/>
                </a:solidFill>
                <a:effectLst/>
                <a:latin typeface="Aptos"/>
              </a:rPr>
              <a:t>Business Development and Communications Specialist</a:t>
            </a:r>
            <a:endParaRPr lang="en-US" sz="1200">
              <a:latin typeface="Aptos"/>
            </a:endParaRPr>
          </a:p>
          <a:p>
            <a:pPr algn="ctr"/>
            <a:r>
              <a:rPr lang="en-US" sz="1400" b="1" i="0">
                <a:solidFill>
                  <a:srgbClr val="1F1F1F"/>
                </a:solidFill>
                <a:effectLst/>
                <a:latin typeface="Aptos"/>
              </a:rPr>
              <a:t>WORLD ECONOMIC FORUM</a:t>
            </a:r>
            <a:endParaRPr lang="en-US" sz="1400" b="1">
              <a:latin typeface="Aptos"/>
            </a:endParaRPr>
          </a:p>
        </p:txBody>
      </p:sp>
      <p:sp>
        <p:nvSpPr>
          <p:cNvPr id="25" name="TextBox 24">
            <a:extLst>
              <a:ext uri="{FF2B5EF4-FFF2-40B4-BE49-F238E27FC236}">
                <a16:creationId xmlns:a16="http://schemas.microsoft.com/office/drawing/2014/main" id="{54AF830C-7A99-534E-47C9-FEDFB6044CC9}"/>
              </a:ext>
            </a:extLst>
          </p:cNvPr>
          <p:cNvSpPr txBox="1"/>
          <p:nvPr/>
        </p:nvSpPr>
        <p:spPr>
          <a:xfrm>
            <a:off x="3540578" y="3748000"/>
            <a:ext cx="1924192" cy="1107996"/>
          </a:xfrm>
          <a:prstGeom prst="rect">
            <a:avLst/>
          </a:prstGeom>
          <a:noFill/>
        </p:spPr>
        <p:txBody>
          <a:bodyPr wrap="square">
            <a:spAutoFit/>
          </a:bodyPr>
          <a:lstStyle/>
          <a:p>
            <a:pPr algn="ctr"/>
            <a:r>
              <a:rPr lang="en-US" sz="1400" b="1">
                <a:latin typeface="Aptos"/>
              </a:rPr>
              <a:t>Janice Rogers</a:t>
            </a:r>
          </a:p>
          <a:p>
            <a:pPr algn="ctr"/>
            <a:r>
              <a:rPr lang="en-US" sz="1200" b="0" i="0">
                <a:solidFill>
                  <a:srgbClr val="1F1F1F"/>
                </a:solidFill>
                <a:effectLst/>
                <a:latin typeface="Aptos"/>
              </a:rPr>
              <a:t>Corporate Vice President, HR and ESG</a:t>
            </a:r>
            <a:endParaRPr lang="en-US" sz="1200">
              <a:latin typeface="Aptos"/>
            </a:endParaRPr>
          </a:p>
          <a:p>
            <a:pPr algn="ctr"/>
            <a:r>
              <a:rPr lang="en-US" sz="1400" b="1">
                <a:latin typeface="Aptos"/>
              </a:rPr>
              <a:t>DIVERSIFIED COMMUNICATIONS</a:t>
            </a:r>
          </a:p>
        </p:txBody>
      </p:sp>
      <p:sp>
        <p:nvSpPr>
          <p:cNvPr id="26" name="TextBox 25">
            <a:extLst>
              <a:ext uri="{FF2B5EF4-FFF2-40B4-BE49-F238E27FC236}">
                <a16:creationId xmlns:a16="http://schemas.microsoft.com/office/drawing/2014/main" id="{40C6B0CE-0397-2C41-6BD6-973D97338A96}"/>
              </a:ext>
            </a:extLst>
          </p:cNvPr>
          <p:cNvSpPr txBox="1"/>
          <p:nvPr/>
        </p:nvSpPr>
        <p:spPr>
          <a:xfrm>
            <a:off x="1123594" y="3761086"/>
            <a:ext cx="1746898" cy="707886"/>
          </a:xfrm>
          <a:prstGeom prst="rect">
            <a:avLst/>
          </a:prstGeom>
          <a:noFill/>
        </p:spPr>
        <p:txBody>
          <a:bodyPr wrap="square">
            <a:spAutoFit/>
          </a:bodyPr>
          <a:lstStyle/>
          <a:p>
            <a:pPr algn="ctr"/>
            <a:r>
              <a:rPr lang="en-US" sz="1400" b="1"/>
              <a:t>Phil Stone</a:t>
            </a:r>
          </a:p>
          <a:p>
            <a:pPr algn="ctr"/>
            <a:r>
              <a:rPr lang="en-US" sz="1200"/>
              <a:t>Partner</a:t>
            </a:r>
            <a:endParaRPr lang="en-US" sz="1400"/>
          </a:p>
          <a:p>
            <a:pPr algn="ctr"/>
            <a:r>
              <a:rPr lang="en-US" sz="1400" b="1"/>
              <a:t>PLURAL STRATEGY</a:t>
            </a:r>
          </a:p>
        </p:txBody>
      </p:sp>
      <p:sp>
        <p:nvSpPr>
          <p:cNvPr id="28" name="TextBox 27">
            <a:extLst>
              <a:ext uri="{FF2B5EF4-FFF2-40B4-BE49-F238E27FC236}">
                <a16:creationId xmlns:a16="http://schemas.microsoft.com/office/drawing/2014/main" id="{E1F2365A-B3A5-F66C-2DEB-475046F3B55F}"/>
              </a:ext>
            </a:extLst>
          </p:cNvPr>
          <p:cNvSpPr txBox="1"/>
          <p:nvPr/>
        </p:nvSpPr>
        <p:spPr>
          <a:xfrm>
            <a:off x="6694384" y="1631750"/>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Moderated by</a:t>
            </a:r>
          </a:p>
        </p:txBody>
      </p:sp>
    </p:spTree>
    <p:extLst>
      <p:ext uri="{BB962C8B-B14F-4D97-AF65-F5344CB8AC3E}">
        <p14:creationId xmlns:p14="http://schemas.microsoft.com/office/powerpoint/2010/main" val="125187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EC82AFC-4488-5161-7EB4-C03F75C69593}"/>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FE0F7B1-9B1A-D22F-FC09-328F0CAFEBDC}"/>
              </a:ext>
            </a:extLst>
          </p:cNvPr>
          <p:cNvSpPr txBox="1"/>
          <p:nvPr/>
        </p:nvSpPr>
        <p:spPr>
          <a:xfrm>
            <a:off x="3024395" y="3423811"/>
            <a:ext cx="5597091" cy="1323439"/>
          </a:xfrm>
          <a:prstGeom prst="rect">
            <a:avLst/>
          </a:prstGeom>
          <a:noFill/>
        </p:spPr>
        <p:txBody>
          <a:bodyPr wrap="square">
            <a:spAutoFit/>
          </a:bodyPr>
          <a:lstStyle/>
          <a:p>
            <a:r>
              <a:rPr lang="en-US" sz="1600" i="1">
                <a:solidFill>
                  <a:schemeClr val="bg1">
                    <a:lumMod val="50000"/>
                  </a:schemeClr>
                </a:solidFill>
              </a:rPr>
              <a:t>Phil is a co-founder of Plural, a strategy consultancy advising the Events, Media and Information industries on growth, new launches, performance improvement and pricing. </a:t>
            </a:r>
          </a:p>
          <a:p>
            <a:r>
              <a:rPr lang="en-US" sz="1600" i="1">
                <a:solidFill>
                  <a:schemeClr val="bg1">
                    <a:lumMod val="50000"/>
                  </a:schemeClr>
                </a:solidFill>
              </a:rPr>
              <a:t>Clients include many of the leading Private Equity investors in the space.</a:t>
            </a:r>
          </a:p>
        </p:txBody>
      </p:sp>
      <p:sp>
        <p:nvSpPr>
          <p:cNvPr id="4" name="TextBox 3">
            <a:extLst>
              <a:ext uri="{FF2B5EF4-FFF2-40B4-BE49-F238E27FC236}">
                <a16:creationId xmlns:a16="http://schemas.microsoft.com/office/drawing/2014/main" id="{77A5470A-C19B-4178-337D-EFEA2FCB0AAF}"/>
              </a:ext>
            </a:extLst>
          </p:cNvPr>
          <p:cNvSpPr txBox="1"/>
          <p:nvPr/>
        </p:nvSpPr>
        <p:spPr>
          <a:xfrm>
            <a:off x="3101291" y="2361850"/>
            <a:ext cx="4572000" cy="923330"/>
          </a:xfrm>
          <a:prstGeom prst="rect">
            <a:avLst/>
          </a:prstGeom>
          <a:noFill/>
        </p:spPr>
        <p:txBody>
          <a:bodyPr wrap="square">
            <a:spAutoFit/>
          </a:bodyPr>
          <a:lstStyle/>
          <a:p>
            <a:r>
              <a:rPr lang="en-US" b="1"/>
              <a:t>Phil Stone</a:t>
            </a:r>
          </a:p>
          <a:p>
            <a:r>
              <a:rPr lang="en-US" sz="1600"/>
              <a:t>Partner</a:t>
            </a:r>
          </a:p>
          <a:p>
            <a:r>
              <a:rPr lang="en-US" b="1"/>
              <a:t>PLURAL STRATEGY</a:t>
            </a:r>
          </a:p>
        </p:txBody>
      </p:sp>
      <p:pic>
        <p:nvPicPr>
          <p:cNvPr id="8" name="Picture 7" descr="A person in a black shirt&#10;&#10;Description automatically generated">
            <a:extLst>
              <a:ext uri="{FF2B5EF4-FFF2-40B4-BE49-F238E27FC236}">
                <a16:creationId xmlns:a16="http://schemas.microsoft.com/office/drawing/2014/main" id="{0FD922DF-CA07-F14D-7740-E46FC9AE28F8}"/>
              </a:ext>
            </a:extLst>
          </p:cNvPr>
          <p:cNvPicPr>
            <a:picLocks noChangeAspect="1"/>
          </p:cNvPicPr>
          <p:nvPr/>
        </p:nvPicPr>
        <p:blipFill>
          <a:blip r:embed="rId3">
            <a:extLst>
              <a:ext uri="{28A0092B-C50C-407E-A947-70E740481C1C}">
                <a14:useLocalDpi xmlns:a14="http://schemas.microsoft.com/office/drawing/2010/main" val="0"/>
              </a:ext>
            </a:extLst>
          </a:blip>
          <a:srcRect t="-491"/>
          <a:stretch/>
        </p:blipFill>
        <p:spPr>
          <a:xfrm>
            <a:off x="496905" y="1773324"/>
            <a:ext cx="2336429" cy="2318527"/>
          </a:xfrm>
          <a:prstGeom prst="flowChartConnector">
            <a:avLst/>
          </a:prstGeom>
        </p:spPr>
      </p:pic>
      <p:sp>
        <p:nvSpPr>
          <p:cNvPr id="5" name="TextBox 4">
            <a:extLst>
              <a:ext uri="{FF2B5EF4-FFF2-40B4-BE49-F238E27FC236}">
                <a16:creationId xmlns:a16="http://schemas.microsoft.com/office/drawing/2014/main" id="{4DFAB5D6-8BA9-B743-4327-8285B72DDFC5}"/>
              </a:ext>
            </a:extLst>
          </p:cNvPr>
          <p:cNvSpPr txBox="1"/>
          <p:nvPr/>
        </p:nvSpPr>
        <p:spPr>
          <a:xfrm>
            <a:off x="813336" y="765583"/>
            <a:ext cx="7724272" cy="461665"/>
          </a:xfrm>
          <a:prstGeom prst="rect">
            <a:avLst/>
          </a:prstGeom>
          <a:noFill/>
        </p:spPr>
        <p:txBody>
          <a:bodyPr wrap="square">
            <a:spAutoFit/>
          </a:bodyPr>
          <a:lstStyle>
            <a:defPPr>
              <a:defRPr lang="en-US"/>
            </a:defPPr>
            <a:lvl1pPr>
              <a:defRPr sz="2800" b="1"/>
            </a:lvl1pPr>
          </a:lstStyle>
          <a:p>
            <a:pPr algn="ctr"/>
            <a:r>
              <a:rPr lang="en-US" sz="2400"/>
              <a:t>Global &amp; Domestic Viewpoints and Alignment</a:t>
            </a:r>
          </a:p>
        </p:txBody>
      </p:sp>
      <p:sp>
        <p:nvSpPr>
          <p:cNvPr id="9" name="TextBox 8">
            <a:extLst>
              <a:ext uri="{FF2B5EF4-FFF2-40B4-BE49-F238E27FC236}">
                <a16:creationId xmlns:a16="http://schemas.microsoft.com/office/drawing/2014/main" id="{6CE99753-D6F5-FBE0-B68E-6FE03379D957}"/>
              </a:ext>
            </a:extLst>
          </p:cNvPr>
          <p:cNvSpPr txBox="1"/>
          <p:nvPr/>
        </p:nvSpPr>
        <p:spPr>
          <a:xfrm>
            <a:off x="0" y="1247124"/>
            <a:ext cx="9144000" cy="307777"/>
          </a:xfrm>
          <a:prstGeom prst="rect">
            <a:avLst/>
          </a:prstGeom>
          <a:noFill/>
        </p:spPr>
        <p:txBody>
          <a:bodyPr wrap="square">
            <a:spAutoFit/>
          </a:bodyPr>
          <a:lstStyle/>
          <a:p>
            <a:pPr algn="ctr"/>
            <a:r>
              <a:rPr lang="en-US" sz="1400" b="1">
                <a:solidFill>
                  <a:schemeClr val="bg1">
                    <a:lumMod val="75000"/>
                  </a:schemeClr>
                </a:solidFill>
              </a:rPr>
              <a:t>2:00 PM - 2:30 PM</a:t>
            </a:r>
          </a:p>
        </p:txBody>
      </p:sp>
    </p:spTree>
    <p:extLst>
      <p:ext uri="{BB962C8B-B14F-4D97-AF65-F5344CB8AC3E}">
        <p14:creationId xmlns:p14="http://schemas.microsoft.com/office/powerpoint/2010/main" val="128283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EC82AFC-4488-5161-7EB4-C03F75C69593}"/>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FE0F7B1-9B1A-D22F-FC09-328F0CAFEBDC}"/>
              </a:ext>
            </a:extLst>
          </p:cNvPr>
          <p:cNvSpPr txBox="1"/>
          <p:nvPr/>
        </p:nvSpPr>
        <p:spPr>
          <a:xfrm>
            <a:off x="3024395" y="3423811"/>
            <a:ext cx="5597091" cy="830997"/>
          </a:xfrm>
          <a:prstGeom prst="rect">
            <a:avLst/>
          </a:prstGeom>
          <a:noFill/>
        </p:spPr>
        <p:txBody>
          <a:bodyPr wrap="square">
            <a:spAutoFit/>
          </a:bodyPr>
          <a:lstStyle>
            <a:defPPr>
              <a:defRPr lang="en-US"/>
            </a:defPPr>
            <a:lvl1pPr>
              <a:defRPr sz="1600" i="1">
                <a:solidFill>
                  <a:schemeClr val="bg1">
                    <a:lumMod val="50000"/>
                  </a:schemeClr>
                </a:solidFill>
              </a:defRPr>
            </a:lvl1pPr>
          </a:lstStyle>
          <a:p>
            <a:r>
              <a:rPr lang="en-US"/>
              <a:t>As head of HR and ESG for Diversified Communications, Janice oversees their inclusive culture and their sustainability journey to net zero carbon emissions</a:t>
            </a:r>
          </a:p>
        </p:txBody>
      </p:sp>
      <p:sp>
        <p:nvSpPr>
          <p:cNvPr id="4" name="TextBox 3">
            <a:extLst>
              <a:ext uri="{FF2B5EF4-FFF2-40B4-BE49-F238E27FC236}">
                <a16:creationId xmlns:a16="http://schemas.microsoft.com/office/drawing/2014/main" id="{77A5470A-C19B-4178-337D-EFEA2FCB0AAF}"/>
              </a:ext>
            </a:extLst>
          </p:cNvPr>
          <p:cNvSpPr txBox="1"/>
          <p:nvPr/>
        </p:nvSpPr>
        <p:spPr>
          <a:xfrm>
            <a:off x="3101291" y="2361850"/>
            <a:ext cx="4572000" cy="923330"/>
          </a:xfrm>
          <a:prstGeom prst="rect">
            <a:avLst/>
          </a:prstGeom>
          <a:noFill/>
        </p:spPr>
        <p:txBody>
          <a:bodyPr wrap="square">
            <a:spAutoFit/>
          </a:bodyPr>
          <a:lstStyle/>
          <a:p>
            <a:r>
              <a:rPr lang="en-US" sz="1800" b="1">
                <a:latin typeface="+mj-lt"/>
              </a:rPr>
              <a:t>Janice Rogers</a:t>
            </a:r>
          </a:p>
          <a:p>
            <a:r>
              <a:rPr lang="en-US" sz="1600" b="0" i="0">
                <a:solidFill>
                  <a:srgbClr val="1F1F1F"/>
                </a:solidFill>
                <a:effectLst/>
                <a:latin typeface="+mj-lt"/>
              </a:rPr>
              <a:t>Corporate Vice President, HR and ESG</a:t>
            </a:r>
            <a:endParaRPr lang="en-US" sz="1600">
              <a:latin typeface="+mj-lt"/>
            </a:endParaRPr>
          </a:p>
          <a:p>
            <a:r>
              <a:rPr lang="en-US" sz="1800" b="1">
                <a:latin typeface="+mj-lt"/>
              </a:rPr>
              <a:t>DIVERSIFIED COMMUNICATIONS</a:t>
            </a:r>
          </a:p>
        </p:txBody>
      </p:sp>
      <p:pic>
        <p:nvPicPr>
          <p:cNvPr id="3" name="Picture 2" descr="A person smiling at the camera&#10;&#10;Description automatically generated">
            <a:extLst>
              <a:ext uri="{FF2B5EF4-FFF2-40B4-BE49-F238E27FC236}">
                <a16:creationId xmlns:a16="http://schemas.microsoft.com/office/drawing/2014/main" id="{4B44799B-CE4D-06E7-1DCF-22C82D5320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514" y="1767305"/>
            <a:ext cx="2331751" cy="2239345"/>
          </a:xfrm>
          <a:prstGeom prst="flowChartConnector">
            <a:avLst/>
          </a:prstGeom>
        </p:spPr>
      </p:pic>
      <p:sp>
        <p:nvSpPr>
          <p:cNvPr id="5" name="TextBox 4">
            <a:extLst>
              <a:ext uri="{FF2B5EF4-FFF2-40B4-BE49-F238E27FC236}">
                <a16:creationId xmlns:a16="http://schemas.microsoft.com/office/drawing/2014/main" id="{4C1FBABA-8B34-17C1-69F9-9545D8148ED4}"/>
              </a:ext>
            </a:extLst>
          </p:cNvPr>
          <p:cNvSpPr txBox="1"/>
          <p:nvPr/>
        </p:nvSpPr>
        <p:spPr>
          <a:xfrm>
            <a:off x="813336" y="765583"/>
            <a:ext cx="7724272" cy="461665"/>
          </a:xfrm>
          <a:prstGeom prst="rect">
            <a:avLst/>
          </a:prstGeom>
          <a:noFill/>
        </p:spPr>
        <p:txBody>
          <a:bodyPr wrap="square">
            <a:spAutoFit/>
          </a:bodyPr>
          <a:lstStyle>
            <a:defPPr>
              <a:defRPr lang="en-US"/>
            </a:defPPr>
            <a:lvl1pPr>
              <a:defRPr sz="2800" b="1"/>
            </a:lvl1pPr>
          </a:lstStyle>
          <a:p>
            <a:pPr algn="ctr"/>
            <a:r>
              <a:rPr lang="en-US" sz="2400"/>
              <a:t>Global &amp; Domestic Viewpoints and Alignment</a:t>
            </a:r>
          </a:p>
        </p:txBody>
      </p:sp>
      <p:sp>
        <p:nvSpPr>
          <p:cNvPr id="9" name="TextBox 8">
            <a:extLst>
              <a:ext uri="{FF2B5EF4-FFF2-40B4-BE49-F238E27FC236}">
                <a16:creationId xmlns:a16="http://schemas.microsoft.com/office/drawing/2014/main" id="{D50F0240-1597-D0EE-E453-E58BD5D65BDC}"/>
              </a:ext>
            </a:extLst>
          </p:cNvPr>
          <p:cNvSpPr txBox="1"/>
          <p:nvPr/>
        </p:nvSpPr>
        <p:spPr>
          <a:xfrm>
            <a:off x="0" y="1247124"/>
            <a:ext cx="9144000" cy="307777"/>
          </a:xfrm>
          <a:prstGeom prst="rect">
            <a:avLst/>
          </a:prstGeom>
          <a:noFill/>
        </p:spPr>
        <p:txBody>
          <a:bodyPr wrap="square">
            <a:spAutoFit/>
          </a:bodyPr>
          <a:lstStyle/>
          <a:p>
            <a:pPr algn="ctr"/>
            <a:r>
              <a:rPr lang="en-US" sz="1400" b="1">
                <a:solidFill>
                  <a:schemeClr val="bg1">
                    <a:lumMod val="75000"/>
                  </a:schemeClr>
                </a:solidFill>
              </a:rPr>
              <a:t>2:00 PM - 2:30 PM</a:t>
            </a:r>
          </a:p>
        </p:txBody>
      </p:sp>
    </p:spTree>
    <p:extLst>
      <p:ext uri="{BB962C8B-B14F-4D97-AF65-F5344CB8AC3E}">
        <p14:creationId xmlns:p14="http://schemas.microsoft.com/office/powerpoint/2010/main" val="385045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4EAB1B0-ECE4-170B-311A-AB305A124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498" y="1461542"/>
            <a:ext cx="2013560" cy="2094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olorful circle with black text&#10;&#10;Description automatically generated">
            <a:extLst>
              <a:ext uri="{FF2B5EF4-FFF2-40B4-BE49-F238E27FC236}">
                <a16:creationId xmlns:a16="http://schemas.microsoft.com/office/drawing/2014/main" id="{DDE1460E-261F-26D9-7CDD-E56705247D39}"/>
              </a:ext>
            </a:extLst>
          </p:cNvPr>
          <p:cNvPicPr>
            <a:picLocks noChangeAspect="1"/>
          </p:cNvPicPr>
          <p:nvPr/>
        </p:nvPicPr>
        <p:blipFill>
          <a:blip r:embed="rId3">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48E2A68D-2145-6C2A-CD38-A53903D76E4D}"/>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C800FE8-2A5F-13C5-661B-E5B800DE8E36}"/>
              </a:ext>
            </a:extLst>
          </p:cNvPr>
          <p:cNvSpPr txBox="1"/>
          <p:nvPr/>
        </p:nvSpPr>
        <p:spPr>
          <a:xfrm>
            <a:off x="3198302" y="921892"/>
            <a:ext cx="4572000" cy="523220"/>
          </a:xfrm>
          <a:prstGeom prst="rect">
            <a:avLst/>
          </a:prstGeom>
          <a:noFill/>
        </p:spPr>
        <p:txBody>
          <a:bodyPr wrap="square">
            <a:spAutoFit/>
          </a:bodyPr>
          <a:lstStyle/>
          <a:p>
            <a:r>
              <a:rPr lang="en-US" sz="2800" b="1"/>
              <a:t>Opening Remarks </a:t>
            </a:r>
          </a:p>
        </p:txBody>
      </p:sp>
      <p:sp>
        <p:nvSpPr>
          <p:cNvPr id="10" name="TextBox 9">
            <a:extLst>
              <a:ext uri="{FF2B5EF4-FFF2-40B4-BE49-F238E27FC236}">
                <a16:creationId xmlns:a16="http://schemas.microsoft.com/office/drawing/2014/main" id="{24A21624-EE2C-A718-B7B3-CBB5EF1CE395}"/>
              </a:ext>
            </a:extLst>
          </p:cNvPr>
          <p:cNvSpPr txBox="1"/>
          <p:nvPr/>
        </p:nvSpPr>
        <p:spPr>
          <a:xfrm>
            <a:off x="2421178" y="3555902"/>
            <a:ext cx="4648200" cy="923330"/>
          </a:xfrm>
          <a:prstGeom prst="rect">
            <a:avLst/>
          </a:prstGeom>
          <a:noFill/>
        </p:spPr>
        <p:txBody>
          <a:bodyPr wrap="square">
            <a:spAutoFit/>
          </a:bodyPr>
          <a:lstStyle/>
          <a:p>
            <a:pPr algn="ctr"/>
            <a:r>
              <a:rPr lang="en-US" b="1"/>
              <a:t>Martha Donato</a:t>
            </a:r>
          </a:p>
          <a:p>
            <a:pPr algn="ctr"/>
            <a:r>
              <a:rPr lang="en-US" sz="1600"/>
              <a:t>President</a:t>
            </a:r>
            <a:r>
              <a:rPr lang="en-US"/>
              <a:t> </a:t>
            </a:r>
          </a:p>
          <a:p>
            <a:pPr algn="ctr"/>
            <a:r>
              <a:rPr lang="en-US" b="1"/>
              <a:t>MAD Event Management</a:t>
            </a:r>
          </a:p>
        </p:txBody>
      </p:sp>
    </p:spTree>
    <p:extLst>
      <p:ext uri="{BB962C8B-B14F-4D97-AF65-F5344CB8AC3E}">
        <p14:creationId xmlns:p14="http://schemas.microsoft.com/office/powerpoint/2010/main" val="220598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EC82AFC-4488-5161-7EB4-C03F75C69593}"/>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FE0F7B1-9B1A-D22F-FC09-328F0CAFEBDC}"/>
              </a:ext>
            </a:extLst>
          </p:cNvPr>
          <p:cNvSpPr txBox="1"/>
          <p:nvPr/>
        </p:nvSpPr>
        <p:spPr>
          <a:xfrm>
            <a:off x="3024395" y="3423811"/>
            <a:ext cx="5597091" cy="1077218"/>
          </a:xfrm>
          <a:prstGeom prst="rect">
            <a:avLst/>
          </a:prstGeom>
          <a:noFill/>
        </p:spPr>
        <p:txBody>
          <a:bodyPr wrap="square">
            <a:spAutoFit/>
          </a:bodyPr>
          <a:lstStyle/>
          <a:p>
            <a:r>
              <a:rPr lang="en-US" sz="1600" i="1">
                <a:solidFill>
                  <a:schemeClr val="bg1">
                    <a:lumMod val="50000"/>
                  </a:schemeClr>
                </a:solidFill>
              </a:rPr>
              <a:t>Lisa is a communications strategist focused on cities. This work is based on 25 years of experience with the World Economic Forum, The New York Times, and the US House of Representatives.</a:t>
            </a:r>
          </a:p>
        </p:txBody>
      </p:sp>
      <p:sp>
        <p:nvSpPr>
          <p:cNvPr id="4" name="TextBox 3">
            <a:extLst>
              <a:ext uri="{FF2B5EF4-FFF2-40B4-BE49-F238E27FC236}">
                <a16:creationId xmlns:a16="http://schemas.microsoft.com/office/drawing/2014/main" id="{77A5470A-C19B-4178-337D-EFEA2FCB0AAF}"/>
              </a:ext>
            </a:extLst>
          </p:cNvPr>
          <p:cNvSpPr txBox="1"/>
          <p:nvPr/>
        </p:nvSpPr>
        <p:spPr>
          <a:xfrm>
            <a:off x="3101290" y="2361850"/>
            <a:ext cx="4914949" cy="892552"/>
          </a:xfrm>
          <a:prstGeom prst="rect">
            <a:avLst/>
          </a:prstGeom>
          <a:noFill/>
        </p:spPr>
        <p:txBody>
          <a:bodyPr wrap="square">
            <a:spAutoFit/>
          </a:bodyPr>
          <a:lstStyle/>
          <a:p>
            <a:r>
              <a:rPr lang="en-US" sz="1800" b="1">
                <a:latin typeface="+mj-lt"/>
              </a:rPr>
              <a:t>Lisa Chamberlain</a:t>
            </a:r>
          </a:p>
          <a:p>
            <a:r>
              <a:rPr lang="en-US" sz="1600" b="0" i="0">
                <a:solidFill>
                  <a:srgbClr val="1F1F1F"/>
                </a:solidFill>
                <a:effectLst/>
                <a:latin typeface="+mj-lt"/>
              </a:rPr>
              <a:t>Business Development and Communications Specialist</a:t>
            </a:r>
            <a:endParaRPr lang="en-US" sz="1600">
              <a:latin typeface="+mj-lt"/>
            </a:endParaRPr>
          </a:p>
          <a:p>
            <a:r>
              <a:rPr lang="en-US" sz="1800" b="1" i="0">
                <a:solidFill>
                  <a:srgbClr val="1F1F1F"/>
                </a:solidFill>
                <a:effectLst/>
                <a:latin typeface="+mj-lt"/>
              </a:rPr>
              <a:t>WORLD ECONOMIC FORUM</a:t>
            </a:r>
            <a:endParaRPr lang="en-US" sz="1800" b="1">
              <a:latin typeface="+mj-lt"/>
            </a:endParaRPr>
          </a:p>
        </p:txBody>
      </p:sp>
      <p:pic>
        <p:nvPicPr>
          <p:cNvPr id="3" name="Picture 2" descr="A person with her hand on her face&#10;&#10;Description automatically generated">
            <a:extLst>
              <a:ext uri="{FF2B5EF4-FFF2-40B4-BE49-F238E27FC236}">
                <a16:creationId xmlns:a16="http://schemas.microsoft.com/office/drawing/2014/main" id="{17B54B30-0099-F1B0-7A7F-35BE5978E4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942" y="1788199"/>
            <a:ext cx="2357484" cy="2333422"/>
          </a:xfrm>
          <a:prstGeom prst="flowChartConnector">
            <a:avLst/>
          </a:prstGeom>
        </p:spPr>
      </p:pic>
      <p:sp>
        <p:nvSpPr>
          <p:cNvPr id="5" name="TextBox 4">
            <a:extLst>
              <a:ext uri="{FF2B5EF4-FFF2-40B4-BE49-F238E27FC236}">
                <a16:creationId xmlns:a16="http://schemas.microsoft.com/office/drawing/2014/main" id="{070AD5CF-1367-F26D-57DB-4656DFF9A5C4}"/>
              </a:ext>
            </a:extLst>
          </p:cNvPr>
          <p:cNvSpPr txBox="1"/>
          <p:nvPr/>
        </p:nvSpPr>
        <p:spPr>
          <a:xfrm>
            <a:off x="813336" y="765583"/>
            <a:ext cx="7724272" cy="461665"/>
          </a:xfrm>
          <a:prstGeom prst="rect">
            <a:avLst/>
          </a:prstGeom>
          <a:noFill/>
        </p:spPr>
        <p:txBody>
          <a:bodyPr wrap="square">
            <a:spAutoFit/>
          </a:bodyPr>
          <a:lstStyle>
            <a:defPPr>
              <a:defRPr lang="en-US"/>
            </a:defPPr>
            <a:lvl1pPr>
              <a:defRPr sz="2800" b="1"/>
            </a:lvl1pPr>
          </a:lstStyle>
          <a:p>
            <a:pPr algn="ctr"/>
            <a:r>
              <a:rPr lang="en-US" sz="2400"/>
              <a:t>Global &amp; Domestic Viewpoints and Alignment</a:t>
            </a:r>
          </a:p>
        </p:txBody>
      </p:sp>
      <p:sp>
        <p:nvSpPr>
          <p:cNvPr id="9" name="TextBox 8">
            <a:extLst>
              <a:ext uri="{FF2B5EF4-FFF2-40B4-BE49-F238E27FC236}">
                <a16:creationId xmlns:a16="http://schemas.microsoft.com/office/drawing/2014/main" id="{445EE28F-F2F5-3E76-D3AF-4B7E059B5A1F}"/>
              </a:ext>
            </a:extLst>
          </p:cNvPr>
          <p:cNvSpPr txBox="1"/>
          <p:nvPr/>
        </p:nvSpPr>
        <p:spPr>
          <a:xfrm>
            <a:off x="0" y="1247124"/>
            <a:ext cx="9144000" cy="307777"/>
          </a:xfrm>
          <a:prstGeom prst="rect">
            <a:avLst/>
          </a:prstGeom>
          <a:noFill/>
        </p:spPr>
        <p:txBody>
          <a:bodyPr wrap="square">
            <a:spAutoFit/>
          </a:bodyPr>
          <a:lstStyle/>
          <a:p>
            <a:pPr algn="ctr"/>
            <a:r>
              <a:rPr lang="en-US" sz="1400" b="1">
                <a:solidFill>
                  <a:schemeClr val="bg1">
                    <a:lumMod val="75000"/>
                  </a:schemeClr>
                </a:solidFill>
              </a:rPr>
              <a:t>2:00 PM - 2:30 PM</a:t>
            </a:r>
          </a:p>
        </p:txBody>
      </p:sp>
    </p:spTree>
    <p:extLst>
      <p:ext uri="{BB962C8B-B14F-4D97-AF65-F5344CB8AC3E}">
        <p14:creationId xmlns:p14="http://schemas.microsoft.com/office/powerpoint/2010/main" val="291687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orful circle with black text&#10;&#10;Description automatically generated">
            <a:extLst>
              <a:ext uri="{FF2B5EF4-FFF2-40B4-BE49-F238E27FC236}">
                <a16:creationId xmlns:a16="http://schemas.microsoft.com/office/drawing/2014/main" id="{DDE1460E-261F-26D9-7CDD-E56705247D39}"/>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48E2A68D-2145-6C2A-CD38-A53903D76E4D}"/>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pic>
        <p:nvPicPr>
          <p:cNvPr id="17" name="Picture 16" descr="A person in a suit with his arms crossed&#10;&#10;Description automatically generated">
            <a:extLst>
              <a:ext uri="{FF2B5EF4-FFF2-40B4-BE49-F238E27FC236}">
                <a16:creationId xmlns:a16="http://schemas.microsoft.com/office/drawing/2014/main" id="{2619ABAD-AB49-EA6E-32E5-FDE5A66A9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0753" y="1599624"/>
            <a:ext cx="1765072" cy="1792336"/>
          </a:xfrm>
          <a:prstGeom prst="flowChartConnector">
            <a:avLst/>
          </a:prstGeom>
        </p:spPr>
      </p:pic>
      <p:sp>
        <p:nvSpPr>
          <p:cNvPr id="20" name="TextBox 19">
            <a:extLst>
              <a:ext uri="{FF2B5EF4-FFF2-40B4-BE49-F238E27FC236}">
                <a16:creationId xmlns:a16="http://schemas.microsoft.com/office/drawing/2014/main" id="{F53178FE-3FEE-A096-5B45-42EEFEF91473}"/>
              </a:ext>
            </a:extLst>
          </p:cNvPr>
          <p:cNvSpPr txBox="1"/>
          <p:nvPr/>
        </p:nvSpPr>
        <p:spPr>
          <a:xfrm>
            <a:off x="4772307" y="3532791"/>
            <a:ext cx="2075749" cy="964890"/>
          </a:xfrm>
          <a:prstGeom prst="rect">
            <a:avLst/>
          </a:prstGeom>
          <a:noFill/>
        </p:spPr>
        <p:txBody>
          <a:bodyPr wrap="square" lIns="91440" tIns="45720" rIns="91440" bIns="45720" anchor="t">
            <a:spAutoFit/>
          </a:bodyPr>
          <a:lstStyle/>
          <a:p>
            <a:pPr algn="ctr"/>
            <a:r>
              <a:rPr lang="en-US" sz="1400" b="1">
                <a:latin typeface="Aptos"/>
              </a:rPr>
              <a:t>Marty Glynn</a:t>
            </a:r>
          </a:p>
          <a:p>
            <a:pPr algn="ctr"/>
            <a:r>
              <a:rPr lang="en-US" sz="1400">
                <a:latin typeface="Aptos"/>
              </a:rPr>
              <a:t>CEO </a:t>
            </a:r>
          </a:p>
          <a:p>
            <a:pPr algn="ctr"/>
            <a:r>
              <a:rPr lang="en-US" sz="1400" b="1">
                <a:latin typeface="Aptos"/>
              </a:rPr>
              <a:t>MAD EVENT </a:t>
            </a:r>
          </a:p>
          <a:p>
            <a:pPr algn="ctr"/>
            <a:r>
              <a:rPr lang="en-US" sz="1400" b="1">
                <a:latin typeface="Aptos"/>
              </a:rPr>
              <a:t>MANAGEMENT</a:t>
            </a:r>
            <a:endParaRPr lang="en-US"/>
          </a:p>
        </p:txBody>
      </p:sp>
      <p:sp>
        <p:nvSpPr>
          <p:cNvPr id="15" name="TextBox 3">
            <a:extLst>
              <a:ext uri="{FF2B5EF4-FFF2-40B4-BE49-F238E27FC236}">
                <a16:creationId xmlns:a16="http://schemas.microsoft.com/office/drawing/2014/main" id="{6F3A2381-517A-C8F3-5FF3-A7841F698476}"/>
              </a:ext>
            </a:extLst>
          </p:cNvPr>
          <p:cNvSpPr txBox="1"/>
          <p:nvPr/>
        </p:nvSpPr>
        <p:spPr>
          <a:xfrm>
            <a:off x="207331" y="1557446"/>
            <a:ext cx="5626913" cy="1200329"/>
          </a:xfrm>
          <a:prstGeom prst="rect">
            <a:avLst/>
          </a:prstGeom>
          <a:noFill/>
        </p:spPr>
        <p:txBody>
          <a:bodyPr wrap="square" lIns="91440" tIns="45720" rIns="91440" bIns="45720" anchor="t">
            <a:spAutoFit/>
          </a:bodyPr>
          <a:lstStyle>
            <a:defPPr>
              <a:defRPr lang="en-US"/>
            </a:defPPr>
            <a:lvl1pPr algn="ctr">
              <a:defRPr sz="2800" b="1"/>
            </a:lvl1pPr>
          </a:lstStyle>
          <a:p>
            <a:endParaRPr lang="en-US" sz="2400"/>
          </a:p>
          <a:p>
            <a:endParaRPr lang="en-US" sz="2400"/>
          </a:p>
          <a:p>
            <a:pPr marL="342900" indent="-342900">
              <a:buFont typeface="Calibri"/>
              <a:buChar char="-"/>
            </a:pPr>
            <a:r>
              <a:rPr lang="en-US" sz="2400"/>
              <a:t>OPEN MIC  -</a:t>
            </a:r>
          </a:p>
        </p:txBody>
      </p:sp>
      <p:sp>
        <p:nvSpPr>
          <p:cNvPr id="4" name="TextBox 3">
            <a:extLst>
              <a:ext uri="{FF2B5EF4-FFF2-40B4-BE49-F238E27FC236}">
                <a16:creationId xmlns:a16="http://schemas.microsoft.com/office/drawing/2014/main" id="{CA9835EE-A77A-22EF-1375-6C60858108B9}"/>
              </a:ext>
            </a:extLst>
          </p:cNvPr>
          <p:cNvSpPr txBox="1"/>
          <p:nvPr/>
        </p:nvSpPr>
        <p:spPr>
          <a:xfrm>
            <a:off x="5235205" y="1144609"/>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Facilitator </a:t>
            </a:r>
          </a:p>
        </p:txBody>
      </p:sp>
    </p:spTree>
    <p:extLst>
      <p:ext uri="{BB962C8B-B14F-4D97-AF65-F5344CB8AC3E}">
        <p14:creationId xmlns:p14="http://schemas.microsoft.com/office/powerpoint/2010/main" val="808478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341120" y="762685"/>
            <a:ext cx="6461760" cy="830997"/>
          </a:xfrm>
          <a:prstGeom prst="rect">
            <a:avLst/>
          </a:prstGeom>
          <a:noFill/>
        </p:spPr>
        <p:txBody>
          <a:bodyPr wrap="square">
            <a:spAutoFit/>
          </a:bodyPr>
          <a:lstStyle>
            <a:defPPr>
              <a:defRPr lang="en-US"/>
            </a:defPPr>
            <a:lvl1pPr algn="ctr">
              <a:defRPr sz="2800" b="1"/>
            </a:lvl1pPr>
          </a:lstStyle>
          <a:p>
            <a:r>
              <a:rPr lang="en-US" sz="2400"/>
              <a:t>Case Studies in Sustainability: </a:t>
            </a:r>
          </a:p>
          <a:p>
            <a:r>
              <a:rPr lang="en-US" sz="2400"/>
              <a:t>How Show Organizers Are Leading the Way</a:t>
            </a:r>
          </a:p>
        </p:txBody>
      </p: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a:spAutoFit/>
          </a:bodyPr>
          <a:lstStyle>
            <a:defPPr>
              <a:defRPr lang="en-US"/>
            </a:defPPr>
            <a:lvl1pPr algn="ctr">
              <a:defRPr sz="1400" b="1">
                <a:solidFill>
                  <a:schemeClr val="bg1">
                    <a:lumMod val="75000"/>
                  </a:schemeClr>
                </a:solidFill>
              </a:defRPr>
            </a:lvl1pPr>
          </a:lstStyle>
          <a:p>
            <a:r>
              <a:rPr lang="en-US"/>
              <a:t>2:30 PM - 3:00 PM</a:t>
            </a:r>
          </a:p>
        </p:txBody>
      </p:sp>
      <p:sp>
        <p:nvSpPr>
          <p:cNvPr id="9" name="TextBox 8">
            <a:extLst>
              <a:ext uri="{FF2B5EF4-FFF2-40B4-BE49-F238E27FC236}">
                <a16:creationId xmlns:a16="http://schemas.microsoft.com/office/drawing/2014/main" id="{463E6047-5C29-76EA-656A-1390027AFEB4}"/>
              </a:ext>
            </a:extLst>
          </p:cNvPr>
          <p:cNvSpPr txBox="1"/>
          <p:nvPr/>
        </p:nvSpPr>
        <p:spPr>
          <a:xfrm>
            <a:off x="452448" y="3838035"/>
            <a:ext cx="2324100" cy="1169551"/>
          </a:xfrm>
          <a:prstGeom prst="rect">
            <a:avLst/>
          </a:prstGeom>
          <a:noFill/>
        </p:spPr>
        <p:txBody>
          <a:bodyPr wrap="square">
            <a:spAutoFit/>
          </a:bodyPr>
          <a:lstStyle>
            <a:defPPr>
              <a:defRPr lang="en-US"/>
            </a:defPPr>
            <a:lvl1pPr algn="ctr">
              <a:defRPr b="1"/>
            </a:lvl1pPr>
          </a:lstStyle>
          <a:p>
            <a:r>
              <a:rPr lang="en-US" sz="1400"/>
              <a:t>Mark </a:t>
            </a:r>
            <a:r>
              <a:rPr lang="en-US" sz="1400" err="1"/>
              <a:t>Bogdansky</a:t>
            </a:r>
            <a:r>
              <a:rPr lang="en-US" sz="1400"/>
              <a:t>	</a:t>
            </a:r>
          </a:p>
          <a:p>
            <a:r>
              <a:rPr lang="en-US" sz="1400" b="0"/>
              <a:t>VP of Tradeshows and Community Engagement </a:t>
            </a:r>
            <a:r>
              <a:rPr lang="en-US" sz="1400"/>
              <a:t>AUTOCARE ASSOCIATION	</a:t>
            </a:r>
          </a:p>
        </p:txBody>
      </p:sp>
      <p:sp>
        <p:nvSpPr>
          <p:cNvPr id="13" name="TextBox 12">
            <a:extLst>
              <a:ext uri="{FF2B5EF4-FFF2-40B4-BE49-F238E27FC236}">
                <a16:creationId xmlns:a16="http://schemas.microsoft.com/office/drawing/2014/main" id="{0D1F8B4A-89BD-7AF2-B2FD-8FE4F9F5A768}"/>
              </a:ext>
            </a:extLst>
          </p:cNvPr>
          <p:cNvSpPr txBox="1"/>
          <p:nvPr/>
        </p:nvSpPr>
        <p:spPr>
          <a:xfrm>
            <a:off x="4789637" y="3847106"/>
            <a:ext cx="2104881" cy="954107"/>
          </a:xfrm>
          <a:prstGeom prst="rect">
            <a:avLst/>
          </a:prstGeom>
          <a:noFill/>
        </p:spPr>
        <p:txBody>
          <a:bodyPr wrap="square">
            <a:spAutoFit/>
          </a:bodyPr>
          <a:lstStyle>
            <a:defPPr>
              <a:defRPr lang="en-US"/>
            </a:defPPr>
            <a:lvl1pPr algn="ctr">
              <a:defRPr b="1"/>
            </a:lvl1pPr>
          </a:lstStyle>
          <a:p>
            <a:r>
              <a:rPr lang="en-US" sz="1400"/>
              <a:t>Lori Jenks	</a:t>
            </a:r>
          </a:p>
          <a:p>
            <a:r>
              <a:rPr lang="en-US" sz="1400" b="0"/>
              <a:t>Senior Vice </a:t>
            </a:r>
          </a:p>
          <a:p>
            <a:r>
              <a:rPr lang="en-US" sz="1400" b="0"/>
              <a:t>President of Operations </a:t>
            </a:r>
          </a:p>
          <a:p>
            <a:r>
              <a:rPr lang="en-US" sz="1400"/>
              <a:t>ACCESS INTELLIGENCE</a:t>
            </a:r>
          </a:p>
        </p:txBody>
      </p:sp>
      <p:pic>
        <p:nvPicPr>
          <p:cNvPr id="19" name="Picture 18" descr="A person in a suit with his arms crossed&#10;&#10;Description automatically generated">
            <a:extLst>
              <a:ext uri="{FF2B5EF4-FFF2-40B4-BE49-F238E27FC236}">
                <a16:creationId xmlns:a16="http://schemas.microsoft.com/office/drawing/2014/main" id="{04744434-18F7-42AA-A741-B213EE55B32A}"/>
              </a:ext>
            </a:extLst>
          </p:cNvPr>
          <p:cNvPicPr>
            <a:picLocks noChangeAspect="1"/>
          </p:cNvPicPr>
          <p:nvPr/>
        </p:nvPicPr>
        <p:blipFill>
          <a:blip r:embed="rId3">
            <a:extLst>
              <a:ext uri="{28A0092B-C50C-407E-A947-70E740481C1C}">
                <a14:useLocalDpi xmlns:a14="http://schemas.microsoft.com/office/drawing/2010/main" val="0"/>
              </a:ext>
            </a:extLst>
          </a:blip>
          <a:srcRect l="15370" t="6625" r="10371" b="34654"/>
          <a:stretch/>
        </p:blipFill>
        <p:spPr>
          <a:xfrm>
            <a:off x="760782" y="2005506"/>
            <a:ext cx="1765344" cy="1744948"/>
          </a:xfrm>
          <a:prstGeom prst="flowChartConnector">
            <a:avLst/>
          </a:prstGeom>
        </p:spPr>
      </p:pic>
      <p:pic>
        <p:nvPicPr>
          <p:cNvPr id="20" name="Picture 2">
            <a:extLst>
              <a:ext uri="{FF2B5EF4-FFF2-40B4-BE49-F238E27FC236}">
                <a16:creationId xmlns:a16="http://schemas.microsoft.com/office/drawing/2014/main" id="{8A96EBB7-5E63-D42C-30E3-6F297F5A3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558" y="1871622"/>
            <a:ext cx="2013560" cy="20943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FC1C022-2949-D59F-F61C-A33A66576722}"/>
              </a:ext>
            </a:extLst>
          </p:cNvPr>
          <p:cNvSpPr txBox="1"/>
          <p:nvPr/>
        </p:nvSpPr>
        <p:spPr>
          <a:xfrm>
            <a:off x="6557052" y="3842565"/>
            <a:ext cx="2504279" cy="954107"/>
          </a:xfrm>
          <a:prstGeom prst="rect">
            <a:avLst/>
          </a:prstGeom>
          <a:noFill/>
        </p:spPr>
        <p:txBody>
          <a:bodyPr wrap="square">
            <a:spAutoFit/>
          </a:bodyPr>
          <a:lstStyle/>
          <a:p>
            <a:pPr algn="ctr"/>
            <a:r>
              <a:rPr lang="en-US" sz="1400" b="1"/>
              <a:t>Martha Donato</a:t>
            </a:r>
          </a:p>
          <a:p>
            <a:pPr algn="ctr"/>
            <a:r>
              <a:rPr lang="en-US" sz="1400"/>
              <a:t>President </a:t>
            </a:r>
          </a:p>
          <a:p>
            <a:pPr algn="ctr"/>
            <a:r>
              <a:rPr lang="en-US" sz="1400" b="1"/>
              <a:t>MAD EVENT </a:t>
            </a:r>
          </a:p>
          <a:p>
            <a:pPr algn="ctr"/>
            <a:r>
              <a:rPr lang="en-US" sz="1400" b="1"/>
              <a:t>MANAGEMENT</a:t>
            </a:r>
          </a:p>
        </p:txBody>
      </p:sp>
      <p:sp>
        <p:nvSpPr>
          <p:cNvPr id="27" name="TextBox 26">
            <a:extLst>
              <a:ext uri="{FF2B5EF4-FFF2-40B4-BE49-F238E27FC236}">
                <a16:creationId xmlns:a16="http://schemas.microsoft.com/office/drawing/2014/main" id="{92BD5F9C-4912-4B14-30FE-B5D982748B0F}"/>
              </a:ext>
            </a:extLst>
          </p:cNvPr>
          <p:cNvSpPr txBox="1"/>
          <p:nvPr/>
        </p:nvSpPr>
        <p:spPr>
          <a:xfrm>
            <a:off x="6589220" y="1733694"/>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Moderated by</a:t>
            </a:r>
          </a:p>
        </p:txBody>
      </p:sp>
      <p:pic>
        <p:nvPicPr>
          <p:cNvPr id="3" name="Imagen 2" descr="Mujer de cabello largo sonriendo&#10;&#10;Descripción generada automáticamente">
            <a:extLst>
              <a:ext uri="{FF2B5EF4-FFF2-40B4-BE49-F238E27FC236}">
                <a16:creationId xmlns:a16="http://schemas.microsoft.com/office/drawing/2014/main" id="{22C9382E-1CA0-1806-9DB7-5AEF1E5D4E25}"/>
              </a:ext>
            </a:extLst>
          </p:cNvPr>
          <p:cNvPicPr>
            <a:picLocks noChangeAspect="1"/>
          </p:cNvPicPr>
          <p:nvPr/>
        </p:nvPicPr>
        <p:blipFill>
          <a:blip r:embed="rId5"/>
          <a:stretch>
            <a:fillRect/>
          </a:stretch>
        </p:blipFill>
        <p:spPr>
          <a:xfrm>
            <a:off x="2784020" y="2018619"/>
            <a:ext cx="1800226" cy="1820636"/>
          </a:xfrm>
          <a:prstGeom prst="rect">
            <a:avLst/>
          </a:prstGeom>
        </p:spPr>
      </p:pic>
      <p:grpSp>
        <p:nvGrpSpPr>
          <p:cNvPr id="23" name="Group 22">
            <a:extLst>
              <a:ext uri="{FF2B5EF4-FFF2-40B4-BE49-F238E27FC236}">
                <a16:creationId xmlns:a16="http://schemas.microsoft.com/office/drawing/2014/main" id="{C24FE7B8-4F45-992D-AA90-54D7BE509B66}"/>
              </a:ext>
            </a:extLst>
          </p:cNvPr>
          <p:cNvGrpSpPr/>
          <p:nvPr/>
        </p:nvGrpSpPr>
        <p:grpSpPr>
          <a:xfrm>
            <a:off x="4962699" y="1973757"/>
            <a:ext cx="1780456" cy="1867674"/>
            <a:chOff x="4751695" y="1897442"/>
            <a:chExt cx="1861219" cy="1882755"/>
          </a:xfrm>
        </p:grpSpPr>
        <p:pic>
          <p:nvPicPr>
            <p:cNvPr id="17" name="Picture 16" descr="A person with red hair smiling&#10;&#10;Description automatically generated">
              <a:extLst>
                <a:ext uri="{FF2B5EF4-FFF2-40B4-BE49-F238E27FC236}">
                  <a16:creationId xmlns:a16="http://schemas.microsoft.com/office/drawing/2014/main" id="{CE4A672B-8C72-2AC4-960B-46DEC771F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980" y="1913323"/>
              <a:ext cx="1858934" cy="1858934"/>
            </a:xfrm>
            <a:prstGeom prst="rect">
              <a:avLst/>
            </a:prstGeom>
          </p:spPr>
        </p:pic>
        <p:sp>
          <p:nvSpPr>
            <p:cNvPr id="22" name="Oval 21">
              <a:extLst>
                <a:ext uri="{FF2B5EF4-FFF2-40B4-BE49-F238E27FC236}">
                  <a16:creationId xmlns:a16="http://schemas.microsoft.com/office/drawing/2014/main" id="{6F19E722-637E-7977-0F94-812BF356DA98}"/>
                </a:ext>
              </a:extLst>
            </p:cNvPr>
            <p:cNvSpPr/>
            <p:nvPr/>
          </p:nvSpPr>
          <p:spPr>
            <a:xfrm>
              <a:off x="4751695" y="1897442"/>
              <a:ext cx="1849926" cy="1882755"/>
            </a:xfrm>
            <a:prstGeom prst="ellipse">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8">
            <a:extLst>
              <a:ext uri="{FF2B5EF4-FFF2-40B4-BE49-F238E27FC236}">
                <a16:creationId xmlns:a16="http://schemas.microsoft.com/office/drawing/2014/main" id="{E32C93D9-827E-8A4A-2BC1-D603A4F9FCFF}"/>
              </a:ext>
            </a:extLst>
          </p:cNvPr>
          <p:cNvSpPr txBox="1"/>
          <p:nvPr/>
        </p:nvSpPr>
        <p:spPr>
          <a:xfrm>
            <a:off x="2636395" y="3838034"/>
            <a:ext cx="2324100" cy="1031051"/>
          </a:xfrm>
          <a:prstGeom prst="rect">
            <a:avLst/>
          </a:prstGeom>
          <a:noFill/>
        </p:spPr>
        <p:txBody>
          <a:bodyPr wrap="square" lIns="91440" tIns="45720" rIns="91440" bIns="45720" anchor="t">
            <a:spAutoFit/>
          </a:bodyPr>
          <a:lstStyle>
            <a:defPPr>
              <a:defRPr lang="en-US"/>
            </a:defPPr>
            <a:lvl1pPr algn="ctr">
              <a:defRPr b="1"/>
            </a:lvl1pPr>
          </a:lstStyle>
          <a:p>
            <a:r>
              <a:rPr lang="en-US" sz="1400"/>
              <a:t>Marie Browne</a:t>
            </a:r>
            <a:endParaRPr lang="es-ES"/>
          </a:p>
          <a:p>
            <a:r>
              <a:rPr lang="en-US" sz="1100" b="0"/>
              <a:t>Group Vice </a:t>
            </a:r>
            <a:endParaRPr lang="en-US"/>
          </a:p>
          <a:p>
            <a:r>
              <a:rPr lang="en-US" sz="1100" b="0"/>
              <a:t>President</a:t>
            </a:r>
            <a:endParaRPr lang="en-US"/>
          </a:p>
          <a:p>
            <a:r>
              <a:rPr lang="en-US" sz="1100"/>
              <a:t>RX</a:t>
            </a:r>
            <a:endParaRPr lang="en-US"/>
          </a:p>
          <a:p>
            <a:r>
              <a:rPr lang="en-US" sz="1400"/>
              <a:t>	</a:t>
            </a:r>
            <a:endParaRPr lang="en-US"/>
          </a:p>
        </p:txBody>
      </p:sp>
    </p:spTree>
    <p:extLst>
      <p:ext uri="{BB962C8B-B14F-4D97-AF65-F5344CB8AC3E}">
        <p14:creationId xmlns:p14="http://schemas.microsoft.com/office/powerpoint/2010/main" val="1270140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F82117F-041E-17A3-BCA6-B538A20CACCC}"/>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341120" y="762685"/>
            <a:ext cx="6461760" cy="830997"/>
          </a:xfrm>
          <a:prstGeom prst="rect">
            <a:avLst/>
          </a:prstGeom>
          <a:noFill/>
        </p:spPr>
        <p:txBody>
          <a:bodyPr wrap="square">
            <a:spAutoFit/>
          </a:bodyPr>
          <a:lstStyle>
            <a:defPPr>
              <a:defRPr lang="en-US"/>
            </a:defPPr>
            <a:lvl1pPr algn="ctr">
              <a:defRPr sz="2800" b="1"/>
            </a:lvl1pPr>
          </a:lstStyle>
          <a:p>
            <a:r>
              <a:rPr lang="en-US" sz="2400"/>
              <a:t>Case Studies in Sustainability: </a:t>
            </a:r>
          </a:p>
          <a:p>
            <a:r>
              <a:rPr lang="en-US" sz="2400"/>
              <a:t>How Show Organizers Are Leading the Way</a:t>
            </a:r>
          </a:p>
        </p:txBody>
      </p: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a:spAutoFit/>
          </a:bodyPr>
          <a:lstStyle>
            <a:defPPr>
              <a:defRPr lang="en-US"/>
            </a:defPPr>
            <a:lvl1pPr algn="ctr">
              <a:defRPr sz="1400" b="1">
                <a:solidFill>
                  <a:schemeClr val="bg1">
                    <a:lumMod val="75000"/>
                  </a:schemeClr>
                </a:solidFill>
              </a:defRPr>
            </a:lvl1pPr>
          </a:lstStyle>
          <a:p>
            <a:r>
              <a:rPr lang="en-US"/>
              <a:t>2:30 PM - 3:00 PM</a:t>
            </a:r>
          </a:p>
        </p:txBody>
      </p:sp>
      <p:sp>
        <p:nvSpPr>
          <p:cNvPr id="9" name="TextBox 8">
            <a:extLst>
              <a:ext uri="{FF2B5EF4-FFF2-40B4-BE49-F238E27FC236}">
                <a16:creationId xmlns:a16="http://schemas.microsoft.com/office/drawing/2014/main" id="{463E6047-5C29-76EA-656A-1390027AFEB4}"/>
              </a:ext>
            </a:extLst>
          </p:cNvPr>
          <p:cNvSpPr txBox="1"/>
          <p:nvPr/>
        </p:nvSpPr>
        <p:spPr>
          <a:xfrm>
            <a:off x="3024240" y="2390240"/>
            <a:ext cx="4626240" cy="892552"/>
          </a:xfrm>
          <a:prstGeom prst="rect">
            <a:avLst/>
          </a:prstGeom>
          <a:noFill/>
        </p:spPr>
        <p:txBody>
          <a:bodyPr wrap="square">
            <a:spAutoFit/>
          </a:bodyPr>
          <a:lstStyle>
            <a:defPPr>
              <a:defRPr lang="en-US"/>
            </a:defPPr>
            <a:lvl1pPr algn="ctr">
              <a:defRPr b="1"/>
            </a:lvl1pPr>
          </a:lstStyle>
          <a:p>
            <a:pPr algn="l"/>
            <a:r>
              <a:rPr lang="en-US"/>
              <a:t>Mark </a:t>
            </a:r>
            <a:r>
              <a:rPr lang="en-US" err="1"/>
              <a:t>Bogdansky</a:t>
            </a:r>
            <a:r>
              <a:rPr lang="en-US"/>
              <a:t>	</a:t>
            </a:r>
          </a:p>
          <a:p>
            <a:pPr algn="l"/>
            <a:r>
              <a:rPr lang="en-US" sz="1600" b="0"/>
              <a:t>VP of Tradeshows and Community Engagement </a:t>
            </a:r>
          </a:p>
          <a:p>
            <a:pPr algn="l"/>
            <a:r>
              <a:rPr lang="en-US"/>
              <a:t>AUTOCARE ASSOCIATION	</a:t>
            </a:r>
          </a:p>
        </p:txBody>
      </p:sp>
      <p:pic>
        <p:nvPicPr>
          <p:cNvPr id="19" name="Picture 18" descr="A person in a suit with his arms crossed&#10;&#10;Description automatically generated">
            <a:extLst>
              <a:ext uri="{FF2B5EF4-FFF2-40B4-BE49-F238E27FC236}">
                <a16:creationId xmlns:a16="http://schemas.microsoft.com/office/drawing/2014/main" id="{04744434-18F7-42AA-A741-B213EE55B32A}"/>
              </a:ext>
            </a:extLst>
          </p:cNvPr>
          <p:cNvPicPr>
            <a:picLocks noChangeAspect="1"/>
          </p:cNvPicPr>
          <p:nvPr/>
        </p:nvPicPr>
        <p:blipFill>
          <a:blip r:embed="rId3">
            <a:extLst>
              <a:ext uri="{28A0092B-C50C-407E-A947-70E740481C1C}">
                <a14:useLocalDpi xmlns:a14="http://schemas.microsoft.com/office/drawing/2010/main" val="0"/>
              </a:ext>
            </a:extLst>
          </a:blip>
          <a:srcRect l="15370" t="6625" r="10371" b="34654"/>
          <a:stretch/>
        </p:blipFill>
        <p:spPr>
          <a:xfrm>
            <a:off x="505417" y="2002105"/>
            <a:ext cx="2406514" cy="2378710"/>
          </a:xfrm>
          <a:prstGeom prst="flowChartConnector">
            <a:avLst/>
          </a:prstGeom>
        </p:spPr>
      </p:pic>
      <p:sp>
        <p:nvSpPr>
          <p:cNvPr id="5" name="TextBox 4">
            <a:extLst>
              <a:ext uri="{FF2B5EF4-FFF2-40B4-BE49-F238E27FC236}">
                <a16:creationId xmlns:a16="http://schemas.microsoft.com/office/drawing/2014/main" id="{167DAC39-00B1-253E-695A-703AC8684D2B}"/>
              </a:ext>
            </a:extLst>
          </p:cNvPr>
          <p:cNvSpPr txBox="1"/>
          <p:nvPr/>
        </p:nvSpPr>
        <p:spPr>
          <a:xfrm>
            <a:off x="3024395" y="3423811"/>
            <a:ext cx="5597091" cy="584775"/>
          </a:xfrm>
          <a:prstGeom prst="rect">
            <a:avLst/>
          </a:prstGeom>
          <a:noFill/>
        </p:spPr>
        <p:txBody>
          <a:bodyPr wrap="square">
            <a:spAutoFit/>
          </a:bodyPr>
          <a:lstStyle>
            <a:defPPr>
              <a:defRPr lang="en-US"/>
            </a:defPPr>
            <a:lvl1pPr>
              <a:defRPr sz="1600" i="1">
                <a:solidFill>
                  <a:schemeClr val="bg1">
                    <a:lumMod val="50000"/>
                  </a:schemeClr>
                </a:solidFill>
              </a:defRPr>
            </a:lvl1pPr>
          </a:lstStyle>
          <a:p>
            <a:r>
              <a:rPr lang="en-US"/>
              <a:t>Mark is an active member of multiple industry boards including IAEE, CEIR, ECA and MATSO.</a:t>
            </a:r>
          </a:p>
        </p:txBody>
      </p:sp>
    </p:spTree>
    <p:extLst>
      <p:ext uri="{BB962C8B-B14F-4D97-AF65-F5344CB8AC3E}">
        <p14:creationId xmlns:p14="http://schemas.microsoft.com/office/powerpoint/2010/main" val="336775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F82117F-041E-17A3-BCA6-B538A20CACCC}"/>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341120" y="762685"/>
            <a:ext cx="6461760" cy="830997"/>
          </a:xfrm>
          <a:prstGeom prst="rect">
            <a:avLst/>
          </a:prstGeom>
          <a:noFill/>
        </p:spPr>
        <p:txBody>
          <a:bodyPr wrap="square">
            <a:spAutoFit/>
          </a:bodyPr>
          <a:lstStyle>
            <a:defPPr>
              <a:defRPr lang="en-US"/>
            </a:defPPr>
            <a:lvl1pPr algn="ctr">
              <a:defRPr sz="2800" b="1"/>
            </a:lvl1pPr>
          </a:lstStyle>
          <a:p>
            <a:r>
              <a:rPr lang="en-US" sz="2400"/>
              <a:t>Case Studies in Sustainability: </a:t>
            </a:r>
          </a:p>
          <a:p>
            <a:r>
              <a:rPr lang="en-US" sz="2400"/>
              <a:t>How Show Organizers Are Leading the Way</a:t>
            </a:r>
          </a:p>
        </p:txBody>
      </p: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a:spAutoFit/>
          </a:bodyPr>
          <a:lstStyle>
            <a:defPPr>
              <a:defRPr lang="en-US"/>
            </a:defPPr>
            <a:lvl1pPr algn="ctr">
              <a:defRPr sz="1400" b="1">
                <a:solidFill>
                  <a:schemeClr val="bg1">
                    <a:lumMod val="75000"/>
                  </a:schemeClr>
                </a:solidFill>
              </a:defRPr>
            </a:lvl1pPr>
          </a:lstStyle>
          <a:p>
            <a:r>
              <a:rPr lang="en-US"/>
              <a:t>2:30 PM - 3:00 PM</a:t>
            </a:r>
          </a:p>
        </p:txBody>
      </p:sp>
      <p:sp>
        <p:nvSpPr>
          <p:cNvPr id="9" name="TextBox 8">
            <a:extLst>
              <a:ext uri="{FF2B5EF4-FFF2-40B4-BE49-F238E27FC236}">
                <a16:creationId xmlns:a16="http://schemas.microsoft.com/office/drawing/2014/main" id="{463E6047-5C29-76EA-656A-1390027AFEB4}"/>
              </a:ext>
            </a:extLst>
          </p:cNvPr>
          <p:cNvSpPr txBox="1"/>
          <p:nvPr/>
        </p:nvSpPr>
        <p:spPr>
          <a:xfrm>
            <a:off x="3024240" y="2390240"/>
            <a:ext cx="4626240" cy="923330"/>
          </a:xfrm>
          <a:prstGeom prst="rect">
            <a:avLst/>
          </a:prstGeom>
          <a:noFill/>
        </p:spPr>
        <p:txBody>
          <a:bodyPr wrap="square" lIns="91440" tIns="45720" rIns="91440" bIns="45720" anchor="t">
            <a:spAutoFit/>
          </a:bodyPr>
          <a:lstStyle>
            <a:defPPr>
              <a:defRPr lang="en-US"/>
            </a:defPPr>
            <a:lvl1pPr algn="ctr">
              <a:defRPr b="1"/>
            </a:lvl1pPr>
          </a:lstStyle>
          <a:p>
            <a:pPr algn="l"/>
            <a:r>
              <a:rPr lang="en-US"/>
              <a:t>Marie Browne</a:t>
            </a:r>
            <a:endParaRPr lang="es-ES"/>
          </a:p>
          <a:p>
            <a:pPr algn="l"/>
            <a:r>
              <a:rPr lang="en-US" b="0"/>
              <a:t>Group Vice President</a:t>
            </a:r>
          </a:p>
          <a:p>
            <a:pPr algn="l"/>
            <a:r>
              <a:rPr lang="en-US"/>
              <a:t>RX</a:t>
            </a:r>
          </a:p>
        </p:txBody>
      </p:sp>
      <p:sp>
        <p:nvSpPr>
          <p:cNvPr id="5" name="TextBox 4">
            <a:extLst>
              <a:ext uri="{FF2B5EF4-FFF2-40B4-BE49-F238E27FC236}">
                <a16:creationId xmlns:a16="http://schemas.microsoft.com/office/drawing/2014/main" id="{167DAC39-00B1-253E-695A-703AC8684D2B}"/>
              </a:ext>
            </a:extLst>
          </p:cNvPr>
          <p:cNvSpPr txBox="1"/>
          <p:nvPr/>
        </p:nvSpPr>
        <p:spPr>
          <a:xfrm>
            <a:off x="3024395" y="3423811"/>
            <a:ext cx="5597091" cy="830997"/>
          </a:xfrm>
          <a:prstGeom prst="rect">
            <a:avLst/>
          </a:prstGeom>
          <a:noFill/>
        </p:spPr>
        <p:txBody>
          <a:bodyPr wrap="square" lIns="91440" tIns="45720" rIns="91440" bIns="45720" anchor="t">
            <a:spAutoFit/>
          </a:bodyPr>
          <a:lstStyle>
            <a:defPPr>
              <a:defRPr lang="en-US"/>
            </a:defPPr>
            <a:lvl1pPr>
              <a:defRPr sz="1600" i="1">
                <a:solidFill>
                  <a:schemeClr val="bg1">
                    <a:lumMod val="50000"/>
                  </a:schemeClr>
                </a:solidFill>
              </a:defRPr>
            </a:lvl1pPr>
          </a:lstStyle>
          <a:p>
            <a:r>
              <a:rPr lang="en-US">
                <a:solidFill>
                  <a:srgbClr val="7F7F7F"/>
                </a:solidFill>
              </a:rPr>
              <a:t>Marie manages and grows a portfolio of industry leading events as Group Vice President at RX, a global company in the business of building businesses. </a:t>
            </a:r>
            <a:endParaRPr lang="es-ES">
              <a:solidFill>
                <a:srgbClr val="7F7F7F"/>
              </a:solidFill>
            </a:endParaRPr>
          </a:p>
        </p:txBody>
      </p:sp>
      <p:pic>
        <p:nvPicPr>
          <p:cNvPr id="8" name="Imagen 7" descr="Mujer de cabello largo sonriendo&#10;&#10;Descripción generada automáticamente">
            <a:extLst>
              <a:ext uri="{FF2B5EF4-FFF2-40B4-BE49-F238E27FC236}">
                <a16:creationId xmlns:a16="http://schemas.microsoft.com/office/drawing/2014/main" id="{4E7E1FDB-06C4-9060-1ED5-5DF8AA2FDBA0}"/>
              </a:ext>
            </a:extLst>
          </p:cNvPr>
          <p:cNvPicPr>
            <a:picLocks noChangeAspect="1"/>
          </p:cNvPicPr>
          <p:nvPr/>
        </p:nvPicPr>
        <p:blipFill>
          <a:blip r:embed="rId3"/>
          <a:stretch>
            <a:fillRect/>
          </a:stretch>
        </p:blipFill>
        <p:spPr>
          <a:xfrm>
            <a:off x="486135" y="1840661"/>
            <a:ext cx="2478296" cy="2443431"/>
          </a:xfrm>
          <a:prstGeom prst="rect">
            <a:avLst/>
          </a:prstGeom>
        </p:spPr>
      </p:pic>
    </p:spTree>
    <p:extLst>
      <p:ext uri="{BB962C8B-B14F-4D97-AF65-F5344CB8AC3E}">
        <p14:creationId xmlns:p14="http://schemas.microsoft.com/office/powerpoint/2010/main" val="427210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52D23D-8420-8845-E08D-400D3D62CD66}"/>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341120" y="762685"/>
            <a:ext cx="6461760" cy="830997"/>
          </a:xfrm>
          <a:prstGeom prst="rect">
            <a:avLst/>
          </a:prstGeom>
          <a:noFill/>
        </p:spPr>
        <p:txBody>
          <a:bodyPr wrap="square">
            <a:spAutoFit/>
          </a:bodyPr>
          <a:lstStyle>
            <a:defPPr>
              <a:defRPr lang="en-US"/>
            </a:defPPr>
            <a:lvl1pPr algn="ctr">
              <a:defRPr sz="2800" b="1"/>
            </a:lvl1pPr>
          </a:lstStyle>
          <a:p>
            <a:r>
              <a:rPr lang="en-US" sz="2400"/>
              <a:t>Case Studies in Sustainability: </a:t>
            </a:r>
          </a:p>
          <a:p>
            <a:r>
              <a:rPr lang="en-US" sz="2400"/>
              <a:t>How Show Organizers Are Leading the Way</a:t>
            </a:r>
          </a:p>
        </p:txBody>
      </p: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a:spAutoFit/>
          </a:bodyPr>
          <a:lstStyle>
            <a:defPPr>
              <a:defRPr lang="en-US"/>
            </a:defPPr>
            <a:lvl1pPr algn="ctr">
              <a:defRPr sz="1400" b="1">
                <a:solidFill>
                  <a:schemeClr val="bg1">
                    <a:lumMod val="75000"/>
                  </a:schemeClr>
                </a:solidFill>
              </a:defRPr>
            </a:lvl1pPr>
          </a:lstStyle>
          <a:p>
            <a:r>
              <a:rPr lang="en-US"/>
              <a:t>2:30 PM - 3:00 PM</a:t>
            </a:r>
          </a:p>
        </p:txBody>
      </p:sp>
      <p:sp>
        <p:nvSpPr>
          <p:cNvPr id="13" name="TextBox 12">
            <a:extLst>
              <a:ext uri="{FF2B5EF4-FFF2-40B4-BE49-F238E27FC236}">
                <a16:creationId xmlns:a16="http://schemas.microsoft.com/office/drawing/2014/main" id="{0D1F8B4A-89BD-7AF2-B2FD-8FE4F9F5A768}"/>
              </a:ext>
            </a:extLst>
          </p:cNvPr>
          <p:cNvSpPr txBox="1"/>
          <p:nvPr/>
        </p:nvSpPr>
        <p:spPr>
          <a:xfrm>
            <a:off x="3024240" y="2405480"/>
            <a:ext cx="5040132" cy="892552"/>
          </a:xfrm>
          <a:prstGeom prst="rect">
            <a:avLst/>
          </a:prstGeom>
          <a:noFill/>
        </p:spPr>
        <p:txBody>
          <a:bodyPr wrap="square">
            <a:spAutoFit/>
          </a:bodyPr>
          <a:lstStyle>
            <a:defPPr>
              <a:defRPr lang="en-US"/>
            </a:defPPr>
            <a:lvl1pPr algn="ctr">
              <a:defRPr b="1"/>
            </a:lvl1pPr>
          </a:lstStyle>
          <a:p>
            <a:pPr algn="l"/>
            <a:r>
              <a:rPr lang="en-US"/>
              <a:t>Lori Jenks	</a:t>
            </a:r>
          </a:p>
          <a:p>
            <a:pPr algn="l"/>
            <a:r>
              <a:rPr lang="en-US" sz="1600" b="0"/>
              <a:t>Senior Vice President of Operations </a:t>
            </a:r>
          </a:p>
          <a:p>
            <a:pPr algn="l"/>
            <a:r>
              <a:rPr lang="en-US"/>
              <a:t>ACCESS INTELLIGENCE</a:t>
            </a:r>
          </a:p>
        </p:txBody>
      </p:sp>
      <p:grpSp>
        <p:nvGrpSpPr>
          <p:cNvPr id="23" name="Group 22">
            <a:extLst>
              <a:ext uri="{FF2B5EF4-FFF2-40B4-BE49-F238E27FC236}">
                <a16:creationId xmlns:a16="http://schemas.microsoft.com/office/drawing/2014/main" id="{C24FE7B8-4F45-992D-AA90-54D7BE509B66}"/>
              </a:ext>
            </a:extLst>
          </p:cNvPr>
          <p:cNvGrpSpPr/>
          <p:nvPr/>
        </p:nvGrpSpPr>
        <p:grpSpPr>
          <a:xfrm>
            <a:off x="411026" y="1829218"/>
            <a:ext cx="2393134" cy="2445602"/>
            <a:chOff x="4751695" y="1897442"/>
            <a:chExt cx="1861219" cy="1882755"/>
          </a:xfrm>
        </p:grpSpPr>
        <p:pic>
          <p:nvPicPr>
            <p:cNvPr id="17" name="Picture 16" descr="A person with red hair smiling&#10;&#10;Description automatically generated">
              <a:extLst>
                <a:ext uri="{FF2B5EF4-FFF2-40B4-BE49-F238E27FC236}">
                  <a16:creationId xmlns:a16="http://schemas.microsoft.com/office/drawing/2014/main" id="{CE4A672B-8C72-2AC4-960B-46DEC771F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980" y="1913323"/>
              <a:ext cx="1858934" cy="1858934"/>
            </a:xfrm>
            <a:prstGeom prst="flowChartConnector">
              <a:avLst/>
            </a:prstGeom>
          </p:spPr>
        </p:pic>
        <p:sp>
          <p:nvSpPr>
            <p:cNvPr id="22" name="Oval 21">
              <a:extLst>
                <a:ext uri="{FF2B5EF4-FFF2-40B4-BE49-F238E27FC236}">
                  <a16:creationId xmlns:a16="http://schemas.microsoft.com/office/drawing/2014/main" id="{6F19E722-637E-7977-0F94-812BF356DA98}"/>
                </a:ext>
              </a:extLst>
            </p:cNvPr>
            <p:cNvSpPr/>
            <p:nvPr/>
          </p:nvSpPr>
          <p:spPr>
            <a:xfrm>
              <a:off x="4751695" y="1897442"/>
              <a:ext cx="1849926" cy="1882755"/>
            </a:xfrm>
            <a:prstGeom prst="ellipse">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3305F4F-FE2F-E40E-633F-50C5429EF9A1}"/>
              </a:ext>
            </a:extLst>
          </p:cNvPr>
          <p:cNvSpPr txBox="1"/>
          <p:nvPr/>
        </p:nvSpPr>
        <p:spPr>
          <a:xfrm>
            <a:off x="2861808" y="3398601"/>
            <a:ext cx="6373632" cy="338554"/>
          </a:xfrm>
          <a:prstGeom prst="rect">
            <a:avLst/>
          </a:prstGeom>
          <a:noFill/>
        </p:spPr>
        <p:txBody>
          <a:bodyPr wrap="square">
            <a:spAutoFit/>
          </a:bodyPr>
          <a:lstStyle>
            <a:defPPr>
              <a:defRPr lang="en-US"/>
            </a:defPPr>
            <a:lvl1pPr>
              <a:defRPr sz="1600" i="1">
                <a:solidFill>
                  <a:schemeClr val="bg1">
                    <a:lumMod val="50000"/>
                  </a:schemeClr>
                </a:solidFill>
              </a:defRPr>
            </a:lvl1pPr>
          </a:lstStyle>
          <a:p>
            <a:r>
              <a:rPr lang="en-US"/>
              <a:t>Lori has over 20 years of event operations experience.</a:t>
            </a:r>
          </a:p>
        </p:txBody>
      </p:sp>
    </p:spTree>
    <p:extLst>
      <p:ext uri="{BB962C8B-B14F-4D97-AF65-F5344CB8AC3E}">
        <p14:creationId xmlns:p14="http://schemas.microsoft.com/office/powerpoint/2010/main" val="1746557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865BD6-A496-FD72-9B74-D07F72B583AC}"/>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341120" y="762685"/>
            <a:ext cx="6461760" cy="830997"/>
          </a:xfrm>
          <a:prstGeom prst="rect">
            <a:avLst/>
          </a:prstGeom>
          <a:noFill/>
        </p:spPr>
        <p:txBody>
          <a:bodyPr wrap="square">
            <a:spAutoFit/>
          </a:bodyPr>
          <a:lstStyle>
            <a:defPPr>
              <a:defRPr lang="en-US"/>
            </a:defPPr>
            <a:lvl1pPr algn="ctr">
              <a:defRPr sz="2800" b="1"/>
            </a:lvl1pPr>
          </a:lstStyle>
          <a:p>
            <a:r>
              <a:rPr lang="en-US" sz="2400"/>
              <a:t>Case Studies in Sustainability: </a:t>
            </a:r>
          </a:p>
          <a:p>
            <a:r>
              <a:rPr lang="en-US" sz="2400"/>
              <a:t>How Show Organizers Are Leading the Way</a:t>
            </a:r>
          </a:p>
        </p:txBody>
      </p: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a:spAutoFit/>
          </a:bodyPr>
          <a:lstStyle>
            <a:defPPr>
              <a:defRPr lang="en-US"/>
            </a:defPPr>
            <a:lvl1pPr algn="ctr">
              <a:defRPr sz="1400" b="1">
                <a:solidFill>
                  <a:schemeClr val="bg1">
                    <a:lumMod val="75000"/>
                  </a:schemeClr>
                </a:solidFill>
              </a:defRPr>
            </a:lvl1pPr>
          </a:lstStyle>
          <a:p>
            <a:r>
              <a:rPr lang="en-US"/>
              <a:t>2:30 PM - 3:00 PM</a:t>
            </a:r>
          </a:p>
        </p:txBody>
      </p:sp>
      <p:pic>
        <p:nvPicPr>
          <p:cNvPr id="20" name="Picture 2">
            <a:extLst>
              <a:ext uri="{FF2B5EF4-FFF2-40B4-BE49-F238E27FC236}">
                <a16:creationId xmlns:a16="http://schemas.microsoft.com/office/drawing/2014/main" id="{8A96EBB7-5E63-D42C-30E3-6F297F5A3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20" y="1670194"/>
            <a:ext cx="2831600" cy="294522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FC1C022-2949-D59F-F61C-A33A66576722}"/>
              </a:ext>
            </a:extLst>
          </p:cNvPr>
          <p:cNvSpPr txBox="1"/>
          <p:nvPr/>
        </p:nvSpPr>
        <p:spPr>
          <a:xfrm>
            <a:off x="3048000" y="2360906"/>
            <a:ext cx="4526280" cy="923330"/>
          </a:xfrm>
          <a:prstGeom prst="rect">
            <a:avLst/>
          </a:prstGeom>
          <a:noFill/>
        </p:spPr>
        <p:txBody>
          <a:bodyPr wrap="square">
            <a:spAutoFit/>
          </a:bodyPr>
          <a:lstStyle/>
          <a:p>
            <a:r>
              <a:rPr lang="en-US" b="1"/>
              <a:t>Martha Donato</a:t>
            </a:r>
          </a:p>
          <a:p>
            <a:r>
              <a:rPr lang="en-US" sz="1600"/>
              <a:t>President </a:t>
            </a:r>
          </a:p>
          <a:p>
            <a:r>
              <a:rPr lang="en-US" b="1"/>
              <a:t>MAD EVENT MANAGEMENT</a:t>
            </a:r>
          </a:p>
        </p:txBody>
      </p:sp>
      <p:sp>
        <p:nvSpPr>
          <p:cNvPr id="8" name="TextBox 7">
            <a:extLst>
              <a:ext uri="{FF2B5EF4-FFF2-40B4-BE49-F238E27FC236}">
                <a16:creationId xmlns:a16="http://schemas.microsoft.com/office/drawing/2014/main" id="{6394C47E-FEE7-03C9-7263-9A74A75AC301}"/>
              </a:ext>
            </a:extLst>
          </p:cNvPr>
          <p:cNvSpPr txBox="1"/>
          <p:nvPr/>
        </p:nvSpPr>
        <p:spPr>
          <a:xfrm>
            <a:off x="2971800" y="3389174"/>
            <a:ext cx="5379720" cy="1077218"/>
          </a:xfrm>
          <a:prstGeom prst="rect">
            <a:avLst/>
          </a:prstGeom>
          <a:noFill/>
        </p:spPr>
        <p:txBody>
          <a:bodyPr wrap="square">
            <a:spAutoFit/>
          </a:bodyPr>
          <a:lstStyle>
            <a:defPPr>
              <a:defRPr lang="en-US"/>
            </a:defPPr>
            <a:lvl1pPr>
              <a:defRPr sz="1600" i="1">
                <a:solidFill>
                  <a:schemeClr val="bg1">
                    <a:lumMod val="50000"/>
                  </a:schemeClr>
                </a:solidFill>
              </a:defRPr>
            </a:lvl1pPr>
          </a:lstStyle>
          <a:p>
            <a:r>
              <a:rPr lang="en-US"/>
              <a:t>Founder of MAD Event Management and UFI North America Director, Martha is a trailblazing event planner and respected thought leader, known for creating innovative and impactful experiences in the global event industry.</a:t>
            </a:r>
          </a:p>
        </p:txBody>
      </p:sp>
    </p:spTree>
    <p:extLst>
      <p:ext uri="{BB962C8B-B14F-4D97-AF65-F5344CB8AC3E}">
        <p14:creationId xmlns:p14="http://schemas.microsoft.com/office/powerpoint/2010/main" val="365872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orful circle with black text&#10;&#10;Description automatically generated">
            <a:extLst>
              <a:ext uri="{FF2B5EF4-FFF2-40B4-BE49-F238E27FC236}">
                <a16:creationId xmlns:a16="http://schemas.microsoft.com/office/drawing/2014/main" id="{DDE1460E-261F-26D9-7CDD-E56705247D39}"/>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48E2A68D-2145-6C2A-CD38-A53903D76E4D}"/>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pic>
        <p:nvPicPr>
          <p:cNvPr id="17" name="Picture 16" descr="A person in a suit with his arms crossed&#10;&#10;Description automatically generated">
            <a:extLst>
              <a:ext uri="{FF2B5EF4-FFF2-40B4-BE49-F238E27FC236}">
                <a16:creationId xmlns:a16="http://schemas.microsoft.com/office/drawing/2014/main" id="{2619ABAD-AB49-EA6E-32E5-FDE5A66A9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0753" y="1599624"/>
            <a:ext cx="1765072" cy="1792336"/>
          </a:xfrm>
          <a:prstGeom prst="flowChartConnector">
            <a:avLst/>
          </a:prstGeom>
        </p:spPr>
      </p:pic>
      <p:sp>
        <p:nvSpPr>
          <p:cNvPr id="20" name="TextBox 19">
            <a:extLst>
              <a:ext uri="{FF2B5EF4-FFF2-40B4-BE49-F238E27FC236}">
                <a16:creationId xmlns:a16="http://schemas.microsoft.com/office/drawing/2014/main" id="{F53178FE-3FEE-A096-5B45-42EEFEF91473}"/>
              </a:ext>
            </a:extLst>
          </p:cNvPr>
          <p:cNvSpPr txBox="1"/>
          <p:nvPr/>
        </p:nvSpPr>
        <p:spPr>
          <a:xfrm>
            <a:off x="4772307" y="3532791"/>
            <a:ext cx="2075749" cy="964890"/>
          </a:xfrm>
          <a:prstGeom prst="rect">
            <a:avLst/>
          </a:prstGeom>
          <a:noFill/>
        </p:spPr>
        <p:txBody>
          <a:bodyPr wrap="square" lIns="91440" tIns="45720" rIns="91440" bIns="45720" anchor="t">
            <a:spAutoFit/>
          </a:bodyPr>
          <a:lstStyle/>
          <a:p>
            <a:pPr algn="ctr"/>
            <a:r>
              <a:rPr lang="en-US" sz="1400" b="1">
                <a:latin typeface="Aptos"/>
              </a:rPr>
              <a:t>Marty Glynn</a:t>
            </a:r>
          </a:p>
          <a:p>
            <a:pPr algn="ctr"/>
            <a:r>
              <a:rPr lang="en-US" sz="1400">
                <a:latin typeface="Aptos"/>
              </a:rPr>
              <a:t>CEO </a:t>
            </a:r>
          </a:p>
          <a:p>
            <a:pPr algn="ctr"/>
            <a:r>
              <a:rPr lang="en-US" sz="1400" b="1">
                <a:latin typeface="Aptos"/>
              </a:rPr>
              <a:t>MAD EVENT </a:t>
            </a:r>
          </a:p>
          <a:p>
            <a:pPr algn="ctr"/>
            <a:r>
              <a:rPr lang="en-US" sz="1400" b="1">
                <a:latin typeface="Aptos"/>
              </a:rPr>
              <a:t>MANAGEMENT</a:t>
            </a:r>
            <a:endParaRPr lang="en-US"/>
          </a:p>
        </p:txBody>
      </p:sp>
      <p:sp>
        <p:nvSpPr>
          <p:cNvPr id="15" name="TextBox 3">
            <a:extLst>
              <a:ext uri="{FF2B5EF4-FFF2-40B4-BE49-F238E27FC236}">
                <a16:creationId xmlns:a16="http://schemas.microsoft.com/office/drawing/2014/main" id="{6F3A2381-517A-C8F3-5FF3-A7841F698476}"/>
              </a:ext>
            </a:extLst>
          </p:cNvPr>
          <p:cNvSpPr txBox="1"/>
          <p:nvPr/>
        </p:nvSpPr>
        <p:spPr>
          <a:xfrm>
            <a:off x="207331" y="1557446"/>
            <a:ext cx="5626913" cy="1200329"/>
          </a:xfrm>
          <a:prstGeom prst="rect">
            <a:avLst/>
          </a:prstGeom>
          <a:noFill/>
        </p:spPr>
        <p:txBody>
          <a:bodyPr wrap="square" lIns="91440" tIns="45720" rIns="91440" bIns="45720" anchor="t">
            <a:spAutoFit/>
          </a:bodyPr>
          <a:lstStyle>
            <a:defPPr>
              <a:defRPr lang="en-US"/>
            </a:defPPr>
            <a:lvl1pPr algn="ctr">
              <a:defRPr sz="2800" b="1"/>
            </a:lvl1pPr>
          </a:lstStyle>
          <a:p>
            <a:endParaRPr lang="en-US" sz="2400"/>
          </a:p>
          <a:p>
            <a:endParaRPr lang="en-US" sz="2400"/>
          </a:p>
          <a:p>
            <a:pPr marL="342900" indent="-342900">
              <a:buFont typeface="Calibri"/>
              <a:buChar char="-"/>
            </a:pPr>
            <a:r>
              <a:rPr lang="en-US" sz="2400"/>
              <a:t>OPEN MIC  -</a:t>
            </a:r>
          </a:p>
        </p:txBody>
      </p:sp>
      <p:sp>
        <p:nvSpPr>
          <p:cNvPr id="4" name="TextBox 3">
            <a:extLst>
              <a:ext uri="{FF2B5EF4-FFF2-40B4-BE49-F238E27FC236}">
                <a16:creationId xmlns:a16="http://schemas.microsoft.com/office/drawing/2014/main" id="{CA9835EE-A77A-22EF-1375-6C60858108B9}"/>
              </a:ext>
            </a:extLst>
          </p:cNvPr>
          <p:cNvSpPr txBox="1"/>
          <p:nvPr/>
        </p:nvSpPr>
        <p:spPr>
          <a:xfrm>
            <a:off x="5235205" y="1144609"/>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Facilitator </a:t>
            </a:r>
          </a:p>
        </p:txBody>
      </p:sp>
    </p:spTree>
    <p:extLst>
      <p:ext uri="{BB962C8B-B14F-4D97-AF65-F5344CB8AC3E}">
        <p14:creationId xmlns:p14="http://schemas.microsoft.com/office/powerpoint/2010/main" val="811344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068977" y="739761"/>
            <a:ext cx="7174359" cy="830997"/>
          </a:xfrm>
          <a:prstGeom prst="rect">
            <a:avLst/>
          </a:prstGeom>
          <a:noFill/>
        </p:spPr>
        <p:txBody>
          <a:bodyPr wrap="square" lIns="91440" tIns="45720" rIns="91440" bIns="45720" anchor="t">
            <a:spAutoFit/>
          </a:bodyPr>
          <a:lstStyle>
            <a:defPPr>
              <a:defRPr lang="en-US"/>
            </a:defPPr>
            <a:lvl1pPr algn="ctr">
              <a:defRPr sz="2800" b="1"/>
            </a:lvl1pPr>
          </a:lstStyle>
          <a:p>
            <a:r>
              <a:rPr lang="en-US" sz="2400"/>
              <a:t>Strength in Collaboration: Uniting Venues, </a:t>
            </a:r>
            <a:endParaRPr lang="es-ES"/>
          </a:p>
          <a:p>
            <a:r>
              <a:rPr lang="en-US" sz="2400"/>
              <a:t>Suppliers, and Organizers for Sustainable Success</a:t>
            </a:r>
            <a:endParaRPr lang="es-ES"/>
          </a:p>
        </p:txBody>
      </p: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3:00 PM - 3:30 PM</a:t>
            </a:r>
          </a:p>
        </p:txBody>
      </p:sp>
      <p:sp>
        <p:nvSpPr>
          <p:cNvPr id="9" name="TextBox 8">
            <a:extLst>
              <a:ext uri="{FF2B5EF4-FFF2-40B4-BE49-F238E27FC236}">
                <a16:creationId xmlns:a16="http://schemas.microsoft.com/office/drawing/2014/main" id="{463E6047-5C29-76EA-656A-1390027AFEB4}"/>
              </a:ext>
            </a:extLst>
          </p:cNvPr>
          <p:cNvSpPr txBox="1"/>
          <p:nvPr/>
        </p:nvSpPr>
        <p:spPr>
          <a:xfrm>
            <a:off x="105235" y="3987715"/>
            <a:ext cx="2324100" cy="954107"/>
          </a:xfrm>
          <a:prstGeom prst="rect">
            <a:avLst/>
          </a:prstGeom>
          <a:noFill/>
        </p:spPr>
        <p:txBody>
          <a:bodyPr wrap="square" lIns="91440" tIns="45720" rIns="91440" bIns="45720" anchor="t">
            <a:spAutoFit/>
          </a:bodyPr>
          <a:lstStyle>
            <a:defPPr>
              <a:defRPr lang="en-US"/>
            </a:defPPr>
            <a:lvl1pPr algn="ctr">
              <a:defRPr b="1"/>
            </a:lvl1pPr>
          </a:lstStyle>
          <a:p>
            <a:r>
              <a:rPr lang="en-US" sz="1400"/>
              <a:t>Jason Popp</a:t>
            </a:r>
          </a:p>
          <a:p>
            <a:r>
              <a:rPr lang="en-US" sz="1400" b="0"/>
              <a:t>President and CEO</a:t>
            </a:r>
          </a:p>
          <a:p>
            <a:r>
              <a:rPr lang="en-US" sz="1400"/>
              <a:t>MOSS INC.</a:t>
            </a:r>
          </a:p>
          <a:p>
            <a:endParaRPr lang="en-US" sz="1400"/>
          </a:p>
        </p:txBody>
      </p:sp>
      <p:sp>
        <p:nvSpPr>
          <p:cNvPr id="11" name="TextBox 10">
            <a:extLst>
              <a:ext uri="{FF2B5EF4-FFF2-40B4-BE49-F238E27FC236}">
                <a16:creationId xmlns:a16="http://schemas.microsoft.com/office/drawing/2014/main" id="{A8EB0EB4-1977-4692-6A99-1B7E82A51F68}"/>
              </a:ext>
            </a:extLst>
          </p:cNvPr>
          <p:cNvSpPr txBox="1"/>
          <p:nvPr/>
        </p:nvSpPr>
        <p:spPr>
          <a:xfrm>
            <a:off x="2465750" y="4004899"/>
            <a:ext cx="1889760" cy="954107"/>
          </a:xfrm>
          <a:prstGeom prst="rect">
            <a:avLst/>
          </a:prstGeom>
          <a:noFill/>
        </p:spPr>
        <p:txBody>
          <a:bodyPr wrap="square" lIns="91440" tIns="45720" rIns="91440" bIns="45720" anchor="t">
            <a:spAutoFit/>
          </a:bodyPr>
          <a:lstStyle>
            <a:defPPr>
              <a:defRPr lang="en-US"/>
            </a:defPPr>
            <a:lvl1pPr algn="ctr">
              <a:defRPr b="1"/>
            </a:lvl1pPr>
          </a:lstStyle>
          <a:p>
            <a:r>
              <a:rPr lang="nb-NO" sz="1400"/>
              <a:t>Laura </a:t>
            </a:r>
            <a:r>
              <a:rPr lang="nb-NO" sz="1400" err="1"/>
              <a:t>Purdy</a:t>
            </a:r>
            <a:endParaRPr lang="nb-NO" sz="1400"/>
          </a:p>
          <a:p>
            <a:r>
              <a:rPr lang="nb-NO" sz="1400" b="0"/>
              <a:t>General Manager</a:t>
            </a:r>
            <a:endParaRPr lang="nb-NO" b="0"/>
          </a:p>
          <a:p>
            <a:r>
              <a:rPr lang="en-US" sz="1400"/>
              <a:t>EXHIBITION PLACE</a:t>
            </a:r>
            <a:endParaRPr lang="nb-NO" sz="1400"/>
          </a:p>
          <a:p>
            <a:endParaRPr lang="nb-NO" sz="1400"/>
          </a:p>
        </p:txBody>
      </p:sp>
      <p:sp>
        <p:nvSpPr>
          <p:cNvPr id="13" name="TextBox 12">
            <a:extLst>
              <a:ext uri="{FF2B5EF4-FFF2-40B4-BE49-F238E27FC236}">
                <a16:creationId xmlns:a16="http://schemas.microsoft.com/office/drawing/2014/main" id="{0D1F8B4A-89BD-7AF2-B2FD-8FE4F9F5A768}"/>
              </a:ext>
            </a:extLst>
          </p:cNvPr>
          <p:cNvSpPr txBox="1"/>
          <p:nvPr/>
        </p:nvSpPr>
        <p:spPr>
          <a:xfrm>
            <a:off x="4500426" y="4018331"/>
            <a:ext cx="2104881" cy="954107"/>
          </a:xfrm>
          <a:prstGeom prst="rect">
            <a:avLst/>
          </a:prstGeom>
          <a:noFill/>
        </p:spPr>
        <p:txBody>
          <a:bodyPr wrap="square" lIns="91440" tIns="45720" rIns="91440" bIns="45720" anchor="t">
            <a:spAutoFit/>
          </a:bodyPr>
          <a:lstStyle>
            <a:defPPr>
              <a:defRPr lang="en-US"/>
            </a:defPPr>
            <a:lvl1pPr algn="ctr">
              <a:defRPr b="1"/>
            </a:lvl1pPr>
          </a:lstStyle>
          <a:p>
            <a:r>
              <a:rPr lang="en-US" sz="1400">
                <a:latin typeface="Aptos"/>
              </a:rPr>
              <a:t>Steve Walker</a:t>
            </a:r>
            <a:endParaRPr lang="es-ES">
              <a:latin typeface="Aptos"/>
            </a:endParaRPr>
          </a:p>
          <a:p>
            <a:r>
              <a:rPr lang="en-US" sz="1400" b="0">
                <a:latin typeface="Aptos"/>
              </a:rPr>
              <a:t>Executive Director, Citywide Events</a:t>
            </a:r>
          </a:p>
          <a:p>
            <a:r>
              <a:rPr lang="es-ES" sz="1400">
                <a:latin typeface="Aptos"/>
                <a:cs typeface="Arial"/>
              </a:rPr>
              <a:t>MGM</a:t>
            </a:r>
            <a:endParaRPr lang="en-US" sz="1400">
              <a:latin typeface="Aptos"/>
              <a:cs typeface="Arial"/>
            </a:endParaRPr>
          </a:p>
        </p:txBody>
      </p:sp>
      <p:pic>
        <p:nvPicPr>
          <p:cNvPr id="3" name="Imagen 2" descr="Reflejo de un hombre sonriendo&#10;&#10;Descripción generada automáticamente">
            <a:extLst>
              <a:ext uri="{FF2B5EF4-FFF2-40B4-BE49-F238E27FC236}">
                <a16:creationId xmlns:a16="http://schemas.microsoft.com/office/drawing/2014/main" id="{0DF149AC-B0AD-80C8-001C-57E6E2B46F04}"/>
              </a:ext>
            </a:extLst>
          </p:cNvPr>
          <p:cNvPicPr>
            <a:picLocks noChangeAspect="1"/>
          </p:cNvPicPr>
          <p:nvPr/>
        </p:nvPicPr>
        <p:blipFill>
          <a:blip r:embed="rId3"/>
          <a:stretch>
            <a:fillRect/>
          </a:stretch>
        </p:blipFill>
        <p:spPr>
          <a:xfrm>
            <a:off x="361299" y="2063789"/>
            <a:ext cx="1789843" cy="1821997"/>
          </a:xfrm>
          <a:prstGeom prst="rect">
            <a:avLst/>
          </a:prstGeom>
        </p:spPr>
      </p:pic>
      <p:pic>
        <p:nvPicPr>
          <p:cNvPr id="5" name="Imagen 4" descr="Una imagen de una mujer sonriendo&#10;&#10;Descripción generada automáticamente">
            <a:extLst>
              <a:ext uri="{FF2B5EF4-FFF2-40B4-BE49-F238E27FC236}">
                <a16:creationId xmlns:a16="http://schemas.microsoft.com/office/drawing/2014/main" id="{7B07383D-6A2A-C15F-FD77-9DEDB3E87A27}"/>
              </a:ext>
            </a:extLst>
          </p:cNvPr>
          <p:cNvPicPr>
            <a:picLocks noChangeAspect="1"/>
          </p:cNvPicPr>
          <p:nvPr/>
        </p:nvPicPr>
        <p:blipFill>
          <a:blip r:embed="rId4"/>
          <a:stretch>
            <a:fillRect/>
          </a:stretch>
        </p:blipFill>
        <p:spPr>
          <a:xfrm>
            <a:off x="2466472" y="2111030"/>
            <a:ext cx="1769166" cy="1809751"/>
          </a:xfrm>
          <a:prstGeom prst="rect">
            <a:avLst/>
          </a:prstGeom>
        </p:spPr>
      </p:pic>
      <p:pic>
        <p:nvPicPr>
          <p:cNvPr id="8" name="Imagen 7" descr="Un hombre con traje y corbata sonriendo para la cámara delante de una ventana&#10;&#10;Descripción generada automáticamente">
            <a:extLst>
              <a:ext uri="{FF2B5EF4-FFF2-40B4-BE49-F238E27FC236}">
                <a16:creationId xmlns:a16="http://schemas.microsoft.com/office/drawing/2014/main" id="{1E3B2A18-EE7E-1432-C584-CC3A858086F3}"/>
              </a:ext>
            </a:extLst>
          </p:cNvPr>
          <p:cNvPicPr>
            <a:picLocks noChangeAspect="1"/>
          </p:cNvPicPr>
          <p:nvPr/>
        </p:nvPicPr>
        <p:blipFill>
          <a:blip r:embed="rId5"/>
          <a:stretch>
            <a:fillRect/>
          </a:stretch>
        </p:blipFill>
        <p:spPr>
          <a:xfrm>
            <a:off x="4656423" y="2101564"/>
            <a:ext cx="1794428" cy="1824245"/>
          </a:xfrm>
          <a:prstGeom prst="rect">
            <a:avLst/>
          </a:prstGeom>
        </p:spPr>
      </p:pic>
      <p:pic>
        <p:nvPicPr>
          <p:cNvPr id="16" name="Picture 2">
            <a:extLst>
              <a:ext uri="{FF2B5EF4-FFF2-40B4-BE49-F238E27FC236}">
                <a16:creationId xmlns:a16="http://schemas.microsoft.com/office/drawing/2014/main" id="{999D9191-9A5A-94E1-E2C8-976AC2CF0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8898" y="1909614"/>
            <a:ext cx="2013560" cy="20943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9">
            <a:extLst>
              <a:ext uri="{FF2B5EF4-FFF2-40B4-BE49-F238E27FC236}">
                <a16:creationId xmlns:a16="http://schemas.microsoft.com/office/drawing/2014/main" id="{148B093F-95FA-0BB1-F561-3320703220D2}"/>
              </a:ext>
            </a:extLst>
          </p:cNvPr>
          <p:cNvSpPr txBox="1"/>
          <p:nvPr/>
        </p:nvSpPr>
        <p:spPr>
          <a:xfrm>
            <a:off x="6962176" y="4014182"/>
            <a:ext cx="1688648" cy="954107"/>
          </a:xfrm>
          <a:prstGeom prst="rect">
            <a:avLst/>
          </a:prstGeom>
          <a:noFill/>
        </p:spPr>
        <p:txBody>
          <a:bodyPr wrap="square" lIns="91440" tIns="45720" rIns="91440" bIns="45720" anchor="t">
            <a:spAutoFit/>
          </a:bodyPr>
          <a:lstStyle/>
          <a:p>
            <a:pPr algn="ctr"/>
            <a:r>
              <a:rPr lang="en-US" sz="1400" b="1"/>
              <a:t>Martha Donato</a:t>
            </a:r>
          </a:p>
          <a:p>
            <a:pPr algn="ctr"/>
            <a:r>
              <a:rPr lang="en-US" sz="1400"/>
              <a:t>President </a:t>
            </a:r>
          </a:p>
          <a:p>
            <a:pPr algn="ctr"/>
            <a:r>
              <a:rPr lang="en-US" sz="1400" b="1"/>
              <a:t>MAD Event </a:t>
            </a:r>
          </a:p>
          <a:p>
            <a:pPr algn="ctr"/>
            <a:r>
              <a:rPr lang="en-US" sz="1400" b="1"/>
              <a:t>Management</a:t>
            </a:r>
            <a:endParaRPr lang="en-US"/>
          </a:p>
        </p:txBody>
      </p:sp>
      <p:sp>
        <p:nvSpPr>
          <p:cNvPr id="20" name="TextBox 26">
            <a:extLst>
              <a:ext uri="{FF2B5EF4-FFF2-40B4-BE49-F238E27FC236}">
                <a16:creationId xmlns:a16="http://schemas.microsoft.com/office/drawing/2014/main" id="{9C9F8CFD-406F-222E-0204-93080BA6999E}"/>
              </a:ext>
            </a:extLst>
          </p:cNvPr>
          <p:cNvSpPr txBox="1"/>
          <p:nvPr/>
        </p:nvSpPr>
        <p:spPr>
          <a:xfrm>
            <a:off x="7196217" y="1729159"/>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Moderated by</a:t>
            </a:r>
          </a:p>
        </p:txBody>
      </p:sp>
    </p:spTree>
    <p:extLst>
      <p:ext uri="{BB962C8B-B14F-4D97-AF65-F5344CB8AC3E}">
        <p14:creationId xmlns:p14="http://schemas.microsoft.com/office/powerpoint/2010/main" val="3925872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
            <a:extLst>
              <a:ext uri="{FF2B5EF4-FFF2-40B4-BE49-F238E27FC236}">
                <a16:creationId xmlns:a16="http://schemas.microsoft.com/office/drawing/2014/main" id="{496B6711-B986-1F13-3EC7-2EC7DF4A0D71}"/>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3:00 PM - 3:30 PM</a:t>
            </a:r>
          </a:p>
        </p:txBody>
      </p:sp>
      <p:pic>
        <p:nvPicPr>
          <p:cNvPr id="3" name="Imagen 2" descr="Reflejo de un hombre sonriendo&#10;&#10;Descripción generada automáticamente">
            <a:extLst>
              <a:ext uri="{FF2B5EF4-FFF2-40B4-BE49-F238E27FC236}">
                <a16:creationId xmlns:a16="http://schemas.microsoft.com/office/drawing/2014/main" id="{0DF149AC-B0AD-80C8-001C-57E6E2B46F04}"/>
              </a:ext>
            </a:extLst>
          </p:cNvPr>
          <p:cNvPicPr>
            <a:picLocks noChangeAspect="1"/>
          </p:cNvPicPr>
          <p:nvPr/>
        </p:nvPicPr>
        <p:blipFill>
          <a:blip r:embed="rId3"/>
          <a:stretch>
            <a:fillRect/>
          </a:stretch>
        </p:blipFill>
        <p:spPr>
          <a:xfrm>
            <a:off x="261322" y="1725803"/>
            <a:ext cx="2601946" cy="2701385"/>
          </a:xfrm>
          <a:prstGeom prst="rect">
            <a:avLst/>
          </a:prstGeom>
        </p:spPr>
      </p:pic>
      <p:sp>
        <p:nvSpPr>
          <p:cNvPr id="19" name="TextBox 20">
            <a:extLst>
              <a:ext uri="{FF2B5EF4-FFF2-40B4-BE49-F238E27FC236}">
                <a16:creationId xmlns:a16="http://schemas.microsoft.com/office/drawing/2014/main" id="{FBBE6599-DAA4-6FEF-01A2-CE11EA95FA4D}"/>
              </a:ext>
            </a:extLst>
          </p:cNvPr>
          <p:cNvSpPr txBox="1"/>
          <p:nvPr/>
        </p:nvSpPr>
        <p:spPr>
          <a:xfrm>
            <a:off x="3048000" y="2360906"/>
            <a:ext cx="4526280" cy="892552"/>
          </a:xfrm>
          <a:prstGeom prst="rect">
            <a:avLst/>
          </a:prstGeom>
          <a:noFill/>
        </p:spPr>
        <p:txBody>
          <a:bodyPr wrap="square" lIns="91440" tIns="45720" rIns="91440" bIns="45720" anchor="t">
            <a:spAutoFit/>
          </a:bodyPr>
          <a:lstStyle/>
          <a:p>
            <a:r>
              <a:rPr lang="en-US" b="1"/>
              <a:t>Jason Popp</a:t>
            </a:r>
            <a:endParaRPr lang="es-ES" b="1"/>
          </a:p>
          <a:p>
            <a:r>
              <a:rPr lang="en-US" sz="1600"/>
              <a:t>President and CEO</a:t>
            </a:r>
            <a:endParaRPr lang="es-ES"/>
          </a:p>
          <a:p>
            <a:r>
              <a:rPr lang="en-US" b="1"/>
              <a:t>MOSS INC.</a:t>
            </a:r>
            <a:endParaRPr lang="en-US"/>
          </a:p>
        </p:txBody>
      </p:sp>
      <p:sp>
        <p:nvSpPr>
          <p:cNvPr id="22" name="TextBox 7">
            <a:extLst>
              <a:ext uri="{FF2B5EF4-FFF2-40B4-BE49-F238E27FC236}">
                <a16:creationId xmlns:a16="http://schemas.microsoft.com/office/drawing/2014/main" id="{9E382B8A-9C4F-D25D-0CEA-ACFF91FA8F04}"/>
              </a:ext>
            </a:extLst>
          </p:cNvPr>
          <p:cNvSpPr txBox="1"/>
          <p:nvPr/>
        </p:nvSpPr>
        <p:spPr>
          <a:xfrm>
            <a:off x="2971800" y="3389174"/>
            <a:ext cx="5379720" cy="830997"/>
          </a:xfrm>
          <a:prstGeom prst="rect">
            <a:avLst/>
          </a:prstGeom>
          <a:noFill/>
        </p:spPr>
        <p:txBody>
          <a:bodyPr wrap="square" lIns="91440" tIns="45720" rIns="91440" bIns="45720" anchor="t">
            <a:spAutoFit/>
          </a:bodyPr>
          <a:lstStyle>
            <a:defPPr>
              <a:defRPr lang="en-US"/>
            </a:defPPr>
            <a:lvl1pPr>
              <a:defRPr sz="1600" i="1">
                <a:solidFill>
                  <a:schemeClr val="bg1">
                    <a:lumMod val="50000"/>
                  </a:schemeClr>
                </a:solidFill>
              </a:defRPr>
            </a:lvl1pPr>
          </a:lstStyle>
          <a:p>
            <a:r>
              <a:rPr lang="en-US"/>
              <a:t>Jason is the President and CEO of Moss Inc., a specialist production partner for the exhibit and event industry that focuses on sustainable materials and practices.</a:t>
            </a:r>
            <a:endParaRPr lang="es-ES"/>
          </a:p>
        </p:txBody>
      </p:sp>
      <p:sp>
        <p:nvSpPr>
          <p:cNvPr id="24" name="TextBox 3">
            <a:extLst>
              <a:ext uri="{FF2B5EF4-FFF2-40B4-BE49-F238E27FC236}">
                <a16:creationId xmlns:a16="http://schemas.microsoft.com/office/drawing/2014/main" id="{DE3D9BCB-9EC2-D211-A311-3687C68F9208}"/>
              </a:ext>
            </a:extLst>
          </p:cNvPr>
          <p:cNvSpPr txBox="1"/>
          <p:nvPr/>
        </p:nvSpPr>
        <p:spPr>
          <a:xfrm>
            <a:off x="1068977" y="739761"/>
            <a:ext cx="7174359" cy="830997"/>
          </a:xfrm>
          <a:prstGeom prst="rect">
            <a:avLst/>
          </a:prstGeom>
          <a:noFill/>
        </p:spPr>
        <p:txBody>
          <a:bodyPr wrap="square" lIns="91440" tIns="45720" rIns="91440" bIns="45720" anchor="t">
            <a:spAutoFit/>
          </a:bodyPr>
          <a:lstStyle>
            <a:defPPr>
              <a:defRPr lang="en-US"/>
            </a:defPPr>
            <a:lvl1pPr algn="ctr">
              <a:defRPr sz="2800" b="1"/>
            </a:lvl1pPr>
          </a:lstStyle>
          <a:p>
            <a:r>
              <a:rPr lang="en-US" sz="2400"/>
              <a:t>Strength in Collaboration: Uniting Venues, </a:t>
            </a:r>
            <a:endParaRPr lang="es-ES"/>
          </a:p>
          <a:p>
            <a:r>
              <a:rPr lang="en-US" sz="2400"/>
              <a:t>Suppliers, and Organizers for Sustainable Success</a:t>
            </a:r>
            <a:endParaRPr lang="es-ES"/>
          </a:p>
        </p:txBody>
      </p:sp>
    </p:spTree>
    <p:extLst>
      <p:ext uri="{BB962C8B-B14F-4D97-AF65-F5344CB8AC3E}">
        <p14:creationId xmlns:p14="http://schemas.microsoft.com/office/powerpoint/2010/main" val="382883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9EE48-1BA4-5443-D8CC-23F90F60382F}"/>
              </a:ext>
            </a:extLst>
          </p:cNvPr>
          <p:cNvSpPr txBox="1"/>
          <p:nvPr/>
        </p:nvSpPr>
        <p:spPr>
          <a:xfrm>
            <a:off x="2898321" y="990991"/>
            <a:ext cx="4572000" cy="369332"/>
          </a:xfrm>
          <a:prstGeom prst="rect">
            <a:avLst/>
          </a:prstGeom>
          <a:noFill/>
        </p:spPr>
        <p:txBody>
          <a:bodyPr wrap="square">
            <a:spAutoFit/>
          </a:bodyPr>
          <a:lstStyle/>
          <a:p>
            <a:r>
              <a:rPr lang="en-US">
                <a:solidFill>
                  <a:schemeClr val="tx1">
                    <a:lumMod val="65000"/>
                    <a:lumOff val="35000"/>
                  </a:schemeClr>
                </a:solidFill>
              </a:rPr>
              <a:t>Thank you to our Host and Venue  ​</a:t>
            </a:r>
          </a:p>
        </p:txBody>
      </p:sp>
      <p:cxnSp>
        <p:nvCxnSpPr>
          <p:cNvPr id="9" name="Straight Connector 8">
            <a:extLst>
              <a:ext uri="{FF2B5EF4-FFF2-40B4-BE49-F238E27FC236}">
                <a16:creationId xmlns:a16="http://schemas.microsoft.com/office/drawing/2014/main" id="{6941A9D1-1947-A7D6-471E-02847C02F405}"/>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pic>
        <p:nvPicPr>
          <p:cNvPr id="10" name="Picture 9" descr="A colorful circle with black text&#10;&#10;Description automatically generated">
            <a:extLst>
              <a:ext uri="{FF2B5EF4-FFF2-40B4-BE49-F238E27FC236}">
                <a16:creationId xmlns:a16="http://schemas.microsoft.com/office/drawing/2014/main" id="{95FA9677-07C9-4722-DB75-9D8F1F7D4E4F}"/>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pic>
        <p:nvPicPr>
          <p:cNvPr id="37" name="Picture 36" descr="A tall buildings in a city&#10;&#10;Description automatically generated">
            <a:extLst>
              <a:ext uri="{FF2B5EF4-FFF2-40B4-BE49-F238E27FC236}">
                <a16:creationId xmlns:a16="http://schemas.microsoft.com/office/drawing/2014/main" id="{2C79F5CB-8592-3315-F4C6-3822F79A8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977" y="1563861"/>
            <a:ext cx="4830509" cy="3220968"/>
          </a:xfrm>
          <a:prstGeom prst="rect">
            <a:avLst/>
          </a:prstGeom>
        </p:spPr>
      </p:pic>
      <p:pic>
        <p:nvPicPr>
          <p:cNvPr id="3" name="Picture 2">
            <a:extLst>
              <a:ext uri="{FF2B5EF4-FFF2-40B4-BE49-F238E27FC236}">
                <a16:creationId xmlns:a16="http://schemas.microsoft.com/office/drawing/2014/main" id="{E726CA22-1F14-BF64-3D9F-2FACBF83B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56" y="1882739"/>
            <a:ext cx="3035456" cy="1378021"/>
          </a:xfrm>
          <a:prstGeom prst="rect">
            <a:avLst/>
          </a:prstGeom>
        </p:spPr>
      </p:pic>
      <p:pic>
        <p:nvPicPr>
          <p:cNvPr id="6" name="Picture 5">
            <a:extLst>
              <a:ext uri="{FF2B5EF4-FFF2-40B4-BE49-F238E27FC236}">
                <a16:creationId xmlns:a16="http://schemas.microsoft.com/office/drawing/2014/main" id="{B3E23DBA-DB59-D245-AD68-13B3E49D2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14" y="3500287"/>
            <a:ext cx="2466975" cy="857250"/>
          </a:xfrm>
          <a:prstGeom prst="rect">
            <a:avLst/>
          </a:prstGeom>
        </p:spPr>
      </p:pic>
    </p:spTree>
    <p:extLst>
      <p:ext uri="{BB962C8B-B14F-4D97-AF65-F5344CB8AC3E}">
        <p14:creationId xmlns:p14="http://schemas.microsoft.com/office/powerpoint/2010/main" val="1545702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2">
            <a:extLst>
              <a:ext uri="{FF2B5EF4-FFF2-40B4-BE49-F238E27FC236}">
                <a16:creationId xmlns:a16="http://schemas.microsoft.com/office/drawing/2014/main" id="{96E2E119-30DB-E2A8-1B43-08FA2C8EED72}"/>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0">
            <a:extLst>
              <a:ext uri="{FF2B5EF4-FFF2-40B4-BE49-F238E27FC236}">
                <a16:creationId xmlns:a16="http://schemas.microsoft.com/office/drawing/2014/main" id="{FAC875B1-9157-E2A2-210A-F7B0C4676BE7}"/>
              </a:ext>
            </a:extLst>
          </p:cNvPr>
          <p:cNvSpPr txBox="1"/>
          <p:nvPr/>
        </p:nvSpPr>
        <p:spPr>
          <a:xfrm>
            <a:off x="3048000" y="2360906"/>
            <a:ext cx="4526280" cy="1169551"/>
          </a:xfrm>
          <a:prstGeom prst="rect">
            <a:avLst/>
          </a:prstGeom>
          <a:noFill/>
        </p:spPr>
        <p:txBody>
          <a:bodyPr wrap="square" lIns="91440" tIns="45720" rIns="91440" bIns="45720" anchor="t">
            <a:spAutoFit/>
          </a:bodyPr>
          <a:lstStyle/>
          <a:p>
            <a:r>
              <a:rPr lang="en-US" b="1"/>
              <a:t>Laura Purdy</a:t>
            </a:r>
          </a:p>
          <a:p>
            <a:r>
              <a:rPr lang="en-US" sz="1600"/>
              <a:t>General Manager</a:t>
            </a:r>
            <a:endParaRPr lang="es-ES"/>
          </a:p>
          <a:p>
            <a:r>
              <a:rPr lang="en-US" b="1"/>
              <a:t>EXHIBITION PLACE</a:t>
            </a:r>
          </a:p>
          <a:p>
            <a:endParaRPr lang="en-US" b="1"/>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3:00 PM - 3:30 PM</a:t>
            </a:r>
          </a:p>
        </p:txBody>
      </p:sp>
      <p:pic>
        <p:nvPicPr>
          <p:cNvPr id="5" name="Imagen 4" descr="Una imagen de una mujer sonriendo&#10;&#10;Descripción generada automáticamente">
            <a:extLst>
              <a:ext uri="{FF2B5EF4-FFF2-40B4-BE49-F238E27FC236}">
                <a16:creationId xmlns:a16="http://schemas.microsoft.com/office/drawing/2014/main" id="{7B07383D-6A2A-C15F-FD77-9DEDB3E87A27}"/>
              </a:ext>
            </a:extLst>
          </p:cNvPr>
          <p:cNvPicPr>
            <a:picLocks noChangeAspect="1"/>
          </p:cNvPicPr>
          <p:nvPr/>
        </p:nvPicPr>
        <p:blipFill>
          <a:blip r:embed="rId3"/>
          <a:stretch>
            <a:fillRect/>
          </a:stretch>
        </p:blipFill>
        <p:spPr>
          <a:xfrm>
            <a:off x="283909" y="1713886"/>
            <a:ext cx="2679691" cy="2739648"/>
          </a:xfrm>
          <a:prstGeom prst="rect">
            <a:avLst/>
          </a:prstGeom>
        </p:spPr>
      </p:pic>
      <p:sp>
        <p:nvSpPr>
          <p:cNvPr id="24" name="TextBox 7">
            <a:extLst>
              <a:ext uri="{FF2B5EF4-FFF2-40B4-BE49-F238E27FC236}">
                <a16:creationId xmlns:a16="http://schemas.microsoft.com/office/drawing/2014/main" id="{6DE0AE98-72AB-B1DB-DD0D-3094A2A079B9}"/>
              </a:ext>
            </a:extLst>
          </p:cNvPr>
          <p:cNvSpPr txBox="1"/>
          <p:nvPr/>
        </p:nvSpPr>
        <p:spPr>
          <a:xfrm>
            <a:off x="2971800" y="3389174"/>
            <a:ext cx="5379720" cy="1323439"/>
          </a:xfrm>
          <a:prstGeom prst="rect">
            <a:avLst/>
          </a:prstGeom>
          <a:noFill/>
        </p:spPr>
        <p:txBody>
          <a:bodyPr wrap="square" lIns="91440" tIns="45720" rIns="91440" bIns="45720" anchor="t">
            <a:spAutoFit/>
          </a:bodyPr>
          <a:lstStyle>
            <a:defPPr>
              <a:defRPr lang="en-US"/>
            </a:defPPr>
            <a:lvl1pPr>
              <a:defRPr sz="1600" i="1">
                <a:solidFill>
                  <a:schemeClr val="bg1">
                    <a:lumMod val="50000"/>
                  </a:schemeClr>
                </a:solidFill>
              </a:defRPr>
            </a:lvl1pPr>
          </a:lstStyle>
          <a:p>
            <a:r>
              <a:rPr lang="en-US"/>
              <a:t>Laura leads venue event operations, the development of international and domestic sales &amp; marketing initiatives, site-wide transportation &amp; security, and the delivery of venue services to support the convention center clients and permanent tenants at Exhibition Place.</a:t>
            </a:r>
            <a:endParaRPr lang="es-ES"/>
          </a:p>
        </p:txBody>
      </p:sp>
      <p:sp>
        <p:nvSpPr>
          <p:cNvPr id="26" name="TextBox 3">
            <a:extLst>
              <a:ext uri="{FF2B5EF4-FFF2-40B4-BE49-F238E27FC236}">
                <a16:creationId xmlns:a16="http://schemas.microsoft.com/office/drawing/2014/main" id="{09D493ED-99DB-583B-77D6-823DCAE831E0}"/>
              </a:ext>
            </a:extLst>
          </p:cNvPr>
          <p:cNvSpPr txBox="1"/>
          <p:nvPr/>
        </p:nvSpPr>
        <p:spPr>
          <a:xfrm>
            <a:off x="1068977" y="739761"/>
            <a:ext cx="7174359" cy="830997"/>
          </a:xfrm>
          <a:prstGeom prst="rect">
            <a:avLst/>
          </a:prstGeom>
          <a:noFill/>
        </p:spPr>
        <p:txBody>
          <a:bodyPr wrap="square" lIns="91440" tIns="45720" rIns="91440" bIns="45720" anchor="t">
            <a:spAutoFit/>
          </a:bodyPr>
          <a:lstStyle>
            <a:defPPr>
              <a:defRPr lang="en-US"/>
            </a:defPPr>
            <a:lvl1pPr algn="ctr">
              <a:defRPr sz="2800" b="1"/>
            </a:lvl1pPr>
          </a:lstStyle>
          <a:p>
            <a:r>
              <a:rPr lang="en-US" sz="2400"/>
              <a:t>Strength in Collaboration: Uniting Venues, </a:t>
            </a:r>
            <a:endParaRPr lang="es-ES"/>
          </a:p>
          <a:p>
            <a:r>
              <a:rPr lang="en-US" sz="2400"/>
              <a:t>Suppliers, and Organizers for Sustainable Success</a:t>
            </a:r>
            <a:endParaRPr lang="es-ES"/>
          </a:p>
        </p:txBody>
      </p:sp>
    </p:spTree>
    <p:extLst>
      <p:ext uri="{BB962C8B-B14F-4D97-AF65-F5344CB8AC3E}">
        <p14:creationId xmlns:p14="http://schemas.microsoft.com/office/powerpoint/2010/main" val="3699871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
            <a:extLst>
              <a:ext uri="{FF2B5EF4-FFF2-40B4-BE49-F238E27FC236}">
                <a16:creationId xmlns:a16="http://schemas.microsoft.com/office/drawing/2014/main" id="{BEB164BB-10E0-B530-86D0-4B6FE0D0CE06}"/>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20">
            <a:extLst>
              <a:ext uri="{FF2B5EF4-FFF2-40B4-BE49-F238E27FC236}">
                <a16:creationId xmlns:a16="http://schemas.microsoft.com/office/drawing/2014/main" id="{79D80992-D418-80D2-7975-522F343FE955}"/>
              </a:ext>
            </a:extLst>
          </p:cNvPr>
          <p:cNvSpPr txBox="1"/>
          <p:nvPr/>
        </p:nvSpPr>
        <p:spPr>
          <a:xfrm>
            <a:off x="3048000" y="2360906"/>
            <a:ext cx="4526280" cy="892552"/>
          </a:xfrm>
          <a:prstGeom prst="rect">
            <a:avLst/>
          </a:prstGeom>
          <a:noFill/>
        </p:spPr>
        <p:txBody>
          <a:bodyPr wrap="square" lIns="91440" tIns="45720" rIns="91440" bIns="45720" anchor="t">
            <a:spAutoFit/>
          </a:bodyPr>
          <a:lstStyle/>
          <a:p>
            <a:r>
              <a:rPr lang="en-US" b="1"/>
              <a:t>Steve Walker</a:t>
            </a:r>
          </a:p>
          <a:p>
            <a:r>
              <a:rPr lang="en-US" sz="1600"/>
              <a:t>Executive Director, Citywide Events</a:t>
            </a:r>
          </a:p>
          <a:p>
            <a:r>
              <a:rPr lang="en-US" b="1"/>
              <a:t>MGM</a:t>
            </a: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3:00 PM - 3:30 PM</a:t>
            </a:r>
          </a:p>
        </p:txBody>
      </p:sp>
      <p:pic>
        <p:nvPicPr>
          <p:cNvPr id="8" name="Imagen 7" descr="Un hombre con traje y corbata sonriendo para la cámara delante de una ventana&#10;&#10;Descripción generada automáticamente">
            <a:extLst>
              <a:ext uri="{FF2B5EF4-FFF2-40B4-BE49-F238E27FC236}">
                <a16:creationId xmlns:a16="http://schemas.microsoft.com/office/drawing/2014/main" id="{1E3B2A18-EE7E-1432-C584-CC3A858086F3}"/>
              </a:ext>
            </a:extLst>
          </p:cNvPr>
          <p:cNvPicPr>
            <a:picLocks noChangeAspect="1"/>
          </p:cNvPicPr>
          <p:nvPr/>
        </p:nvPicPr>
        <p:blipFill>
          <a:blip r:embed="rId3"/>
          <a:stretch>
            <a:fillRect/>
          </a:stretch>
        </p:blipFill>
        <p:spPr>
          <a:xfrm>
            <a:off x="258779" y="1714106"/>
            <a:ext cx="2666207" cy="2666965"/>
          </a:xfrm>
          <a:prstGeom prst="rect">
            <a:avLst/>
          </a:prstGeom>
        </p:spPr>
      </p:pic>
      <p:sp>
        <p:nvSpPr>
          <p:cNvPr id="23" name="TextBox 7">
            <a:extLst>
              <a:ext uri="{FF2B5EF4-FFF2-40B4-BE49-F238E27FC236}">
                <a16:creationId xmlns:a16="http://schemas.microsoft.com/office/drawing/2014/main" id="{BF57251A-B1FB-E4E3-9DF2-13E82D2974B0}"/>
              </a:ext>
            </a:extLst>
          </p:cNvPr>
          <p:cNvSpPr txBox="1"/>
          <p:nvPr/>
        </p:nvSpPr>
        <p:spPr>
          <a:xfrm>
            <a:off x="2942741" y="3389174"/>
            <a:ext cx="5583134" cy="1077218"/>
          </a:xfrm>
          <a:prstGeom prst="rect">
            <a:avLst/>
          </a:prstGeom>
          <a:noFill/>
        </p:spPr>
        <p:txBody>
          <a:bodyPr wrap="square" lIns="91440" tIns="45720" rIns="91440" bIns="45720" anchor="t">
            <a:spAutoFit/>
          </a:bodyPr>
          <a:lstStyle>
            <a:defPPr>
              <a:defRPr lang="en-US"/>
            </a:defPPr>
            <a:lvl1pPr>
              <a:defRPr sz="1600" i="1">
                <a:solidFill>
                  <a:schemeClr val="bg1">
                    <a:lumMod val="50000"/>
                  </a:schemeClr>
                </a:solidFill>
              </a:defRPr>
            </a:lvl1pPr>
          </a:lstStyle>
          <a:p>
            <a:r>
              <a:rPr lang="en-US"/>
              <a:t>Steve is the Executive Director of City-Wide Sales for MGM Resorts International, overseeing housing for major trade shows in Las Vegas. He holds a Hospitality Management degree from Drexel University.</a:t>
            </a:r>
            <a:endParaRPr lang="es-ES"/>
          </a:p>
        </p:txBody>
      </p:sp>
      <p:sp>
        <p:nvSpPr>
          <p:cNvPr id="25" name="TextBox 3">
            <a:extLst>
              <a:ext uri="{FF2B5EF4-FFF2-40B4-BE49-F238E27FC236}">
                <a16:creationId xmlns:a16="http://schemas.microsoft.com/office/drawing/2014/main" id="{CDC667EC-C4D9-E8F4-7D54-592D200B1FF9}"/>
              </a:ext>
            </a:extLst>
          </p:cNvPr>
          <p:cNvSpPr txBox="1"/>
          <p:nvPr/>
        </p:nvSpPr>
        <p:spPr>
          <a:xfrm>
            <a:off x="1068977" y="739761"/>
            <a:ext cx="7174359" cy="830997"/>
          </a:xfrm>
          <a:prstGeom prst="rect">
            <a:avLst/>
          </a:prstGeom>
          <a:noFill/>
        </p:spPr>
        <p:txBody>
          <a:bodyPr wrap="square" lIns="91440" tIns="45720" rIns="91440" bIns="45720" anchor="t">
            <a:spAutoFit/>
          </a:bodyPr>
          <a:lstStyle>
            <a:defPPr>
              <a:defRPr lang="en-US"/>
            </a:defPPr>
            <a:lvl1pPr algn="ctr">
              <a:defRPr sz="2800" b="1"/>
            </a:lvl1pPr>
          </a:lstStyle>
          <a:p>
            <a:r>
              <a:rPr lang="en-US" sz="2400"/>
              <a:t>Strength in Collaboration: Uniting Venues, </a:t>
            </a:r>
            <a:endParaRPr lang="es-ES"/>
          </a:p>
          <a:p>
            <a:r>
              <a:rPr lang="en-US" sz="2400"/>
              <a:t>Suppliers, and Organizers for Sustainable Success</a:t>
            </a:r>
            <a:endParaRPr lang="es-ES"/>
          </a:p>
        </p:txBody>
      </p:sp>
    </p:spTree>
    <p:extLst>
      <p:ext uri="{BB962C8B-B14F-4D97-AF65-F5344CB8AC3E}">
        <p14:creationId xmlns:p14="http://schemas.microsoft.com/office/powerpoint/2010/main" val="3007489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865BD6-A496-FD72-9B74-D07F72B583AC}"/>
              </a:ext>
            </a:extLst>
          </p:cNvPr>
          <p:cNvSpPr/>
          <p:nvPr/>
        </p:nvSpPr>
        <p:spPr>
          <a:xfrm>
            <a:off x="1311893" y="2307566"/>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0D7E680-E2EE-B09A-D3BC-0BFEF790DCC9}"/>
              </a:ext>
            </a:extLst>
          </p:cNvPr>
          <p:cNvSpPr txBox="1"/>
          <p:nvPr/>
        </p:nvSpPr>
        <p:spPr>
          <a:xfrm>
            <a:off x="0" y="1563202"/>
            <a:ext cx="9144000" cy="307777"/>
          </a:xfrm>
          <a:prstGeom prst="rect">
            <a:avLst/>
          </a:prstGeom>
          <a:noFill/>
        </p:spPr>
        <p:txBody>
          <a:bodyPr wrap="square">
            <a:spAutoFit/>
          </a:bodyPr>
          <a:lstStyle>
            <a:defPPr>
              <a:defRPr lang="en-US"/>
            </a:defPPr>
            <a:lvl1pPr algn="ctr">
              <a:defRPr sz="1400" b="1">
                <a:solidFill>
                  <a:schemeClr val="bg1">
                    <a:lumMod val="75000"/>
                  </a:schemeClr>
                </a:solidFill>
              </a:defRPr>
            </a:lvl1pPr>
          </a:lstStyle>
          <a:p>
            <a:r>
              <a:rPr lang="en-US"/>
              <a:t>2:30 PM - 3:00 PM</a:t>
            </a:r>
          </a:p>
        </p:txBody>
      </p:sp>
      <p:pic>
        <p:nvPicPr>
          <p:cNvPr id="20" name="Picture 2">
            <a:extLst>
              <a:ext uri="{FF2B5EF4-FFF2-40B4-BE49-F238E27FC236}">
                <a16:creationId xmlns:a16="http://schemas.microsoft.com/office/drawing/2014/main" id="{8A96EBB7-5E63-D42C-30E3-6F297F5A3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20" y="1670194"/>
            <a:ext cx="2831600" cy="294522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FC1C022-2949-D59F-F61C-A33A66576722}"/>
              </a:ext>
            </a:extLst>
          </p:cNvPr>
          <p:cNvSpPr txBox="1"/>
          <p:nvPr/>
        </p:nvSpPr>
        <p:spPr>
          <a:xfrm>
            <a:off x="3048000" y="2360906"/>
            <a:ext cx="4526280" cy="923330"/>
          </a:xfrm>
          <a:prstGeom prst="rect">
            <a:avLst/>
          </a:prstGeom>
          <a:noFill/>
        </p:spPr>
        <p:txBody>
          <a:bodyPr wrap="square">
            <a:spAutoFit/>
          </a:bodyPr>
          <a:lstStyle/>
          <a:p>
            <a:r>
              <a:rPr lang="en-US" b="1"/>
              <a:t>Martha Donato</a:t>
            </a:r>
          </a:p>
          <a:p>
            <a:r>
              <a:rPr lang="en-US" sz="1600"/>
              <a:t>President </a:t>
            </a:r>
          </a:p>
          <a:p>
            <a:r>
              <a:rPr lang="en-US" b="1"/>
              <a:t>MAD EVENT MANAGEMENT</a:t>
            </a:r>
          </a:p>
        </p:txBody>
      </p:sp>
      <p:sp>
        <p:nvSpPr>
          <p:cNvPr id="8" name="TextBox 7">
            <a:extLst>
              <a:ext uri="{FF2B5EF4-FFF2-40B4-BE49-F238E27FC236}">
                <a16:creationId xmlns:a16="http://schemas.microsoft.com/office/drawing/2014/main" id="{6394C47E-FEE7-03C9-7263-9A74A75AC301}"/>
              </a:ext>
            </a:extLst>
          </p:cNvPr>
          <p:cNvSpPr txBox="1"/>
          <p:nvPr/>
        </p:nvSpPr>
        <p:spPr>
          <a:xfrm>
            <a:off x="2971800" y="3389174"/>
            <a:ext cx="5379720" cy="1077218"/>
          </a:xfrm>
          <a:prstGeom prst="rect">
            <a:avLst/>
          </a:prstGeom>
          <a:noFill/>
        </p:spPr>
        <p:txBody>
          <a:bodyPr wrap="square">
            <a:spAutoFit/>
          </a:bodyPr>
          <a:lstStyle>
            <a:defPPr>
              <a:defRPr lang="en-US"/>
            </a:defPPr>
            <a:lvl1pPr>
              <a:defRPr sz="1600" i="1">
                <a:solidFill>
                  <a:schemeClr val="bg1">
                    <a:lumMod val="50000"/>
                  </a:schemeClr>
                </a:solidFill>
              </a:defRPr>
            </a:lvl1pPr>
          </a:lstStyle>
          <a:p>
            <a:r>
              <a:rPr lang="en-US"/>
              <a:t>Founder of MAD Event Management and UFI North America Director, Martha is a trailblazing event planner and respected thought leader, known for creating innovative and impactful experiences in the global event industry.</a:t>
            </a:r>
          </a:p>
        </p:txBody>
      </p:sp>
      <p:sp>
        <p:nvSpPr>
          <p:cNvPr id="9" name="TextBox 3">
            <a:extLst>
              <a:ext uri="{FF2B5EF4-FFF2-40B4-BE49-F238E27FC236}">
                <a16:creationId xmlns:a16="http://schemas.microsoft.com/office/drawing/2014/main" id="{A25465BA-C89C-9AB8-AAFB-55F2AF4653FC}"/>
              </a:ext>
            </a:extLst>
          </p:cNvPr>
          <p:cNvSpPr txBox="1"/>
          <p:nvPr/>
        </p:nvSpPr>
        <p:spPr>
          <a:xfrm>
            <a:off x="1068977" y="739761"/>
            <a:ext cx="7174359" cy="830997"/>
          </a:xfrm>
          <a:prstGeom prst="rect">
            <a:avLst/>
          </a:prstGeom>
          <a:noFill/>
        </p:spPr>
        <p:txBody>
          <a:bodyPr wrap="square" lIns="91440" tIns="45720" rIns="91440" bIns="45720" anchor="t">
            <a:spAutoFit/>
          </a:bodyPr>
          <a:lstStyle>
            <a:defPPr>
              <a:defRPr lang="en-US"/>
            </a:defPPr>
            <a:lvl1pPr algn="ctr">
              <a:defRPr sz="2800" b="1"/>
            </a:lvl1pPr>
          </a:lstStyle>
          <a:p>
            <a:r>
              <a:rPr lang="en-US" sz="2400"/>
              <a:t>Strength in Collaboration: Uniting Venues, </a:t>
            </a:r>
            <a:endParaRPr lang="es-ES"/>
          </a:p>
          <a:p>
            <a:r>
              <a:rPr lang="en-US" sz="2400"/>
              <a:t>Suppliers, and Organizers for Sustainable Success</a:t>
            </a:r>
            <a:endParaRPr lang="es-ES"/>
          </a:p>
        </p:txBody>
      </p:sp>
    </p:spTree>
    <p:extLst>
      <p:ext uri="{BB962C8B-B14F-4D97-AF65-F5344CB8AC3E}">
        <p14:creationId xmlns:p14="http://schemas.microsoft.com/office/powerpoint/2010/main" val="250078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orful circle with black text&#10;&#10;Description automatically generated">
            <a:extLst>
              <a:ext uri="{FF2B5EF4-FFF2-40B4-BE49-F238E27FC236}">
                <a16:creationId xmlns:a16="http://schemas.microsoft.com/office/drawing/2014/main" id="{DDE1460E-261F-26D9-7CDD-E56705247D39}"/>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48E2A68D-2145-6C2A-CD38-A53903D76E4D}"/>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pic>
        <p:nvPicPr>
          <p:cNvPr id="17" name="Picture 16" descr="A person in a suit with his arms crossed&#10;&#10;Description automatically generated">
            <a:extLst>
              <a:ext uri="{FF2B5EF4-FFF2-40B4-BE49-F238E27FC236}">
                <a16:creationId xmlns:a16="http://schemas.microsoft.com/office/drawing/2014/main" id="{2619ABAD-AB49-EA6E-32E5-FDE5A66A9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0753" y="1599624"/>
            <a:ext cx="1765072" cy="1792336"/>
          </a:xfrm>
          <a:prstGeom prst="flowChartConnector">
            <a:avLst/>
          </a:prstGeom>
        </p:spPr>
      </p:pic>
      <p:sp>
        <p:nvSpPr>
          <p:cNvPr id="20" name="TextBox 19">
            <a:extLst>
              <a:ext uri="{FF2B5EF4-FFF2-40B4-BE49-F238E27FC236}">
                <a16:creationId xmlns:a16="http://schemas.microsoft.com/office/drawing/2014/main" id="{F53178FE-3FEE-A096-5B45-42EEFEF91473}"/>
              </a:ext>
            </a:extLst>
          </p:cNvPr>
          <p:cNvSpPr txBox="1"/>
          <p:nvPr/>
        </p:nvSpPr>
        <p:spPr>
          <a:xfrm>
            <a:off x="4772307" y="3532791"/>
            <a:ext cx="2075749" cy="964890"/>
          </a:xfrm>
          <a:prstGeom prst="rect">
            <a:avLst/>
          </a:prstGeom>
          <a:noFill/>
        </p:spPr>
        <p:txBody>
          <a:bodyPr wrap="square" lIns="91440" tIns="45720" rIns="91440" bIns="45720" anchor="t">
            <a:spAutoFit/>
          </a:bodyPr>
          <a:lstStyle/>
          <a:p>
            <a:pPr algn="ctr"/>
            <a:r>
              <a:rPr lang="en-US" sz="1400" b="1">
                <a:latin typeface="Aptos"/>
              </a:rPr>
              <a:t>Marty Glynn</a:t>
            </a:r>
          </a:p>
          <a:p>
            <a:pPr algn="ctr"/>
            <a:r>
              <a:rPr lang="en-US" sz="1400">
                <a:latin typeface="Aptos"/>
              </a:rPr>
              <a:t>CEO </a:t>
            </a:r>
          </a:p>
          <a:p>
            <a:pPr algn="ctr"/>
            <a:r>
              <a:rPr lang="en-US" sz="1400" b="1">
                <a:latin typeface="Aptos"/>
              </a:rPr>
              <a:t>MAD EVENT </a:t>
            </a:r>
          </a:p>
          <a:p>
            <a:pPr algn="ctr"/>
            <a:r>
              <a:rPr lang="en-US" sz="1400" b="1">
                <a:latin typeface="Aptos"/>
              </a:rPr>
              <a:t>MANAGEMENT</a:t>
            </a:r>
            <a:endParaRPr lang="en-US"/>
          </a:p>
        </p:txBody>
      </p:sp>
      <p:sp>
        <p:nvSpPr>
          <p:cNvPr id="15" name="TextBox 3">
            <a:extLst>
              <a:ext uri="{FF2B5EF4-FFF2-40B4-BE49-F238E27FC236}">
                <a16:creationId xmlns:a16="http://schemas.microsoft.com/office/drawing/2014/main" id="{6F3A2381-517A-C8F3-5FF3-A7841F698476}"/>
              </a:ext>
            </a:extLst>
          </p:cNvPr>
          <p:cNvSpPr txBox="1"/>
          <p:nvPr/>
        </p:nvSpPr>
        <p:spPr>
          <a:xfrm>
            <a:off x="207331" y="1557446"/>
            <a:ext cx="5626913" cy="1200329"/>
          </a:xfrm>
          <a:prstGeom prst="rect">
            <a:avLst/>
          </a:prstGeom>
          <a:noFill/>
        </p:spPr>
        <p:txBody>
          <a:bodyPr wrap="square" lIns="91440" tIns="45720" rIns="91440" bIns="45720" anchor="t">
            <a:spAutoFit/>
          </a:bodyPr>
          <a:lstStyle>
            <a:defPPr>
              <a:defRPr lang="en-US"/>
            </a:defPPr>
            <a:lvl1pPr algn="ctr">
              <a:defRPr sz="2800" b="1"/>
            </a:lvl1pPr>
          </a:lstStyle>
          <a:p>
            <a:endParaRPr lang="en-US" sz="2400"/>
          </a:p>
          <a:p>
            <a:endParaRPr lang="en-US" sz="2400"/>
          </a:p>
          <a:p>
            <a:pPr marL="342900" indent="-342900">
              <a:buFont typeface="Calibri"/>
              <a:buChar char="-"/>
            </a:pPr>
            <a:r>
              <a:rPr lang="en-US" sz="2400"/>
              <a:t>OPEN MIC  -</a:t>
            </a:r>
          </a:p>
        </p:txBody>
      </p:sp>
      <p:sp>
        <p:nvSpPr>
          <p:cNvPr id="4" name="TextBox 3">
            <a:extLst>
              <a:ext uri="{FF2B5EF4-FFF2-40B4-BE49-F238E27FC236}">
                <a16:creationId xmlns:a16="http://schemas.microsoft.com/office/drawing/2014/main" id="{CA9835EE-A77A-22EF-1375-6C60858108B9}"/>
              </a:ext>
            </a:extLst>
          </p:cNvPr>
          <p:cNvSpPr txBox="1"/>
          <p:nvPr/>
        </p:nvSpPr>
        <p:spPr>
          <a:xfrm>
            <a:off x="5235205" y="1144609"/>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Facilitator </a:t>
            </a:r>
          </a:p>
        </p:txBody>
      </p:sp>
    </p:spTree>
    <p:extLst>
      <p:ext uri="{BB962C8B-B14F-4D97-AF65-F5344CB8AC3E}">
        <p14:creationId xmlns:p14="http://schemas.microsoft.com/office/powerpoint/2010/main" val="365488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2065" y="2337505"/>
            <a:ext cx="9146586" cy="461665"/>
          </a:xfrm>
          <a:prstGeom prst="rect">
            <a:avLst/>
          </a:prstGeom>
          <a:noFill/>
        </p:spPr>
        <p:txBody>
          <a:bodyPr wrap="square" lIns="91440" tIns="45720" rIns="91440" bIns="45720" anchor="t">
            <a:spAutoFit/>
          </a:bodyPr>
          <a:lstStyle>
            <a:defPPr>
              <a:defRPr lang="en-US"/>
            </a:defPPr>
            <a:lvl1pPr algn="ctr">
              <a:defRPr sz="2800" b="1"/>
            </a:lvl1pPr>
          </a:lstStyle>
          <a:p>
            <a:r>
              <a:rPr lang="en-US" sz="2400"/>
              <a:t>Break</a:t>
            </a:r>
          </a:p>
        </p:txBody>
      </p:sp>
      <p:sp>
        <p:nvSpPr>
          <p:cNvPr id="7" name="TextBox 6">
            <a:extLst>
              <a:ext uri="{FF2B5EF4-FFF2-40B4-BE49-F238E27FC236}">
                <a16:creationId xmlns:a16="http://schemas.microsoft.com/office/drawing/2014/main" id="{30D7E680-E2EE-B09A-D3BC-0BFEF790DCC9}"/>
              </a:ext>
            </a:extLst>
          </p:cNvPr>
          <p:cNvSpPr txBox="1"/>
          <p:nvPr/>
        </p:nvSpPr>
        <p:spPr>
          <a:xfrm>
            <a:off x="0" y="2958049"/>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3:30 PM - 3:345PM</a:t>
            </a:r>
          </a:p>
        </p:txBody>
      </p:sp>
    </p:spTree>
    <p:extLst>
      <p:ext uri="{BB962C8B-B14F-4D97-AF65-F5344CB8AC3E}">
        <p14:creationId xmlns:p14="http://schemas.microsoft.com/office/powerpoint/2010/main" val="1789856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2">
            <a:extLst>
              <a:ext uri="{FF2B5EF4-FFF2-40B4-BE49-F238E27FC236}">
                <a16:creationId xmlns:a16="http://schemas.microsoft.com/office/drawing/2014/main" id="{FB0AC8CB-5B76-32BF-F8B3-2430BBEE0FCB}"/>
              </a:ext>
            </a:extLst>
          </p:cNvPr>
          <p:cNvSpPr/>
          <p:nvPr/>
        </p:nvSpPr>
        <p:spPr>
          <a:xfrm>
            <a:off x="837257" y="3983321"/>
            <a:ext cx="3459831" cy="328622"/>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2">
            <a:extLst>
              <a:ext uri="{FF2B5EF4-FFF2-40B4-BE49-F238E27FC236}">
                <a16:creationId xmlns:a16="http://schemas.microsoft.com/office/drawing/2014/main" id="{48CC3CFA-B689-DB09-77C6-6F527C112211}"/>
              </a:ext>
            </a:extLst>
          </p:cNvPr>
          <p:cNvSpPr/>
          <p:nvPr/>
        </p:nvSpPr>
        <p:spPr>
          <a:xfrm>
            <a:off x="5041171" y="1852303"/>
            <a:ext cx="3459831" cy="328622"/>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2">
            <a:extLst>
              <a:ext uri="{FF2B5EF4-FFF2-40B4-BE49-F238E27FC236}">
                <a16:creationId xmlns:a16="http://schemas.microsoft.com/office/drawing/2014/main" id="{C10D4F23-487D-C83E-9E2C-9795E370E9A8}"/>
              </a:ext>
            </a:extLst>
          </p:cNvPr>
          <p:cNvSpPr/>
          <p:nvPr/>
        </p:nvSpPr>
        <p:spPr>
          <a:xfrm>
            <a:off x="5041172" y="3198719"/>
            <a:ext cx="3459831" cy="328622"/>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2">
            <a:extLst>
              <a:ext uri="{FF2B5EF4-FFF2-40B4-BE49-F238E27FC236}">
                <a16:creationId xmlns:a16="http://schemas.microsoft.com/office/drawing/2014/main" id="{56A2AC8A-B327-010B-C385-D24FD7ADFE5F}"/>
              </a:ext>
            </a:extLst>
          </p:cNvPr>
          <p:cNvSpPr/>
          <p:nvPr/>
        </p:nvSpPr>
        <p:spPr>
          <a:xfrm>
            <a:off x="837256" y="2869380"/>
            <a:ext cx="3459831" cy="328622"/>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
            <a:extLst>
              <a:ext uri="{FF2B5EF4-FFF2-40B4-BE49-F238E27FC236}">
                <a16:creationId xmlns:a16="http://schemas.microsoft.com/office/drawing/2014/main" id="{D3DED647-AB78-CB96-AFAF-4D12FD605BB1}"/>
              </a:ext>
            </a:extLst>
          </p:cNvPr>
          <p:cNvSpPr/>
          <p:nvPr/>
        </p:nvSpPr>
        <p:spPr>
          <a:xfrm>
            <a:off x="837257" y="1852304"/>
            <a:ext cx="3459831" cy="328622"/>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150621" y="729556"/>
            <a:ext cx="7480519" cy="830997"/>
          </a:xfrm>
          <a:prstGeom prst="rect">
            <a:avLst/>
          </a:prstGeom>
          <a:noFill/>
        </p:spPr>
        <p:txBody>
          <a:bodyPr wrap="square" lIns="91440" tIns="45720" rIns="91440" bIns="45720" anchor="t">
            <a:spAutoFit/>
          </a:bodyPr>
          <a:lstStyle>
            <a:defPPr>
              <a:defRPr lang="en-US"/>
            </a:defPPr>
            <a:lvl1pPr algn="ctr">
              <a:defRPr sz="2800" b="1"/>
            </a:lvl1pPr>
          </a:lstStyle>
          <a:p>
            <a:r>
              <a:rPr lang="en-US" sz="2400"/>
              <a:t>Industry Sector Breakout Discussions</a:t>
            </a:r>
          </a:p>
          <a:p>
            <a:endParaRPr lang="en-US" sz="2400"/>
          </a:p>
        </p:txBody>
      </p:sp>
      <p:sp>
        <p:nvSpPr>
          <p:cNvPr id="7" name="TextBox 6">
            <a:extLst>
              <a:ext uri="{FF2B5EF4-FFF2-40B4-BE49-F238E27FC236}">
                <a16:creationId xmlns:a16="http://schemas.microsoft.com/office/drawing/2014/main" id="{30D7E680-E2EE-B09A-D3BC-0BFEF790DCC9}"/>
              </a:ext>
            </a:extLst>
          </p:cNvPr>
          <p:cNvSpPr txBox="1"/>
          <p:nvPr/>
        </p:nvSpPr>
        <p:spPr>
          <a:xfrm>
            <a:off x="9686" y="1214491"/>
            <a:ext cx="9134314" cy="338554"/>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3:45 PM - 4:15 PM Discussions    </a:t>
            </a:r>
            <a:r>
              <a:rPr lang="en-US" sz="1600" b="0">
                <a:solidFill>
                  <a:srgbClr val="3F3F3F"/>
                </a:solidFill>
              </a:rPr>
              <a:t>| </a:t>
            </a:r>
            <a:r>
              <a:rPr lang="en-US"/>
              <a:t>    4:15 - 4:45 pm Presentations</a:t>
            </a:r>
          </a:p>
        </p:txBody>
      </p:sp>
      <p:sp>
        <p:nvSpPr>
          <p:cNvPr id="22" name="TextBox 21">
            <a:extLst>
              <a:ext uri="{FF2B5EF4-FFF2-40B4-BE49-F238E27FC236}">
                <a16:creationId xmlns:a16="http://schemas.microsoft.com/office/drawing/2014/main" id="{915DCA87-E282-1BF8-0342-0A75DCCE2673}"/>
              </a:ext>
            </a:extLst>
          </p:cNvPr>
          <p:cNvSpPr txBox="1"/>
          <p:nvPr/>
        </p:nvSpPr>
        <p:spPr>
          <a:xfrm>
            <a:off x="953147" y="1868514"/>
            <a:ext cx="335863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85000"/>
                    <a:lumOff val="15000"/>
                  </a:schemeClr>
                </a:solidFill>
              </a:rPr>
              <a:t>Roundtable 1  </a:t>
            </a:r>
            <a:endParaRPr lang="es-ES" b="1">
              <a:solidFill>
                <a:schemeClr val="tx1">
                  <a:lumMod val="85000"/>
                  <a:lumOff val="15000"/>
                </a:schemeClr>
              </a:solidFill>
            </a:endParaRPr>
          </a:p>
          <a:p>
            <a:r>
              <a:rPr lang="en-US" sz="1600" b="1">
                <a:solidFill>
                  <a:srgbClr val="3F3F3F"/>
                </a:solidFill>
              </a:rPr>
              <a:t>General Contractors   </a:t>
            </a:r>
            <a:endParaRPr lang="es-ES" b="1"/>
          </a:p>
          <a:p>
            <a:r>
              <a:rPr lang="en-US" sz="1600">
                <a:solidFill>
                  <a:srgbClr val="3F3F3F"/>
                </a:solidFill>
              </a:rPr>
              <a:t>Sponsored by CSI Worldwide</a:t>
            </a:r>
            <a:endParaRPr lang="en-US">
              <a:solidFill>
                <a:srgbClr val="000000"/>
              </a:solidFill>
            </a:endParaRPr>
          </a:p>
          <a:p>
            <a:r>
              <a:rPr lang="en-US" sz="1600">
                <a:solidFill>
                  <a:srgbClr val="3F3F3F"/>
                </a:solidFill>
              </a:rPr>
              <a:t>Led by: Julie Kagy</a:t>
            </a:r>
            <a:endParaRPr lang="en-US">
              <a:solidFill>
                <a:srgbClr val="000000"/>
              </a:solidFill>
            </a:endParaRPr>
          </a:p>
        </p:txBody>
      </p:sp>
      <p:sp>
        <p:nvSpPr>
          <p:cNvPr id="5" name="CuadroTexto 4">
            <a:extLst>
              <a:ext uri="{FF2B5EF4-FFF2-40B4-BE49-F238E27FC236}">
                <a16:creationId xmlns:a16="http://schemas.microsoft.com/office/drawing/2014/main" id="{F90553AD-0FA7-6A86-2EED-D9C7C4C9EF0A}"/>
              </a:ext>
            </a:extLst>
          </p:cNvPr>
          <p:cNvSpPr txBox="1"/>
          <p:nvPr/>
        </p:nvSpPr>
        <p:spPr>
          <a:xfrm>
            <a:off x="953146" y="2875905"/>
            <a:ext cx="392494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cs typeface="Segoe UI"/>
              </a:rPr>
              <a:t>Roundtable 2</a:t>
            </a:r>
            <a:r>
              <a:rPr lang="en-US" sz="1600">
                <a:solidFill>
                  <a:srgbClr val="3F3F3F"/>
                </a:solidFill>
                <a:cs typeface="Segoe UI"/>
              </a:rPr>
              <a:t> </a:t>
            </a:r>
            <a:endParaRPr lang="es-ES"/>
          </a:p>
          <a:p>
            <a:r>
              <a:rPr lang="en-US" sz="1600" b="1">
                <a:solidFill>
                  <a:srgbClr val="3F3F3F"/>
                </a:solidFill>
                <a:cs typeface="Segoe UI"/>
              </a:rPr>
              <a:t>Education </a:t>
            </a:r>
            <a:r>
              <a:rPr lang="en-US" sz="1600" b="1">
                <a:cs typeface="Segoe UI"/>
              </a:rPr>
              <a:t>​</a:t>
            </a:r>
            <a:endParaRPr lang="en-US"/>
          </a:p>
          <a:p>
            <a:r>
              <a:rPr lang="en-US" sz="1600">
                <a:solidFill>
                  <a:srgbClr val="3F3F3F"/>
                </a:solidFill>
                <a:cs typeface="Segoe UI"/>
              </a:rPr>
              <a:t>Sponsored by IAEE</a:t>
            </a:r>
            <a:r>
              <a:rPr lang="en-US" sz="1600">
                <a:cs typeface="Segoe UI"/>
              </a:rPr>
              <a:t>​  </a:t>
            </a:r>
            <a:endParaRPr lang="en-US" sz="1600">
              <a:solidFill>
                <a:srgbClr val="000000"/>
              </a:solidFill>
              <a:cs typeface="Segoe UI"/>
            </a:endParaRPr>
          </a:p>
          <a:p>
            <a:r>
              <a:rPr lang="en-US" sz="1600">
                <a:solidFill>
                  <a:srgbClr val="3F3F3F"/>
                </a:solidFill>
                <a:cs typeface="Segoe UI"/>
              </a:rPr>
              <a:t>Led by: Hannah Deters </a:t>
            </a:r>
            <a:r>
              <a:rPr lang="en-US" sz="1600">
                <a:cs typeface="Segoe UI"/>
              </a:rPr>
              <a:t>​</a:t>
            </a:r>
            <a:endParaRPr lang="en-US"/>
          </a:p>
        </p:txBody>
      </p:sp>
      <p:sp>
        <p:nvSpPr>
          <p:cNvPr id="8" name="CuadroTexto 7">
            <a:extLst>
              <a:ext uri="{FF2B5EF4-FFF2-40B4-BE49-F238E27FC236}">
                <a16:creationId xmlns:a16="http://schemas.microsoft.com/office/drawing/2014/main" id="{48E71AE5-51CD-3978-EDF0-FC9A46027A44}"/>
              </a:ext>
            </a:extLst>
          </p:cNvPr>
          <p:cNvSpPr txBox="1"/>
          <p:nvPr/>
        </p:nvSpPr>
        <p:spPr>
          <a:xfrm>
            <a:off x="949514" y="3980158"/>
            <a:ext cx="411283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cs typeface="Segoe UI"/>
              </a:rPr>
              <a:t>Roundtable 3 </a:t>
            </a:r>
            <a:endParaRPr lang="es-ES"/>
          </a:p>
          <a:p>
            <a:r>
              <a:rPr lang="en-US" sz="1600" b="1">
                <a:solidFill>
                  <a:srgbClr val="3F3F3F"/>
                </a:solidFill>
                <a:cs typeface="Segoe UI"/>
              </a:rPr>
              <a:t>Show Organizers </a:t>
            </a:r>
            <a:r>
              <a:rPr lang="en-US" sz="1600" b="1">
                <a:cs typeface="Segoe UI"/>
              </a:rPr>
              <a:t>​</a:t>
            </a:r>
            <a:endParaRPr lang="en-US"/>
          </a:p>
          <a:p>
            <a:r>
              <a:rPr lang="en-US" sz="1600">
                <a:solidFill>
                  <a:srgbClr val="3F3F3F"/>
                </a:solidFill>
                <a:cs typeface="Segoe UI"/>
              </a:rPr>
              <a:t>Sponsored by SISO</a:t>
            </a:r>
            <a:r>
              <a:rPr lang="en-US" sz="1600">
                <a:cs typeface="Segoe UI"/>
              </a:rPr>
              <a:t>​</a:t>
            </a:r>
            <a:endParaRPr lang="en-US" sz="1600">
              <a:solidFill>
                <a:srgbClr val="000000"/>
              </a:solidFill>
              <a:cs typeface="Segoe UI"/>
            </a:endParaRPr>
          </a:p>
          <a:p>
            <a:r>
              <a:rPr lang="en-US" sz="1600">
                <a:solidFill>
                  <a:srgbClr val="3F3F3F"/>
                </a:solidFill>
                <a:cs typeface="Segoe UI"/>
              </a:rPr>
              <a:t>Led by: Tommy Goodwin &amp; Rachel Wimberly</a:t>
            </a:r>
            <a:endParaRPr lang="en-US"/>
          </a:p>
        </p:txBody>
      </p:sp>
      <p:sp>
        <p:nvSpPr>
          <p:cNvPr id="9" name="CuadroTexto 8">
            <a:extLst>
              <a:ext uri="{FF2B5EF4-FFF2-40B4-BE49-F238E27FC236}">
                <a16:creationId xmlns:a16="http://schemas.microsoft.com/office/drawing/2014/main" id="{BAF6ABE0-B052-E516-8142-B87547027CCE}"/>
              </a:ext>
            </a:extLst>
          </p:cNvPr>
          <p:cNvSpPr txBox="1"/>
          <p:nvPr/>
        </p:nvSpPr>
        <p:spPr>
          <a:xfrm>
            <a:off x="5118315" y="1868514"/>
            <a:ext cx="40218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cs typeface="Segoe UI"/>
              </a:rPr>
              <a:t>Roundtable 4 </a:t>
            </a:r>
            <a:endParaRPr lang="es-ES" b="1">
              <a:solidFill>
                <a:srgbClr val="000000"/>
              </a:solidFill>
              <a:cs typeface="Segoe UI"/>
            </a:endParaRPr>
          </a:p>
          <a:p>
            <a:r>
              <a:rPr lang="en-US" sz="1600" b="1">
                <a:solidFill>
                  <a:srgbClr val="3F3F3F"/>
                </a:solidFill>
                <a:cs typeface="Segoe UI"/>
              </a:rPr>
              <a:t>Venues  </a:t>
            </a:r>
            <a:endParaRPr lang="es-ES" b="1"/>
          </a:p>
          <a:p>
            <a:r>
              <a:rPr lang="en-US" sz="1600">
                <a:solidFill>
                  <a:srgbClr val="3F3F3F"/>
                </a:solidFill>
                <a:cs typeface="Segoe UI"/>
              </a:rPr>
              <a:t>Sponsored by Visit Atlantic City </a:t>
            </a:r>
            <a:r>
              <a:rPr lang="en-US" sz="1600">
                <a:cs typeface="Segoe UI"/>
              </a:rPr>
              <a:t>​   </a:t>
            </a:r>
            <a:r>
              <a:rPr lang="en-US" sz="1600">
                <a:solidFill>
                  <a:srgbClr val="3F3F3F"/>
                </a:solidFill>
                <a:cs typeface="Segoe UI"/>
              </a:rPr>
              <a:t>    </a:t>
            </a:r>
            <a:endParaRPr lang="en-US">
              <a:solidFill>
                <a:srgbClr val="000000"/>
              </a:solidFill>
              <a:cs typeface="Segoe UI"/>
            </a:endParaRPr>
          </a:p>
          <a:p>
            <a:r>
              <a:rPr lang="en-US" sz="1600">
                <a:solidFill>
                  <a:srgbClr val="3F3F3F"/>
                </a:solidFill>
                <a:cs typeface="Segoe UI"/>
              </a:rPr>
              <a:t>Led by: Rebecca Bolton</a:t>
            </a:r>
            <a:endParaRPr lang="en-US" sz="1600">
              <a:cs typeface="Segoe UI"/>
            </a:endParaRPr>
          </a:p>
        </p:txBody>
      </p:sp>
      <p:sp>
        <p:nvSpPr>
          <p:cNvPr id="10" name="CuadroTexto 9">
            <a:extLst>
              <a:ext uri="{FF2B5EF4-FFF2-40B4-BE49-F238E27FC236}">
                <a16:creationId xmlns:a16="http://schemas.microsoft.com/office/drawing/2014/main" id="{9C9DC7E3-119C-7C23-2844-7A632D5F80A8}"/>
              </a:ext>
            </a:extLst>
          </p:cNvPr>
          <p:cNvSpPr txBox="1"/>
          <p:nvPr/>
        </p:nvSpPr>
        <p:spPr>
          <a:xfrm>
            <a:off x="5050512" y="3205243"/>
            <a:ext cx="38087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cs typeface="Segoe UI"/>
              </a:rPr>
              <a:t>Roundtable 5 </a:t>
            </a:r>
            <a:endParaRPr lang="es-ES" b="1">
              <a:solidFill>
                <a:srgbClr val="000000"/>
              </a:solidFill>
              <a:cs typeface="Segoe UI"/>
            </a:endParaRPr>
          </a:p>
          <a:p>
            <a:r>
              <a:rPr lang="en-US" sz="1600" b="1">
                <a:solidFill>
                  <a:srgbClr val="3F3F3F"/>
                </a:solidFill>
                <a:cs typeface="Segoe UI"/>
              </a:rPr>
              <a:t>Industry Suppliers </a:t>
            </a:r>
            <a:endParaRPr lang="es-ES" b="1"/>
          </a:p>
          <a:p>
            <a:r>
              <a:rPr lang="en-US" sz="1600">
                <a:solidFill>
                  <a:srgbClr val="3F3F3F"/>
                </a:solidFill>
                <a:cs typeface="Segoe UI"/>
              </a:rPr>
              <a:t>Sponsored by AFR  </a:t>
            </a:r>
          </a:p>
          <a:p>
            <a:r>
              <a:rPr lang="en-US" sz="1600">
                <a:solidFill>
                  <a:srgbClr val="3F3F3F"/>
                </a:solidFill>
                <a:cs typeface="Segoe UI"/>
              </a:rPr>
              <a:t>Led by: Patrick Putzer​</a:t>
            </a:r>
          </a:p>
        </p:txBody>
      </p:sp>
    </p:spTree>
    <p:extLst>
      <p:ext uri="{BB962C8B-B14F-4D97-AF65-F5344CB8AC3E}">
        <p14:creationId xmlns:p14="http://schemas.microsoft.com/office/powerpoint/2010/main" val="1618121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1341120" y="762685"/>
            <a:ext cx="6461760" cy="461665"/>
          </a:xfrm>
          <a:prstGeom prst="rect">
            <a:avLst/>
          </a:prstGeom>
          <a:noFill/>
        </p:spPr>
        <p:txBody>
          <a:bodyPr wrap="square" lIns="91440" tIns="45720" rIns="91440" bIns="45720" anchor="t">
            <a:spAutoFit/>
          </a:bodyPr>
          <a:lstStyle>
            <a:defPPr>
              <a:defRPr lang="en-US"/>
            </a:defPPr>
            <a:lvl1pPr algn="ctr">
              <a:defRPr sz="2800" b="1"/>
            </a:lvl1pPr>
          </a:lstStyle>
          <a:p>
            <a:r>
              <a:rPr lang="en-US" sz="2400"/>
              <a:t>Closing Statements &amp; Recap</a:t>
            </a:r>
            <a:endParaRPr lang="es-ES"/>
          </a:p>
        </p:txBody>
      </p:sp>
      <p:sp>
        <p:nvSpPr>
          <p:cNvPr id="7" name="TextBox 6">
            <a:extLst>
              <a:ext uri="{FF2B5EF4-FFF2-40B4-BE49-F238E27FC236}">
                <a16:creationId xmlns:a16="http://schemas.microsoft.com/office/drawing/2014/main" id="{30D7E680-E2EE-B09A-D3BC-0BFEF790DCC9}"/>
              </a:ext>
            </a:extLst>
          </p:cNvPr>
          <p:cNvSpPr txBox="1"/>
          <p:nvPr/>
        </p:nvSpPr>
        <p:spPr>
          <a:xfrm>
            <a:off x="0" y="1229827"/>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4:45 PM - 5:00 PM</a:t>
            </a:r>
          </a:p>
        </p:txBody>
      </p:sp>
      <p:sp>
        <p:nvSpPr>
          <p:cNvPr id="13" name="TextBox 12">
            <a:extLst>
              <a:ext uri="{FF2B5EF4-FFF2-40B4-BE49-F238E27FC236}">
                <a16:creationId xmlns:a16="http://schemas.microsoft.com/office/drawing/2014/main" id="{0D1F8B4A-89BD-7AF2-B2FD-8FE4F9F5A768}"/>
              </a:ext>
            </a:extLst>
          </p:cNvPr>
          <p:cNvSpPr txBox="1"/>
          <p:nvPr/>
        </p:nvSpPr>
        <p:spPr>
          <a:xfrm>
            <a:off x="3647264" y="3987260"/>
            <a:ext cx="2104881" cy="738664"/>
          </a:xfrm>
          <a:prstGeom prst="rect">
            <a:avLst/>
          </a:prstGeom>
          <a:noFill/>
        </p:spPr>
        <p:txBody>
          <a:bodyPr wrap="square" lIns="91440" tIns="45720" rIns="91440" bIns="45720" anchor="t">
            <a:spAutoFit/>
          </a:bodyPr>
          <a:lstStyle>
            <a:defPPr>
              <a:defRPr lang="en-US"/>
            </a:defPPr>
            <a:lvl1pPr algn="ctr">
              <a:defRPr b="1"/>
            </a:lvl1pPr>
          </a:lstStyle>
          <a:p>
            <a:r>
              <a:rPr lang="en-US" sz="1400"/>
              <a:t>Gary Musich</a:t>
            </a:r>
            <a:endParaRPr lang="es-ES"/>
          </a:p>
          <a:p>
            <a:r>
              <a:rPr lang="en-US" sz="1400" b="0"/>
              <a:t>Vice President Sales</a:t>
            </a:r>
            <a:endParaRPr lang="en-US"/>
          </a:p>
          <a:p>
            <a:r>
              <a:rPr lang="en-US" sz="1400"/>
              <a:t>VISIT ATLANTIC CITY</a:t>
            </a:r>
            <a:endParaRPr lang="en-US"/>
          </a:p>
        </p:txBody>
      </p:sp>
      <p:sp>
        <p:nvSpPr>
          <p:cNvPr id="21" name="TextBox 20">
            <a:extLst>
              <a:ext uri="{FF2B5EF4-FFF2-40B4-BE49-F238E27FC236}">
                <a16:creationId xmlns:a16="http://schemas.microsoft.com/office/drawing/2014/main" id="{3FC1C022-2949-D59F-F61C-A33A66576722}"/>
              </a:ext>
            </a:extLst>
          </p:cNvPr>
          <p:cNvSpPr txBox="1"/>
          <p:nvPr/>
        </p:nvSpPr>
        <p:spPr>
          <a:xfrm>
            <a:off x="5954936" y="3924208"/>
            <a:ext cx="2504279" cy="954107"/>
          </a:xfrm>
          <a:prstGeom prst="rect">
            <a:avLst/>
          </a:prstGeom>
          <a:noFill/>
        </p:spPr>
        <p:txBody>
          <a:bodyPr wrap="square">
            <a:spAutoFit/>
          </a:bodyPr>
          <a:lstStyle/>
          <a:p>
            <a:pPr algn="ctr"/>
            <a:r>
              <a:rPr lang="en-US" sz="1400" b="1"/>
              <a:t>Martha Donato</a:t>
            </a:r>
          </a:p>
          <a:p>
            <a:pPr algn="ctr"/>
            <a:r>
              <a:rPr lang="en-US" sz="1400"/>
              <a:t>President </a:t>
            </a:r>
          </a:p>
          <a:p>
            <a:pPr algn="ctr"/>
            <a:r>
              <a:rPr lang="en-US" sz="1400" b="1"/>
              <a:t>MAD EVENT </a:t>
            </a:r>
          </a:p>
          <a:p>
            <a:pPr algn="ctr"/>
            <a:r>
              <a:rPr lang="en-US" sz="1400" b="1"/>
              <a:t>MANAGEMENT</a:t>
            </a:r>
          </a:p>
        </p:txBody>
      </p:sp>
      <p:sp>
        <p:nvSpPr>
          <p:cNvPr id="27" name="TextBox 26">
            <a:extLst>
              <a:ext uri="{FF2B5EF4-FFF2-40B4-BE49-F238E27FC236}">
                <a16:creationId xmlns:a16="http://schemas.microsoft.com/office/drawing/2014/main" id="{92BD5F9C-4912-4B14-30FE-B5D982748B0F}"/>
              </a:ext>
            </a:extLst>
          </p:cNvPr>
          <p:cNvSpPr txBox="1"/>
          <p:nvPr/>
        </p:nvSpPr>
        <p:spPr>
          <a:xfrm>
            <a:off x="6589220" y="1733694"/>
            <a:ext cx="1141367" cy="276999"/>
          </a:xfrm>
          <a:prstGeom prst="rect">
            <a:avLst/>
          </a:prstGeom>
          <a:noFill/>
        </p:spPr>
        <p:txBody>
          <a:bodyPr wrap="square" lIns="91440" tIns="45720" rIns="91440" bIns="45720" anchor="t">
            <a:spAutoFit/>
          </a:bodyPr>
          <a:lstStyle/>
          <a:p>
            <a:pPr algn="ctr"/>
            <a:r>
              <a:rPr lang="en-US" sz="1200" b="1">
                <a:solidFill>
                  <a:schemeClr val="bg1">
                    <a:lumMod val="65000"/>
                  </a:schemeClr>
                </a:solidFill>
              </a:rPr>
              <a:t>Moderated by</a:t>
            </a:r>
          </a:p>
        </p:txBody>
      </p:sp>
      <p:sp>
        <p:nvSpPr>
          <p:cNvPr id="11" name="TextBox 25">
            <a:extLst>
              <a:ext uri="{FF2B5EF4-FFF2-40B4-BE49-F238E27FC236}">
                <a16:creationId xmlns:a16="http://schemas.microsoft.com/office/drawing/2014/main" id="{1B06626C-A102-4F87-55A0-F68540D834FA}"/>
              </a:ext>
            </a:extLst>
          </p:cNvPr>
          <p:cNvSpPr txBox="1"/>
          <p:nvPr/>
        </p:nvSpPr>
        <p:spPr>
          <a:xfrm>
            <a:off x="1015706" y="3984179"/>
            <a:ext cx="1746898" cy="738664"/>
          </a:xfrm>
          <a:prstGeom prst="rect">
            <a:avLst/>
          </a:prstGeom>
          <a:noFill/>
        </p:spPr>
        <p:txBody>
          <a:bodyPr wrap="square">
            <a:spAutoFit/>
          </a:bodyPr>
          <a:lstStyle/>
          <a:p>
            <a:pPr algn="ctr"/>
            <a:r>
              <a:rPr lang="en-US" sz="1400" b="1"/>
              <a:t>Phil Stone</a:t>
            </a:r>
          </a:p>
          <a:p>
            <a:pPr algn="ctr"/>
            <a:r>
              <a:rPr lang="en-US" sz="1400"/>
              <a:t>Partner</a:t>
            </a:r>
          </a:p>
          <a:p>
            <a:pPr algn="ctr"/>
            <a:r>
              <a:rPr lang="en-US" sz="1400" b="1"/>
              <a:t>PLURAL STRATEGY</a:t>
            </a:r>
          </a:p>
        </p:txBody>
      </p:sp>
      <p:pic>
        <p:nvPicPr>
          <p:cNvPr id="20" name="Picture 2">
            <a:extLst>
              <a:ext uri="{FF2B5EF4-FFF2-40B4-BE49-F238E27FC236}">
                <a16:creationId xmlns:a16="http://schemas.microsoft.com/office/drawing/2014/main" id="{8A96EBB7-5E63-D42C-30E3-6F297F5A3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208" y="1919509"/>
            <a:ext cx="2013560" cy="2094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A person in a black shirt&#10;&#10;Description automatically generated">
            <a:extLst>
              <a:ext uri="{FF2B5EF4-FFF2-40B4-BE49-F238E27FC236}">
                <a16:creationId xmlns:a16="http://schemas.microsoft.com/office/drawing/2014/main" id="{82D9C909-1B11-C88F-714B-53A098847DC2}"/>
              </a:ext>
            </a:extLst>
          </p:cNvPr>
          <p:cNvPicPr>
            <a:picLocks noChangeAspect="1"/>
          </p:cNvPicPr>
          <p:nvPr/>
        </p:nvPicPr>
        <p:blipFill>
          <a:blip r:embed="rId4">
            <a:extLst>
              <a:ext uri="{28A0092B-C50C-407E-A947-70E740481C1C}">
                <a14:useLocalDpi xmlns:a14="http://schemas.microsoft.com/office/drawing/2010/main" val="0"/>
              </a:ext>
            </a:extLst>
          </a:blip>
          <a:srcRect t="-491"/>
          <a:stretch/>
        </p:blipFill>
        <p:spPr>
          <a:xfrm>
            <a:off x="1012105" y="2038736"/>
            <a:ext cx="1857954" cy="1862250"/>
          </a:xfrm>
          <a:prstGeom prst="flowChartConnector">
            <a:avLst/>
          </a:prstGeom>
        </p:spPr>
      </p:pic>
      <p:pic>
        <p:nvPicPr>
          <p:cNvPr id="3" name="Picture 2">
            <a:extLst>
              <a:ext uri="{FF2B5EF4-FFF2-40B4-BE49-F238E27FC236}">
                <a16:creationId xmlns:a16="http://schemas.microsoft.com/office/drawing/2014/main" id="{08718940-C493-2EED-AE44-0451BB00B9CE}"/>
              </a:ext>
            </a:extLst>
          </p:cNvPr>
          <p:cNvPicPr>
            <a:picLocks noChangeAspect="1"/>
          </p:cNvPicPr>
          <p:nvPr/>
        </p:nvPicPr>
        <p:blipFill>
          <a:blip r:embed="rId5"/>
          <a:stretch>
            <a:fillRect/>
          </a:stretch>
        </p:blipFill>
        <p:spPr>
          <a:xfrm>
            <a:off x="3648007" y="2047296"/>
            <a:ext cx="1857954" cy="1876912"/>
          </a:xfrm>
          <a:prstGeom prst="rect">
            <a:avLst/>
          </a:prstGeom>
        </p:spPr>
      </p:pic>
    </p:spTree>
    <p:extLst>
      <p:ext uri="{BB962C8B-B14F-4D97-AF65-F5344CB8AC3E}">
        <p14:creationId xmlns:p14="http://schemas.microsoft.com/office/powerpoint/2010/main" val="358374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868585-475E-5F1A-010A-E1E8754C5509}"/>
              </a:ext>
            </a:extLst>
          </p:cNvPr>
          <p:cNvSpPr txBox="1"/>
          <p:nvPr/>
        </p:nvSpPr>
        <p:spPr>
          <a:xfrm>
            <a:off x="-2065" y="1465725"/>
            <a:ext cx="9146586" cy="461665"/>
          </a:xfrm>
          <a:prstGeom prst="rect">
            <a:avLst/>
          </a:prstGeom>
          <a:noFill/>
        </p:spPr>
        <p:txBody>
          <a:bodyPr wrap="square" lIns="91440" tIns="45720" rIns="91440" bIns="45720" anchor="t">
            <a:spAutoFit/>
          </a:bodyPr>
          <a:lstStyle>
            <a:defPPr>
              <a:defRPr lang="en-US"/>
            </a:defPPr>
            <a:lvl1pPr algn="ctr">
              <a:defRPr sz="2800" b="1"/>
            </a:lvl1pPr>
          </a:lstStyle>
          <a:p>
            <a:r>
              <a:rPr lang="en-US" sz="2400"/>
              <a:t>Group Photo</a:t>
            </a:r>
            <a:endParaRPr lang="es-ES"/>
          </a:p>
        </p:txBody>
      </p:sp>
      <p:sp>
        <p:nvSpPr>
          <p:cNvPr id="3" name="TextBox 3">
            <a:extLst>
              <a:ext uri="{FF2B5EF4-FFF2-40B4-BE49-F238E27FC236}">
                <a16:creationId xmlns:a16="http://schemas.microsoft.com/office/drawing/2014/main" id="{4298EA5E-8BE4-470A-2FCC-DBF992951AB3}"/>
              </a:ext>
            </a:extLst>
          </p:cNvPr>
          <p:cNvSpPr txBox="1"/>
          <p:nvPr/>
        </p:nvSpPr>
        <p:spPr>
          <a:xfrm>
            <a:off x="-2066" y="2182521"/>
            <a:ext cx="9146586" cy="1200329"/>
          </a:xfrm>
          <a:prstGeom prst="rect">
            <a:avLst/>
          </a:prstGeom>
          <a:noFill/>
        </p:spPr>
        <p:txBody>
          <a:bodyPr wrap="square" lIns="91440" tIns="45720" rIns="91440" bIns="45720" anchor="t">
            <a:spAutoFit/>
          </a:bodyPr>
          <a:lstStyle>
            <a:defPPr>
              <a:defRPr lang="en-US"/>
            </a:defPPr>
            <a:lvl1pPr algn="ctr">
              <a:defRPr sz="2800" b="1"/>
            </a:lvl1pPr>
          </a:lstStyle>
          <a:p>
            <a:endParaRPr lang="en-US" sz="2400"/>
          </a:p>
          <a:p>
            <a:endParaRPr lang="en-US" sz="2400"/>
          </a:p>
          <a:p>
            <a:r>
              <a:rPr lang="en-US" sz="2400"/>
              <a:t>Opening Night Social </a:t>
            </a:r>
            <a:endParaRPr lang="es-ES" sz="2400"/>
          </a:p>
        </p:txBody>
      </p:sp>
      <p:sp>
        <p:nvSpPr>
          <p:cNvPr id="8" name="TextBox 6">
            <a:extLst>
              <a:ext uri="{FF2B5EF4-FFF2-40B4-BE49-F238E27FC236}">
                <a16:creationId xmlns:a16="http://schemas.microsoft.com/office/drawing/2014/main" id="{936622BC-341C-516A-055E-9FB79B0BB85D}"/>
              </a:ext>
            </a:extLst>
          </p:cNvPr>
          <p:cNvSpPr txBox="1"/>
          <p:nvPr/>
        </p:nvSpPr>
        <p:spPr>
          <a:xfrm>
            <a:off x="0" y="3380217"/>
            <a:ext cx="9144000" cy="307777"/>
          </a:xfrm>
          <a:prstGeom prst="rect">
            <a:avLst/>
          </a:prstGeom>
          <a:noFill/>
        </p:spPr>
        <p:txBody>
          <a:bodyPr wrap="square" lIns="91440" tIns="45720" rIns="91440" bIns="45720" anchor="t">
            <a:spAutoFit/>
          </a:bodyPr>
          <a:lstStyle>
            <a:defPPr>
              <a:defRPr lang="en-US"/>
            </a:defPPr>
            <a:lvl1pPr algn="ctr">
              <a:defRPr sz="1400" b="1">
                <a:solidFill>
                  <a:schemeClr val="bg1">
                    <a:lumMod val="75000"/>
                  </a:schemeClr>
                </a:solidFill>
              </a:defRPr>
            </a:lvl1pPr>
          </a:lstStyle>
          <a:p>
            <a:r>
              <a:rPr lang="en-US"/>
              <a:t>5:15 PM - 7:00 PM</a:t>
            </a:r>
          </a:p>
        </p:txBody>
      </p:sp>
      <p:sp>
        <p:nvSpPr>
          <p:cNvPr id="9" name="TextBox 6">
            <a:extLst>
              <a:ext uri="{FF2B5EF4-FFF2-40B4-BE49-F238E27FC236}">
                <a16:creationId xmlns:a16="http://schemas.microsoft.com/office/drawing/2014/main" id="{DF3647F8-741F-46AA-22E2-9ED06333D063}"/>
              </a:ext>
            </a:extLst>
          </p:cNvPr>
          <p:cNvSpPr txBox="1"/>
          <p:nvPr/>
        </p:nvSpPr>
        <p:spPr>
          <a:xfrm>
            <a:off x="-1" y="1869132"/>
            <a:ext cx="9144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400" b="1">
                <a:solidFill>
                  <a:schemeClr val="bg1">
                    <a:lumMod val="75000"/>
                  </a:schemeClr>
                </a:solidFill>
              </a:defRPr>
            </a:lvl1pPr>
          </a:lstStyle>
          <a:p>
            <a:r>
              <a:rPr lang="en-US">
                <a:solidFill>
                  <a:srgbClr val="EF8A86"/>
                </a:solidFill>
              </a:rPr>
              <a:t>RIGHT AWAY, HERE AT THE STAGE!</a:t>
            </a:r>
          </a:p>
        </p:txBody>
      </p:sp>
      <p:sp>
        <p:nvSpPr>
          <p:cNvPr id="10" name="CuadroTexto 9">
            <a:extLst>
              <a:ext uri="{FF2B5EF4-FFF2-40B4-BE49-F238E27FC236}">
                <a16:creationId xmlns:a16="http://schemas.microsoft.com/office/drawing/2014/main" id="{20728BF2-8269-2139-DFB1-E0A4F999ED43}"/>
              </a:ext>
            </a:extLst>
          </p:cNvPr>
          <p:cNvSpPr txBox="1"/>
          <p:nvPr/>
        </p:nvSpPr>
        <p:spPr>
          <a:xfrm>
            <a:off x="856281" y="3689564"/>
            <a:ext cx="7760775" cy="646331"/>
          </a:xfrm>
          <a:prstGeom prst="rect">
            <a:avLst/>
          </a:prstGeom>
          <a:noFill/>
        </p:spPr>
        <p:txBody>
          <a:bodyPr wrap="square" lIns="91440" tIns="45720" rIns="91440" bIns="45720" anchor="t">
            <a:spAutoFit/>
          </a:bodyPr>
          <a:lstStyle/>
          <a:p>
            <a:pPr algn="ctr"/>
            <a:r>
              <a:rPr lang="en-US" b="1">
                <a:solidFill>
                  <a:srgbClr val="EF8A86"/>
                </a:solidFill>
              </a:rPr>
              <a:t>Toast to progress with fellow climate action leaders at </a:t>
            </a:r>
            <a:endParaRPr lang="es-ES"/>
          </a:p>
          <a:p>
            <a:pPr algn="ctr"/>
            <a:r>
              <a:rPr lang="en-US" b="1">
                <a:solidFill>
                  <a:srgbClr val="EF8A86"/>
                </a:solidFill>
              </a:rPr>
              <a:t>The Nest Climate Campus's opening night networking mixer! </a:t>
            </a:r>
            <a:endParaRPr lang="en-US"/>
          </a:p>
        </p:txBody>
      </p:sp>
    </p:spTree>
    <p:extLst>
      <p:ext uri="{BB962C8B-B14F-4D97-AF65-F5344CB8AC3E}">
        <p14:creationId xmlns:p14="http://schemas.microsoft.com/office/powerpoint/2010/main" val="1731798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4683B1-1BB8-7011-DBA7-F0F95568460A}"/>
              </a:ext>
            </a:extLst>
          </p:cNvPr>
          <p:cNvSpPr txBox="1"/>
          <p:nvPr/>
        </p:nvSpPr>
        <p:spPr>
          <a:xfrm>
            <a:off x="571500" y="3080354"/>
            <a:ext cx="2449286" cy="276999"/>
          </a:xfrm>
          <a:prstGeom prst="rect">
            <a:avLst/>
          </a:prstGeom>
          <a:noFill/>
        </p:spPr>
        <p:txBody>
          <a:bodyPr wrap="square">
            <a:spAutoFit/>
          </a:bodyPr>
          <a:lstStyle>
            <a:defPPr>
              <a:defRPr lang="en-US"/>
            </a:defPPr>
            <a:lvl1pPr>
              <a:defRPr b="1">
                <a:solidFill>
                  <a:schemeClr val="tx1">
                    <a:lumMod val="65000"/>
                    <a:lumOff val="35000"/>
                  </a:schemeClr>
                </a:solidFill>
              </a:defRPr>
            </a:lvl1pPr>
          </a:lstStyle>
          <a:p>
            <a:pPr algn="ctr"/>
            <a:r>
              <a:rPr lang="en-US" sz="1200" b="0"/>
              <a:t>Partners​</a:t>
            </a:r>
          </a:p>
        </p:txBody>
      </p:sp>
      <p:pic>
        <p:nvPicPr>
          <p:cNvPr id="11" name="Picture 10">
            <a:extLst>
              <a:ext uri="{FF2B5EF4-FFF2-40B4-BE49-F238E27FC236}">
                <a16:creationId xmlns:a16="http://schemas.microsoft.com/office/drawing/2014/main" id="{F36E51DA-841B-3D90-163A-68A598212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73" y="4238541"/>
            <a:ext cx="1730533" cy="368586"/>
          </a:xfrm>
          <a:prstGeom prst="rect">
            <a:avLst/>
          </a:prstGeom>
        </p:spPr>
      </p:pic>
      <p:pic>
        <p:nvPicPr>
          <p:cNvPr id="26" name="Picture 25">
            <a:extLst>
              <a:ext uri="{FF2B5EF4-FFF2-40B4-BE49-F238E27FC236}">
                <a16:creationId xmlns:a16="http://schemas.microsoft.com/office/drawing/2014/main" id="{C7F1DE8F-7E99-ED30-2C0E-00200AE98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73" y="3615957"/>
            <a:ext cx="1844811" cy="343212"/>
          </a:xfrm>
          <a:prstGeom prst="rect">
            <a:avLst/>
          </a:prstGeom>
        </p:spPr>
      </p:pic>
      <p:sp>
        <p:nvSpPr>
          <p:cNvPr id="16" name="TextBox 15">
            <a:extLst>
              <a:ext uri="{FF2B5EF4-FFF2-40B4-BE49-F238E27FC236}">
                <a16:creationId xmlns:a16="http://schemas.microsoft.com/office/drawing/2014/main" id="{F654414B-8B26-B169-62FA-BA577F6DDBF4}"/>
              </a:ext>
            </a:extLst>
          </p:cNvPr>
          <p:cNvSpPr txBox="1"/>
          <p:nvPr/>
        </p:nvSpPr>
        <p:spPr>
          <a:xfrm>
            <a:off x="4053812" y="3066054"/>
            <a:ext cx="4572000" cy="276999"/>
          </a:xfrm>
          <a:prstGeom prst="rect">
            <a:avLst/>
          </a:prstGeom>
          <a:noFill/>
        </p:spPr>
        <p:txBody>
          <a:bodyPr wrap="square">
            <a:spAutoFit/>
          </a:bodyPr>
          <a:lstStyle>
            <a:defPPr>
              <a:defRPr lang="en-US"/>
            </a:defPPr>
            <a:lvl1pPr>
              <a:defRPr b="1">
                <a:solidFill>
                  <a:schemeClr val="tx1">
                    <a:lumMod val="65000"/>
                    <a:lumOff val="35000"/>
                  </a:schemeClr>
                </a:solidFill>
              </a:defRPr>
            </a:lvl1pPr>
          </a:lstStyle>
          <a:p>
            <a:pPr algn="ctr"/>
            <a:r>
              <a:rPr lang="en-US" sz="1200" b="0"/>
              <a:t>Sponsors</a:t>
            </a:r>
          </a:p>
        </p:txBody>
      </p:sp>
      <p:cxnSp>
        <p:nvCxnSpPr>
          <p:cNvPr id="10" name="Straight Connector 9">
            <a:extLst>
              <a:ext uri="{FF2B5EF4-FFF2-40B4-BE49-F238E27FC236}">
                <a16:creationId xmlns:a16="http://schemas.microsoft.com/office/drawing/2014/main" id="{19CA658A-099B-A8A8-0DAD-E43A52DCE23A}"/>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EED04796-41DA-6838-4809-E8561AA50B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55404" y="901842"/>
            <a:ext cx="1366082" cy="600501"/>
          </a:xfrm>
          <a:prstGeom prst="rect">
            <a:avLst/>
          </a:prstGeom>
        </p:spPr>
      </p:pic>
      <p:pic>
        <p:nvPicPr>
          <p:cNvPr id="18" name="Picture 17" descr="A colorful circle with black text&#10;&#10;Description automatically generated">
            <a:extLst>
              <a:ext uri="{FF2B5EF4-FFF2-40B4-BE49-F238E27FC236}">
                <a16:creationId xmlns:a16="http://schemas.microsoft.com/office/drawing/2014/main" id="{67F43D48-ACB2-D0DE-C6AE-D9EEE7A19B48}"/>
              </a:ext>
            </a:extLst>
          </p:cNvPr>
          <p:cNvPicPr>
            <a:picLocks noChangeAspect="1"/>
          </p:cNvPicPr>
          <p:nvPr/>
        </p:nvPicPr>
        <p:blipFill>
          <a:blip r:embed="rId5">
            <a:extLst>
              <a:ext uri="{28A0092B-C50C-407E-A947-70E740481C1C}">
                <a14:useLocalDpi xmlns:a14="http://schemas.microsoft.com/office/drawing/2010/main" val="0"/>
              </a:ext>
            </a:extLst>
          </a:blip>
          <a:srcRect t="8413"/>
          <a:stretch/>
        </p:blipFill>
        <p:spPr>
          <a:xfrm>
            <a:off x="338865" y="250640"/>
            <a:ext cx="2680955" cy="2455413"/>
          </a:xfrm>
          <a:prstGeom prst="rect">
            <a:avLst/>
          </a:prstGeom>
        </p:spPr>
      </p:pic>
      <p:sp>
        <p:nvSpPr>
          <p:cNvPr id="8" name="TextBox 3">
            <a:extLst>
              <a:ext uri="{FF2B5EF4-FFF2-40B4-BE49-F238E27FC236}">
                <a16:creationId xmlns:a16="http://schemas.microsoft.com/office/drawing/2014/main" id="{9966F56C-04E9-1C84-FCC6-3E1B8D9059EA}"/>
              </a:ext>
            </a:extLst>
          </p:cNvPr>
          <p:cNvSpPr txBox="1"/>
          <p:nvPr/>
        </p:nvSpPr>
        <p:spPr>
          <a:xfrm>
            <a:off x="334712" y="1500666"/>
            <a:ext cx="9146586" cy="461665"/>
          </a:xfrm>
          <a:prstGeom prst="rect">
            <a:avLst/>
          </a:prstGeom>
          <a:noFill/>
        </p:spPr>
        <p:txBody>
          <a:bodyPr wrap="square" lIns="91440" tIns="45720" rIns="91440" bIns="45720" anchor="t">
            <a:spAutoFit/>
          </a:bodyPr>
          <a:lstStyle>
            <a:defPPr>
              <a:defRPr lang="en-US"/>
            </a:defPPr>
            <a:lvl1pPr algn="ctr">
              <a:defRPr sz="2800" b="1"/>
            </a:lvl1pPr>
          </a:lstStyle>
          <a:p>
            <a:r>
              <a:rPr lang="en-US" sz="2400"/>
              <a:t>The time to act is now</a:t>
            </a:r>
            <a:endParaRPr lang="es-ES"/>
          </a:p>
        </p:txBody>
      </p:sp>
      <p:grpSp>
        <p:nvGrpSpPr>
          <p:cNvPr id="21" name="Grupo 20">
            <a:extLst>
              <a:ext uri="{FF2B5EF4-FFF2-40B4-BE49-F238E27FC236}">
                <a16:creationId xmlns:a16="http://schemas.microsoft.com/office/drawing/2014/main" id="{BBDA6315-0C92-08E2-80F8-587928C1FCE3}"/>
              </a:ext>
            </a:extLst>
          </p:cNvPr>
          <p:cNvGrpSpPr/>
          <p:nvPr/>
        </p:nvGrpSpPr>
        <p:grpSpPr>
          <a:xfrm>
            <a:off x="4016526" y="3283560"/>
            <a:ext cx="4611279" cy="1547864"/>
            <a:chOff x="434447" y="1599677"/>
            <a:chExt cx="8132127" cy="2578605"/>
          </a:xfrm>
        </p:grpSpPr>
        <p:pic>
          <p:nvPicPr>
            <p:cNvPr id="4" name="Picture 13" descr="A close up of a logo&#10;&#10;Description automatically generated">
              <a:extLst>
                <a:ext uri="{FF2B5EF4-FFF2-40B4-BE49-F238E27FC236}">
                  <a16:creationId xmlns:a16="http://schemas.microsoft.com/office/drawing/2014/main" id="{4DE36D96-A194-8C40-75A8-5574F858F3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661" y="1599677"/>
              <a:ext cx="1069194" cy="1069194"/>
            </a:xfrm>
            <a:prstGeom prst="rect">
              <a:avLst/>
            </a:prstGeom>
          </p:spPr>
        </p:pic>
        <p:pic>
          <p:nvPicPr>
            <p:cNvPr id="6" name="Picture 15" descr="A black and yellow logo&#10;&#10;Description automatically generated">
              <a:extLst>
                <a:ext uri="{FF2B5EF4-FFF2-40B4-BE49-F238E27FC236}">
                  <a16:creationId xmlns:a16="http://schemas.microsoft.com/office/drawing/2014/main" id="{9B51CA70-6358-22E4-E393-487DFADEB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284" y="3097285"/>
              <a:ext cx="796214" cy="887924"/>
            </a:xfrm>
            <a:prstGeom prst="rect">
              <a:avLst/>
            </a:prstGeom>
          </p:spPr>
        </p:pic>
        <p:pic>
          <p:nvPicPr>
            <p:cNvPr id="7" name="Picture 17" descr="A blue and white logo&#10;&#10;Description automatically generated">
              <a:extLst>
                <a:ext uri="{FF2B5EF4-FFF2-40B4-BE49-F238E27FC236}">
                  <a16:creationId xmlns:a16="http://schemas.microsoft.com/office/drawing/2014/main" id="{F8FCEB44-7D81-AA51-6D40-BC3F93742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8149" y="1825307"/>
              <a:ext cx="877601" cy="524520"/>
            </a:xfrm>
            <a:prstGeom prst="rect">
              <a:avLst/>
            </a:prstGeom>
          </p:spPr>
        </p:pic>
        <p:pic>
          <p:nvPicPr>
            <p:cNvPr id="9" name="Picture 19" descr="A logo for a company&#10;&#10;Description automatically generated">
              <a:extLst>
                <a:ext uri="{FF2B5EF4-FFF2-40B4-BE49-F238E27FC236}">
                  <a16:creationId xmlns:a16="http://schemas.microsoft.com/office/drawing/2014/main" id="{75836348-8FAC-8872-DAD0-A322928409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0037" y="1871970"/>
              <a:ext cx="893100" cy="524521"/>
            </a:xfrm>
            <a:prstGeom prst="rect">
              <a:avLst/>
            </a:prstGeom>
          </p:spPr>
        </p:pic>
        <p:pic>
          <p:nvPicPr>
            <p:cNvPr id="12" name="Graphic 23">
              <a:extLst>
                <a:ext uri="{FF2B5EF4-FFF2-40B4-BE49-F238E27FC236}">
                  <a16:creationId xmlns:a16="http://schemas.microsoft.com/office/drawing/2014/main" id="{E4255052-FAA9-FD03-E193-FCF1E9D516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2277" y="1901057"/>
              <a:ext cx="1174297" cy="372836"/>
            </a:xfrm>
            <a:prstGeom prst="rect">
              <a:avLst/>
            </a:prstGeom>
          </p:spPr>
        </p:pic>
        <p:pic>
          <p:nvPicPr>
            <p:cNvPr id="13" name="Picture 29">
              <a:extLst>
                <a:ext uri="{FF2B5EF4-FFF2-40B4-BE49-F238E27FC236}">
                  <a16:creationId xmlns:a16="http://schemas.microsoft.com/office/drawing/2014/main" id="{CCED2BBE-6808-2AB5-9EFF-C52AC64ECB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6285" y="3324183"/>
              <a:ext cx="1102212" cy="361551"/>
            </a:xfrm>
            <a:prstGeom prst="rect">
              <a:avLst/>
            </a:prstGeom>
          </p:spPr>
        </p:pic>
        <p:pic>
          <p:nvPicPr>
            <p:cNvPr id="14" name="Picture 31">
              <a:extLst>
                <a:ext uri="{FF2B5EF4-FFF2-40B4-BE49-F238E27FC236}">
                  <a16:creationId xmlns:a16="http://schemas.microsoft.com/office/drawing/2014/main" id="{2EF644DE-D73B-9B7A-B557-156F6F92D5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40585" y="3252745"/>
              <a:ext cx="1119834" cy="428778"/>
            </a:xfrm>
            <a:prstGeom prst="rect">
              <a:avLst/>
            </a:prstGeom>
          </p:spPr>
        </p:pic>
        <p:pic>
          <p:nvPicPr>
            <p:cNvPr id="15" name="Imagen 14" descr="Imagen que contiene tarjeta de presentación&#10;&#10;Descripción generada automáticamente">
              <a:extLst>
                <a:ext uri="{FF2B5EF4-FFF2-40B4-BE49-F238E27FC236}">
                  <a16:creationId xmlns:a16="http://schemas.microsoft.com/office/drawing/2014/main" id="{B669A625-A7B4-C42F-1BD5-A0D93199E143}"/>
                </a:ext>
              </a:extLst>
            </p:cNvPr>
            <p:cNvPicPr>
              <a:picLocks noChangeAspect="1"/>
            </p:cNvPicPr>
            <p:nvPr/>
          </p:nvPicPr>
          <p:blipFill>
            <a:blip r:embed="rId14"/>
            <a:stretch>
              <a:fillRect/>
            </a:stretch>
          </p:blipFill>
          <p:spPr>
            <a:xfrm>
              <a:off x="2986053" y="3096409"/>
              <a:ext cx="1073223" cy="1081873"/>
            </a:xfrm>
            <a:prstGeom prst="rect">
              <a:avLst/>
            </a:prstGeom>
          </p:spPr>
        </p:pic>
        <p:pic>
          <p:nvPicPr>
            <p:cNvPr id="19" name="Imagen 18" descr="Interfaz de usuario gráfica, Sitio web&#10;&#10;Descripción generada automáticamente">
              <a:extLst>
                <a:ext uri="{FF2B5EF4-FFF2-40B4-BE49-F238E27FC236}">
                  <a16:creationId xmlns:a16="http://schemas.microsoft.com/office/drawing/2014/main" id="{5D4C2AE7-EC39-532E-A1FC-21BFAFD9DCC8}"/>
                </a:ext>
              </a:extLst>
            </p:cNvPr>
            <p:cNvPicPr>
              <a:picLocks noChangeAspect="1"/>
            </p:cNvPicPr>
            <p:nvPr/>
          </p:nvPicPr>
          <p:blipFill>
            <a:blip r:embed="rId15"/>
            <a:stretch>
              <a:fillRect/>
            </a:stretch>
          </p:blipFill>
          <p:spPr>
            <a:xfrm>
              <a:off x="633171" y="1826562"/>
              <a:ext cx="1353323" cy="764238"/>
            </a:xfrm>
            <a:prstGeom prst="rect">
              <a:avLst/>
            </a:prstGeom>
          </p:spPr>
        </p:pic>
        <p:pic>
          <p:nvPicPr>
            <p:cNvPr id="20" name="Imagen 19">
              <a:extLst>
                <a:ext uri="{FF2B5EF4-FFF2-40B4-BE49-F238E27FC236}">
                  <a16:creationId xmlns:a16="http://schemas.microsoft.com/office/drawing/2014/main" id="{837CD6BC-7BFD-3CA9-FF65-BD9429BF13E2}"/>
                </a:ext>
              </a:extLst>
            </p:cNvPr>
            <p:cNvPicPr>
              <a:picLocks noChangeAspect="1"/>
            </p:cNvPicPr>
            <p:nvPr/>
          </p:nvPicPr>
          <p:blipFill>
            <a:blip r:embed="rId16"/>
            <a:stretch>
              <a:fillRect/>
            </a:stretch>
          </p:blipFill>
          <p:spPr>
            <a:xfrm>
              <a:off x="434447" y="3188016"/>
              <a:ext cx="2207761" cy="730704"/>
            </a:xfrm>
            <a:prstGeom prst="rect">
              <a:avLst/>
            </a:prstGeom>
          </p:spPr>
        </p:pic>
      </p:grpSp>
    </p:spTree>
    <p:extLst>
      <p:ext uri="{BB962C8B-B14F-4D97-AF65-F5344CB8AC3E}">
        <p14:creationId xmlns:p14="http://schemas.microsoft.com/office/powerpoint/2010/main" val="1257662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4683B1-1BB8-7011-DBA7-F0F95568460A}"/>
              </a:ext>
            </a:extLst>
          </p:cNvPr>
          <p:cNvSpPr txBox="1"/>
          <p:nvPr/>
        </p:nvSpPr>
        <p:spPr>
          <a:xfrm>
            <a:off x="2400299" y="992109"/>
            <a:ext cx="4572000" cy="369332"/>
          </a:xfrm>
          <a:prstGeom prst="rect">
            <a:avLst/>
          </a:prstGeom>
          <a:noFill/>
        </p:spPr>
        <p:txBody>
          <a:bodyPr wrap="square">
            <a:spAutoFit/>
          </a:bodyPr>
          <a:lstStyle>
            <a:defPPr>
              <a:defRPr lang="en-US"/>
            </a:defPPr>
            <a:lvl1pPr>
              <a:defRPr>
                <a:solidFill>
                  <a:schemeClr val="tx1">
                    <a:lumMod val="65000"/>
                    <a:lumOff val="35000"/>
                  </a:schemeClr>
                </a:solidFill>
              </a:defRPr>
            </a:lvl1pPr>
          </a:lstStyle>
          <a:p>
            <a:pPr algn="ctr"/>
            <a:r>
              <a:rPr lang="en-US"/>
              <a:t>Thank you to our Partners​</a:t>
            </a:r>
          </a:p>
        </p:txBody>
      </p:sp>
      <p:pic>
        <p:nvPicPr>
          <p:cNvPr id="8" name="Picture 7" descr="A colorful circle with black text&#10;&#10;Description automatically generated">
            <a:extLst>
              <a:ext uri="{FF2B5EF4-FFF2-40B4-BE49-F238E27FC236}">
                <a16:creationId xmlns:a16="http://schemas.microsoft.com/office/drawing/2014/main" id="{2C034812-762A-A177-A05A-C5AC2C9915F8}"/>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grpSp>
        <p:nvGrpSpPr>
          <p:cNvPr id="13" name="Group 12">
            <a:extLst>
              <a:ext uri="{FF2B5EF4-FFF2-40B4-BE49-F238E27FC236}">
                <a16:creationId xmlns:a16="http://schemas.microsoft.com/office/drawing/2014/main" id="{F371152B-0170-7C55-386F-D66BA30A118E}"/>
              </a:ext>
            </a:extLst>
          </p:cNvPr>
          <p:cNvGrpSpPr/>
          <p:nvPr/>
        </p:nvGrpSpPr>
        <p:grpSpPr>
          <a:xfrm>
            <a:off x="1879826" y="2482589"/>
            <a:ext cx="5655091" cy="568414"/>
            <a:chOff x="1879826" y="2482589"/>
            <a:chExt cx="5655091" cy="568414"/>
          </a:xfrm>
        </p:grpSpPr>
        <p:pic>
          <p:nvPicPr>
            <p:cNvPr id="11" name="Picture 10">
              <a:extLst>
                <a:ext uri="{FF2B5EF4-FFF2-40B4-BE49-F238E27FC236}">
                  <a16:creationId xmlns:a16="http://schemas.microsoft.com/office/drawing/2014/main" id="{F36E51DA-841B-3D90-163A-68A598212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79" y="2482589"/>
              <a:ext cx="2421938" cy="568414"/>
            </a:xfrm>
            <a:prstGeom prst="rect">
              <a:avLst/>
            </a:prstGeom>
          </p:spPr>
        </p:pic>
        <p:pic>
          <p:nvPicPr>
            <p:cNvPr id="26" name="Picture 25">
              <a:extLst>
                <a:ext uri="{FF2B5EF4-FFF2-40B4-BE49-F238E27FC236}">
                  <a16:creationId xmlns:a16="http://schemas.microsoft.com/office/drawing/2014/main" id="{C7F1DE8F-7E99-ED30-2C0E-00200AE98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826" y="2521719"/>
              <a:ext cx="2581873" cy="529284"/>
            </a:xfrm>
            <a:prstGeom prst="rect">
              <a:avLst/>
            </a:prstGeom>
          </p:spPr>
        </p:pic>
      </p:grpSp>
      <p:cxnSp>
        <p:nvCxnSpPr>
          <p:cNvPr id="2" name="Straight Connector 1">
            <a:extLst>
              <a:ext uri="{FF2B5EF4-FFF2-40B4-BE49-F238E27FC236}">
                <a16:creationId xmlns:a16="http://schemas.microsoft.com/office/drawing/2014/main" id="{8B258516-2689-8377-507C-A348E3208F9F}"/>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13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lorful circle with black text&#10;&#10;Description automatically generated">
            <a:extLst>
              <a:ext uri="{FF2B5EF4-FFF2-40B4-BE49-F238E27FC236}">
                <a16:creationId xmlns:a16="http://schemas.microsoft.com/office/drawing/2014/main" id="{95FA9677-07C9-4722-DB75-9D8F1F7D4E4F}"/>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sp>
        <p:nvSpPr>
          <p:cNvPr id="3" name="TextBox 2">
            <a:extLst>
              <a:ext uri="{FF2B5EF4-FFF2-40B4-BE49-F238E27FC236}">
                <a16:creationId xmlns:a16="http://schemas.microsoft.com/office/drawing/2014/main" id="{733D7174-72CC-2BCC-007C-CD119315FB2E}"/>
              </a:ext>
            </a:extLst>
          </p:cNvPr>
          <p:cNvSpPr txBox="1"/>
          <p:nvPr/>
        </p:nvSpPr>
        <p:spPr>
          <a:xfrm>
            <a:off x="2286000" y="877118"/>
            <a:ext cx="4572000" cy="369332"/>
          </a:xfrm>
          <a:prstGeom prst="rect">
            <a:avLst/>
          </a:prstGeom>
          <a:noFill/>
        </p:spPr>
        <p:txBody>
          <a:bodyPr wrap="square">
            <a:spAutoFit/>
          </a:bodyPr>
          <a:lstStyle>
            <a:defPPr>
              <a:defRPr lang="en-US"/>
            </a:defPPr>
            <a:lvl1pPr algn="ctr">
              <a:defRPr b="0">
                <a:solidFill>
                  <a:schemeClr val="tx1">
                    <a:lumMod val="65000"/>
                    <a:lumOff val="35000"/>
                  </a:schemeClr>
                </a:solidFill>
              </a:defRPr>
            </a:lvl1pPr>
          </a:lstStyle>
          <a:p>
            <a:r>
              <a:rPr lang="en-US"/>
              <a:t>Thank you to our Generous Sponsors</a:t>
            </a:r>
          </a:p>
        </p:txBody>
      </p:sp>
      <p:cxnSp>
        <p:nvCxnSpPr>
          <p:cNvPr id="4" name="Straight Connector 3">
            <a:extLst>
              <a:ext uri="{FF2B5EF4-FFF2-40B4-BE49-F238E27FC236}">
                <a16:creationId xmlns:a16="http://schemas.microsoft.com/office/drawing/2014/main" id="{1E6C9603-4DC0-C58A-E3F1-50B78E65B1F5}"/>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grpSp>
        <p:nvGrpSpPr>
          <p:cNvPr id="8" name="Grupo 7">
            <a:extLst>
              <a:ext uri="{FF2B5EF4-FFF2-40B4-BE49-F238E27FC236}">
                <a16:creationId xmlns:a16="http://schemas.microsoft.com/office/drawing/2014/main" id="{02CBC003-8B49-E359-02FA-DC6B38A027C5}"/>
              </a:ext>
            </a:extLst>
          </p:cNvPr>
          <p:cNvGrpSpPr/>
          <p:nvPr/>
        </p:nvGrpSpPr>
        <p:grpSpPr>
          <a:xfrm>
            <a:off x="434447" y="1599677"/>
            <a:ext cx="8132127" cy="2578605"/>
            <a:chOff x="434447" y="1599677"/>
            <a:chExt cx="8132127" cy="2578605"/>
          </a:xfrm>
        </p:grpSpPr>
        <p:pic>
          <p:nvPicPr>
            <p:cNvPr id="14" name="Picture 13" descr="A close up of a logo&#10;&#10;Description automatically generated">
              <a:extLst>
                <a:ext uri="{FF2B5EF4-FFF2-40B4-BE49-F238E27FC236}">
                  <a16:creationId xmlns:a16="http://schemas.microsoft.com/office/drawing/2014/main" id="{39E7B885-4AD9-6113-F917-98FFC739E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661" y="1599677"/>
              <a:ext cx="1069194" cy="1069194"/>
            </a:xfrm>
            <a:prstGeom prst="rect">
              <a:avLst/>
            </a:prstGeom>
          </p:spPr>
        </p:pic>
        <p:pic>
          <p:nvPicPr>
            <p:cNvPr id="16" name="Picture 15" descr="A black and yellow logo&#10;&#10;Description automatically generated">
              <a:extLst>
                <a:ext uri="{FF2B5EF4-FFF2-40B4-BE49-F238E27FC236}">
                  <a16:creationId xmlns:a16="http://schemas.microsoft.com/office/drawing/2014/main" id="{8025155D-D715-2138-2C75-069AC99B5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284" y="3097285"/>
              <a:ext cx="796214" cy="887924"/>
            </a:xfrm>
            <a:prstGeom prst="rect">
              <a:avLst/>
            </a:prstGeom>
          </p:spPr>
        </p:pic>
        <p:pic>
          <p:nvPicPr>
            <p:cNvPr id="18" name="Picture 17" descr="A blue and white logo&#10;&#10;Description automatically generated">
              <a:extLst>
                <a:ext uri="{FF2B5EF4-FFF2-40B4-BE49-F238E27FC236}">
                  <a16:creationId xmlns:a16="http://schemas.microsoft.com/office/drawing/2014/main" id="{03701EB8-0429-BFC7-1CB7-C0FA19DE9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149" y="1825307"/>
              <a:ext cx="877601" cy="524520"/>
            </a:xfrm>
            <a:prstGeom prst="rect">
              <a:avLst/>
            </a:prstGeom>
          </p:spPr>
        </p:pic>
        <p:pic>
          <p:nvPicPr>
            <p:cNvPr id="20" name="Picture 19" descr="A logo for a company&#10;&#10;Description automatically generated">
              <a:extLst>
                <a:ext uri="{FF2B5EF4-FFF2-40B4-BE49-F238E27FC236}">
                  <a16:creationId xmlns:a16="http://schemas.microsoft.com/office/drawing/2014/main" id="{5F51FFC5-7FA6-2751-58AA-B58D73B32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0037" y="1871970"/>
              <a:ext cx="893100" cy="524521"/>
            </a:xfrm>
            <a:prstGeom prst="rect">
              <a:avLst/>
            </a:prstGeom>
          </p:spPr>
        </p:pic>
        <p:pic>
          <p:nvPicPr>
            <p:cNvPr id="24" name="Graphic 23">
              <a:extLst>
                <a:ext uri="{FF2B5EF4-FFF2-40B4-BE49-F238E27FC236}">
                  <a16:creationId xmlns:a16="http://schemas.microsoft.com/office/drawing/2014/main" id="{FC5C0650-A023-29A2-CCE2-198BB7F42A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2277" y="1901057"/>
              <a:ext cx="1174297" cy="372836"/>
            </a:xfrm>
            <a:prstGeom prst="rect">
              <a:avLst/>
            </a:prstGeom>
          </p:spPr>
        </p:pic>
        <p:pic>
          <p:nvPicPr>
            <p:cNvPr id="30" name="Picture 29">
              <a:extLst>
                <a:ext uri="{FF2B5EF4-FFF2-40B4-BE49-F238E27FC236}">
                  <a16:creationId xmlns:a16="http://schemas.microsoft.com/office/drawing/2014/main" id="{FAB5D572-51F6-8488-23C5-E617CF2ED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6285" y="3324183"/>
              <a:ext cx="1102212" cy="361551"/>
            </a:xfrm>
            <a:prstGeom prst="rect">
              <a:avLst/>
            </a:prstGeom>
          </p:spPr>
        </p:pic>
        <p:pic>
          <p:nvPicPr>
            <p:cNvPr id="32" name="Picture 31">
              <a:extLst>
                <a:ext uri="{FF2B5EF4-FFF2-40B4-BE49-F238E27FC236}">
                  <a16:creationId xmlns:a16="http://schemas.microsoft.com/office/drawing/2014/main" id="{19EF222C-C01F-CB7A-9CCB-DD49C99C3E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0585" y="3252745"/>
              <a:ext cx="1119834" cy="428778"/>
            </a:xfrm>
            <a:prstGeom prst="rect">
              <a:avLst/>
            </a:prstGeom>
          </p:spPr>
        </p:pic>
        <p:pic>
          <p:nvPicPr>
            <p:cNvPr id="2" name="Imagen 1" descr="Imagen que contiene tarjeta de presentación&#10;&#10;Descripción generada automáticamente">
              <a:extLst>
                <a:ext uri="{FF2B5EF4-FFF2-40B4-BE49-F238E27FC236}">
                  <a16:creationId xmlns:a16="http://schemas.microsoft.com/office/drawing/2014/main" id="{9DE56ABF-28D5-4D18-EA5B-D097A088274B}"/>
                </a:ext>
              </a:extLst>
            </p:cNvPr>
            <p:cNvPicPr>
              <a:picLocks noChangeAspect="1"/>
            </p:cNvPicPr>
            <p:nvPr/>
          </p:nvPicPr>
          <p:blipFill>
            <a:blip r:embed="rId11"/>
            <a:stretch>
              <a:fillRect/>
            </a:stretch>
          </p:blipFill>
          <p:spPr>
            <a:xfrm>
              <a:off x="2986053" y="3096409"/>
              <a:ext cx="1073223" cy="1081873"/>
            </a:xfrm>
            <a:prstGeom prst="rect">
              <a:avLst/>
            </a:prstGeom>
          </p:spPr>
        </p:pic>
        <p:pic>
          <p:nvPicPr>
            <p:cNvPr id="6" name="Imagen 5" descr="Interfaz de usuario gráfica, Sitio web&#10;&#10;Descripción generada automáticamente">
              <a:extLst>
                <a:ext uri="{FF2B5EF4-FFF2-40B4-BE49-F238E27FC236}">
                  <a16:creationId xmlns:a16="http://schemas.microsoft.com/office/drawing/2014/main" id="{68CA9251-740E-BE8A-D45B-C148215AAEC7}"/>
                </a:ext>
              </a:extLst>
            </p:cNvPr>
            <p:cNvPicPr>
              <a:picLocks noChangeAspect="1"/>
            </p:cNvPicPr>
            <p:nvPr/>
          </p:nvPicPr>
          <p:blipFill>
            <a:blip r:embed="rId12"/>
            <a:stretch>
              <a:fillRect/>
            </a:stretch>
          </p:blipFill>
          <p:spPr>
            <a:xfrm>
              <a:off x="633171" y="1826562"/>
              <a:ext cx="1353323" cy="764238"/>
            </a:xfrm>
            <a:prstGeom prst="rect">
              <a:avLst/>
            </a:prstGeom>
          </p:spPr>
        </p:pic>
        <p:pic>
          <p:nvPicPr>
            <p:cNvPr id="5" name="Imagen 4">
              <a:extLst>
                <a:ext uri="{FF2B5EF4-FFF2-40B4-BE49-F238E27FC236}">
                  <a16:creationId xmlns:a16="http://schemas.microsoft.com/office/drawing/2014/main" id="{FABF7BDC-06F9-1511-3331-7B98D502F6A6}"/>
                </a:ext>
              </a:extLst>
            </p:cNvPr>
            <p:cNvPicPr>
              <a:picLocks noChangeAspect="1"/>
            </p:cNvPicPr>
            <p:nvPr/>
          </p:nvPicPr>
          <p:blipFill>
            <a:blip r:embed="rId13"/>
            <a:stretch>
              <a:fillRect/>
            </a:stretch>
          </p:blipFill>
          <p:spPr>
            <a:xfrm>
              <a:off x="434447" y="3188016"/>
              <a:ext cx="2207761" cy="730704"/>
            </a:xfrm>
            <a:prstGeom prst="rect">
              <a:avLst/>
            </a:prstGeom>
          </p:spPr>
        </p:pic>
      </p:grpSp>
    </p:spTree>
    <p:extLst>
      <p:ext uri="{BB962C8B-B14F-4D97-AF65-F5344CB8AC3E}">
        <p14:creationId xmlns:p14="http://schemas.microsoft.com/office/powerpoint/2010/main" val="13735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4683B1-1BB8-7011-DBA7-F0F95568460A}"/>
              </a:ext>
            </a:extLst>
          </p:cNvPr>
          <p:cNvSpPr txBox="1"/>
          <p:nvPr/>
        </p:nvSpPr>
        <p:spPr>
          <a:xfrm>
            <a:off x="2286000" y="877118"/>
            <a:ext cx="4572000" cy="369332"/>
          </a:xfrm>
          <a:prstGeom prst="rect">
            <a:avLst/>
          </a:prstGeom>
          <a:noFill/>
        </p:spPr>
        <p:txBody>
          <a:bodyPr wrap="square">
            <a:spAutoFit/>
          </a:bodyPr>
          <a:lstStyle>
            <a:defPPr>
              <a:defRPr lang="en-US"/>
            </a:defPPr>
            <a:lvl1pPr algn="ctr">
              <a:defRPr>
                <a:solidFill>
                  <a:schemeClr val="tx1">
                    <a:lumMod val="65000"/>
                    <a:lumOff val="35000"/>
                  </a:schemeClr>
                </a:solidFill>
              </a:defRPr>
            </a:lvl1pPr>
          </a:lstStyle>
          <a:p>
            <a:r>
              <a:rPr lang="en-US"/>
              <a:t>Thank you to our Advisory Board Members​</a:t>
            </a:r>
          </a:p>
        </p:txBody>
      </p:sp>
      <p:pic>
        <p:nvPicPr>
          <p:cNvPr id="8" name="Picture 7" descr="A colorful circle with black text&#10;&#10;Description automatically generated">
            <a:extLst>
              <a:ext uri="{FF2B5EF4-FFF2-40B4-BE49-F238E27FC236}">
                <a16:creationId xmlns:a16="http://schemas.microsoft.com/office/drawing/2014/main" id="{2C034812-762A-A177-A05A-C5AC2C9915F8}"/>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sp>
        <p:nvSpPr>
          <p:cNvPr id="14" name="TextBox 13">
            <a:extLst>
              <a:ext uri="{FF2B5EF4-FFF2-40B4-BE49-F238E27FC236}">
                <a16:creationId xmlns:a16="http://schemas.microsoft.com/office/drawing/2014/main" id="{901F3B54-9D48-EFFA-CDED-77D5F129E532}"/>
              </a:ext>
            </a:extLst>
          </p:cNvPr>
          <p:cNvSpPr txBox="1"/>
          <p:nvPr/>
        </p:nvSpPr>
        <p:spPr>
          <a:xfrm>
            <a:off x="-1" y="1555659"/>
            <a:ext cx="4833257" cy="2969787"/>
          </a:xfrm>
          <a:prstGeom prst="rect">
            <a:avLst/>
          </a:prstGeom>
          <a:noFill/>
        </p:spPr>
        <p:txBody>
          <a:bodyPr wrap="square" rtlCol="0">
            <a:spAutoFit/>
          </a:bodyPr>
          <a:lstStyle/>
          <a:p>
            <a:pPr algn="ctr">
              <a:lnSpc>
                <a:spcPct val="150000"/>
              </a:lnSpc>
            </a:pPr>
            <a:r>
              <a:rPr lang="en-US" sz="1400" b="0" i="0">
                <a:solidFill>
                  <a:srgbClr val="5E5E5E"/>
                </a:solidFill>
                <a:effectLst/>
              </a:rPr>
              <a:t>Mark </a:t>
            </a:r>
            <a:r>
              <a:rPr lang="en-US" sz="1400" i="0" err="1">
                <a:solidFill>
                  <a:srgbClr val="5E5E5E"/>
                </a:solidFill>
                <a:effectLst/>
              </a:rPr>
              <a:t>Bogdansky</a:t>
            </a:r>
            <a:r>
              <a:rPr lang="en-US" sz="1400" b="0" i="0">
                <a:solidFill>
                  <a:srgbClr val="5E5E5E"/>
                </a:solidFill>
                <a:effectLst/>
              </a:rPr>
              <a:t>, </a:t>
            </a:r>
            <a:r>
              <a:rPr lang="en-US" sz="1400" b="1" i="0">
                <a:solidFill>
                  <a:srgbClr val="5E5E5E"/>
                </a:solidFill>
                <a:effectLst/>
              </a:rPr>
              <a:t>Auto Care Association</a:t>
            </a:r>
          </a:p>
          <a:p>
            <a:pPr algn="ctr">
              <a:lnSpc>
                <a:spcPct val="150000"/>
              </a:lnSpc>
            </a:pPr>
            <a:r>
              <a:rPr lang="en-US" sz="1400" b="0" i="0">
                <a:solidFill>
                  <a:srgbClr val="5E5E5E"/>
                </a:solidFill>
                <a:effectLst/>
              </a:rPr>
              <a:t>Glenda  </a:t>
            </a:r>
            <a:r>
              <a:rPr lang="en-US" sz="1400" i="0" err="1">
                <a:solidFill>
                  <a:srgbClr val="5E5E5E"/>
                </a:solidFill>
                <a:effectLst/>
              </a:rPr>
              <a:t>Brungardt</a:t>
            </a:r>
            <a:r>
              <a:rPr lang="en-US" sz="1400" b="0" i="0">
                <a:solidFill>
                  <a:srgbClr val="5E5E5E"/>
                </a:solidFill>
                <a:effectLst/>
              </a:rPr>
              <a:t>, </a:t>
            </a:r>
            <a:r>
              <a:rPr lang="en-US" sz="1400" b="1" i="0">
                <a:solidFill>
                  <a:srgbClr val="5E5E5E"/>
                </a:solidFill>
                <a:effectLst/>
              </a:rPr>
              <a:t>The Exhibitor Advocate</a:t>
            </a:r>
          </a:p>
          <a:p>
            <a:pPr algn="ctr">
              <a:lnSpc>
                <a:spcPct val="150000"/>
              </a:lnSpc>
            </a:pPr>
            <a:r>
              <a:rPr lang="en-US" sz="1400" b="0" i="0">
                <a:solidFill>
                  <a:srgbClr val="5E5E5E"/>
                </a:solidFill>
                <a:effectLst/>
              </a:rPr>
              <a:t>Marsha </a:t>
            </a:r>
            <a:r>
              <a:rPr lang="en-US" sz="1400" i="0">
                <a:solidFill>
                  <a:srgbClr val="5E5E5E"/>
                </a:solidFill>
                <a:effectLst/>
              </a:rPr>
              <a:t>Flanagan</a:t>
            </a:r>
            <a:r>
              <a:rPr lang="en-US" sz="1400" b="0" i="0">
                <a:solidFill>
                  <a:srgbClr val="5E5E5E"/>
                </a:solidFill>
                <a:effectLst/>
              </a:rPr>
              <a:t>, </a:t>
            </a:r>
            <a:r>
              <a:rPr lang="en-US" sz="1400" b="1" i="0">
                <a:solidFill>
                  <a:srgbClr val="5E5E5E"/>
                </a:solidFill>
                <a:effectLst/>
              </a:rPr>
              <a:t>IAEE</a:t>
            </a:r>
          </a:p>
          <a:p>
            <a:pPr algn="ctr">
              <a:lnSpc>
                <a:spcPct val="150000"/>
              </a:lnSpc>
            </a:pPr>
            <a:r>
              <a:rPr lang="en-US" sz="1400" b="0" i="0">
                <a:solidFill>
                  <a:srgbClr val="5E5E5E"/>
                </a:solidFill>
                <a:effectLst/>
              </a:rPr>
              <a:t>Larry </a:t>
            </a:r>
            <a:r>
              <a:rPr lang="en-US" sz="1400" i="0" err="1">
                <a:solidFill>
                  <a:srgbClr val="5E5E5E"/>
                </a:solidFill>
                <a:effectLst/>
              </a:rPr>
              <a:t>Grossenbacher</a:t>
            </a:r>
            <a:r>
              <a:rPr lang="en-US" sz="1400" b="0" i="0">
                <a:solidFill>
                  <a:srgbClr val="5E5E5E"/>
                </a:solidFill>
                <a:effectLst/>
              </a:rPr>
              <a:t>, </a:t>
            </a:r>
            <a:r>
              <a:rPr lang="en-US" sz="1400" b="1" i="0">
                <a:solidFill>
                  <a:srgbClr val="5E5E5E"/>
                </a:solidFill>
                <a:effectLst/>
              </a:rPr>
              <a:t>CSI Worldwide</a:t>
            </a:r>
          </a:p>
          <a:p>
            <a:pPr algn="ctr">
              <a:lnSpc>
                <a:spcPct val="150000"/>
              </a:lnSpc>
            </a:pPr>
            <a:r>
              <a:rPr lang="en-US" sz="1400" b="0" i="0">
                <a:solidFill>
                  <a:srgbClr val="5E5E5E"/>
                </a:solidFill>
                <a:effectLst/>
              </a:rPr>
              <a:t>Kai </a:t>
            </a:r>
            <a:r>
              <a:rPr lang="en-US" sz="1400" i="0" err="1">
                <a:solidFill>
                  <a:srgbClr val="5E5E5E"/>
                </a:solidFill>
                <a:effectLst/>
              </a:rPr>
              <a:t>Hattendorf</a:t>
            </a:r>
            <a:r>
              <a:rPr lang="en-US" sz="1400" b="0" i="0">
                <a:solidFill>
                  <a:srgbClr val="5E5E5E"/>
                </a:solidFill>
                <a:effectLst/>
              </a:rPr>
              <a:t>, </a:t>
            </a:r>
            <a:r>
              <a:rPr lang="en-US" sz="1400" b="1" i="0">
                <a:solidFill>
                  <a:srgbClr val="5E5E5E"/>
                </a:solidFill>
                <a:effectLst/>
              </a:rPr>
              <a:t>UFI</a:t>
            </a:r>
          </a:p>
          <a:p>
            <a:pPr algn="ctr">
              <a:lnSpc>
                <a:spcPct val="150000"/>
              </a:lnSpc>
            </a:pPr>
            <a:r>
              <a:rPr lang="en-US" sz="1400" b="0" i="0">
                <a:solidFill>
                  <a:srgbClr val="5E5E5E"/>
                </a:solidFill>
                <a:effectLst/>
              </a:rPr>
              <a:t>Susanne </a:t>
            </a:r>
            <a:r>
              <a:rPr lang="en-US" sz="1400" b="0" i="0" err="1">
                <a:solidFill>
                  <a:srgbClr val="5E5E5E"/>
                </a:solidFill>
                <a:effectLst/>
              </a:rPr>
              <a:t>Hennigers</a:t>
            </a:r>
            <a:r>
              <a:rPr lang="en-US" sz="1400" b="0" i="0">
                <a:solidFill>
                  <a:srgbClr val="5E5E5E"/>
                </a:solidFill>
                <a:effectLst/>
              </a:rPr>
              <a:t>, </a:t>
            </a:r>
            <a:r>
              <a:rPr lang="en-US" sz="1400" b="1" i="0">
                <a:solidFill>
                  <a:srgbClr val="5E5E5E"/>
                </a:solidFill>
                <a:effectLst/>
              </a:rPr>
              <a:t>Messe Munich   </a:t>
            </a:r>
          </a:p>
          <a:p>
            <a:pPr algn="ctr">
              <a:lnSpc>
                <a:spcPct val="150000"/>
              </a:lnSpc>
            </a:pPr>
            <a:r>
              <a:rPr lang="en-US" sz="1400" b="0" i="0">
                <a:solidFill>
                  <a:srgbClr val="5E5E5E"/>
                </a:solidFill>
                <a:effectLst/>
              </a:rPr>
              <a:t>Lori Jenks, </a:t>
            </a:r>
            <a:r>
              <a:rPr lang="en-US" sz="1400" b="1" i="0">
                <a:solidFill>
                  <a:srgbClr val="5E5E5E"/>
                </a:solidFill>
                <a:effectLst/>
              </a:rPr>
              <a:t> Access Intelligence   </a:t>
            </a:r>
          </a:p>
          <a:p>
            <a:pPr algn="ctr">
              <a:lnSpc>
                <a:spcPct val="150000"/>
              </a:lnSpc>
            </a:pPr>
            <a:r>
              <a:rPr lang="en-US" sz="1400" b="0" i="0">
                <a:solidFill>
                  <a:srgbClr val="5E5E5E"/>
                </a:solidFill>
                <a:effectLst/>
              </a:rPr>
              <a:t>Julie </a:t>
            </a:r>
            <a:r>
              <a:rPr lang="en-US" sz="1400" b="0" i="0" err="1">
                <a:solidFill>
                  <a:srgbClr val="5E5E5E"/>
                </a:solidFill>
                <a:effectLst/>
              </a:rPr>
              <a:t>Kagy</a:t>
            </a:r>
            <a:r>
              <a:rPr lang="en-US" sz="1400" b="0" i="0">
                <a:solidFill>
                  <a:srgbClr val="5E5E5E"/>
                </a:solidFill>
                <a:effectLst/>
              </a:rPr>
              <a:t>, </a:t>
            </a:r>
            <a:r>
              <a:rPr lang="en-US" sz="1400" b="1" i="0">
                <a:solidFill>
                  <a:srgbClr val="5E5E5E"/>
                </a:solidFill>
                <a:effectLst/>
              </a:rPr>
              <a:t>ESCA</a:t>
            </a:r>
            <a:r>
              <a:rPr lang="en-US" sz="1400" b="0" i="0">
                <a:solidFill>
                  <a:srgbClr val="5E5E5E"/>
                </a:solidFill>
                <a:effectLst/>
              </a:rPr>
              <a:t>   </a:t>
            </a:r>
          </a:p>
          <a:p>
            <a:pPr algn="ctr">
              <a:lnSpc>
                <a:spcPct val="150000"/>
              </a:lnSpc>
            </a:pPr>
            <a:endParaRPr lang="en-US" sz="1400"/>
          </a:p>
        </p:txBody>
      </p:sp>
      <p:sp>
        <p:nvSpPr>
          <p:cNvPr id="16" name="TextBox 15">
            <a:extLst>
              <a:ext uri="{FF2B5EF4-FFF2-40B4-BE49-F238E27FC236}">
                <a16:creationId xmlns:a16="http://schemas.microsoft.com/office/drawing/2014/main" id="{0F284809-2B67-170E-1897-CDB607907437}"/>
              </a:ext>
            </a:extLst>
          </p:cNvPr>
          <p:cNvSpPr txBox="1"/>
          <p:nvPr/>
        </p:nvSpPr>
        <p:spPr>
          <a:xfrm>
            <a:off x="4389652" y="1486806"/>
            <a:ext cx="4754348" cy="2964401"/>
          </a:xfrm>
          <a:prstGeom prst="rect">
            <a:avLst/>
          </a:prstGeom>
          <a:noFill/>
        </p:spPr>
        <p:txBody>
          <a:bodyPr wrap="square" rtlCol="0">
            <a:spAutoFit/>
          </a:bodyPr>
          <a:lstStyle>
            <a:defPPr>
              <a:defRPr lang="en-US"/>
            </a:defPPr>
            <a:lvl1pPr>
              <a:defRPr sz="1200" b="0" i="0">
                <a:solidFill>
                  <a:srgbClr val="5E5E5E"/>
                </a:solidFill>
                <a:effectLst/>
                <a:latin typeface="Montserrat" panose="00000500000000000000" pitchFamily="2" charset="0"/>
              </a:defRPr>
            </a:lvl1pPr>
          </a:lstStyle>
          <a:p>
            <a:pPr algn="ctr">
              <a:lnSpc>
                <a:spcPct val="150000"/>
              </a:lnSpc>
            </a:pPr>
            <a:r>
              <a:rPr lang="en-US" sz="1400">
                <a:latin typeface="+mn-lt"/>
              </a:rPr>
              <a:t>Claude Molinari,  </a:t>
            </a:r>
            <a:r>
              <a:rPr lang="en-US" sz="1400" b="1">
                <a:latin typeface="+mn-lt"/>
              </a:rPr>
              <a:t>Visit Detroit   </a:t>
            </a:r>
          </a:p>
          <a:p>
            <a:pPr algn="ctr">
              <a:lnSpc>
                <a:spcPct val="150000"/>
              </a:lnSpc>
            </a:pPr>
            <a:r>
              <a:rPr lang="en-US" sz="1400">
                <a:latin typeface="+mn-lt"/>
              </a:rPr>
              <a:t>Vincent </a:t>
            </a:r>
            <a:r>
              <a:rPr lang="en-US" sz="1400" err="1">
                <a:latin typeface="+mn-lt"/>
              </a:rPr>
              <a:t>Polito</a:t>
            </a:r>
            <a:r>
              <a:rPr lang="en-US" sz="1400">
                <a:latin typeface="+mn-lt"/>
              </a:rPr>
              <a:t>, </a:t>
            </a:r>
            <a:r>
              <a:rPr lang="en-US" sz="1400" b="1">
                <a:latin typeface="+mn-lt"/>
              </a:rPr>
              <a:t>SISO</a:t>
            </a:r>
          </a:p>
          <a:p>
            <a:pPr algn="ctr">
              <a:lnSpc>
                <a:spcPct val="150000"/>
              </a:lnSpc>
            </a:pPr>
            <a:r>
              <a:rPr lang="en-US" sz="1400">
                <a:latin typeface="+mn-lt"/>
              </a:rPr>
              <a:t>Jason Popp, </a:t>
            </a:r>
            <a:r>
              <a:rPr lang="en-US" sz="1400" b="1">
                <a:latin typeface="+mn-lt"/>
              </a:rPr>
              <a:t>Moss   </a:t>
            </a:r>
          </a:p>
          <a:p>
            <a:pPr algn="ctr">
              <a:lnSpc>
                <a:spcPct val="150000"/>
              </a:lnSpc>
            </a:pPr>
            <a:r>
              <a:rPr lang="en-US" sz="1400">
                <a:latin typeface="+mn-lt"/>
              </a:rPr>
              <a:t>Laura Purdy, </a:t>
            </a:r>
            <a:r>
              <a:rPr lang="en-US" sz="1400" b="1">
                <a:latin typeface="+mn-lt"/>
              </a:rPr>
              <a:t> Exhibition Place  </a:t>
            </a:r>
          </a:p>
          <a:p>
            <a:pPr algn="ctr">
              <a:lnSpc>
                <a:spcPct val="150000"/>
              </a:lnSpc>
            </a:pPr>
            <a:r>
              <a:rPr lang="en-US" sz="1400">
                <a:latin typeface="+mn-lt"/>
              </a:rPr>
              <a:t>Jeff Quade, </a:t>
            </a:r>
            <a:r>
              <a:rPr lang="en-US" sz="1400" b="1">
                <a:latin typeface="+mn-lt"/>
              </a:rPr>
              <a:t>GES   </a:t>
            </a:r>
          </a:p>
          <a:p>
            <a:pPr algn="ctr">
              <a:lnSpc>
                <a:spcPct val="150000"/>
              </a:lnSpc>
            </a:pPr>
            <a:r>
              <a:rPr lang="en-US" sz="1400">
                <a:latin typeface="+mn-lt"/>
              </a:rPr>
              <a:t>Janice Rogers, </a:t>
            </a:r>
            <a:r>
              <a:rPr lang="en-US" sz="1400" b="1">
                <a:latin typeface="+mn-lt"/>
              </a:rPr>
              <a:t>Diversified Communications</a:t>
            </a:r>
          </a:p>
          <a:p>
            <a:pPr algn="ctr">
              <a:lnSpc>
                <a:spcPct val="150000"/>
              </a:lnSpc>
            </a:pPr>
            <a:r>
              <a:rPr lang="en-US" sz="1400">
                <a:latin typeface="+mn-lt"/>
              </a:rPr>
              <a:t>John Schreiber, </a:t>
            </a:r>
            <a:r>
              <a:rPr lang="en-US" sz="1400" b="1">
                <a:latin typeface="+mn-lt"/>
              </a:rPr>
              <a:t>LVCVA   </a:t>
            </a:r>
          </a:p>
          <a:p>
            <a:pPr algn="ctr">
              <a:lnSpc>
                <a:spcPct val="150000"/>
              </a:lnSpc>
            </a:pPr>
            <a:r>
              <a:rPr lang="en-US" sz="1400">
                <a:latin typeface="+mn-lt"/>
              </a:rPr>
              <a:t>Phil  Stone, </a:t>
            </a:r>
            <a:r>
              <a:rPr lang="en-US" sz="1400" b="1">
                <a:latin typeface="+mn-lt"/>
              </a:rPr>
              <a:t>Plural Strategy   </a:t>
            </a:r>
          </a:p>
          <a:p>
            <a:pPr algn="ctr">
              <a:lnSpc>
                <a:spcPct val="150000"/>
              </a:lnSpc>
            </a:pPr>
            <a:r>
              <a:rPr lang="en-US" sz="1400">
                <a:latin typeface="+mn-lt"/>
              </a:rPr>
              <a:t>Steve Walker, </a:t>
            </a:r>
            <a:r>
              <a:rPr lang="en-US" sz="1400" b="1">
                <a:latin typeface="+mn-lt"/>
              </a:rPr>
              <a:t>MGM    </a:t>
            </a:r>
          </a:p>
        </p:txBody>
      </p:sp>
      <p:cxnSp>
        <p:nvCxnSpPr>
          <p:cNvPr id="2" name="Straight Connector 1">
            <a:extLst>
              <a:ext uri="{FF2B5EF4-FFF2-40B4-BE49-F238E27FC236}">
                <a16:creationId xmlns:a16="http://schemas.microsoft.com/office/drawing/2014/main" id="{B277CAA2-C8D9-9A2C-DBF1-396B3560379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0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1FB56190-27D0-7E78-98B5-6F1A795E2C51}"/>
              </a:ext>
            </a:extLst>
          </p:cNvPr>
          <p:cNvSpPr/>
          <p:nvPr/>
        </p:nvSpPr>
        <p:spPr>
          <a:xfrm>
            <a:off x="591440" y="2097662"/>
            <a:ext cx="5093080" cy="1330299"/>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A7AA01-B547-5C44-D4C1-264951558C50}"/>
              </a:ext>
            </a:extLst>
          </p:cNvPr>
          <p:cNvSpPr txBox="1"/>
          <p:nvPr/>
        </p:nvSpPr>
        <p:spPr>
          <a:xfrm>
            <a:off x="643690" y="4176746"/>
            <a:ext cx="8092096" cy="646331"/>
          </a:xfrm>
          <a:prstGeom prst="rect">
            <a:avLst/>
          </a:prstGeom>
          <a:noFill/>
        </p:spPr>
        <p:txBody>
          <a:bodyPr wrap="square">
            <a:spAutoFit/>
          </a:bodyPr>
          <a:lstStyle/>
          <a:p>
            <a:pPr algn="ctr"/>
            <a:r>
              <a:rPr lang="en-US" b="1" i="1">
                <a:solidFill>
                  <a:schemeClr val="bg1">
                    <a:lumMod val="50000"/>
                  </a:schemeClr>
                </a:solidFill>
              </a:rPr>
              <a:t>For his unwavering dedication and leadership in advancing sustainability within the exhibition industry. </a:t>
            </a:r>
          </a:p>
        </p:txBody>
      </p:sp>
      <p:pic>
        <p:nvPicPr>
          <p:cNvPr id="3" name="Picture 2" descr="A logo for a award&#10;&#10;Description automatically generated">
            <a:extLst>
              <a:ext uri="{FF2B5EF4-FFF2-40B4-BE49-F238E27FC236}">
                <a16:creationId xmlns:a16="http://schemas.microsoft.com/office/drawing/2014/main" id="{F03EFD81-EF8C-DA04-682A-8C5B963A26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9999" y="1823427"/>
            <a:ext cx="2093936" cy="1984408"/>
          </a:xfrm>
          <a:prstGeom prst="rect">
            <a:avLst/>
          </a:prstGeom>
        </p:spPr>
      </p:pic>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3">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sp>
        <p:nvSpPr>
          <p:cNvPr id="9" name="TextBox 8">
            <a:extLst>
              <a:ext uri="{FF2B5EF4-FFF2-40B4-BE49-F238E27FC236}">
                <a16:creationId xmlns:a16="http://schemas.microsoft.com/office/drawing/2014/main" id="{CFCC00B3-32D9-2C76-107E-6CC157584B28}"/>
              </a:ext>
            </a:extLst>
          </p:cNvPr>
          <p:cNvSpPr txBox="1"/>
          <p:nvPr/>
        </p:nvSpPr>
        <p:spPr>
          <a:xfrm>
            <a:off x="3114031" y="765583"/>
            <a:ext cx="3151415" cy="523220"/>
          </a:xfrm>
          <a:prstGeom prst="rect">
            <a:avLst/>
          </a:prstGeom>
          <a:noFill/>
        </p:spPr>
        <p:txBody>
          <a:bodyPr wrap="square">
            <a:spAutoFit/>
          </a:bodyPr>
          <a:lstStyle>
            <a:defPPr>
              <a:defRPr lang="en-US"/>
            </a:defPPr>
            <a:lvl1pPr>
              <a:defRPr sz="2800" b="1"/>
            </a:lvl1pPr>
          </a:lstStyle>
          <a:p>
            <a:r>
              <a:rPr lang="en-US"/>
              <a:t>Zero Award 2024</a:t>
            </a:r>
          </a:p>
        </p:txBody>
      </p:sp>
      <p:pic>
        <p:nvPicPr>
          <p:cNvPr id="4" name="Picture 3" descr="A person in a blue jacket&#10;&#10;Description automatically generated">
            <a:extLst>
              <a:ext uri="{FF2B5EF4-FFF2-40B4-BE49-F238E27FC236}">
                <a16:creationId xmlns:a16="http://schemas.microsoft.com/office/drawing/2014/main" id="{A31DCF2B-FE72-2DDC-6A4E-A010AFEF851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7145" y="1614506"/>
            <a:ext cx="2376852" cy="2402250"/>
          </a:xfrm>
          <a:prstGeom prst="flowChartConnector">
            <a:avLst/>
          </a:prstGeom>
        </p:spPr>
      </p:pic>
      <p:cxnSp>
        <p:nvCxnSpPr>
          <p:cNvPr id="10" name="Straight Connector 9">
            <a:extLst>
              <a:ext uri="{FF2B5EF4-FFF2-40B4-BE49-F238E27FC236}">
                <a16:creationId xmlns:a16="http://schemas.microsoft.com/office/drawing/2014/main" id="{9165CF4E-14EB-5014-CE59-8A12BC511B8A}"/>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9E957D1-2651-0835-EE8F-54DA858E9B5F}"/>
              </a:ext>
            </a:extLst>
          </p:cNvPr>
          <p:cNvSpPr txBox="1"/>
          <p:nvPr/>
        </p:nvSpPr>
        <p:spPr>
          <a:xfrm>
            <a:off x="2713997" y="2170096"/>
            <a:ext cx="2604763" cy="1200329"/>
          </a:xfrm>
          <a:prstGeom prst="rect">
            <a:avLst/>
          </a:prstGeom>
          <a:noFill/>
        </p:spPr>
        <p:txBody>
          <a:bodyPr wrap="square">
            <a:spAutoFit/>
          </a:bodyPr>
          <a:lstStyle/>
          <a:p>
            <a:r>
              <a:rPr lang="en-US" b="1"/>
              <a:t>Alan Steele</a:t>
            </a:r>
            <a:r>
              <a:rPr lang="en-US"/>
              <a:t>, </a:t>
            </a:r>
          </a:p>
          <a:p>
            <a:r>
              <a:rPr lang="en-US" sz="1600"/>
              <a:t>CEO</a:t>
            </a:r>
            <a:r>
              <a:rPr lang="en-US"/>
              <a:t> </a:t>
            </a:r>
          </a:p>
          <a:p>
            <a:r>
              <a:rPr lang="en-US" b="1"/>
              <a:t>JACOB K. JAVITS CONVENTION CENTER</a:t>
            </a:r>
          </a:p>
        </p:txBody>
      </p:sp>
    </p:spTree>
    <p:extLst>
      <p:ext uri="{BB962C8B-B14F-4D97-AF65-F5344CB8AC3E}">
        <p14:creationId xmlns:p14="http://schemas.microsoft.com/office/powerpoint/2010/main" val="226949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EC82AFC-4488-5161-7EB4-C03F75C69593}"/>
              </a:ext>
            </a:extLst>
          </p:cNvPr>
          <p:cNvSpPr/>
          <p:nvPr/>
        </p:nvSpPr>
        <p:spPr>
          <a:xfrm>
            <a:off x="1636294" y="2422532"/>
            <a:ext cx="6888831" cy="977614"/>
          </a:xfrm>
          <a:prstGeom prst="roundRect">
            <a:avLst>
              <a:gd name="adj" fmla="val 50000"/>
            </a:avLst>
          </a:prstGeom>
          <a:solidFill>
            <a:srgbClr val="DDD8A3">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circle with black text&#10;&#10;Description automatically generated">
            <a:extLst>
              <a:ext uri="{FF2B5EF4-FFF2-40B4-BE49-F238E27FC236}">
                <a16:creationId xmlns:a16="http://schemas.microsoft.com/office/drawing/2014/main" id="{8EDB83F7-4C0E-5A0A-C3A6-B94FC146DB53}"/>
              </a:ext>
            </a:extLst>
          </p:cNvPr>
          <p:cNvPicPr>
            <a:picLocks noChangeAspect="1"/>
          </p:cNvPicPr>
          <p:nvPr/>
        </p:nvPicPr>
        <p:blipFill>
          <a:blip r:embed="rId2">
            <a:extLst>
              <a:ext uri="{28A0092B-C50C-407E-A947-70E740481C1C}">
                <a14:useLocalDpi xmlns:a14="http://schemas.microsoft.com/office/drawing/2010/main" val="0"/>
              </a:ext>
            </a:extLst>
          </a:blip>
          <a:srcRect t="8413"/>
          <a:stretch/>
        </p:blipFill>
        <p:spPr>
          <a:xfrm>
            <a:off x="258524" y="118983"/>
            <a:ext cx="993280" cy="909718"/>
          </a:xfrm>
          <a:prstGeom prst="rect">
            <a:avLst/>
          </a:prstGeom>
        </p:spPr>
      </p:pic>
      <p:cxnSp>
        <p:nvCxnSpPr>
          <p:cNvPr id="2" name="Straight Connector 1">
            <a:extLst>
              <a:ext uri="{FF2B5EF4-FFF2-40B4-BE49-F238E27FC236}">
                <a16:creationId xmlns:a16="http://schemas.microsoft.com/office/drawing/2014/main" id="{B86D1E6A-F29F-DA15-F7B7-9D58321C13B2}"/>
              </a:ext>
            </a:extLst>
          </p:cNvPr>
          <p:cNvCxnSpPr>
            <a:cxnSpLocks/>
          </p:cNvCxnSpPr>
          <p:nvPr/>
        </p:nvCxnSpPr>
        <p:spPr>
          <a:xfrm>
            <a:off x="1311893" y="686172"/>
            <a:ext cx="7309593" cy="0"/>
          </a:xfrm>
          <a:prstGeom prst="line">
            <a:avLst/>
          </a:prstGeom>
          <a:ln w="38100">
            <a:solidFill>
              <a:srgbClr val="DDD8A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29D07C7-E6DC-DA14-5BE4-100FC6D60838}"/>
              </a:ext>
            </a:extLst>
          </p:cNvPr>
          <p:cNvSpPr txBox="1"/>
          <p:nvPr/>
        </p:nvSpPr>
        <p:spPr>
          <a:xfrm>
            <a:off x="1311893" y="765583"/>
            <a:ext cx="7216090" cy="954107"/>
          </a:xfrm>
          <a:prstGeom prst="rect">
            <a:avLst/>
          </a:prstGeom>
          <a:noFill/>
        </p:spPr>
        <p:txBody>
          <a:bodyPr wrap="square">
            <a:spAutoFit/>
          </a:bodyPr>
          <a:lstStyle>
            <a:defPPr>
              <a:defRPr lang="en-US"/>
            </a:defPPr>
            <a:lvl1pPr>
              <a:defRPr sz="2800" b="1"/>
            </a:lvl1pPr>
          </a:lstStyle>
          <a:p>
            <a:pPr algn="ctr"/>
            <a:r>
              <a:rPr lang="en-US"/>
              <a:t>Opening Keynote: </a:t>
            </a:r>
          </a:p>
          <a:p>
            <a:pPr algn="ctr"/>
            <a:r>
              <a:rPr lang="en-US"/>
              <a:t>Navigating the Evolving Travel Landscape</a:t>
            </a:r>
          </a:p>
        </p:txBody>
      </p:sp>
      <p:sp>
        <p:nvSpPr>
          <p:cNvPr id="11" name="TextBox 10">
            <a:extLst>
              <a:ext uri="{FF2B5EF4-FFF2-40B4-BE49-F238E27FC236}">
                <a16:creationId xmlns:a16="http://schemas.microsoft.com/office/drawing/2014/main" id="{EFD156D7-B599-C6CD-2C37-8263B5A73921}"/>
              </a:ext>
            </a:extLst>
          </p:cNvPr>
          <p:cNvSpPr txBox="1"/>
          <p:nvPr/>
        </p:nvSpPr>
        <p:spPr>
          <a:xfrm>
            <a:off x="2899267" y="2451460"/>
            <a:ext cx="5722219" cy="892552"/>
          </a:xfrm>
          <a:prstGeom prst="rect">
            <a:avLst/>
          </a:prstGeom>
          <a:noFill/>
        </p:spPr>
        <p:txBody>
          <a:bodyPr wrap="square" lIns="91440" tIns="45720" rIns="91440" bIns="45720" anchor="t">
            <a:spAutoFit/>
          </a:bodyPr>
          <a:lstStyle/>
          <a:p>
            <a:r>
              <a:rPr lang="en-US" b="1"/>
              <a:t>Susan Austin </a:t>
            </a:r>
          </a:p>
          <a:p>
            <a:r>
              <a:rPr lang="en-US" sz="1600" b="0" i="0">
                <a:solidFill>
                  <a:srgbClr val="1F1F1F"/>
                </a:solidFill>
                <a:effectLst/>
                <a:latin typeface="Aptos"/>
              </a:rPr>
              <a:t>Principle, Consulting</a:t>
            </a:r>
          </a:p>
          <a:p>
            <a:r>
              <a:rPr lang="en-US" b="1"/>
              <a:t>AMERICAN EXPRESS GLOBAL BUSINESS TRAVEL</a:t>
            </a:r>
          </a:p>
        </p:txBody>
      </p:sp>
      <p:pic>
        <p:nvPicPr>
          <p:cNvPr id="15" name="Picture 14" descr="A person smiling at the camera&#10;&#10;Description automatically generated">
            <a:extLst>
              <a:ext uri="{FF2B5EF4-FFF2-40B4-BE49-F238E27FC236}">
                <a16:creationId xmlns:a16="http://schemas.microsoft.com/office/drawing/2014/main" id="{85DCAC30-F5FD-1026-7409-415338A36F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754" y="1869394"/>
            <a:ext cx="2217162" cy="2287196"/>
          </a:xfrm>
          <a:prstGeom prst="flowChartConnector">
            <a:avLst/>
          </a:prstGeom>
        </p:spPr>
      </p:pic>
      <p:sp>
        <p:nvSpPr>
          <p:cNvPr id="17" name="TextBox 16">
            <a:extLst>
              <a:ext uri="{FF2B5EF4-FFF2-40B4-BE49-F238E27FC236}">
                <a16:creationId xmlns:a16="http://schemas.microsoft.com/office/drawing/2014/main" id="{6FE0F7B1-9B1A-D22F-FC09-328F0CAFEBDC}"/>
              </a:ext>
            </a:extLst>
          </p:cNvPr>
          <p:cNvSpPr txBox="1"/>
          <p:nvPr/>
        </p:nvSpPr>
        <p:spPr>
          <a:xfrm>
            <a:off x="2898181" y="3457800"/>
            <a:ext cx="5597091" cy="1077218"/>
          </a:xfrm>
          <a:prstGeom prst="rect">
            <a:avLst/>
          </a:prstGeom>
          <a:noFill/>
        </p:spPr>
        <p:txBody>
          <a:bodyPr wrap="square">
            <a:spAutoFit/>
          </a:bodyPr>
          <a:lstStyle/>
          <a:p>
            <a:r>
              <a:rPr lang="en-US" sz="1600" i="1">
                <a:solidFill>
                  <a:schemeClr val="bg1">
                    <a:lumMod val="50000"/>
                  </a:schemeClr>
                </a:solidFill>
              </a:rPr>
              <a:t>Susan Austin leads the Green Compass (tm) ecosystem, at </a:t>
            </a:r>
            <a:r>
              <a:rPr lang="en-US" sz="1600" i="1" err="1">
                <a:solidFill>
                  <a:schemeClr val="bg1">
                    <a:lumMod val="50000"/>
                  </a:schemeClr>
                </a:solidFill>
              </a:rPr>
              <a:t>AmexGBT</a:t>
            </a:r>
            <a:r>
              <a:rPr lang="en-US" sz="1600" i="1">
                <a:solidFill>
                  <a:schemeClr val="bg1">
                    <a:lumMod val="50000"/>
                  </a:schemeClr>
                </a:solidFill>
              </a:rPr>
              <a:t>, helping clients and partners navigate sustainability initiatives and achieve carbon reduction goals through innovative solutions.</a:t>
            </a:r>
          </a:p>
        </p:txBody>
      </p:sp>
      <p:sp>
        <p:nvSpPr>
          <p:cNvPr id="20" name="TextBox 19">
            <a:extLst>
              <a:ext uri="{FF2B5EF4-FFF2-40B4-BE49-F238E27FC236}">
                <a16:creationId xmlns:a16="http://schemas.microsoft.com/office/drawing/2014/main" id="{8231399C-A9EF-F5DA-0CF4-ACAA80A3CD57}"/>
              </a:ext>
            </a:extLst>
          </p:cNvPr>
          <p:cNvSpPr txBox="1"/>
          <p:nvPr/>
        </p:nvSpPr>
        <p:spPr>
          <a:xfrm>
            <a:off x="3758665" y="1696824"/>
            <a:ext cx="4572000" cy="338554"/>
          </a:xfrm>
          <a:prstGeom prst="rect">
            <a:avLst/>
          </a:prstGeom>
          <a:noFill/>
        </p:spPr>
        <p:txBody>
          <a:bodyPr wrap="square" lIns="91440" tIns="45720" rIns="91440" bIns="45720" anchor="t">
            <a:spAutoFit/>
          </a:bodyPr>
          <a:lstStyle/>
          <a:p>
            <a:r>
              <a:rPr lang="en-US" sz="1600" b="1">
                <a:solidFill>
                  <a:schemeClr val="bg1">
                    <a:lumMod val="75000"/>
                  </a:schemeClr>
                </a:solidFill>
              </a:rPr>
              <a:t>1:30 PM - 1:50 PM</a:t>
            </a:r>
          </a:p>
        </p:txBody>
      </p:sp>
    </p:spTree>
    <p:extLst>
      <p:ext uri="{BB962C8B-B14F-4D97-AF65-F5344CB8AC3E}">
        <p14:creationId xmlns:p14="http://schemas.microsoft.com/office/powerpoint/2010/main" val="278654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292A1-61B0-2AD6-DE4F-0FCFBB3873F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Sustainability and Navigating the Evolving Travel Landscape</a:t>
            </a:r>
          </a:p>
        </p:txBody>
      </p:sp>
      <p:sp>
        <p:nvSpPr>
          <p:cNvPr id="3" name="Text Placeholder 2">
            <a:extLst>
              <a:ext uri="{FF2B5EF4-FFF2-40B4-BE49-F238E27FC236}">
                <a16:creationId xmlns:a16="http://schemas.microsoft.com/office/drawing/2014/main" id="{7A482584-26D9-03E5-D676-496324B0CE3F}"/>
              </a:ext>
            </a:extLst>
          </p:cNvPr>
          <p:cNvSpPr>
            <a:spLocks noGrp="1"/>
          </p:cNvSpPr>
          <p:nvPr>
            <p:ph type="body" sz="quarter" idx="14"/>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Susan Austin, Principal</a:t>
            </a:r>
          </a:p>
          <a:p>
            <a:r>
              <a:rPr lang="en-US"/>
              <a:t>September 24, 2024</a:t>
            </a:r>
          </a:p>
        </p:txBody>
      </p:sp>
      <p:pic>
        <p:nvPicPr>
          <p:cNvPr id="12" name="Picture Placeholder 11" descr="A wind turbines and solar panels&#10;&#10;Description automatically generated">
            <a:extLst>
              <a:ext uri="{FF2B5EF4-FFF2-40B4-BE49-F238E27FC236}">
                <a16:creationId xmlns:a16="http://schemas.microsoft.com/office/drawing/2014/main" id="{20D41D76-7896-2D5F-8627-79C5614E486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2334" b="2334"/>
          <a:stretch/>
        </p:blipFill>
        <p:spPr>
          <a:noFill/>
        </p:spPr>
      </p:pic>
      <p:pic>
        <p:nvPicPr>
          <p:cNvPr id="8" name="Picture Placeholder 7" descr="A person using a computer&#10;&#10;Description automatically generated">
            <a:extLst>
              <a:ext uri="{FF2B5EF4-FFF2-40B4-BE49-F238E27FC236}">
                <a16:creationId xmlns:a16="http://schemas.microsoft.com/office/drawing/2014/main" id="{106E8479-BA10-9B1C-4A05-3DD179270F76}"/>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21215" r="21215"/>
          <a:stretch/>
        </p:blipFill>
        <p:spPr>
          <a:noFill/>
        </p:spPr>
      </p:pic>
    </p:spTree>
    <p:extLst>
      <p:ext uri="{BB962C8B-B14F-4D97-AF65-F5344CB8AC3E}">
        <p14:creationId xmlns:p14="http://schemas.microsoft.com/office/powerpoint/2010/main" val="393058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1865</Words>
  <Application>Microsoft Office PowerPoint</Application>
  <PresentationFormat>On-screen Show (16:9)</PresentationFormat>
  <Paragraphs>302</Paragraphs>
  <Slides>38</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vt:lpstr>
      <vt:lpstr>Aptos Display</vt:lpstr>
      <vt:lpstr>Arial</vt:lpstr>
      <vt:lpstr>Arial Narrow</vt:lpstr>
      <vt:lpstr>BentonSans Bold</vt:lpstr>
      <vt:lpstr>BentonSans Book</vt:lpstr>
      <vt:lpstr>BentonSans Regular</vt:lpstr>
      <vt:lpstr>Calibri</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and Navigating the Evolving Travel Landscape</vt:lpstr>
      <vt:lpstr>Travel is a force for good</vt:lpstr>
      <vt:lpstr>Environmental Strategy  </vt:lpstr>
      <vt:lpstr>Science-Based and Net-Zero Targets</vt:lpstr>
      <vt:lpstr>Advocacy</vt:lpstr>
      <vt:lpstr>SAF: What are the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Jorgelina GUANDALINI</dc:creator>
  <cp:lastModifiedBy>Martha Donato</cp:lastModifiedBy>
  <cp:revision>3</cp:revision>
  <dcterms:created xsi:type="dcterms:W3CDTF">2024-09-18T23:07:47Z</dcterms:created>
  <dcterms:modified xsi:type="dcterms:W3CDTF">2024-10-29T23:08:00Z</dcterms:modified>
</cp:coreProperties>
</file>