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6"/>
  </p:notesMasterIdLst>
  <p:sldIdLst>
    <p:sldId id="256" r:id="rId5"/>
    <p:sldId id="258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3"/>
    <p:restoredTop sz="89898" autoAdjust="0"/>
  </p:normalViewPr>
  <p:slideViewPr>
    <p:cSldViewPr>
      <p:cViewPr>
        <p:scale>
          <a:sx n="70" d="100"/>
          <a:sy n="70" d="100"/>
        </p:scale>
        <p:origin x="1464" y="9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99205-89BA-4DEF-A9E9-7449968F74DA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95778A-CE07-4800-B7E0-FFA4D7A35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18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400" b="1" i="0" dirty="0" smtClean="0"/>
              <a:t>Animated sun</a:t>
            </a:r>
            <a:r>
              <a:rPr lang="en-US" sz="1400" b="1" i="0" baseline="0" dirty="0" smtClean="0"/>
              <a:t> with spinning text</a:t>
            </a:r>
            <a:endParaRPr lang="en-US" sz="1400" b="1" i="0" dirty="0" smtClean="0"/>
          </a:p>
          <a:p>
            <a:r>
              <a:rPr lang="en-US" sz="1400" dirty="0" smtClean="0"/>
              <a:t>(Intermediate)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clip art</a:t>
            </a:r>
            <a:r>
              <a:rPr lang="en-US" sz="1200" baseline="0" dirty="0" smtClean="0"/>
              <a:t>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 the </a:t>
            </a:r>
            <a:r>
              <a:rPr lang="en-US" sz="1200" b="1" i="0" dirty="0" smtClean="0"/>
              <a:t>Home</a:t>
            </a:r>
            <a:r>
              <a:rPr lang="en-US" sz="1200" i="0" dirty="0" smtClean="0"/>
              <a:t> tab, in the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Slides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Layout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Blank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Insert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Images </a:t>
            </a:r>
            <a:r>
              <a:rPr lang="en-US" sz="1200" i="0" baseline="0" dirty="0" smtClean="0"/>
              <a:t>group, click </a:t>
            </a:r>
            <a:r>
              <a:rPr lang="en-US" sz="1200" b="1" i="0" baseline="0" dirty="0" smtClean="0"/>
              <a:t>Clip Art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baseline="0" dirty="0" smtClean="0"/>
              <a:t>Clip Art</a:t>
            </a:r>
            <a:r>
              <a:rPr lang="en-US" sz="1200" b="0" baseline="0" dirty="0" smtClean="0"/>
              <a:t> pane, in the </a:t>
            </a:r>
            <a:r>
              <a:rPr lang="en-US" sz="1200" b="1" baseline="0" dirty="0" smtClean="0"/>
              <a:t>Search for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0</a:t>
            </a:r>
            <a:r>
              <a:rPr lang="en-US" sz="1200" b="1" dirty="0" smtClean="0"/>
              <a:t>0435540</a:t>
            </a:r>
            <a:r>
              <a:rPr lang="en-US" sz="1200" dirty="0" smtClean="0"/>
              <a:t>.</a:t>
            </a:r>
            <a:r>
              <a:rPr lang="en-US" sz="1200" baseline="0" dirty="0" smtClean="0"/>
              <a:t> In the </a:t>
            </a:r>
            <a:r>
              <a:rPr lang="en-US" sz="1200" b="1" baseline="0" dirty="0" smtClean="0"/>
              <a:t>Search in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Everywhere</a:t>
            </a:r>
            <a:r>
              <a:rPr lang="en-US" sz="1200" b="0" baseline="0" dirty="0" smtClean="0"/>
              <a:t>, and then c</a:t>
            </a:r>
            <a:r>
              <a:rPr lang="en-US" sz="1200" baseline="0" dirty="0" smtClean="0"/>
              <a:t>lick </a:t>
            </a:r>
            <a:r>
              <a:rPr lang="en-US" sz="1200" b="1" baseline="0" dirty="0" smtClean="0"/>
              <a:t>Go</a:t>
            </a:r>
            <a:r>
              <a:rPr lang="en-US" sz="1200" b="0" baseline="0" dirty="0" smtClean="0"/>
              <a:t>. </a:t>
            </a:r>
            <a:r>
              <a:rPr lang="en-US" sz="1200" baseline="0" dirty="0" smtClean="0"/>
              <a:t>Select the clip art file in the pane to insert it into the slide. (</a:t>
            </a:r>
            <a:r>
              <a:rPr lang="en-US" sz="1200" b="1" i="0" baseline="0" dirty="0" smtClean="0"/>
              <a:t>Note:</a:t>
            </a:r>
            <a:r>
              <a:rPr lang="en-US" sz="1200" i="0" baseline="0" dirty="0" smtClean="0"/>
              <a:t> If you choose another clip art file, the clip art must be in the Windows Metafile format [.</a:t>
            </a:r>
            <a:r>
              <a:rPr lang="en-US" sz="1200" i="0" baseline="0" dirty="0" err="1" smtClean="0"/>
              <a:t>wmf</a:t>
            </a:r>
            <a:r>
              <a:rPr lang="en-US" sz="1200" i="0" baseline="0" dirty="0" smtClean="0"/>
              <a:t>].)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Ungroup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Microsoft Office PowerPoint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Yes</a:t>
            </a:r>
            <a:r>
              <a:rPr lang="en-US" sz="1200" baseline="0" dirty="0" smtClean="0"/>
              <a:t>. </a:t>
            </a:r>
            <a:endParaRPr lang="en-US" sz="1200" i="1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slide, select the converted clip art.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Editing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Select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Selection Pane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Selection and Visibility pane</a:t>
            </a:r>
            <a:r>
              <a:rPr lang="en-US" sz="1200" baseline="0" dirty="0" smtClean="0"/>
              <a:t>, select the top-level group.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Ungroup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Selection and Visibility</a:t>
            </a:r>
            <a:r>
              <a:rPr lang="en-US" sz="1200" baseline="0" dirty="0" smtClean="0"/>
              <a:t> pane, select the </a:t>
            </a:r>
            <a:r>
              <a:rPr lang="en-US" sz="1200" b="1" baseline="0" dirty="0" err="1" smtClean="0"/>
              <a:t>Autoshape</a:t>
            </a:r>
            <a:r>
              <a:rPr lang="en-US" sz="1200" baseline="0" dirty="0" smtClean="0"/>
              <a:t> object, and then press DELETE.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Press CTRL+A to select all of the objects on the slide.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Select the group.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Shape Effects</a:t>
            </a:r>
            <a:r>
              <a:rPr lang="en-US" sz="1200" i="0" baseline="0" dirty="0" smtClean="0"/>
              <a:t>, point to </a:t>
            </a:r>
            <a:r>
              <a:rPr lang="en-US" sz="1200" b="1" i="0" baseline="0" dirty="0" smtClean="0"/>
              <a:t>Preset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Presets</a:t>
            </a:r>
            <a:r>
              <a:rPr lang="en-US" sz="1200" i="0" baseline="0" dirty="0" smtClean="0"/>
              <a:t> click </a:t>
            </a:r>
            <a:r>
              <a:rPr lang="en-US" sz="1200" b="1" i="0" baseline="0" dirty="0" smtClean="0"/>
              <a:t>Preset 8 </a:t>
            </a:r>
            <a:r>
              <a:rPr lang="en-US" sz="1200" i="0" baseline="0" dirty="0" smtClean="0"/>
              <a:t>(second row, fourth option from the left).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group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Scale</a:t>
            </a:r>
            <a:r>
              <a:rPr lang="en-US" sz="1200" i="0" baseline="0" dirty="0" smtClean="0"/>
              <a:t>, select </a:t>
            </a:r>
            <a:r>
              <a:rPr lang="en-US" sz="1200" b="1" i="0" baseline="0" dirty="0" smtClean="0"/>
              <a:t>Lock aspect ratio</a:t>
            </a:r>
            <a:r>
              <a:rPr lang="en-US" sz="1200" i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, enter </a:t>
            </a:r>
            <a:r>
              <a:rPr lang="en-US" sz="1200" b="1" i="0" baseline="0" dirty="0" smtClean="0"/>
              <a:t>6.27” </a:t>
            </a: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Height</a:t>
            </a:r>
            <a:r>
              <a:rPr lang="en-US" sz="1200" i="0" baseline="0" dirty="0" smtClean="0"/>
              <a:t> box</a:t>
            </a:r>
            <a:r>
              <a:rPr lang="en-US" sz="1200" b="0" i="0" baseline="0" dirty="0" smtClean="0"/>
              <a:t>.</a:t>
            </a:r>
            <a:r>
              <a:rPr lang="en-US" sz="1200" i="0" baseline="0" dirty="0" smtClean="0"/>
              <a:t>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3.89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1.55</a:t>
            </a:r>
            <a:r>
              <a:rPr lang="en-US" sz="1200" i="0" baseline="0" dirty="0" smtClean="0"/>
              <a:t>”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text </a:t>
            </a:r>
            <a:r>
              <a:rPr lang="en-US" sz="1200" baseline="0" dirty="0" smtClean="0"/>
              <a:t>on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Text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Drag to draw a text box on the slide.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 text in the text box, and then select the text.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select </a:t>
            </a:r>
            <a:r>
              <a:rPr lang="en-US" sz="1200" b="1" baseline="0" dirty="0" smtClean="0"/>
              <a:t>Candara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and then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32 pt.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list.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Italic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then,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aseline="0" dirty="0" smtClean="0"/>
              <a:t>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list, under </a:t>
            </a:r>
            <a:r>
              <a:rPr lang="en-US" sz="1200" b="1" baseline="0" dirty="0" smtClean="0"/>
              <a:t>Standard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Orange</a:t>
            </a:r>
            <a:r>
              <a:rPr lang="en-US" sz="1200" baseline="0" dirty="0" smtClean="0"/>
              <a:t> (third option from the left).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text box on the slide, and then under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="0" baseline="0" dirty="0" smtClean="0"/>
              <a:t>.</a:t>
            </a:r>
            <a:r>
              <a:rPr lang="en-US" sz="1200" baseline="0" dirty="0" smtClean="0"/>
              <a:t>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Under </a:t>
            </a:r>
            <a:r>
              <a:rPr lang="en-US" sz="1200" b="1" dirty="0" smtClean="0"/>
              <a:t>Drawing</a:t>
            </a:r>
            <a:r>
              <a:rPr lang="en-US" sz="1200" dirty="0" smtClean="0"/>
              <a:t> </a:t>
            </a:r>
            <a:r>
              <a:rPr lang="en-US" sz="1200" b="1" dirty="0" smtClean="0"/>
              <a:t>Tools</a:t>
            </a:r>
            <a:r>
              <a:rPr lang="en-US" sz="1200" dirty="0" smtClean="0"/>
              <a:t>,</a:t>
            </a:r>
            <a:r>
              <a:rPr lang="en-US" sz="1200" baseline="0" dirty="0" smtClean="0"/>
              <a:t>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WordArt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Transform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Follow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Path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Arch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Up </a:t>
            </a:r>
            <a:r>
              <a:rPr lang="en-US" sz="1200" b="0" baseline="0" dirty="0" smtClean="0"/>
              <a:t>(first option from the left)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To wrap the text upside down, at the bottom of the text box,</a:t>
            </a:r>
            <a:r>
              <a:rPr lang="en-US" sz="1200" baseline="0" dirty="0" smtClean="0"/>
              <a:t> d</a:t>
            </a:r>
            <a:r>
              <a:rPr lang="en-US" sz="1200" dirty="0" smtClean="0"/>
              <a:t>rag the pink adjustment diamond from the center left position in the text</a:t>
            </a:r>
            <a:r>
              <a:rPr lang="en-US" sz="1200" baseline="0" dirty="0" smtClean="0"/>
              <a:t> box </a:t>
            </a:r>
            <a:r>
              <a:rPr lang="en-US" sz="1200" dirty="0" smtClean="0"/>
              <a:t>to the lower right corner of the text box.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text box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then on the </a:t>
            </a:r>
            <a:r>
              <a:rPr lang="en-US" sz="1200" b="1" baseline="0" dirty="0" smtClean="0"/>
              <a:t>Position</a:t>
            </a:r>
            <a:r>
              <a:rPr lang="en-US" sz="1200" baseline="0" dirty="0" smtClean="0"/>
              <a:t> tab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3.38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1.04</a:t>
            </a:r>
            <a:r>
              <a:rPr lang="en-US" sz="1200" i="0" baseline="0" dirty="0" smtClean="0"/>
              <a:t>”</a:t>
            </a:r>
            <a:r>
              <a:rPr lang="en-US" sz="1200" b="0" i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Also under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Drawing 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Send Backward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animation</a:t>
            </a:r>
            <a:r>
              <a:rPr lang="en-US" sz="1200" baseline="0" dirty="0" smtClean="0"/>
              <a:t> effects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Select the circle</a:t>
            </a:r>
            <a:r>
              <a:rPr lang="en-US" sz="1200" baseline="0" dirty="0" smtClean="0"/>
              <a:t> clip art on the slide.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Quarter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 the slide, select the text box</a:t>
            </a:r>
            <a:r>
              <a:rPr lang="en-US" sz="1200" baseline="0" dirty="0" smtClean="0"/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Entrance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Half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Delay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Additional Effect Options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 launcher, and then do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</a:t>
            </a:r>
            <a:r>
              <a:rPr lang="en-US" sz="1200" dirty="0" smtClean="0"/>
              <a:t>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 enter </a:t>
            </a:r>
            <a:r>
              <a:rPr lang="en-US" sz="1200" b="1" dirty="0" smtClean="0"/>
              <a:t>30°</a:t>
            </a:r>
            <a:r>
              <a:rPr lang="en-US" sz="1200" b="0" dirty="0" smtClean="0"/>
              <a:t>, and then</a:t>
            </a:r>
            <a:r>
              <a:rPr lang="en-US" sz="1200" b="0" baseline="0" dirty="0" smtClean="0"/>
              <a:t> press ENTER</a:t>
            </a:r>
            <a:r>
              <a:rPr lang="en-US" sz="1200" b="0" dirty="0" smtClean="0"/>
              <a:t>.</a:t>
            </a:r>
            <a:endParaRPr lang="en-US" sz="1200" b="0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Counterclockwise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b="0" dirty="0" smtClean="0">
                <a:solidFill>
                  <a:schemeClr val="accent6"/>
                </a:solidFill>
              </a:rPr>
              <a:t>To reproduce the background on this slide</a:t>
            </a:r>
            <a:r>
              <a:rPr lang="en-US" b="0" baseline="0" dirty="0" smtClean="0">
                <a:solidFill>
                  <a:schemeClr val="accent6"/>
                </a:solidFill>
              </a:rPr>
              <a:t>, do the following:</a:t>
            </a:r>
            <a:endParaRPr lang="en-US" b="0" dirty="0" smtClean="0">
              <a:solidFill>
                <a:schemeClr val="accent6"/>
              </a:solidFill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 Styles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1, Lighter 50%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  <a:endParaRPr lang="en-US" sz="9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400" b="1" i="0" dirty="0" smtClean="0"/>
              <a:t>Animated sun</a:t>
            </a:r>
            <a:r>
              <a:rPr lang="en-US" sz="1400" b="1" i="0" baseline="0" dirty="0" smtClean="0"/>
              <a:t> with spinning text</a:t>
            </a:r>
            <a:endParaRPr lang="en-US" sz="1400" b="1" i="0" dirty="0" smtClean="0"/>
          </a:p>
          <a:p>
            <a:r>
              <a:rPr lang="en-US" sz="1400" dirty="0" smtClean="0"/>
              <a:t>(Intermediate)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clip art</a:t>
            </a:r>
            <a:r>
              <a:rPr lang="en-US" sz="1200" baseline="0" dirty="0" smtClean="0"/>
              <a:t>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 the </a:t>
            </a:r>
            <a:r>
              <a:rPr lang="en-US" sz="1200" b="1" i="0" dirty="0" smtClean="0"/>
              <a:t>Home</a:t>
            </a:r>
            <a:r>
              <a:rPr lang="en-US" sz="1200" i="0" dirty="0" smtClean="0"/>
              <a:t> tab, in the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Slides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Layout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Blank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Insert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Images </a:t>
            </a:r>
            <a:r>
              <a:rPr lang="en-US" sz="1200" i="0" baseline="0" dirty="0" smtClean="0"/>
              <a:t>group, click </a:t>
            </a:r>
            <a:r>
              <a:rPr lang="en-US" sz="1200" b="1" i="0" baseline="0" dirty="0" smtClean="0"/>
              <a:t>Clip Art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baseline="0" dirty="0" smtClean="0"/>
              <a:t>Clip Art</a:t>
            </a:r>
            <a:r>
              <a:rPr lang="en-US" sz="1200" b="0" baseline="0" dirty="0" smtClean="0"/>
              <a:t> pane, in the </a:t>
            </a:r>
            <a:r>
              <a:rPr lang="en-US" sz="1200" b="1" baseline="0" dirty="0" smtClean="0"/>
              <a:t>Search for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0</a:t>
            </a:r>
            <a:r>
              <a:rPr lang="en-US" sz="1200" b="1" dirty="0" smtClean="0"/>
              <a:t>0435540</a:t>
            </a:r>
            <a:r>
              <a:rPr lang="en-US" sz="1200" dirty="0" smtClean="0"/>
              <a:t>.</a:t>
            </a:r>
            <a:r>
              <a:rPr lang="en-US" sz="1200" baseline="0" dirty="0" smtClean="0"/>
              <a:t> In the </a:t>
            </a:r>
            <a:r>
              <a:rPr lang="en-US" sz="1200" b="1" baseline="0" dirty="0" smtClean="0"/>
              <a:t>Search in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Everywhere</a:t>
            </a:r>
            <a:r>
              <a:rPr lang="en-US" sz="1200" b="0" baseline="0" dirty="0" smtClean="0"/>
              <a:t>, and then c</a:t>
            </a:r>
            <a:r>
              <a:rPr lang="en-US" sz="1200" baseline="0" dirty="0" smtClean="0"/>
              <a:t>lick </a:t>
            </a:r>
            <a:r>
              <a:rPr lang="en-US" sz="1200" b="1" baseline="0" dirty="0" smtClean="0"/>
              <a:t>Go</a:t>
            </a:r>
            <a:r>
              <a:rPr lang="en-US" sz="1200" b="0" baseline="0" dirty="0" smtClean="0"/>
              <a:t>. </a:t>
            </a:r>
            <a:r>
              <a:rPr lang="en-US" sz="1200" baseline="0" dirty="0" smtClean="0"/>
              <a:t>Select the clip art file in the pane to insert it into the slide. (</a:t>
            </a:r>
            <a:r>
              <a:rPr lang="en-US" sz="1200" b="1" i="0" baseline="0" dirty="0" smtClean="0"/>
              <a:t>Note:</a:t>
            </a:r>
            <a:r>
              <a:rPr lang="en-US" sz="1200" i="0" baseline="0" dirty="0" smtClean="0"/>
              <a:t> If you choose another clip art file, the clip art must be in the Windows Metafile format [.</a:t>
            </a:r>
            <a:r>
              <a:rPr lang="en-US" sz="1200" i="0" baseline="0" dirty="0" err="1" smtClean="0"/>
              <a:t>wmf</a:t>
            </a:r>
            <a:r>
              <a:rPr lang="en-US" sz="1200" i="0" baseline="0" dirty="0" smtClean="0"/>
              <a:t>].)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Ungroup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Microsoft Office PowerPoint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Yes</a:t>
            </a:r>
            <a:r>
              <a:rPr lang="en-US" sz="1200" baseline="0" dirty="0" smtClean="0"/>
              <a:t>. </a:t>
            </a:r>
            <a:endParaRPr lang="en-US" sz="1200" i="1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slide, select the converted clip art.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Editing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Select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Selection Pane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Selection and Visibility pane</a:t>
            </a:r>
            <a:r>
              <a:rPr lang="en-US" sz="1200" baseline="0" dirty="0" smtClean="0"/>
              <a:t>, select the top-level group.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Ungroup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Selection and Visibility</a:t>
            </a:r>
            <a:r>
              <a:rPr lang="en-US" sz="1200" baseline="0" dirty="0" smtClean="0"/>
              <a:t> pane, select the </a:t>
            </a:r>
            <a:r>
              <a:rPr lang="en-US" sz="1200" b="1" baseline="0" dirty="0" err="1" smtClean="0"/>
              <a:t>Autoshape</a:t>
            </a:r>
            <a:r>
              <a:rPr lang="en-US" sz="1200" baseline="0" dirty="0" smtClean="0"/>
              <a:t> object, and then press DELETE.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Press CTRL+A to select all of the objects on the slide.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Select the group.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Shape Effects</a:t>
            </a:r>
            <a:r>
              <a:rPr lang="en-US" sz="1200" i="0" baseline="0" dirty="0" smtClean="0"/>
              <a:t>, point to </a:t>
            </a:r>
            <a:r>
              <a:rPr lang="en-US" sz="1200" b="1" i="0" baseline="0" dirty="0" smtClean="0"/>
              <a:t>Preset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Presets</a:t>
            </a:r>
            <a:r>
              <a:rPr lang="en-US" sz="1200" i="0" baseline="0" dirty="0" smtClean="0"/>
              <a:t> click </a:t>
            </a:r>
            <a:r>
              <a:rPr lang="en-US" sz="1200" b="1" i="0" baseline="0" dirty="0" smtClean="0"/>
              <a:t>Preset 8 </a:t>
            </a:r>
            <a:r>
              <a:rPr lang="en-US" sz="1200" i="0" baseline="0" dirty="0" smtClean="0"/>
              <a:t>(second row, fourth option from the left).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group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Scale</a:t>
            </a:r>
            <a:r>
              <a:rPr lang="en-US" sz="1200" i="0" baseline="0" dirty="0" smtClean="0"/>
              <a:t>, select </a:t>
            </a:r>
            <a:r>
              <a:rPr lang="en-US" sz="1200" b="1" i="0" baseline="0" dirty="0" smtClean="0"/>
              <a:t>Lock aspect ratio</a:t>
            </a:r>
            <a:r>
              <a:rPr lang="en-US" sz="1200" i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, enter </a:t>
            </a:r>
            <a:r>
              <a:rPr lang="en-US" sz="1200" b="1" i="0" baseline="0" dirty="0" smtClean="0"/>
              <a:t>6.27” </a:t>
            </a: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Height</a:t>
            </a:r>
            <a:r>
              <a:rPr lang="en-US" sz="1200" i="0" baseline="0" dirty="0" smtClean="0"/>
              <a:t> box</a:t>
            </a:r>
            <a:r>
              <a:rPr lang="en-US" sz="1200" b="0" i="0" baseline="0" dirty="0" smtClean="0"/>
              <a:t>.</a:t>
            </a:r>
            <a:r>
              <a:rPr lang="en-US" sz="1200" i="0" baseline="0" dirty="0" smtClean="0"/>
              <a:t>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3.89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1.55</a:t>
            </a:r>
            <a:r>
              <a:rPr lang="en-US" sz="1200" i="0" baseline="0" dirty="0" smtClean="0"/>
              <a:t>”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text </a:t>
            </a:r>
            <a:r>
              <a:rPr lang="en-US" sz="1200" baseline="0" dirty="0" smtClean="0"/>
              <a:t>on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Text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Drag to draw a text box on the slide.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 text in the text box, and then select the text.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select </a:t>
            </a:r>
            <a:r>
              <a:rPr lang="en-US" sz="1200" b="1" baseline="0" dirty="0" smtClean="0"/>
              <a:t>Candara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and then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32 pt.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list.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Italic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then,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aseline="0" dirty="0" smtClean="0"/>
              <a:t>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list, under </a:t>
            </a:r>
            <a:r>
              <a:rPr lang="en-US" sz="1200" b="1" baseline="0" dirty="0" smtClean="0"/>
              <a:t>Standard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Orange</a:t>
            </a:r>
            <a:r>
              <a:rPr lang="en-US" sz="1200" baseline="0" dirty="0" smtClean="0"/>
              <a:t> (third option from the left).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text box on the slide, and then under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="0" baseline="0" dirty="0" smtClean="0"/>
              <a:t>.</a:t>
            </a:r>
            <a:r>
              <a:rPr lang="en-US" sz="1200" baseline="0" dirty="0" smtClean="0"/>
              <a:t>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Under </a:t>
            </a:r>
            <a:r>
              <a:rPr lang="en-US" sz="1200" b="1" dirty="0" smtClean="0"/>
              <a:t>Drawing</a:t>
            </a:r>
            <a:r>
              <a:rPr lang="en-US" sz="1200" dirty="0" smtClean="0"/>
              <a:t> </a:t>
            </a:r>
            <a:r>
              <a:rPr lang="en-US" sz="1200" b="1" dirty="0" smtClean="0"/>
              <a:t>Tools</a:t>
            </a:r>
            <a:r>
              <a:rPr lang="en-US" sz="1200" dirty="0" smtClean="0"/>
              <a:t>,</a:t>
            </a:r>
            <a:r>
              <a:rPr lang="en-US" sz="1200" baseline="0" dirty="0" smtClean="0"/>
              <a:t>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WordArt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Transform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Follow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Path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Arch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Up </a:t>
            </a:r>
            <a:r>
              <a:rPr lang="en-US" sz="1200" b="0" baseline="0" dirty="0" smtClean="0"/>
              <a:t>(first option from the left)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To wrap the text upside down, at the bottom of the text box,</a:t>
            </a:r>
            <a:r>
              <a:rPr lang="en-US" sz="1200" baseline="0" dirty="0" smtClean="0"/>
              <a:t> d</a:t>
            </a:r>
            <a:r>
              <a:rPr lang="en-US" sz="1200" dirty="0" smtClean="0"/>
              <a:t>rag the pink adjustment diamond from the center left position in the text</a:t>
            </a:r>
            <a:r>
              <a:rPr lang="en-US" sz="1200" baseline="0" dirty="0" smtClean="0"/>
              <a:t> box </a:t>
            </a:r>
            <a:r>
              <a:rPr lang="en-US" sz="1200" dirty="0" smtClean="0"/>
              <a:t>to the lower right corner of the text box.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text box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then on the </a:t>
            </a:r>
            <a:r>
              <a:rPr lang="en-US" sz="1200" b="1" baseline="0" dirty="0" smtClean="0"/>
              <a:t>Position</a:t>
            </a:r>
            <a:r>
              <a:rPr lang="en-US" sz="1200" baseline="0" dirty="0" smtClean="0"/>
              <a:t> tab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3.38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1.04</a:t>
            </a:r>
            <a:r>
              <a:rPr lang="en-US" sz="1200" i="0" baseline="0" dirty="0" smtClean="0"/>
              <a:t>”</a:t>
            </a:r>
            <a:r>
              <a:rPr lang="en-US" sz="1200" b="0" i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Also under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Drawing 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Send Backward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animation</a:t>
            </a:r>
            <a:r>
              <a:rPr lang="en-US" sz="1200" baseline="0" dirty="0" smtClean="0"/>
              <a:t> effects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Select the circle</a:t>
            </a:r>
            <a:r>
              <a:rPr lang="en-US" sz="1200" baseline="0" dirty="0" smtClean="0"/>
              <a:t> clip art on the slide.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Quarter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 the slide, select the text box</a:t>
            </a:r>
            <a:r>
              <a:rPr lang="en-US" sz="1200" baseline="0" dirty="0" smtClean="0"/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Entrance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Half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Delay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Additional Effect Options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 launcher, and then do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</a:t>
            </a:r>
            <a:r>
              <a:rPr lang="en-US" sz="1200" dirty="0" smtClean="0"/>
              <a:t>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 enter </a:t>
            </a:r>
            <a:r>
              <a:rPr lang="en-US" sz="1200" b="1" dirty="0" smtClean="0"/>
              <a:t>30°</a:t>
            </a:r>
            <a:r>
              <a:rPr lang="en-US" sz="1200" b="0" dirty="0" smtClean="0"/>
              <a:t>, and then</a:t>
            </a:r>
            <a:r>
              <a:rPr lang="en-US" sz="1200" b="0" baseline="0" dirty="0" smtClean="0"/>
              <a:t> press ENTER</a:t>
            </a:r>
            <a:r>
              <a:rPr lang="en-US" sz="1200" b="0" dirty="0" smtClean="0"/>
              <a:t>.</a:t>
            </a:r>
            <a:endParaRPr lang="en-US" sz="1200" b="0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Counterclockwise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b="0" dirty="0" smtClean="0">
                <a:solidFill>
                  <a:schemeClr val="accent6"/>
                </a:solidFill>
              </a:rPr>
              <a:t>To reproduce the background on this slide</a:t>
            </a:r>
            <a:r>
              <a:rPr lang="en-US" b="0" baseline="0" dirty="0" smtClean="0">
                <a:solidFill>
                  <a:schemeClr val="accent6"/>
                </a:solidFill>
              </a:rPr>
              <a:t>, do the following:</a:t>
            </a:r>
            <a:endParaRPr lang="en-US" b="0" dirty="0" smtClean="0">
              <a:solidFill>
                <a:schemeClr val="accent6"/>
              </a:solidFill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 Styles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1, Lighter 50%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  <a:endParaRPr lang="en-US" sz="9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90836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400" b="1" i="0" dirty="0" smtClean="0"/>
              <a:t>Animated sun</a:t>
            </a:r>
            <a:r>
              <a:rPr lang="en-US" sz="1400" b="1" i="0" baseline="0" dirty="0" smtClean="0"/>
              <a:t> with spinning text</a:t>
            </a:r>
            <a:endParaRPr lang="en-US" sz="1400" b="1" i="0" dirty="0" smtClean="0"/>
          </a:p>
          <a:p>
            <a:r>
              <a:rPr lang="en-US" sz="1400" dirty="0" smtClean="0"/>
              <a:t>(Intermediate)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clip art</a:t>
            </a:r>
            <a:r>
              <a:rPr lang="en-US" sz="1200" baseline="0" dirty="0" smtClean="0"/>
              <a:t>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 the </a:t>
            </a:r>
            <a:r>
              <a:rPr lang="en-US" sz="1200" b="1" i="0" dirty="0" smtClean="0"/>
              <a:t>Home</a:t>
            </a:r>
            <a:r>
              <a:rPr lang="en-US" sz="1200" i="0" dirty="0" smtClean="0"/>
              <a:t> tab, in the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Slides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Layout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Blank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Insert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Images </a:t>
            </a:r>
            <a:r>
              <a:rPr lang="en-US" sz="1200" i="0" baseline="0" dirty="0" smtClean="0"/>
              <a:t>group, click </a:t>
            </a:r>
            <a:r>
              <a:rPr lang="en-US" sz="1200" b="1" i="0" baseline="0" dirty="0" smtClean="0"/>
              <a:t>Clip Art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baseline="0" dirty="0" smtClean="0"/>
              <a:t>Clip Art</a:t>
            </a:r>
            <a:r>
              <a:rPr lang="en-US" sz="1200" b="0" baseline="0" dirty="0" smtClean="0"/>
              <a:t> pane, in the </a:t>
            </a:r>
            <a:r>
              <a:rPr lang="en-US" sz="1200" b="1" baseline="0" dirty="0" smtClean="0"/>
              <a:t>Search for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0</a:t>
            </a:r>
            <a:r>
              <a:rPr lang="en-US" sz="1200" b="1" dirty="0" smtClean="0"/>
              <a:t>0435540</a:t>
            </a:r>
            <a:r>
              <a:rPr lang="en-US" sz="1200" dirty="0" smtClean="0"/>
              <a:t>.</a:t>
            </a:r>
            <a:r>
              <a:rPr lang="en-US" sz="1200" baseline="0" dirty="0" smtClean="0"/>
              <a:t> In the </a:t>
            </a:r>
            <a:r>
              <a:rPr lang="en-US" sz="1200" b="1" baseline="0" dirty="0" smtClean="0"/>
              <a:t>Search in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Everywhere</a:t>
            </a:r>
            <a:r>
              <a:rPr lang="en-US" sz="1200" b="0" baseline="0" dirty="0" smtClean="0"/>
              <a:t>, and then c</a:t>
            </a:r>
            <a:r>
              <a:rPr lang="en-US" sz="1200" baseline="0" dirty="0" smtClean="0"/>
              <a:t>lick </a:t>
            </a:r>
            <a:r>
              <a:rPr lang="en-US" sz="1200" b="1" baseline="0" dirty="0" smtClean="0"/>
              <a:t>Go</a:t>
            </a:r>
            <a:r>
              <a:rPr lang="en-US" sz="1200" b="0" baseline="0" dirty="0" smtClean="0"/>
              <a:t>. </a:t>
            </a:r>
            <a:r>
              <a:rPr lang="en-US" sz="1200" baseline="0" dirty="0" smtClean="0"/>
              <a:t>Select the clip art file in the pane to insert it into the slide. (</a:t>
            </a:r>
            <a:r>
              <a:rPr lang="en-US" sz="1200" b="1" i="0" baseline="0" dirty="0" smtClean="0"/>
              <a:t>Note:</a:t>
            </a:r>
            <a:r>
              <a:rPr lang="en-US" sz="1200" i="0" baseline="0" dirty="0" smtClean="0"/>
              <a:t> If you choose another clip art file, the clip art must be in the Windows Metafile format [.</a:t>
            </a:r>
            <a:r>
              <a:rPr lang="en-US" sz="1200" i="0" baseline="0" dirty="0" err="1" smtClean="0"/>
              <a:t>wmf</a:t>
            </a:r>
            <a:r>
              <a:rPr lang="en-US" sz="1200" i="0" baseline="0" dirty="0" smtClean="0"/>
              <a:t>].)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Ungroup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Microsoft Office PowerPoint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Yes</a:t>
            </a:r>
            <a:r>
              <a:rPr lang="en-US" sz="1200" baseline="0" dirty="0" smtClean="0"/>
              <a:t>. </a:t>
            </a:r>
            <a:endParaRPr lang="en-US" sz="1200" i="1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slide, select the converted clip art.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Editing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Select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Selection Pane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Selection and Visibility pane</a:t>
            </a:r>
            <a:r>
              <a:rPr lang="en-US" sz="1200" baseline="0" dirty="0" smtClean="0"/>
              <a:t>, select the top-level group.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Ungroup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Selection and Visibility</a:t>
            </a:r>
            <a:r>
              <a:rPr lang="en-US" sz="1200" baseline="0" dirty="0" smtClean="0"/>
              <a:t> pane, select the </a:t>
            </a:r>
            <a:r>
              <a:rPr lang="en-US" sz="1200" b="1" baseline="0" dirty="0" err="1" smtClean="0"/>
              <a:t>Autoshape</a:t>
            </a:r>
            <a:r>
              <a:rPr lang="en-US" sz="1200" baseline="0" dirty="0" smtClean="0"/>
              <a:t> object, and then press DELETE.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Press CTRL+A to select all of the objects on the slide.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Select the group.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Shape Effects</a:t>
            </a:r>
            <a:r>
              <a:rPr lang="en-US" sz="1200" i="0" baseline="0" dirty="0" smtClean="0"/>
              <a:t>, point to </a:t>
            </a:r>
            <a:r>
              <a:rPr lang="en-US" sz="1200" b="1" i="0" baseline="0" dirty="0" smtClean="0"/>
              <a:t>Preset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Presets</a:t>
            </a:r>
            <a:r>
              <a:rPr lang="en-US" sz="1200" i="0" baseline="0" dirty="0" smtClean="0"/>
              <a:t> click </a:t>
            </a:r>
            <a:r>
              <a:rPr lang="en-US" sz="1200" b="1" i="0" baseline="0" dirty="0" smtClean="0"/>
              <a:t>Preset 8 </a:t>
            </a:r>
            <a:r>
              <a:rPr lang="en-US" sz="1200" i="0" baseline="0" dirty="0" smtClean="0"/>
              <a:t>(second row, fourth option from the left).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group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Scale</a:t>
            </a:r>
            <a:r>
              <a:rPr lang="en-US" sz="1200" i="0" baseline="0" dirty="0" smtClean="0"/>
              <a:t>, select </a:t>
            </a:r>
            <a:r>
              <a:rPr lang="en-US" sz="1200" b="1" i="0" baseline="0" dirty="0" smtClean="0"/>
              <a:t>Lock aspect ratio</a:t>
            </a:r>
            <a:r>
              <a:rPr lang="en-US" sz="1200" i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, enter </a:t>
            </a:r>
            <a:r>
              <a:rPr lang="en-US" sz="1200" b="1" i="0" baseline="0" dirty="0" smtClean="0"/>
              <a:t>6.27” </a:t>
            </a: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Height</a:t>
            </a:r>
            <a:r>
              <a:rPr lang="en-US" sz="1200" i="0" baseline="0" dirty="0" smtClean="0"/>
              <a:t> box</a:t>
            </a:r>
            <a:r>
              <a:rPr lang="en-US" sz="1200" b="0" i="0" baseline="0" dirty="0" smtClean="0"/>
              <a:t>.</a:t>
            </a:r>
            <a:r>
              <a:rPr lang="en-US" sz="1200" i="0" baseline="0" dirty="0" smtClean="0"/>
              <a:t>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3.89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1.55</a:t>
            </a:r>
            <a:r>
              <a:rPr lang="en-US" sz="1200" i="0" baseline="0" dirty="0" smtClean="0"/>
              <a:t>”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text </a:t>
            </a:r>
            <a:r>
              <a:rPr lang="en-US" sz="1200" baseline="0" dirty="0" smtClean="0"/>
              <a:t>on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Text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Drag to draw a text box on the slide.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 text in the text box, and then select the text.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select </a:t>
            </a:r>
            <a:r>
              <a:rPr lang="en-US" sz="1200" b="1" baseline="0" dirty="0" smtClean="0"/>
              <a:t>Candara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and then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32 pt.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list.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Italic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then,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aseline="0" dirty="0" smtClean="0"/>
              <a:t>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list, under </a:t>
            </a:r>
            <a:r>
              <a:rPr lang="en-US" sz="1200" b="1" baseline="0" dirty="0" smtClean="0"/>
              <a:t>Standard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Orange</a:t>
            </a:r>
            <a:r>
              <a:rPr lang="en-US" sz="1200" baseline="0" dirty="0" smtClean="0"/>
              <a:t> (third option from the left).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text box on the slide, and then under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="0" baseline="0" dirty="0" smtClean="0"/>
              <a:t>.</a:t>
            </a:r>
            <a:r>
              <a:rPr lang="en-US" sz="1200" baseline="0" dirty="0" smtClean="0"/>
              <a:t>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Under </a:t>
            </a:r>
            <a:r>
              <a:rPr lang="en-US" sz="1200" b="1" dirty="0" smtClean="0"/>
              <a:t>Drawing</a:t>
            </a:r>
            <a:r>
              <a:rPr lang="en-US" sz="1200" dirty="0" smtClean="0"/>
              <a:t> </a:t>
            </a:r>
            <a:r>
              <a:rPr lang="en-US" sz="1200" b="1" dirty="0" smtClean="0"/>
              <a:t>Tools</a:t>
            </a:r>
            <a:r>
              <a:rPr lang="en-US" sz="1200" dirty="0" smtClean="0"/>
              <a:t>,</a:t>
            </a:r>
            <a:r>
              <a:rPr lang="en-US" sz="1200" baseline="0" dirty="0" smtClean="0"/>
              <a:t>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WordArt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Transform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Follow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Path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Arch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Up </a:t>
            </a:r>
            <a:r>
              <a:rPr lang="en-US" sz="1200" b="0" baseline="0" dirty="0" smtClean="0"/>
              <a:t>(first option from the left)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To wrap the text upside down, at the bottom of the text box,</a:t>
            </a:r>
            <a:r>
              <a:rPr lang="en-US" sz="1200" baseline="0" dirty="0" smtClean="0"/>
              <a:t> d</a:t>
            </a:r>
            <a:r>
              <a:rPr lang="en-US" sz="1200" dirty="0" smtClean="0"/>
              <a:t>rag the pink adjustment diamond from the center left position in the text</a:t>
            </a:r>
            <a:r>
              <a:rPr lang="en-US" sz="1200" baseline="0" dirty="0" smtClean="0"/>
              <a:t> box </a:t>
            </a:r>
            <a:r>
              <a:rPr lang="en-US" sz="1200" dirty="0" smtClean="0"/>
              <a:t>to the lower right corner of the text box.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text box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then on the </a:t>
            </a:r>
            <a:r>
              <a:rPr lang="en-US" sz="1200" b="1" baseline="0" dirty="0" smtClean="0"/>
              <a:t>Position</a:t>
            </a:r>
            <a:r>
              <a:rPr lang="en-US" sz="1200" baseline="0" dirty="0" smtClean="0"/>
              <a:t> tab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3.38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1.04</a:t>
            </a:r>
            <a:r>
              <a:rPr lang="en-US" sz="1200" i="0" baseline="0" dirty="0" smtClean="0"/>
              <a:t>”</a:t>
            </a:r>
            <a:r>
              <a:rPr lang="en-US" sz="1200" b="0" i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Also under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Drawing 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Send Backward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animation</a:t>
            </a:r>
            <a:r>
              <a:rPr lang="en-US" sz="1200" baseline="0" dirty="0" smtClean="0"/>
              <a:t> effects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Select the circle</a:t>
            </a:r>
            <a:r>
              <a:rPr lang="en-US" sz="1200" baseline="0" dirty="0" smtClean="0"/>
              <a:t> clip art on the slide.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Quarter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 the slide, select the text box</a:t>
            </a:r>
            <a:r>
              <a:rPr lang="en-US" sz="1200" baseline="0" dirty="0" smtClean="0"/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Entrance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Half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Delay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Additional Effect Options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 launcher, and then do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</a:t>
            </a:r>
            <a:r>
              <a:rPr lang="en-US" sz="1200" dirty="0" smtClean="0"/>
              <a:t>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 enter </a:t>
            </a:r>
            <a:r>
              <a:rPr lang="en-US" sz="1200" b="1" dirty="0" smtClean="0"/>
              <a:t>30°</a:t>
            </a:r>
            <a:r>
              <a:rPr lang="en-US" sz="1200" b="0" dirty="0" smtClean="0"/>
              <a:t>, and then</a:t>
            </a:r>
            <a:r>
              <a:rPr lang="en-US" sz="1200" b="0" baseline="0" dirty="0" smtClean="0"/>
              <a:t> press ENTER</a:t>
            </a:r>
            <a:r>
              <a:rPr lang="en-US" sz="1200" b="0" dirty="0" smtClean="0"/>
              <a:t>.</a:t>
            </a:r>
            <a:endParaRPr lang="en-US" sz="1200" b="0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Counterclockwise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b="0" dirty="0" smtClean="0">
                <a:solidFill>
                  <a:schemeClr val="accent6"/>
                </a:solidFill>
              </a:rPr>
              <a:t>To reproduce the background on this slide</a:t>
            </a:r>
            <a:r>
              <a:rPr lang="en-US" b="0" baseline="0" dirty="0" smtClean="0">
                <a:solidFill>
                  <a:schemeClr val="accent6"/>
                </a:solidFill>
              </a:rPr>
              <a:t>, do the following:</a:t>
            </a:r>
            <a:endParaRPr lang="en-US" b="0" dirty="0" smtClean="0">
              <a:solidFill>
                <a:schemeClr val="accent6"/>
              </a:solidFill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 Styles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1, Lighter 50%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  <a:endParaRPr lang="en-US" sz="9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7785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400" b="1" i="0" dirty="0" smtClean="0"/>
              <a:t>Animated sun</a:t>
            </a:r>
            <a:r>
              <a:rPr lang="en-US" sz="1400" b="1" i="0" baseline="0" dirty="0" smtClean="0"/>
              <a:t> with spinning text</a:t>
            </a:r>
            <a:endParaRPr lang="en-US" sz="1400" b="1" i="0" dirty="0" smtClean="0"/>
          </a:p>
          <a:p>
            <a:r>
              <a:rPr lang="en-US" sz="1400" dirty="0" smtClean="0"/>
              <a:t>(Intermediate)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clip art</a:t>
            </a:r>
            <a:r>
              <a:rPr lang="en-US" sz="1200" baseline="0" dirty="0" smtClean="0"/>
              <a:t>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 the </a:t>
            </a:r>
            <a:r>
              <a:rPr lang="en-US" sz="1200" b="1" i="0" dirty="0" smtClean="0"/>
              <a:t>Home</a:t>
            </a:r>
            <a:r>
              <a:rPr lang="en-US" sz="1200" i="0" dirty="0" smtClean="0"/>
              <a:t> tab, in the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Slides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Layout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Blank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Insert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Images </a:t>
            </a:r>
            <a:r>
              <a:rPr lang="en-US" sz="1200" i="0" baseline="0" dirty="0" smtClean="0"/>
              <a:t>group, click </a:t>
            </a:r>
            <a:r>
              <a:rPr lang="en-US" sz="1200" b="1" i="0" baseline="0" dirty="0" smtClean="0"/>
              <a:t>Clip Art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baseline="0" dirty="0" smtClean="0"/>
              <a:t>Clip Art</a:t>
            </a:r>
            <a:r>
              <a:rPr lang="en-US" sz="1200" b="0" baseline="0" dirty="0" smtClean="0"/>
              <a:t> pane, in the </a:t>
            </a:r>
            <a:r>
              <a:rPr lang="en-US" sz="1200" b="1" baseline="0" dirty="0" smtClean="0"/>
              <a:t>Search for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0</a:t>
            </a:r>
            <a:r>
              <a:rPr lang="en-US" sz="1200" b="1" dirty="0" smtClean="0"/>
              <a:t>0435540</a:t>
            </a:r>
            <a:r>
              <a:rPr lang="en-US" sz="1200" dirty="0" smtClean="0"/>
              <a:t>.</a:t>
            </a:r>
            <a:r>
              <a:rPr lang="en-US" sz="1200" baseline="0" dirty="0" smtClean="0"/>
              <a:t> In the </a:t>
            </a:r>
            <a:r>
              <a:rPr lang="en-US" sz="1200" b="1" baseline="0" dirty="0" smtClean="0"/>
              <a:t>Search in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Everywhere</a:t>
            </a:r>
            <a:r>
              <a:rPr lang="en-US" sz="1200" b="0" baseline="0" dirty="0" smtClean="0"/>
              <a:t>, and then c</a:t>
            </a:r>
            <a:r>
              <a:rPr lang="en-US" sz="1200" baseline="0" dirty="0" smtClean="0"/>
              <a:t>lick </a:t>
            </a:r>
            <a:r>
              <a:rPr lang="en-US" sz="1200" b="1" baseline="0" dirty="0" smtClean="0"/>
              <a:t>Go</a:t>
            </a:r>
            <a:r>
              <a:rPr lang="en-US" sz="1200" b="0" baseline="0" dirty="0" smtClean="0"/>
              <a:t>. </a:t>
            </a:r>
            <a:r>
              <a:rPr lang="en-US" sz="1200" baseline="0" dirty="0" smtClean="0"/>
              <a:t>Select the clip art file in the pane to insert it into the slide. (</a:t>
            </a:r>
            <a:r>
              <a:rPr lang="en-US" sz="1200" b="1" i="0" baseline="0" dirty="0" smtClean="0"/>
              <a:t>Note:</a:t>
            </a:r>
            <a:r>
              <a:rPr lang="en-US" sz="1200" i="0" baseline="0" dirty="0" smtClean="0"/>
              <a:t> If you choose another clip art file, the clip art must be in the Windows Metafile format [.</a:t>
            </a:r>
            <a:r>
              <a:rPr lang="en-US" sz="1200" i="0" baseline="0" dirty="0" err="1" smtClean="0"/>
              <a:t>wmf</a:t>
            </a:r>
            <a:r>
              <a:rPr lang="en-US" sz="1200" i="0" baseline="0" dirty="0" smtClean="0"/>
              <a:t>].)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Ungroup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Microsoft Office PowerPoint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Yes</a:t>
            </a:r>
            <a:r>
              <a:rPr lang="en-US" sz="1200" baseline="0" dirty="0" smtClean="0"/>
              <a:t>. </a:t>
            </a:r>
            <a:endParaRPr lang="en-US" sz="1200" i="1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slide, select the converted clip art.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Editing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Select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Selection Pane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Selection and Visibility pane</a:t>
            </a:r>
            <a:r>
              <a:rPr lang="en-US" sz="1200" baseline="0" dirty="0" smtClean="0"/>
              <a:t>, select the top-level group.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Ungroup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Selection and Visibility</a:t>
            </a:r>
            <a:r>
              <a:rPr lang="en-US" sz="1200" baseline="0" dirty="0" smtClean="0"/>
              <a:t> pane, select the </a:t>
            </a:r>
            <a:r>
              <a:rPr lang="en-US" sz="1200" b="1" baseline="0" dirty="0" err="1" smtClean="0"/>
              <a:t>Autoshape</a:t>
            </a:r>
            <a:r>
              <a:rPr lang="en-US" sz="1200" baseline="0" dirty="0" smtClean="0"/>
              <a:t> object, and then press DELETE.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Press CTRL+A to select all of the objects on the slide.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Select the group.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Shape Effects</a:t>
            </a:r>
            <a:r>
              <a:rPr lang="en-US" sz="1200" i="0" baseline="0" dirty="0" smtClean="0"/>
              <a:t>, point to </a:t>
            </a:r>
            <a:r>
              <a:rPr lang="en-US" sz="1200" b="1" i="0" baseline="0" dirty="0" smtClean="0"/>
              <a:t>Preset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Presets</a:t>
            </a:r>
            <a:r>
              <a:rPr lang="en-US" sz="1200" i="0" baseline="0" dirty="0" smtClean="0"/>
              <a:t> click </a:t>
            </a:r>
            <a:r>
              <a:rPr lang="en-US" sz="1200" b="1" i="0" baseline="0" dirty="0" smtClean="0"/>
              <a:t>Preset 8 </a:t>
            </a:r>
            <a:r>
              <a:rPr lang="en-US" sz="1200" i="0" baseline="0" dirty="0" smtClean="0"/>
              <a:t>(second row, fourth option from the left).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group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Scale</a:t>
            </a:r>
            <a:r>
              <a:rPr lang="en-US" sz="1200" i="0" baseline="0" dirty="0" smtClean="0"/>
              <a:t>, select </a:t>
            </a:r>
            <a:r>
              <a:rPr lang="en-US" sz="1200" b="1" i="0" baseline="0" dirty="0" smtClean="0"/>
              <a:t>Lock aspect ratio</a:t>
            </a:r>
            <a:r>
              <a:rPr lang="en-US" sz="1200" i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, enter </a:t>
            </a:r>
            <a:r>
              <a:rPr lang="en-US" sz="1200" b="1" i="0" baseline="0" dirty="0" smtClean="0"/>
              <a:t>6.27” </a:t>
            </a: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Height</a:t>
            </a:r>
            <a:r>
              <a:rPr lang="en-US" sz="1200" i="0" baseline="0" dirty="0" smtClean="0"/>
              <a:t> box</a:t>
            </a:r>
            <a:r>
              <a:rPr lang="en-US" sz="1200" b="0" i="0" baseline="0" dirty="0" smtClean="0"/>
              <a:t>.</a:t>
            </a:r>
            <a:r>
              <a:rPr lang="en-US" sz="1200" i="0" baseline="0" dirty="0" smtClean="0"/>
              <a:t>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3.89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1.55</a:t>
            </a:r>
            <a:r>
              <a:rPr lang="en-US" sz="1200" i="0" baseline="0" dirty="0" smtClean="0"/>
              <a:t>”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text </a:t>
            </a:r>
            <a:r>
              <a:rPr lang="en-US" sz="1200" baseline="0" dirty="0" smtClean="0"/>
              <a:t>on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Text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Drag to draw a text box on the slide.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 text in the text box, and then select the text.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select </a:t>
            </a:r>
            <a:r>
              <a:rPr lang="en-US" sz="1200" b="1" baseline="0" dirty="0" smtClean="0"/>
              <a:t>Candara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and then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32 pt.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list.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Italic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then,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aseline="0" dirty="0" smtClean="0"/>
              <a:t>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list, under </a:t>
            </a:r>
            <a:r>
              <a:rPr lang="en-US" sz="1200" b="1" baseline="0" dirty="0" smtClean="0"/>
              <a:t>Standard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Orange</a:t>
            </a:r>
            <a:r>
              <a:rPr lang="en-US" sz="1200" baseline="0" dirty="0" smtClean="0"/>
              <a:t> (third option from the left).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text box on the slide, and then under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="0" baseline="0" dirty="0" smtClean="0"/>
              <a:t>.</a:t>
            </a:r>
            <a:r>
              <a:rPr lang="en-US" sz="1200" baseline="0" dirty="0" smtClean="0"/>
              <a:t>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Under </a:t>
            </a:r>
            <a:r>
              <a:rPr lang="en-US" sz="1200" b="1" dirty="0" smtClean="0"/>
              <a:t>Drawing</a:t>
            </a:r>
            <a:r>
              <a:rPr lang="en-US" sz="1200" dirty="0" smtClean="0"/>
              <a:t> </a:t>
            </a:r>
            <a:r>
              <a:rPr lang="en-US" sz="1200" b="1" dirty="0" smtClean="0"/>
              <a:t>Tools</a:t>
            </a:r>
            <a:r>
              <a:rPr lang="en-US" sz="1200" dirty="0" smtClean="0"/>
              <a:t>,</a:t>
            </a:r>
            <a:r>
              <a:rPr lang="en-US" sz="1200" baseline="0" dirty="0" smtClean="0"/>
              <a:t>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WordArt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Transform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Follow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Path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Arch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Up </a:t>
            </a:r>
            <a:r>
              <a:rPr lang="en-US" sz="1200" b="0" baseline="0" dirty="0" smtClean="0"/>
              <a:t>(first option from the left)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To wrap the text upside down, at the bottom of the text box,</a:t>
            </a:r>
            <a:r>
              <a:rPr lang="en-US" sz="1200" baseline="0" dirty="0" smtClean="0"/>
              <a:t> d</a:t>
            </a:r>
            <a:r>
              <a:rPr lang="en-US" sz="1200" dirty="0" smtClean="0"/>
              <a:t>rag the pink adjustment diamond from the center left position in the text</a:t>
            </a:r>
            <a:r>
              <a:rPr lang="en-US" sz="1200" baseline="0" dirty="0" smtClean="0"/>
              <a:t> box </a:t>
            </a:r>
            <a:r>
              <a:rPr lang="en-US" sz="1200" dirty="0" smtClean="0"/>
              <a:t>to the lower right corner of the text box.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text box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then on the </a:t>
            </a:r>
            <a:r>
              <a:rPr lang="en-US" sz="1200" b="1" baseline="0" dirty="0" smtClean="0"/>
              <a:t>Position</a:t>
            </a:r>
            <a:r>
              <a:rPr lang="en-US" sz="1200" baseline="0" dirty="0" smtClean="0"/>
              <a:t> tab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3.38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1.04</a:t>
            </a:r>
            <a:r>
              <a:rPr lang="en-US" sz="1200" i="0" baseline="0" dirty="0" smtClean="0"/>
              <a:t>”</a:t>
            </a:r>
            <a:r>
              <a:rPr lang="en-US" sz="1200" b="0" i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Also under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Drawing 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Send Backward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animation</a:t>
            </a:r>
            <a:r>
              <a:rPr lang="en-US" sz="1200" baseline="0" dirty="0" smtClean="0"/>
              <a:t> effects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Select the circle</a:t>
            </a:r>
            <a:r>
              <a:rPr lang="en-US" sz="1200" baseline="0" dirty="0" smtClean="0"/>
              <a:t> clip art on the slide.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Quarter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 the slide, select the text box</a:t>
            </a:r>
            <a:r>
              <a:rPr lang="en-US" sz="1200" baseline="0" dirty="0" smtClean="0"/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Entrance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Half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Delay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Additional Effect Options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 launcher, and then do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</a:t>
            </a:r>
            <a:r>
              <a:rPr lang="en-US" sz="1200" dirty="0" smtClean="0"/>
              <a:t>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 enter </a:t>
            </a:r>
            <a:r>
              <a:rPr lang="en-US" sz="1200" b="1" dirty="0" smtClean="0"/>
              <a:t>30°</a:t>
            </a:r>
            <a:r>
              <a:rPr lang="en-US" sz="1200" b="0" dirty="0" smtClean="0"/>
              <a:t>, and then</a:t>
            </a:r>
            <a:r>
              <a:rPr lang="en-US" sz="1200" b="0" baseline="0" dirty="0" smtClean="0"/>
              <a:t> press ENTER</a:t>
            </a:r>
            <a:r>
              <a:rPr lang="en-US" sz="1200" b="0" dirty="0" smtClean="0"/>
              <a:t>.</a:t>
            </a:r>
            <a:endParaRPr lang="en-US" sz="1200" b="0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Counterclockwise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b="0" dirty="0" smtClean="0">
                <a:solidFill>
                  <a:schemeClr val="accent6"/>
                </a:solidFill>
              </a:rPr>
              <a:t>To reproduce the background on this slide</a:t>
            </a:r>
            <a:r>
              <a:rPr lang="en-US" b="0" baseline="0" dirty="0" smtClean="0">
                <a:solidFill>
                  <a:schemeClr val="accent6"/>
                </a:solidFill>
              </a:rPr>
              <a:t>, do the following:</a:t>
            </a:r>
            <a:endParaRPr lang="en-US" b="0" dirty="0" smtClean="0">
              <a:solidFill>
                <a:schemeClr val="accent6"/>
              </a:solidFill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 Styles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1, Lighter 50%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  <a:endParaRPr lang="en-US" sz="9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597263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400" b="1" i="0" dirty="0" smtClean="0"/>
              <a:t>Animated sun</a:t>
            </a:r>
            <a:r>
              <a:rPr lang="en-US" sz="1400" b="1" i="0" baseline="0" dirty="0" smtClean="0"/>
              <a:t> with spinning text</a:t>
            </a:r>
            <a:endParaRPr lang="en-US" sz="1400" b="1" i="0" dirty="0" smtClean="0"/>
          </a:p>
          <a:p>
            <a:r>
              <a:rPr lang="en-US" sz="1400" dirty="0" smtClean="0"/>
              <a:t>(Intermediate)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clip art</a:t>
            </a:r>
            <a:r>
              <a:rPr lang="en-US" sz="1200" baseline="0" dirty="0" smtClean="0"/>
              <a:t>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 the </a:t>
            </a:r>
            <a:r>
              <a:rPr lang="en-US" sz="1200" b="1" i="0" dirty="0" smtClean="0"/>
              <a:t>Home</a:t>
            </a:r>
            <a:r>
              <a:rPr lang="en-US" sz="1200" i="0" dirty="0" smtClean="0"/>
              <a:t> tab, in the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Slides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Layout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Blank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Insert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Images </a:t>
            </a:r>
            <a:r>
              <a:rPr lang="en-US" sz="1200" i="0" baseline="0" dirty="0" smtClean="0"/>
              <a:t>group, click </a:t>
            </a:r>
            <a:r>
              <a:rPr lang="en-US" sz="1200" b="1" i="0" baseline="0" dirty="0" smtClean="0"/>
              <a:t>Clip Art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baseline="0" dirty="0" smtClean="0"/>
              <a:t>Clip Art</a:t>
            </a:r>
            <a:r>
              <a:rPr lang="en-US" sz="1200" b="0" baseline="0" dirty="0" smtClean="0"/>
              <a:t> pane, in the </a:t>
            </a:r>
            <a:r>
              <a:rPr lang="en-US" sz="1200" b="1" baseline="0" dirty="0" smtClean="0"/>
              <a:t>Search for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0</a:t>
            </a:r>
            <a:r>
              <a:rPr lang="en-US" sz="1200" b="1" dirty="0" smtClean="0"/>
              <a:t>0435540</a:t>
            </a:r>
            <a:r>
              <a:rPr lang="en-US" sz="1200" dirty="0" smtClean="0"/>
              <a:t>.</a:t>
            </a:r>
            <a:r>
              <a:rPr lang="en-US" sz="1200" baseline="0" dirty="0" smtClean="0"/>
              <a:t> In the </a:t>
            </a:r>
            <a:r>
              <a:rPr lang="en-US" sz="1200" b="1" baseline="0" dirty="0" smtClean="0"/>
              <a:t>Search in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Everywhere</a:t>
            </a:r>
            <a:r>
              <a:rPr lang="en-US" sz="1200" b="0" baseline="0" dirty="0" smtClean="0"/>
              <a:t>, and then c</a:t>
            </a:r>
            <a:r>
              <a:rPr lang="en-US" sz="1200" baseline="0" dirty="0" smtClean="0"/>
              <a:t>lick </a:t>
            </a:r>
            <a:r>
              <a:rPr lang="en-US" sz="1200" b="1" baseline="0" dirty="0" smtClean="0"/>
              <a:t>Go</a:t>
            </a:r>
            <a:r>
              <a:rPr lang="en-US" sz="1200" b="0" baseline="0" dirty="0" smtClean="0"/>
              <a:t>. </a:t>
            </a:r>
            <a:r>
              <a:rPr lang="en-US" sz="1200" baseline="0" dirty="0" smtClean="0"/>
              <a:t>Select the clip art file in the pane to insert it into the slide. (</a:t>
            </a:r>
            <a:r>
              <a:rPr lang="en-US" sz="1200" b="1" i="0" baseline="0" dirty="0" smtClean="0"/>
              <a:t>Note:</a:t>
            </a:r>
            <a:r>
              <a:rPr lang="en-US" sz="1200" i="0" baseline="0" dirty="0" smtClean="0"/>
              <a:t> If you choose another clip art file, the clip art must be in the Windows Metafile format [.</a:t>
            </a:r>
            <a:r>
              <a:rPr lang="en-US" sz="1200" i="0" baseline="0" dirty="0" err="1" smtClean="0"/>
              <a:t>wmf</a:t>
            </a:r>
            <a:r>
              <a:rPr lang="en-US" sz="1200" i="0" baseline="0" dirty="0" smtClean="0"/>
              <a:t>].)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Ungroup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Microsoft Office PowerPoint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Yes</a:t>
            </a:r>
            <a:r>
              <a:rPr lang="en-US" sz="1200" baseline="0" dirty="0" smtClean="0"/>
              <a:t>. </a:t>
            </a:r>
            <a:endParaRPr lang="en-US" sz="1200" i="1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slide, select the converted clip art.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Editing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Select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Selection Pane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Selection and Visibility pane</a:t>
            </a:r>
            <a:r>
              <a:rPr lang="en-US" sz="1200" baseline="0" dirty="0" smtClean="0"/>
              <a:t>, select the top-level group.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Ungroup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Selection and Visibility</a:t>
            </a:r>
            <a:r>
              <a:rPr lang="en-US" sz="1200" baseline="0" dirty="0" smtClean="0"/>
              <a:t> pane, select the </a:t>
            </a:r>
            <a:r>
              <a:rPr lang="en-US" sz="1200" b="1" baseline="0" dirty="0" err="1" smtClean="0"/>
              <a:t>Autoshape</a:t>
            </a:r>
            <a:r>
              <a:rPr lang="en-US" sz="1200" baseline="0" dirty="0" smtClean="0"/>
              <a:t> object, and then press DELETE.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Press CTRL+A to select all of the objects on the slide.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Select the group.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Shape Effects</a:t>
            </a:r>
            <a:r>
              <a:rPr lang="en-US" sz="1200" i="0" baseline="0" dirty="0" smtClean="0"/>
              <a:t>, point to </a:t>
            </a:r>
            <a:r>
              <a:rPr lang="en-US" sz="1200" b="1" i="0" baseline="0" dirty="0" smtClean="0"/>
              <a:t>Preset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Presets</a:t>
            </a:r>
            <a:r>
              <a:rPr lang="en-US" sz="1200" i="0" baseline="0" dirty="0" smtClean="0"/>
              <a:t> click </a:t>
            </a:r>
            <a:r>
              <a:rPr lang="en-US" sz="1200" b="1" i="0" baseline="0" dirty="0" smtClean="0"/>
              <a:t>Preset 8 </a:t>
            </a:r>
            <a:r>
              <a:rPr lang="en-US" sz="1200" i="0" baseline="0" dirty="0" smtClean="0"/>
              <a:t>(second row, fourth option from the left).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group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Scale</a:t>
            </a:r>
            <a:r>
              <a:rPr lang="en-US" sz="1200" i="0" baseline="0" dirty="0" smtClean="0"/>
              <a:t>, select </a:t>
            </a:r>
            <a:r>
              <a:rPr lang="en-US" sz="1200" b="1" i="0" baseline="0" dirty="0" smtClean="0"/>
              <a:t>Lock aspect ratio</a:t>
            </a:r>
            <a:r>
              <a:rPr lang="en-US" sz="1200" i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, enter </a:t>
            </a:r>
            <a:r>
              <a:rPr lang="en-US" sz="1200" b="1" i="0" baseline="0" dirty="0" smtClean="0"/>
              <a:t>6.27” </a:t>
            </a: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Height</a:t>
            </a:r>
            <a:r>
              <a:rPr lang="en-US" sz="1200" i="0" baseline="0" dirty="0" smtClean="0"/>
              <a:t> box</a:t>
            </a:r>
            <a:r>
              <a:rPr lang="en-US" sz="1200" b="0" i="0" baseline="0" dirty="0" smtClean="0"/>
              <a:t>.</a:t>
            </a:r>
            <a:r>
              <a:rPr lang="en-US" sz="1200" i="0" baseline="0" dirty="0" smtClean="0"/>
              <a:t>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3.89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1.55</a:t>
            </a:r>
            <a:r>
              <a:rPr lang="en-US" sz="1200" i="0" baseline="0" dirty="0" smtClean="0"/>
              <a:t>”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text </a:t>
            </a:r>
            <a:r>
              <a:rPr lang="en-US" sz="1200" baseline="0" dirty="0" smtClean="0"/>
              <a:t>on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Text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Drag to draw a text box on the slide.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 text in the text box, and then select the text.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select </a:t>
            </a:r>
            <a:r>
              <a:rPr lang="en-US" sz="1200" b="1" baseline="0" dirty="0" smtClean="0"/>
              <a:t>Candara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and then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32 pt.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list.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Italic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then,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aseline="0" dirty="0" smtClean="0"/>
              <a:t>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list, under </a:t>
            </a:r>
            <a:r>
              <a:rPr lang="en-US" sz="1200" b="1" baseline="0" dirty="0" smtClean="0"/>
              <a:t>Standard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Orange</a:t>
            </a:r>
            <a:r>
              <a:rPr lang="en-US" sz="1200" baseline="0" dirty="0" smtClean="0"/>
              <a:t> (third option from the left).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text box on the slide, and then under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="0" baseline="0" dirty="0" smtClean="0"/>
              <a:t>.</a:t>
            </a:r>
            <a:r>
              <a:rPr lang="en-US" sz="1200" baseline="0" dirty="0" smtClean="0"/>
              <a:t>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Under </a:t>
            </a:r>
            <a:r>
              <a:rPr lang="en-US" sz="1200" b="1" dirty="0" smtClean="0"/>
              <a:t>Drawing</a:t>
            </a:r>
            <a:r>
              <a:rPr lang="en-US" sz="1200" dirty="0" smtClean="0"/>
              <a:t> </a:t>
            </a:r>
            <a:r>
              <a:rPr lang="en-US" sz="1200" b="1" dirty="0" smtClean="0"/>
              <a:t>Tools</a:t>
            </a:r>
            <a:r>
              <a:rPr lang="en-US" sz="1200" dirty="0" smtClean="0"/>
              <a:t>,</a:t>
            </a:r>
            <a:r>
              <a:rPr lang="en-US" sz="1200" baseline="0" dirty="0" smtClean="0"/>
              <a:t>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WordArt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Transform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Follow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Path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Arch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Up </a:t>
            </a:r>
            <a:r>
              <a:rPr lang="en-US" sz="1200" b="0" baseline="0" dirty="0" smtClean="0"/>
              <a:t>(first option from the left)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To wrap the text upside down, at the bottom of the text box,</a:t>
            </a:r>
            <a:r>
              <a:rPr lang="en-US" sz="1200" baseline="0" dirty="0" smtClean="0"/>
              <a:t> d</a:t>
            </a:r>
            <a:r>
              <a:rPr lang="en-US" sz="1200" dirty="0" smtClean="0"/>
              <a:t>rag the pink adjustment diamond from the center left position in the text</a:t>
            </a:r>
            <a:r>
              <a:rPr lang="en-US" sz="1200" baseline="0" dirty="0" smtClean="0"/>
              <a:t> box </a:t>
            </a:r>
            <a:r>
              <a:rPr lang="en-US" sz="1200" dirty="0" smtClean="0"/>
              <a:t>to the lower right corner of the text box.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text box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then on the </a:t>
            </a:r>
            <a:r>
              <a:rPr lang="en-US" sz="1200" b="1" baseline="0" dirty="0" smtClean="0"/>
              <a:t>Position</a:t>
            </a:r>
            <a:r>
              <a:rPr lang="en-US" sz="1200" baseline="0" dirty="0" smtClean="0"/>
              <a:t> tab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3.38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1.04</a:t>
            </a:r>
            <a:r>
              <a:rPr lang="en-US" sz="1200" i="0" baseline="0" dirty="0" smtClean="0"/>
              <a:t>”</a:t>
            </a:r>
            <a:r>
              <a:rPr lang="en-US" sz="1200" b="0" i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Also under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Drawing 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Send Backward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animation</a:t>
            </a:r>
            <a:r>
              <a:rPr lang="en-US" sz="1200" baseline="0" dirty="0" smtClean="0"/>
              <a:t> effects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Select the circle</a:t>
            </a:r>
            <a:r>
              <a:rPr lang="en-US" sz="1200" baseline="0" dirty="0" smtClean="0"/>
              <a:t> clip art on the slide.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Quarter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 the slide, select the text box</a:t>
            </a:r>
            <a:r>
              <a:rPr lang="en-US" sz="1200" baseline="0" dirty="0" smtClean="0"/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Entrance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Half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Delay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Additional Effect Options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 launcher, and then do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</a:t>
            </a:r>
            <a:r>
              <a:rPr lang="en-US" sz="1200" dirty="0" smtClean="0"/>
              <a:t>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 enter </a:t>
            </a:r>
            <a:r>
              <a:rPr lang="en-US" sz="1200" b="1" dirty="0" smtClean="0"/>
              <a:t>30°</a:t>
            </a:r>
            <a:r>
              <a:rPr lang="en-US" sz="1200" b="0" dirty="0" smtClean="0"/>
              <a:t>, and then</a:t>
            </a:r>
            <a:r>
              <a:rPr lang="en-US" sz="1200" b="0" baseline="0" dirty="0" smtClean="0"/>
              <a:t> press ENTER</a:t>
            </a:r>
            <a:r>
              <a:rPr lang="en-US" sz="1200" b="0" dirty="0" smtClean="0"/>
              <a:t>.</a:t>
            </a:r>
            <a:endParaRPr lang="en-US" sz="1200" b="0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Counterclockwise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b="0" dirty="0" smtClean="0">
                <a:solidFill>
                  <a:schemeClr val="accent6"/>
                </a:solidFill>
              </a:rPr>
              <a:t>To reproduce the background on this slide</a:t>
            </a:r>
            <a:r>
              <a:rPr lang="en-US" b="0" baseline="0" dirty="0" smtClean="0">
                <a:solidFill>
                  <a:schemeClr val="accent6"/>
                </a:solidFill>
              </a:rPr>
              <a:t>, do the following:</a:t>
            </a:r>
            <a:endParaRPr lang="en-US" b="0" dirty="0" smtClean="0">
              <a:solidFill>
                <a:schemeClr val="accent6"/>
              </a:solidFill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 Styles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1, Lighter 50%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  <a:endParaRPr lang="en-US" sz="9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61213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400" b="1" i="0" dirty="0" smtClean="0"/>
              <a:t>Animated sun</a:t>
            </a:r>
            <a:r>
              <a:rPr lang="en-US" sz="1400" b="1" i="0" baseline="0" dirty="0" smtClean="0"/>
              <a:t> with spinning text</a:t>
            </a:r>
            <a:endParaRPr lang="en-US" sz="1400" b="1" i="0" dirty="0" smtClean="0"/>
          </a:p>
          <a:p>
            <a:r>
              <a:rPr lang="en-US" sz="1400" dirty="0" smtClean="0"/>
              <a:t>(Intermediate)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clip art</a:t>
            </a:r>
            <a:r>
              <a:rPr lang="en-US" sz="1200" baseline="0" dirty="0" smtClean="0"/>
              <a:t>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 the </a:t>
            </a:r>
            <a:r>
              <a:rPr lang="en-US" sz="1200" b="1" i="0" dirty="0" smtClean="0"/>
              <a:t>Home</a:t>
            </a:r>
            <a:r>
              <a:rPr lang="en-US" sz="1200" i="0" dirty="0" smtClean="0"/>
              <a:t> tab, in the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Slides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Layout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Blank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Insert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Images </a:t>
            </a:r>
            <a:r>
              <a:rPr lang="en-US" sz="1200" i="0" baseline="0" dirty="0" smtClean="0"/>
              <a:t>group, click </a:t>
            </a:r>
            <a:r>
              <a:rPr lang="en-US" sz="1200" b="1" i="0" baseline="0" dirty="0" smtClean="0"/>
              <a:t>Clip Art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baseline="0" dirty="0" smtClean="0"/>
              <a:t>Clip Art</a:t>
            </a:r>
            <a:r>
              <a:rPr lang="en-US" sz="1200" b="0" baseline="0" dirty="0" smtClean="0"/>
              <a:t> pane, in the </a:t>
            </a:r>
            <a:r>
              <a:rPr lang="en-US" sz="1200" b="1" baseline="0" dirty="0" smtClean="0"/>
              <a:t>Search for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0</a:t>
            </a:r>
            <a:r>
              <a:rPr lang="en-US" sz="1200" b="1" dirty="0" smtClean="0"/>
              <a:t>0435540</a:t>
            </a:r>
            <a:r>
              <a:rPr lang="en-US" sz="1200" dirty="0" smtClean="0"/>
              <a:t>.</a:t>
            </a:r>
            <a:r>
              <a:rPr lang="en-US" sz="1200" baseline="0" dirty="0" smtClean="0"/>
              <a:t> In the </a:t>
            </a:r>
            <a:r>
              <a:rPr lang="en-US" sz="1200" b="1" baseline="0" dirty="0" smtClean="0"/>
              <a:t>Search in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Everywhere</a:t>
            </a:r>
            <a:r>
              <a:rPr lang="en-US" sz="1200" b="0" baseline="0" dirty="0" smtClean="0"/>
              <a:t>, and then c</a:t>
            </a:r>
            <a:r>
              <a:rPr lang="en-US" sz="1200" baseline="0" dirty="0" smtClean="0"/>
              <a:t>lick </a:t>
            </a:r>
            <a:r>
              <a:rPr lang="en-US" sz="1200" b="1" baseline="0" dirty="0" smtClean="0"/>
              <a:t>Go</a:t>
            </a:r>
            <a:r>
              <a:rPr lang="en-US" sz="1200" b="0" baseline="0" dirty="0" smtClean="0"/>
              <a:t>. </a:t>
            </a:r>
            <a:r>
              <a:rPr lang="en-US" sz="1200" baseline="0" dirty="0" smtClean="0"/>
              <a:t>Select the clip art file in the pane to insert it into the slide. (</a:t>
            </a:r>
            <a:r>
              <a:rPr lang="en-US" sz="1200" b="1" i="0" baseline="0" dirty="0" smtClean="0"/>
              <a:t>Note:</a:t>
            </a:r>
            <a:r>
              <a:rPr lang="en-US" sz="1200" i="0" baseline="0" dirty="0" smtClean="0"/>
              <a:t> If you choose another clip art file, the clip art must be in the Windows Metafile format [.</a:t>
            </a:r>
            <a:r>
              <a:rPr lang="en-US" sz="1200" i="0" baseline="0" dirty="0" err="1" smtClean="0"/>
              <a:t>wmf</a:t>
            </a:r>
            <a:r>
              <a:rPr lang="en-US" sz="1200" i="0" baseline="0" dirty="0" smtClean="0"/>
              <a:t>].)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Ungroup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Microsoft Office PowerPoint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Yes</a:t>
            </a:r>
            <a:r>
              <a:rPr lang="en-US" sz="1200" baseline="0" dirty="0" smtClean="0"/>
              <a:t>. </a:t>
            </a:r>
            <a:endParaRPr lang="en-US" sz="1200" i="1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slide, select the converted clip art.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Editing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Select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Selection Pane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Selection and Visibility pane</a:t>
            </a:r>
            <a:r>
              <a:rPr lang="en-US" sz="1200" baseline="0" dirty="0" smtClean="0"/>
              <a:t>, select the top-level group.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Ungroup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Selection and Visibility</a:t>
            </a:r>
            <a:r>
              <a:rPr lang="en-US" sz="1200" baseline="0" dirty="0" smtClean="0"/>
              <a:t> pane, select the </a:t>
            </a:r>
            <a:r>
              <a:rPr lang="en-US" sz="1200" b="1" baseline="0" dirty="0" err="1" smtClean="0"/>
              <a:t>Autoshape</a:t>
            </a:r>
            <a:r>
              <a:rPr lang="en-US" sz="1200" baseline="0" dirty="0" smtClean="0"/>
              <a:t> object, and then press DELETE.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Press CTRL+A to select all of the objects on the slide.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Select the group.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Shape Effects</a:t>
            </a:r>
            <a:r>
              <a:rPr lang="en-US" sz="1200" i="0" baseline="0" dirty="0" smtClean="0"/>
              <a:t>, point to </a:t>
            </a:r>
            <a:r>
              <a:rPr lang="en-US" sz="1200" b="1" i="0" baseline="0" dirty="0" smtClean="0"/>
              <a:t>Preset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Presets</a:t>
            </a:r>
            <a:r>
              <a:rPr lang="en-US" sz="1200" i="0" baseline="0" dirty="0" smtClean="0"/>
              <a:t> click </a:t>
            </a:r>
            <a:r>
              <a:rPr lang="en-US" sz="1200" b="1" i="0" baseline="0" dirty="0" smtClean="0"/>
              <a:t>Preset 8 </a:t>
            </a:r>
            <a:r>
              <a:rPr lang="en-US" sz="1200" i="0" baseline="0" dirty="0" smtClean="0"/>
              <a:t>(second row, fourth option from the left).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group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Scale</a:t>
            </a:r>
            <a:r>
              <a:rPr lang="en-US" sz="1200" i="0" baseline="0" dirty="0" smtClean="0"/>
              <a:t>, select </a:t>
            </a:r>
            <a:r>
              <a:rPr lang="en-US" sz="1200" b="1" i="0" baseline="0" dirty="0" smtClean="0"/>
              <a:t>Lock aspect ratio</a:t>
            </a:r>
            <a:r>
              <a:rPr lang="en-US" sz="1200" i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, enter </a:t>
            </a:r>
            <a:r>
              <a:rPr lang="en-US" sz="1200" b="1" i="0" baseline="0" dirty="0" smtClean="0"/>
              <a:t>6.27” </a:t>
            </a: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Height</a:t>
            </a:r>
            <a:r>
              <a:rPr lang="en-US" sz="1200" i="0" baseline="0" dirty="0" smtClean="0"/>
              <a:t> box</a:t>
            </a:r>
            <a:r>
              <a:rPr lang="en-US" sz="1200" b="0" i="0" baseline="0" dirty="0" smtClean="0"/>
              <a:t>.</a:t>
            </a:r>
            <a:r>
              <a:rPr lang="en-US" sz="1200" i="0" baseline="0" dirty="0" smtClean="0"/>
              <a:t>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3.89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1.55</a:t>
            </a:r>
            <a:r>
              <a:rPr lang="en-US" sz="1200" i="0" baseline="0" dirty="0" smtClean="0"/>
              <a:t>”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text </a:t>
            </a:r>
            <a:r>
              <a:rPr lang="en-US" sz="1200" baseline="0" dirty="0" smtClean="0"/>
              <a:t>on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Text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Drag to draw a text box on the slide.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 text in the text box, and then select the text.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select </a:t>
            </a:r>
            <a:r>
              <a:rPr lang="en-US" sz="1200" b="1" baseline="0" dirty="0" smtClean="0"/>
              <a:t>Candara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and then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32 pt.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list.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Italic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then,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aseline="0" dirty="0" smtClean="0"/>
              <a:t>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list, under </a:t>
            </a:r>
            <a:r>
              <a:rPr lang="en-US" sz="1200" b="1" baseline="0" dirty="0" smtClean="0"/>
              <a:t>Standard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Orange</a:t>
            </a:r>
            <a:r>
              <a:rPr lang="en-US" sz="1200" baseline="0" dirty="0" smtClean="0"/>
              <a:t> (third option from the left).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text box on the slide, and then under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="0" baseline="0" dirty="0" smtClean="0"/>
              <a:t>.</a:t>
            </a:r>
            <a:r>
              <a:rPr lang="en-US" sz="1200" baseline="0" dirty="0" smtClean="0"/>
              <a:t>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Under </a:t>
            </a:r>
            <a:r>
              <a:rPr lang="en-US" sz="1200" b="1" dirty="0" smtClean="0"/>
              <a:t>Drawing</a:t>
            </a:r>
            <a:r>
              <a:rPr lang="en-US" sz="1200" dirty="0" smtClean="0"/>
              <a:t> </a:t>
            </a:r>
            <a:r>
              <a:rPr lang="en-US" sz="1200" b="1" dirty="0" smtClean="0"/>
              <a:t>Tools</a:t>
            </a:r>
            <a:r>
              <a:rPr lang="en-US" sz="1200" dirty="0" smtClean="0"/>
              <a:t>,</a:t>
            </a:r>
            <a:r>
              <a:rPr lang="en-US" sz="1200" baseline="0" dirty="0" smtClean="0"/>
              <a:t>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WordArt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Transform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Follow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Path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Arch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Up </a:t>
            </a:r>
            <a:r>
              <a:rPr lang="en-US" sz="1200" b="0" baseline="0" dirty="0" smtClean="0"/>
              <a:t>(first option from the left)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To wrap the text upside down, at the bottom of the text box,</a:t>
            </a:r>
            <a:r>
              <a:rPr lang="en-US" sz="1200" baseline="0" dirty="0" smtClean="0"/>
              <a:t> d</a:t>
            </a:r>
            <a:r>
              <a:rPr lang="en-US" sz="1200" dirty="0" smtClean="0"/>
              <a:t>rag the pink adjustment diamond from the center left position in the text</a:t>
            </a:r>
            <a:r>
              <a:rPr lang="en-US" sz="1200" baseline="0" dirty="0" smtClean="0"/>
              <a:t> box </a:t>
            </a:r>
            <a:r>
              <a:rPr lang="en-US" sz="1200" dirty="0" smtClean="0"/>
              <a:t>to the lower right corner of the text box.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text box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then on the </a:t>
            </a:r>
            <a:r>
              <a:rPr lang="en-US" sz="1200" b="1" baseline="0" dirty="0" smtClean="0"/>
              <a:t>Position</a:t>
            </a:r>
            <a:r>
              <a:rPr lang="en-US" sz="1200" baseline="0" dirty="0" smtClean="0"/>
              <a:t> tab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3.38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1.04</a:t>
            </a:r>
            <a:r>
              <a:rPr lang="en-US" sz="1200" i="0" baseline="0" dirty="0" smtClean="0"/>
              <a:t>”</a:t>
            </a:r>
            <a:r>
              <a:rPr lang="en-US" sz="1200" b="0" i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Also under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Drawing 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Send Backward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animation</a:t>
            </a:r>
            <a:r>
              <a:rPr lang="en-US" sz="1200" baseline="0" dirty="0" smtClean="0"/>
              <a:t> effects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Select the circle</a:t>
            </a:r>
            <a:r>
              <a:rPr lang="en-US" sz="1200" baseline="0" dirty="0" smtClean="0"/>
              <a:t> clip art on the slide.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Quarter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 the slide, select the text box</a:t>
            </a:r>
            <a:r>
              <a:rPr lang="en-US" sz="1200" baseline="0" dirty="0" smtClean="0"/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Entrance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Half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Delay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Additional Effect Options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 launcher, and then do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</a:t>
            </a:r>
            <a:r>
              <a:rPr lang="en-US" sz="1200" dirty="0" smtClean="0"/>
              <a:t>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 enter </a:t>
            </a:r>
            <a:r>
              <a:rPr lang="en-US" sz="1200" b="1" dirty="0" smtClean="0"/>
              <a:t>30°</a:t>
            </a:r>
            <a:r>
              <a:rPr lang="en-US" sz="1200" b="0" dirty="0" smtClean="0"/>
              <a:t>, and then</a:t>
            </a:r>
            <a:r>
              <a:rPr lang="en-US" sz="1200" b="0" baseline="0" dirty="0" smtClean="0"/>
              <a:t> press ENTER</a:t>
            </a:r>
            <a:r>
              <a:rPr lang="en-US" sz="1200" b="0" dirty="0" smtClean="0"/>
              <a:t>.</a:t>
            </a:r>
            <a:endParaRPr lang="en-US" sz="1200" b="0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Counterclockwise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b="0" dirty="0" smtClean="0">
                <a:solidFill>
                  <a:schemeClr val="accent6"/>
                </a:solidFill>
              </a:rPr>
              <a:t>To reproduce the background on this slide</a:t>
            </a:r>
            <a:r>
              <a:rPr lang="en-US" b="0" baseline="0" dirty="0" smtClean="0">
                <a:solidFill>
                  <a:schemeClr val="accent6"/>
                </a:solidFill>
              </a:rPr>
              <a:t>, do the following:</a:t>
            </a:r>
            <a:endParaRPr lang="en-US" b="0" dirty="0" smtClean="0">
              <a:solidFill>
                <a:schemeClr val="accent6"/>
              </a:solidFill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 Styles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1, Lighter 50%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  <a:endParaRPr lang="en-US" sz="9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020888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400" b="1" i="0" dirty="0" smtClean="0"/>
              <a:t>Animated sun</a:t>
            </a:r>
            <a:r>
              <a:rPr lang="en-US" sz="1400" b="1" i="0" baseline="0" dirty="0" smtClean="0"/>
              <a:t> with spinning text</a:t>
            </a:r>
            <a:endParaRPr lang="en-US" sz="1400" b="1" i="0" dirty="0" smtClean="0"/>
          </a:p>
          <a:p>
            <a:r>
              <a:rPr lang="en-US" sz="1400" dirty="0" smtClean="0"/>
              <a:t>(Intermediate)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clip art</a:t>
            </a:r>
            <a:r>
              <a:rPr lang="en-US" sz="1200" baseline="0" dirty="0" smtClean="0"/>
              <a:t>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 the </a:t>
            </a:r>
            <a:r>
              <a:rPr lang="en-US" sz="1200" b="1" i="0" dirty="0" smtClean="0"/>
              <a:t>Home</a:t>
            </a:r>
            <a:r>
              <a:rPr lang="en-US" sz="1200" i="0" dirty="0" smtClean="0"/>
              <a:t> tab, in the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Slides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Layout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Blank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Insert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Images </a:t>
            </a:r>
            <a:r>
              <a:rPr lang="en-US" sz="1200" i="0" baseline="0" dirty="0" smtClean="0"/>
              <a:t>group, click </a:t>
            </a:r>
            <a:r>
              <a:rPr lang="en-US" sz="1200" b="1" i="0" baseline="0" dirty="0" smtClean="0"/>
              <a:t>Clip Art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baseline="0" dirty="0" smtClean="0"/>
              <a:t>Clip Art</a:t>
            </a:r>
            <a:r>
              <a:rPr lang="en-US" sz="1200" b="0" baseline="0" dirty="0" smtClean="0"/>
              <a:t> pane, in the </a:t>
            </a:r>
            <a:r>
              <a:rPr lang="en-US" sz="1200" b="1" baseline="0" dirty="0" smtClean="0"/>
              <a:t>Search for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0</a:t>
            </a:r>
            <a:r>
              <a:rPr lang="en-US" sz="1200" b="1" dirty="0" smtClean="0"/>
              <a:t>0435540</a:t>
            </a:r>
            <a:r>
              <a:rPr lang="en-US" sz="1200" dirty="0" smtClean="0"/>
              <a:t>.</a:t>
            </a:r>
            <a:r>
              <a:rPr lang="en-US" sz="1200" baseline="0" dirty="0" smtClean="0"/>
              <a:t> In the </a:t>
            </a:r>
            <a:r>
              <a:rPr lang="en-US" sz="1200" b="1" baseline="0" dirty="0" smtClean="0"/>
              <a:t>Search in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Everywhere</a:t>
            </a:r>
            <a:r>
              <a:rPr lang="en-US" sz="1200" b="0" baseline="0" dirty="0" smtClean="0"/>
              <a:t>, and then c</a:t>
            </a:r>
            <a:r>
              <a:rPr lang="en-US" sz="1200" baseline="0" dirty="0" smtClean="0"/>
              <a:t>lick </a:t>
            </a:r>
            <a:r>
              <a:rPr lang="en-US" sz="1200" b="1" baseline="0" dirty="0" smtClean="0"/>
              <a:t>Go</a:t>
            </a:r>
            <a:r>
              <a:rPr lang="en-US" sz="1200" b="0" baseline="0" dirty="0" smtClean="0"/>
              <a:t>. </a:t>
            </a:r>
            <a:r>
              <a:rPr lang="en-US" sz="1200" baseline="0" dirty="0" smtClean="0"/>
              <a:t>Select the clip art file in the pane to insert it into the slide. (</a:t>
            </a:r>
            <a:r>
              <a:rPr lang="en-US" sz="1200" b="1" i="0" baseline="0" dirty="0" smtClean="0"/>
              <a:t>Note:</a:t>
            </a:r>
            <a:r>
              <a:rPr lang="en-US" sz="1200" i="0" baseline="0" dirty="0" smtClean="0"/>
              <a:t> If you choose another clip art file, the clip art must be in the Windows Metafile format [.</a:t>
            </a:r>
            <a:r>
              <a:rPr lang="en-US" sz="1200" i="0" baseline="0" dirty="0" err="1" smtClean="0"/>
              <a:t>wmf</a:t>
            </a:r>
            <a:r>
              <a:rPr lang="en-US" sz="1200" i="0" baseline="0" dirty="0" smtClean="0"/>
              <a:t>].)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Ungroup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Microsoft Office PowerPoint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Yes</a:t>
            </a:r>
            <a:r>
              <a:rPr lang="en-US" sz="1200" baseline="0" dirty="0" smtClean="0"/>
              <a:t>. </a:t>
            </a:r>
            <a:endParaRPr lang="en-US" sz="1200" i="1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slide, select the converted clip art.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Editing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Select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Selection Pane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Selection and Visibility pane</a:t>
            </a:r>
            <a:r>
              <a:rPr lang="en-US" sz="1200" baseline="0" dirty="0" smtClean="0"/>
              <a:t>, select the top-level group.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Ungroup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Selection and Visibility</a:t>
            </a:r>
            <a:r>
              <a:rPr lang="en-US" sz="1200" baseline="0" dirty="0" smtClean="0"/>
              <a:t> pane, select the </a:t>
            </a:r>
            <a:r>
              <a:rPr lang="en-US" sz="1200" b="1" baseline="0" dirty="0" err="1" smtClean="0"/>
              <a:t>Autoshape</a:t>
            </a:r>
            <a:r>
              <a:rPr lang="en-US" sz="1200" baseline="0" dirty="0" smtClean="0"/>
              <a:t> object, and then press DELETE.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Press CTRL+A to select all of the objects on the slide.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Select the group.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Shape Effects</a:t>
            </a:r>
            <a:r>
              <a:rPr lang="en-US" sz="1200" i="0" baseline="0" dirty="0" smtClean="0"/>
              <a:t>, point to </a:t>
            </a:r>
            <a:r>
              <a:rPr lang="en-US" sz="1200" b="1" i="0" baseline="0" dirty="0" smtClean="0"/>
              <a:t>Preset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Presets</a:t>
            </a:r>
            <a:r>
              <a:rPr lang="en-US" sz="1200" i="0" baseline="0" dirty="0" smtClean="0"/>
              <a:t> click </a:t>
            </a:r>
            <a:r>
              <a:rPr lang="en-US" sz="1200" b="1" i="0" baseline="0" dirty="0" smtClean="0"/>
              <a:t>Preset 8 </a:t>
            </a:r>
            <a:r>
              <a:rPr lang="en-US" sz="1200" i="0" baseline="0" dirty="0" smtClean="0"/>
              <a:t>(second row, fourth option from the left).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group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Scale</a:t>
            </a:r>
            <a:r>
              <a:rPr lang="en-US" sz="1200" i="0" baseline="0" dirty="0" smtClean="0"/>
              <a:t>, select </a:t>
            </a:r>
            <a:r>
              <a:rPr lang="en-US" sz="1200" b="1" i="0" baseline="0" dirty="0" smtClean="0"/>
              <a:t>Lock aspect ratio</a:t>
            </a:r>
            <a:r>
              <a:rPr lang="en-US" sz="1200" i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, enter </a:t>
            </a:r>
            <a:r>
              <a:rPr lang="en-US" sz="1200" b="1" i="0" baseline="0" dirty="0" smtClean="0"/>
              <a:t>6.27” </a:t>
            </a: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Height</a:t>
            </a:r>
            <a:r>
              <a:rPr lang="en-US" sz="1200" i="0" baseline="0" dirty="0" smtClean="0"/>
              <a:t> box</a:t>
            </a:r>
            <a:r>
              <a:rPr lang="en-US" sz="1200" b="0" i="0" baseline="0" dirty="0" smtClean="0"/>
              <a:t>.</a:t>
            </a:r>
            <a:r>
              <a:rPr lang="en-US" sz="1200" i="0" baseline="0" dirty="0" smtClean="0"/>
              <a:t>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3.89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1.55</a:t>
            </a:r>
            <a:r>
              <a:rPr lang="en-US" sz="1200" i="0" baseline="0" dirty="0" smtClean="0"/>
              <a:t>”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text </a:t>
            </a:r>
            <a:r>
              <a:rPr lang="en-US" sz="1200" baseline="0" dirty="0" smtClean="0"/>
              <a:t>on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Text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Drag to draw a text box on the slide.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 text in the text box, and then select the text.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select </a:t>
            </a:r>
            <a:r>
              <a:rPr lang="en-US" sz="1200" b="1" baseline="0" dirty="0" smtClean="0"/>
              <a:t>Candara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and then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32 pt.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list.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Italic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then,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aseline="0" dirty="0" smtClean="0"/>
              <a:t>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list, under </a:t>
            </a:r>
            <a:r>
              <a:rPr lang="en-US" sz="1200" b="1" baseline="0" dirty="0" smtClean="0"/>
              <a:t>Standard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Orange</a:t>
            </a:r>
            <a:r>
              <a:rPr lang="en-US" sz="1200" baseline="0" dirty="0" smtClean="0"/>
              <a:t> (third option from the left).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text box on the slide, and then under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="0" baseline="0" dirty="0" smtClean="0"/>
              <a:t>.</a:t>
            </a:r>
            <a:r>
              <a:rPr lang="en-US" sz="1200" baseline="0" dirty="0" smtClean="0"/>
              <a:t>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Under </a:t>
            </a:r>
            <a:r>
              <a:rPr lang="en-US" sz="1200" b="1" dirty="0" smtClean="0"/>
              <a:t>Drawing</a:t>
            </a:r>
            <a:r>
              <a:rPr lang="en-US" sz="1200" dirty="0" smtClean="0"/>
              <a:t> </a:t>
            </a:r>
            <a:r>
              <a:rPr lang="en-US" sz="1200" b="1" dirty="0" smtClean="0"/>
              <a:t>Tools</a:t>
            </a:r>
            <a:r>
              <a:rPr lang="en-US" sz="1200" dirty="0" smtClean="0"/>
              <a:t>,</a:t>
            </a:r>
            <a:r>
              <a:rPr lang="en-US" sz="1200" baseline="0" dirty="0" smtClean="0"/>
              <a:t>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WordArt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Transform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Follow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Path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Arch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Up </a:t>
            </a:r>
            <a:r>
              <a:rPr lang="en-US" sz="1200" b="0" baseline="0" dirty="0" smtClean="0"/>
              <a:t>(first option from the left)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To wrap the text upside down, at the bottom of the text box,</a:t>
            </a:r>
            <a:r>
              <a:rPr lang="en-US" sz="1200" baseline="0" dirty="0" smtClean="0"/>
              <a:t> d</a:t>
            </a:r>
            <a:r>
              <a:rPr lang="en-US" sz="1200" dirty="0" smtClean="0"/>
              <a:t>rag the pink adjustment diamond from the center left position in the text</a:t>
            </a:r>
            <a:r>
              <a:rPr lang="en-US" sz="1200" baseline="0" dirty="0" smtClean="0"/>
              <a:t> box </a:t>
            </a:r>
            <a:r>
              <a:rPr lang="en-US" sz="1200" dirty="0" smtClean="0"/>
              <a:t>to the lower right corner of the text box.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text box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then on the </a:t>
            </a:r>
            <a:r>
              <a:rPr lang="en-US" sz="1200" b="1" baseline="0" dirty="0" smtClean="0"/>
              <a:t>Position</a:t>
            </a:r>
            <a:r>
              <a:rPr lang="en-US" sz="1200" baseline="0" dirty="0" smtClean="0"/>
              <a:t> tab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3.38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1.04</a:t>
            </a:r>
            <a:r>
              <a:rPr lang="en-US" sz="1200" i="0" baseline="0" dirty="0" smtClean="0"/>
              <a:t>”</a:t>
            </a:r>
            <a:r>
              <a:rPr lang="en-US" sz="1200" b="0" i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Also under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Drawing 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Send Backward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animation</a:t>
            </a:r>
            <a:r>
              <a:rPr lang="en-US" sz="1200" baseline="0" dirty="0" smtClean="0"/>
              <a:t> effects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Select the circle</a:t>
            </a:r>
            <a:r>
              <a:rPr lang="en-US" sz="1200" baseline="0" dirty="0" smtClean="0"/>
              <a:t> clip art on the slide.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Quarter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 the slide, select the text box</a:t>
            </a:r>
            <a:r>
              <a:rPr lang="en-US" sz="1200" baseline="0" dirty="0" smtClean="0"/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Entrance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Half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Delay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Additional Effect Options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 launcher, and then do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</a:t>
            </a:r>
            <a:r>
              <a:rPr lang="en-US" sz="1200" dirty="0" smtClean="0"/>
              <a:t>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 enter </a:t>
            </a:r>
            <a:r>
              <a:rPr lang="en-US" sz="1200" b="1" dirty="0" smtClean="0"/>
              <a:t>30°</a:t>
            </a:r>
            <a:r>
              <a:rPr lang="en-US" sz="1200" b="0" dirty="0" smtClean="0"/>
              <a:t>, and then</a:t>
            </a:r>
            <a:r>
              <a:rPr lang="en-US" sz="1200" b="0" baseline="0" dirty="0" smtClean="0"/>
              <a:t> press ENTER</a:t>
            </a:r>
            <a:r>
              <a:rPr lang="en-US" sz="1200" b="0" dirty="0" smtClean="0"/>
              <a:t>.</a:t>
            </a:r>
            <a:endParaRPr lang="en-US" sz="1200" b="0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Counterclockwise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b="0" dirty="0" smtClean="0">
                <a:solidFill>
                  <a:schemeClr val="accent6"/>
                </a:solidFill>
              </a:rPr>
              <a:t>To reproduce the background on this slide</a:t>
            </a:r>
            <a:r>
              <a:rPr lang="en-US" b="0" baseline="0" dirty="0" smtClean="0">
                <a:solidFill>
                  <a:schemeClr val="accent6"/>
                </a:solidFill>
              </a:rPr>
              <a:t>, do the following:</a:t>
            </a:r>
            <a:endParaRPr lang="en-US" b="0" dirty="0" smtClean="0">
              <a:solidFill>
                <a:schemeClr val="accent6"/>
              </a:solidFill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 Styles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1, Lighter 50%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  <a:endParaRPr lang="en-US" sz="9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944184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400" b="1" i="0" dirty="0" smtClean="0"/>
              <a:t>Animated sun</a:t>
            </a:r>
            <a:r>
              <a:rPr lang="en-US" sz="1400" b="1" i="0" baseline="0" dirty="0" smtClean="0"/>
              <a:t> with spinning text</a:t>
            </a:r>
            <a:endParaRPr lang="en-US" sz="1400" b="1" i="0" dirty="0" smtClean="0"/>
          </a:p>
          <a:p>
            <a:r>
              <a:rPr lang="en-US" sz="1400" dirty="0" smtClean="0"/>
              <a:t>(Intermediate)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clip art</a:t>
            </a:r>
            <a:r>
              <a:rPr lang="en-US" sz="1200" baseline="0" dirty="0" smtClean="0"/>
              <a:t>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 the </a:t>
            </a:r>
            <a:r>
              <a:rPr lang="en-US" sz="1200" b="1" i="0" dirty="0" smtClean="0"/>
              <a:t>Home</a:t>
            </a:r>
            <a:r>
              <a:rPr lang="en-US" sz="1200" i="0" dirty="0" smtClean="0"/>
              <a:t> tab, in the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Slides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Layout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Blank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Insert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Images </a:t>
            </a:r>
            <a:r>
              <a:rPr lang="en-US" sz="1200" i="0" baseline="0" dirty="0" smtClean="0"/>
              <a:t>group, click </a:t>
            </a:r>
            <a:r>
              <a:rPr lang="en-US" sz="1200" b="1" i="0" baseline="0" dirty="0" smtClean="0"/>
              <a:t>Clip Art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baseline="0" dirty="0" smtClean="0"/>
              <a:t>Clip Art</a:t>
            </a:r>
            <a:r>
              <a:rPr lang="en-US" sz="1200" b="0" baseline="0" dirty="0" smtClean="0"/>
              <a:t> pane, in the </a:t>
            </a:r>
            <a:r>
              <a:rPr lang="en-US" sz="1200" b="1" baseline="0" dirty="0" smtClean="0"/>
              <a:t>Search for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0</a:t>
            </a:r>
            <a:r>
              <a:rPr lang="en-US" sz="1200" b="1" dirty="0" smtClean="0"/>
              <a:t>0435540</a:t>
            </a:r>
            <a:r>
              <a:rPr lang="en-US" sz="1200" dirty="0" smtClean="0"/>
              <a:t>.</a:t>
            </a:r>
            <a:r>
              <a:rPr lang="en-US" sz="1200" baseline="0" dirty="0" smtClean="0"/>
              <a:t> In the </a:t>
            </a:r>
            <a:r>
              <a:rPr lang="en-US" sz="1200" b="1" baseline="0" dirty="0" smtClean="0"/>
              <a:t>Search in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Everywhere</a:t>
            </a:r>
            <a:r>
              <a:rPr lang="en-US" sz="1200" b="0" baseline="0" dirty="0" smtClean="0"/>
              <a:t>, and then c</a:t>
            </a:r>
            <a:r>
              <a:rPr lang="en-US" sz="1200" baseline="0" dirty="0" smtClean="0"/>
              <a:t>lick </a:t>
            </a:r>
            <a:r>
              <a:rPr lang="en-US" sz="1200" b="1" baseline="0" dirty="0" smtClean="0"/>
              <a:t>Go</a:t>
            </a:r>
            <a:r>
              <a:rPr lang="en-US" sz="1200" b="0" baseline="0" dirty="0" smtClean="0"/>
              <a:t>. </a:t>
            </a:r>
            <a:r>
              <a:rPr lang="en-US" sz="1200" baseline="0" dirty="0" smtClean="0"/>
              <a:t>Select the clip art file in the pane to insert it into the slide. (</a:t>
            </a:r>
            <a:r>
              <a:rPr lang="en-US" sz="1200" b="1" i="0" baseline="0" dirty="0" smtClean="0"/>
              <a:t>Note:</a:t>
            </a:r>
            <a:r>
              <a:rPr lang="en-US" sz="1200" i="0" baseline="0" dirty="0" smtClean="0"/>
              <a:t> If you choose another clip art file, the clip art must be in the Windows Metafile format [.</a:t>
            </a:r>
            <a:r>
              <a:rPr lang="en-US" sz="1200" i="0" baseline="0" dirty="0" err="1" smtClean="0"/>
              <a:t>wmf</a:t>
            </a:r>
            <a:r>
              <a:rPr lang="en-US" sz="1200" i="0" baseline="0" dirty="0" smtClean="0"/>
              <a:t>].)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Ungroup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Microsoft Office PowerPoint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Yes</a:t>
            </a:r>
            <a:r>
              <a:rPr lang="en-US" sz="1200" baseline="0" dirty="0" smtClean="0"/>
              <a:t>. </a:t>
            </a:r>
            <a:endParaRPr lang="en-US" sz="1200" i="1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slide, select the converted clip art.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Editing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Select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Selection Pane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Selection and Visibility pane</a:t>
            </a:r>
            <a:r>
              <a:rPr lang="en-US" sz="1200" baseline="0" dirty="0" smtClean="0"/>
              <a:t>, select the top-level group.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Ungroup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Selection and Visibility</a:t>
            </a:r>
            <a:r>
              <a:rPr lang="en-US" sz="1200" baseline="0" dirty="0" smtClean="0"/>
              <a:t> pane, select the </a:t>
            </a:r>
            <a:r>
              <a:rPr lang="en-US" sz="1200" b="1" baseline="0" dirty="0" err="1" smtClean="0"/>
              <a:t>Autoshape</a:t>
            </a:r>
            <a:r>
              <a:rPr lang="en-US" sz="1200" baseline="0" dirty="0" smtClean="0"/>
              <a:t> object, and then press DELETE.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Press CTRL+A to select all of the objects on the slide.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Select the group.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Shape Effects</a:t>
            </a:r>
            <a:r>
              <a:rPr lang="en-US" sz="1200" i="0" baseline="0" dirty="0" smtClean="0"/>
              <a:t>, point to </a:t>
            </a:r>
            <a:r>
              <a:rPr lang="en-US" sz="1200" b="1" i="0" baseline="0" dirty="0" smtClean="0"/>
              <a:t>Preset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Presets</a:t>
            </a:r>
            <a:r>
              <a:rPr lang="en-US" sz="1200" i="0" baseline="0" dirty="0" smtClean="0"/>
              <a:t> click </a:t>
            </a:r>
            <a:r>
              <a:rPr lang="en-US" sz="1200" b="1" i="0" baseline="0" dirty="0" smtClean="0"/>
              <a:t>Preset 8 </a:t>
            </a:r>
            <a:r>
              <a:rPr lang="en-US" sz="1200" i="0" baseline="0" dirty="0" smtClean="0"/>
              <a:t>(second row, fourth option from the left).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group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Scale</a:t>
            </a:r>
            <a:r>
              <a:rPr lang="en-US" sz="1200" i="0" baseline="0" dirty="0" smtClean="0"/>
              <a:t>, select </a:t>
            </a:r>
            <a:r>
              <a:rPr lang="en-US" sz="1200" b="1" i="0" baseline="0" dirty="0" smtClean="0"/>
              <a:t>Lock aspect ratio</a:t>
            </a:r>
            <a:r>
              <a:rPr lang="en-US" sz="1200" i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, enter </a:t>
            </a:r>
            <a:r>
              <a:rPr lang="en-US" sz="1200" b="1" i="0" baseline="0" dirty="0" smtClean="0"/>
              <a:t>6.27” </a:t>
            </a: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Height</a:t>
            </a:r>
            <a:r>
              <a:rPr lang="en-US" sz="1200" i="0" baseline="0" dirty="0" smtClean="0"/>
              <a:t> box</a:t>
            </a:r>
            <a:r>
              <a:rPr lang="en-US" sz="1200" b="0" i="0" baseline="0" dirty="0" smtClean="0"/>
              <a:t>.</a:t>
            </a:r>
            <a:r>
              <a:rPr lang="en-US" sz="1200" i="0" baseline="0" dirty="0" smtClean="0"/>
              <a:t>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3.89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1.55</a:t>
            </a:r>
            <a:r>
              <a:rPr lang="en-US" sz="1200" i="0" baseline="0" dirty="0" smtClean="0"/>
              <a:t>”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text </a:t>
            </a:r>
            <a:r>
              <a:rPr lang="en-US" sz="1200" baseline="0" dirty="0" smtClean="0"/>
              <a:t>on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Text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Drag to draw a text box on the slide.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 text in the text box, and then select the text.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select </a:t>
            </a:r>
            <a:r>
              <a:rPr lang="en-US" sz="1200" b="1" baseline="0" dirty="0" smtClean="0"/>
              <a:t>Candara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and then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32 pt.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list.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Italic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then,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aseline="0" dirty="0" smtClean="0"/>
              <a:t>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list, under </a:t>
            </a:r>
            <a:r>
              <a:rPr lang="en-US" sz="1200" b="1" baseline="0" dirty="0" smtClean="0"/>
              <a:t>Standard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Orange</a:t>
            </a:r>
            <a:r>
              <a:rPr lang="en-US" sz="1200" baseline="0" dirty="0" smtClean="0"/>
              <a:t> (third option from the left).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text box on the slide, and then under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="0" baseline="0" dirty="0" smtClean="0"/>
              <a:t>.</a:t>
            </a:r>
            <a:r>
              <a:rPr lang="en-US" sz="1200" baseline="0" dirty="0" smtClean="0"/>
              <a:t>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Under </a:t>
            </a:r>
            <a:r>
              <a:rPr lang="en-US" sz="1200" b="1" dirty="0" smtClean="0"/>
              <a:t>Drawing</a:t>
            </a:r>
            <a:r>
              <a:rPr lang="en-US" sz="1200" dirty="0" smtClean="0"/>
              <a:t> </a:t>
            </a:r>
            <a:r>
              <a:rPr lang="en-US" sz="1200" b="1" dirty="0" smtClean="0"/>
              <a:t>Tools</a:t>
            </a:r>
            <a:r>
              <a:rPr lang="en-US" sz="1200" dirty="0" smtClean="0"/>
              <a:t>,</a:t>
            </a:r>
            <a:r>
              <a:rPr lang="en-US" sz="1200" baseline="0" dirty="0" smtClean="0"/>
              <a:t>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WordArt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Transform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Follow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Path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Arch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Up </a:t>
            </a:r>
            <a:r>
              <a:rPr lang="en-US" sz="1200" b="0" baseline="0" dirty="0" smtClean="0"/>
              <a:t>(first option from the left)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To wrap the text upside down, at the bottom of the text box,</a:t>
            </a:r>
            <a:r>
              <a:rPr lang="en-US" sz="1200" baseline="0" dirty="0" smtClean="0"/>
              <a:t> d</a:t>
            </a:r>
            <a:r>
              <a:rPr lang="en-US" sz="1200" dirty="0" smtClean="0"/>
              <a:t>rag the pink adjustment diamond from the center left position in the text</a:t>
            </a:r>
            <a:r>
              <a:rPr lang="en-US" sz="1200" baseline="0" dirty="0" smtClean="0"/>
              <a:t> box </a:t>
            </a:r>
            <a:r>
              <a:rPr lang="en-US" sz="1200" dirty="0" smtClean="0"/>
              <a:t>to the lower right corner of the text box.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text box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then on the </a:t>
            </a:r>
            <a:r>
              <a:rPr lang="en-US" sz="1200" b="1" baseline="0" dirty="0" smtClean="0"/>
              <a:t>Position</a:t>
            </a:r>
            <a:r>
              <a:rPr lang="en-US" sz="1200" baseline="0" dirty="0" smtClean="0"/>
              <a:t> tab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3.38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1.04</a:t>
            </a:r>
            <a:r>
              <a:rPr lang="en-US" sz="1200" i="0" baseline="0" dirty="0" smtClean="0"/>
              <a:t>”</a:t>
            </a:r>
            <a:r>
              <a:rPr lang="en-US" sz="1200" b="0" i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Also under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Drawing 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Send Backward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animation</a:t>
            </a:r>
            <a:r>
              <a:rPr lang="en-US" sz="1200" baseline="0" dirty="0" smtClean="0"/>
              <a:t> effects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Select the circle</a:t>
            </a:r>
            <a:r>
              <a:rPr lang="en-US" sz="1200" baseline="0" dirty="0" smtClean="0"/>
              <a:t> clip art on the slide.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Quarter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 the slide, select the text box</a:t>
            </a:r>
            <a:r>
              <a:rPr lang="en-US" sz="1200" baseline="0" dirty="0" smtClean="0"/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Entrance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Half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Delay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Additional Effect Options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 launcher, and then do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</a:t>
            </a:r>
            <a:r>
              <a:rPr lang="en-US" sz="1200" dirty="0" smtClean="0"/>
              <a:t>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 enter </a:t>
            </a:r>
            <a:r>
              <a:rPr lang="en-US" sz="1200" b="1" dirty="0" smtClean="0"/>
              <a:t>30°</a:t>
            </a:r>
            <a:r>
              <a:rPr lang="en-US" sz="1200" b="0" dirty="0" smtClean="0"/>
              <a:t>, and then</a:t>
            </a:r>
            <a:r>
              <a:rPr lang="en-US" sz="1200" b="0" baseline="0" dirty="0" smtClean="0"/>
              <a:t> press ENTER</a:t>
            </a:r>
            <a:r>
              <a:rPr lang="en-US" sz="1200" b="0" dirty="0" smtClean="0"/>
              <a:t>.</a:t>
            </a:r>
            <a:endParaRPr lang="en-US" sz="1200" b="0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Counterclockwise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b="0" dirty="0" smtClean="0">
                <a:solidFill>
                  <a:schemeClr val="accent6"/>
                </a:solidFill>
              </a:rPr>
              <a:t>To reproduce the background on this slide</a:t>
            </a:r>
            <a:r>
              <a:rPr lang="en-US" b="0" baseline="0" dirty="0" smtClean="0">
                <a:solidFill>
                  <a:schemeClr val="accent6"/>
                </a:solidFill>
              </a:rPr>
              <a:t>, do the following:</a:t>
            </a:r>
            <a:endParaRPr lang="en-US" b="0" dirty="0" smtClean="0">
              <a:solidFill>
                <a:schemeClr val="accent6"/>
              </a:solidFill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 Styles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1, Lighter 50%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  <a:endParaRPr lang="en-US" sz="9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555535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400" b="1" i="0" dirty="0" smtClean="0"/>
              <a:t>Animated sun</a:t>
            </a:r>
            <a:r>
              <a:rPr lang="en-US" sz="1400" b="1" i="0" baseline="0" dirty="0" smtClean="0"/>
              <a:t> with spinning text</a:t>
            </a:r>
            <a:endParaRPr lang="en-US" sz="1400" b="1" i="0" dirty="0" smtClean="0"/>
          </a:p>
          <a:p>
            <a:r>
              <a:rPr lang="en-US" sz="1400" dirty="0" smtClean="0"/>
              <a:t>(Intermediate)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clip art</a:t>
            </a:r>
            <a:r>
              <a:rPr lang="en-US" sz="1200" baseline="0" dirty="0" smtClean="0"/>
              <a:t>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 the </a:t>
            </a:r>
            <a:r>
              <a:rPr lang="en-US" sz="1200" b="1" i="0" dirty="0" smtClean="0"/>
              <a:t>Home</a:t>
            </a:r>
            <a:r>
              <a:rPr lang="en-US" sz="1200" i="0" dirty="0" smtClean="0"/>
              <a:t> tab, in the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Slides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Layout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Blank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Insert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Images </a:t>
            </a:r>
            <a:r>
              <a:rPr lang="en-US" sz="1200" i="0" baseline="0" dirty="0" smtClean="0"/>
              <a:t>group, click </a:t>
            </a:r>
            <a:r>
              <a:rPr lang="en-US" sz="1200" b="1" i="0" baseline="0" dirty="0" smtClean="0"/>
              <a:t>Clip Art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baseline="0" dirty="0" smtClean="0"/>
              <a:t>Clip Art</a:t>
            </a:r>
            <a:r>
              <a:rPr lang="en-US" sz="1200" b="0" baseline="0" dirty="0" smtClean="0"/>
              <a:t> pane, in the </a:t>
            </a:r>
            <a:r>
              <a:rPr lang="en-US" sz="1200" b="1" baseline="0" dirty="0" smtClean="0"/>
              <a:t>Search for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0</a:t>
            </a:r>
            <a:r>
              <a:rPr lang="en-US" sz="1200" b="1" dirty="0" smtClean="0"/>
              <a:t>0435540</a:t>
            </a:r>
            <a:r>
              <a:rPr lang="en-US" sz="1200" dirty="0" smtClean="0"/>
              <a:t>.</a:t>
            </a:r>
            <a:r>
              <a:rPr lang="en-US" sz="1200" baseline="0" dirty="0" smtClean="0"/>
              <a:t> In the </a:t>
            </a:r>
            <a:r>
              <a:rPr lang="en-US" sz="1200" b="1" baseline="0" dirty="0" smtClean="0"/>
              <a:t>Search in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Everywhere</a:t>
            </a:r>
            <a:r>
              <a:rPr lang="en-US" sz="1200" b="0" baseline="0" dirty="0" smtClean="0"/>
              <a:t>, and then c</a:t>
            </a:r>
            <a:r>
              <a:rPr lang="en-US" sz="1200" baseline="0" dirty="0" smtClean="0"/>
              <a:t>lick </a:t>
            </a:r>
            <a:r>
              <a:rPr lang="en-US" sz="1200" b="1" baseline="0" dirty="0" smtClean="0"/>
              <a:t>Go</a:t>
            </a:r>
            <a:r>
              <a:rPr lang="en-US" sz="1200" b="0" baseline="0" dirty="0" smtClean="0"/>
              <a:t>. </a:t>
            </a:r>
            <a:r>
              <a:rPr lang="en-US" sz="1200" baseline="0" dirty="0" smtClean="0"/>
              <a:t>Select the clip art file in the pane to insert it into the slide. (</a:t>
            </a:r>
            <a:r>
              <a:rPr lang="en-US" sz="1200" b="1" i="0" baseline="0" dirty="0" smtClean="0"/>
              <a:t>Note:</a:t>
            </a:r>
            <a:r>
              <a:rPr lang="en-US" sz="1200" i="0" baseline="0" dirty="0" smtClean="0"/>
              <a:t> If you choose another clip art file, the clip art must be in the Windows Metafile format [.</a:t>
            </a:r>
            <a:r>
              <a:rPr lang="en-US" sz="1200" i="0" baseline="0" dirty="0" err="1" smtClean="0"/>
              <a:t>wmf</a:t>
            </a:r>
            <a:r>
              <a:rPr lang="en-US" sz="1200" i="0" baseline="0" dirty="0" smtClean="0"/>
              <a:t>].)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Ungroup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Microsoft Office PowerPoint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Yes</a:t>
            </a:r>
            <a:r>
              <a:rPr lang="en-US" sz="1200" baseline="0" dirty="0" smtClean="0"/>
              <a:t>. </a:t>
            </a:r>
            <a:endParaRPr lang="en-US" sz="1200" i="1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slide, select the converted clip art.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Editing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Select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Selection Pane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Selection and Visibility pane</a:t>
            </a:r>
            <a:r>
              <a:rPr lang="en-US" sz="1200" baseline="0" dirty="0" smtClean="0"/>
              <a:t>, select the top-level group.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Ungroup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Selection and Visibility</a:t>
            </a:r>
            <a:r>
              <a:rPr lang="en-US" sz="1200" baseline="0" dirty="0" smtClean="0"/>
              <a:t> pane, select the </a:t>
            </a:r>
            <a:r>
              <a:rPr lang="en-US" sz="1200" b="1" baseline="0" dirty="0" err="1" smtClean="0"/>
              <a:t>Autoshape</a:t>
            </a:r>
            <a:r>
              <a:rPr lang="en-US" sz="1200" baseline="0" dirty="0" smtClean="0"/>
              <a:t> object, and then press DELETE.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Press CTRL+A to select all of the objects on the slide.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Select the group.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Shape Effects</a:t>
            </a:r>
            <a:r>
              <a:rPr lang="en-US" sz="1200" i="0" baseline="0" dirty="0" smtClean="0"/>
              <a:t>, point to </a:t>
            </a:r>
            <a:r>
              <a:rPr lang="en-US" sz="1200" b="1" i="0" baseline="0" dirty="0" smtClean="0"/>
              <a:t>Preset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Presets</a:t>
            </a:r>
            <a:r>
              <a:rPr lang="en-US" sz="1200" i="0" baseline="0" dirty="0" smtClean="0"/>
              <a:t> click </a:t>
            </a:r>
            <a:r>
              <a:rPr lang="en-US" sz="1200" b="1" i="0" baseline="0" dirty="0" smtClean="0"/>
              <a:t>Preset 8 </a:t>
            </a:r>
            <a:r>
              <a:rPr lang="en-US" sz="1200" i="0" baseline="0" dirty="0" smtClean="0"/>
              <a:t>(second row, fourth option from the left).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group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Scale</a:t>
            </a:r>
            <a:r>
              <a:rPr lang="en-US" sz="1200" i="0" baseline="0" dirty="0" smtClean="0"/>
              <a:t>, select </a:t>
            </a:r>
            <a:r>
              <a:rPr lang="en-US" sz="1200" b="1" i="0" baseline="0" dirty="0" smtClean="0"/>
              <a:t>Lock aspect ratio</a:t>
            </a:r>
            <a:r>
              <a:rPr lang="en-US" sz="1200" i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, enter </a:t>
            </a:r>
            <a:r>
              <a:rPr lang="en-US" sz="1200" b="1" i="0" baseline="0" dirty="0" smtClean="0"/>
              <a:t>6.27” </a:t>
            </a: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Height</a:t>
            </a:r>
            <a:r>
              <a:rPr lang="en-US" sz="1200" i="0" baseline="0" dirty="0" smtClean="0"/>
              <a:t> box</a:t>
            </a:r>
            <a:r>
              <a:rPr lang="en-US" sz="1200" b="0" i="0" baseline="0" dirty="0" smtClean="0"/>
              <a:t>.</a:t>
            </a:r>
            <a:r>
              <a:rPr lang="en-US" sz="1200" i="0" baseline="0" dirty="0" smtClean="0"/>
              <a:t>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3.89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1.55</a:t>
            </a:r>
            <a:r>
              <a:rPr lang="en-US" sz="1200" i="0" baseline="0" dirty="0" smtClean="0"/>
              <a:t>”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text </a:t>
            </a:r>
            <a:r>
              <a:rPr lang="en-US" sz="1200" baseline="0" dirty="0" smtClean="0"/>
              <a:t>on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Text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Drag to draw a text box on the slide.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 text in the text box, and then select the text.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select </a:t>
            </a:r>
            <a:r>
              <a:rPr lang="en-US" sz="1200" b="1" baseline="0" dirty="0" smtClean="0"/>
              <a:t>Candara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and then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32 pt.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list.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Italic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then,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aseline="0" dirty="0" smtClean="0"/>
              <a:t>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list, under </a:t>
            </a:r>
            <a:r>
              <a:rPr lang="en-US" sz="1200" b="1" baseline="0" dirty="0" smtClean="0"/>
              <a:t>Standard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Orange</a:t>
            </a:r>
            <a:r>
              <a:rPr lang="en-US" sz="1200" baseline="0" dirty="0" smtClean="0"/>
              <a:t> (third option from the left).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text box on the slide, and then under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="0" baseline="0" dirty="0" smtClean="0"/>
              <a:t>.</a:t>
            </a:r>
            <a:r>
              <a:rPr lang="en-US" sz="1200" baseline="0" dirty="0" smtClean="0"/>
              <a:t>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Under </a:t>
            </a:r>
            <a:r>
              <a:rPr lang="en-US" sz="1200" b="1" dirty="0" smtClean="0"/>
              <a:t>Drawing</a:t>
            </a:r>
            <a:r>
              <a:rPr lang="en-US" sz="1200" dirty="0" smtClean="0"/>
              <a:t> </a:t>
            </a:r>
            <a:r>
              <a:rPr lang="en-US" sz="1200" b="1" dirty="0" smtClean="0"/>
              <a:t>Tools</a:t>
            </a:r>
            <a:r>
              <a:rPr lang="en-US" sz="1200" dirty="0" smtClean="0"/>
              <a:t>,</a:t>
            </a:r>
            <a:r>
              <a:rPr lang="en-US" sz="1200" baseline="0" dirty="0" smtClean="0"/>
              <a:t>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WordArt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Transform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Follow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Path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Arch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Up </a:t>
            </a:r>
            <a:r>
              <a:rPr lang="en-US" sz="1200" b="0" baseline="0" dirty="0" smtClean="0"/>
              <a:t>(first option from the left)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To wrap the text upside down, at the bottom of the text box,</a:t>
            </a:r>
            <a:r>
              <a:rPr lang="en-US" sz="1200" baseline="0" dirty="0" smtClean="0"/>
              <a:t> d</a:t>
            </a:r>
            <a:r>
              <a:rPr lang="en-US" sz="1200" dirty="0" smtClean="0"/>
              <a:t>rag the pink adjustment diamond from the center left position in the text</a:t>
            </a:r>
            <a:r>
              <a:rPr lang="en-US" sz="1200" baseline="0" dirty="0" smtClean="0"/>
              <a:t> box </a:t>
            </a:r>
            <a:r>
              <a:rPr lang="en-US" sz="1200" dirty="0" smtClean="0"/>
              <a:t>to the lower right corner of the text box.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text box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then on the </a:t>
            </a:r>
            <a:r>
              <a:rPr lang="en-US" sz="1200" b="1" baseline="0" dirty="0" smtClean="0"/>
              <a:t>Position</a:t>
            </a:r>
            <a:r>
              <a:rPr lang="en-US" sz="1200" baseline="0" dirty="0" smtClean="0"/>
              <a:t> tab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3.38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1.04</a:t>
            </a:r>
            <a:r>
              <a:rPr lang="en-US" sz="1200" i="0" baseline="0" dirty="0" smtClean="0"/>
              <a:t>”</a:t>
            </a:r>
            <a:r>
              <a:rPr lang="en-US" sz="1200" b="0" i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Also under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Drawing 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Send Backward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animation</a:t>
            </a:r>
            <a:r>
              <a:rPr lang="en-US" sz="1200" baseline="0" dirty="0" smtClean="0"/>
              <a:t> effects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Select the circle</a:t>
            </a:r>
            <a:r>
              <a:rPr lang="en-US" sz="1200" baseline="0" dirty="0" smtClean="0"/>
              <a:t> clip art on the slide.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Quarter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 the slide, select the text box</a:t>
            </a:r>
            <a:r>
              <a:rPr lang="en-US" sz="1200" baseline="0" dirty="0" smtClean="0"/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Entrance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Half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Delay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Additional Effect Options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 launcher, and then do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</a:t>
            </a:r>
            <a:r>
              <a:rPr lang="en-US" sz="1200" dirty="0" smtClean="0"/>
              <a:t>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 enter </a:t>
            </a:r>
            <a:r>
              <a:rPr lang="en-US" sz="1200" b="1" dirty="0" smtClean="0"/>
              <a:t>30°</a:t>
            </a:r>
            <a:r>
              <a:rPr lang="en-US" sz="1200" b="0" dirty="0" smtClean="0"/>
              <a:t>, and then</a:t>
            </a:r>
            <a:r>
              <a:rPr lang="en-US" sz="1200" b="0" baseline="0" dirty="0" smtClean="0"/>
              <a:t> press ENTER</a:t>
            </a:r>
            <a:r>
              <a:rPr lang="en-US" sz="1200" b="0" dirty="0" smtClean="0"/>
              <a:t>.</a:t>
            </a:r>
            <a:endParaRPr lang="en-US" sz="1200" b="0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Counterclockwise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b="0" dirty="0" smtClean="0">
                <a:solidFill>
                  <a:schemeClr val="accent6"/>
                </a:solidFill>
              </a:rPr>
              <a:t>To reproduce the background on this slide</a:t>
            </a:r>
            <a:r>
              <a:rPr lang="en-US" b="0" baseline="0" dirty="0" smtClean="0">
                <a:solidFill>
                  <a:schemeClr val="accent6"/>
                </a:solidFill>
              </a:rPr>
              <a:t>, do the following:</a:t>
            </a:r>
            <a:endParaRPr lang="en-US" b="0" dirty="0" smtClean="0">
              <a:solidFill>
                <a:schemeClr val="accent6"/>
              </a:solidFill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 Styles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1, Lighter 50%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  <a:endParaRPr lang="en-US" sz="9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535682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400" b="1" i="0" dirty="0" smtClean="0"/>
              <a:t>Animated sun</a:t>
            </a:r>
            <a:r>
              <a:rPr lang="en-US" sz="1400" b="1" i="0" baseline="0" dirty="0" smtClean="0"/>
              <a:t> with spinning text</a:t>
            </a:r>
            <a:endParaRPr lang="en-US" sz="1400" b="1" i="0" dirty="0" smtClean="0"/>
          </a:p>
          <a:p>
            <a:r>
              <a:rPr lang="en-US" sz="1400" dirty="0" smtClean="0"/>
              <a:t>(Intermediate)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clip art</a:t>
            </a:r>
            <a:r>
              <a:rPr lang="en-US" sz="1200" baseline="0" dirty="0" smtClean="0"/>
              <a:t>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 the </a:t>
            </a:r>
            <a:r>
              <a:rPr lang="en-US" sz="1200" b="1" i="0" dirty="0" smtClean="0"/>
              <a:t>Home</a:t>
            </a:r>
            <a:r>
              <a:rPr lang="en-US" sz="1200" i="0" dirty="0" smtClean="0"/>
              <a:t> tab, in the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Slides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Layout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Blank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Insert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Images </a:t>
            </a:r>
            <a:r>
              <a:rPr lang="en-US" sz="1200" i="0" baseline="0" dirty="0" smtClean="0"/>
              <a:t>group, click </a:t>
            </a:r>
            <a:r>
              <a:rPr lang="en-US" sz="1200" b="1" i="0" baseline="0" dirty="0" smtClean="0"/>
              <a:t>Clip Art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baseline="0" dirty="0" smtClean="0"/>
              <a:t>Clip Art</a:t>
            </a:r>
            <a:r>
              <a:rPr lang="en-US" sz="1200" b="0" baseline="0" dirty="0" smtClean="0"/>
              <a:t> pane, in the </a:t>
            </a:r>
            <a:r>
              <a:rPr lang="en-US" sz="1200" b="1" baseline="0" dirty="0" smtClean="0"/>
              <a:t>Search for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0</a:t>
            </a:r>
            <a:r>
              <a:rPr lang="en-US" sz="1200" b="1" dirty="0" smtClean="0"/>
              <a:t>0435540</a:t>
            </a:r>
            <a:r>
              <a:rPr lang="en-US" sz="1200" dirty="0" smtClean="0"/>
              <a:t>.</a:t>
            </a:r>
            <a:r>
              <a:rPr lang="en-US" sz="1200" baseline="0" dirty="0" smtClean="0"/>
              <a:t> In the </a:t>
            </a:r>
            <a:r>
              <a:rPr lang="en-US" sz="1200" b="1" baseline="0" dirty="0" smtClean="0"/>
              <a:t>Search in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Everywhere</a:t>
            </a:r>
            <a:r>
              <a:rPr lang="en-US" sz="1200" b="0" baseline="0" dirty="0" smtClean="0"/>
              <a:t>, and then c</a:t>
            </a:r>
            <a:r>
              <a:rPr lang="en-US" sz="1200" baseline="0" dirty="0" smtClean="0"/>
              <a:t>lick </a:t>
            </a:r>
            <a:r>
              <a:rPr lang="en-US" sz="1200" b="1" baseline="0" dirty="0" smtClean="0"/>
              <a:t>Go</a:t>
            </a:r>
            <a:r>
              <a:rPr lang="en-US" sz="1200" b="0" baseline="0" dirty="0" smtClean="0"/>
              <a:t>. </a:t>
            </a:r>
            <a:r>
              <a:rPr lang="en-US" sz="1200" baseline="0" dirty="0" smtClean="0"/>
              <a:t>Select the clip art file in the pane to insert it into the slide. (</a:t>
            </a:r>
            <a:r>
              <a:rPr lang="en-US" sz="1200" b="1" i="0" baseline="0" dirty="0" smtClean="0"/>
              <a:t>Note:</a:t>
            </a:r>
            <a:r>
              <a:rPr lang="en-US" sz="1200" i="0" baseline="0" dirty="0" smtClean="0"/>
              <a:t> If you choose another clip art file, the clip art must be in the Windows Metafile format [.</a:t>
            </a:r>
            <a:r>
              <a:rPr lang="en-US" sz="1200" i="0" baseline="0" dirty="0" err="1" smtClean="0"/>
              <a:t>wmf</a:t>
            </a:r>
            <a:r>
              <a:rPr lang="en-US" sz="1200" i="0" baseline="0" dirty="0" smtClean="0"/>
              <a:t>].)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Ungroup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Microsoft Office PowerPoint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Yes</a:t>
            </a:r>
            <a:r>
              <a:rPr lang="en-US" sz="1200" baseline="0" dirty="0" smtClean="0"/>
              <a:t>. </a:t>
            </a:r>
            <a:endParaRPr lang="en-US" sz="1200" i="1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slide, select the converted clip art.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Editing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Select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Selection Pane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Selection and Visibility pane</a:t>
            </a:r>
            <a:r>
              <a:rPr lang="en-US" sz="1200" baseline="0" dirty="0" smtClean="0"/>
              <a:t>, select the top-level group.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Ungroup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Selection and Visibility</a:t>
            </a:r>
            <a:r>
              <a:rPr lang="en-US" sz="1200" baseline="0" dirty="0" smtClean="0"/>
              <a:t> pane, select the </a:t>
            </a:r>
            <a:r>
              <a:rPr lang="en-US" sz="1200" b="1" baseline="0" dirty="0" err="1" smtClean="0"/>
              <a:t>Autoshape</a:t>
            </a:r>
            <a:r>
              <a:rPr lang="en-US" sz="1200" baseline="0" dirty="0" smtClean="0"/>
              <a:t> object, and then press DELETE.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Press CTRL+A to select all of the objects on the slide.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Select the group.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Shape Effects</a:t>
            </a:r>
            <a:r>
              <a:rPr lang="en-US" sz="1200" i="0" baseline="0" dirty="0" smtClean="0"/>
              <a:t>, point to </a:t>
            </a:r>
            <a:r>
              <a:rPr lang="en-US" sz="1200" b="1" i="0" baseline="0" dirty="0" smtClean="0"/>
              <a:t>Preset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Presets</a:t>
            </a:r>
            <a:r>
              <a:rPr lang="en-US" sz="1200" i="0" baseline="0" dirty="0" smtClean="0"/>
              <a:t> click </a:t>
            </a:r>
            <a:r>
              <a:rPr lang="en-US" sz="1200" b="1" i="0" baseline="0" dirty="0" smtClean="0"/>
              <a:t>Preset 8 </a:t>
            </a:r>
            <a:r>
              <a:rPr lang="en-US" sz="1200" i="0" baseline="0" dirty="0" smtClean="0"/>
              <a:t>(second row, fourth option from the left).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group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Scale</a:t>
            </a:r>
            <a:r>
              <a:rPr lang="en-US" sz="1200" i="0" baseline="0" dirty="0" smtClean="0"/>
              <a:t>, select </a:t>
            </a:r>
            <a:r>
              <a:rPr lang="en-US" sz="1200" b="1" i="0" baseline="0" dirty="0" smtClean="0"/>
              <a:t>Lock aspect ratio</a:t>
            </a:r>
            <a:r>
              <a:rPr lang="en-US" sz="1200" i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, enter </a:t>
            </a:r>
            <a:r>
              <a:rPr lang="en-US" sz="1200" b="1" i="0" baseline="0" dirty="0" smtClean="0"/>
              <a:t>6.27” </a:t>
            </a: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Height</a:t>
            </a:r>
            <a:r>
              <a:rPr lang="en-US" sz="1200" i="0" baseline="0" dirty="0" smtClean="0"/>
              <a:t> box</a:t>
            </a:r>
            <a:r>
              <a:rPr lang="en-US" sz="1200" b="0" i="0" baseline="0" dirty="0" smtClean="0"/>
              <a:t>.</a:t>
            </a:r>
            <a:r>
              <a:rPr lang="en-US" sz="1200" i="0" baseline="0" dirty="0" smtClean="0"/>
              <a:t>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3.89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1.55</a:t>
            </a:r>
            <a:r>
              <a:rPr lang="en-US" sz="1200" i="0" baseline="0" dirty="0" smtClean="0"/>
              <a:t>”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text </a:t>
            </a:r>
            <a:r>
              <a:rPr lang="en-US" sz="1200" baseline="0" dirty="0" smtClean="0"/>
              <a:t>on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Text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Drag to draw a text box on the slide.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 text in the text box, and then select the text.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select </a:t>
            </a:r>
            <a:r>
              <a:rPr lang="en-US" sz="1200" b="1" baseline="0" dirty="0" smtClean="0"/>
              <a:t>Candara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and then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32 pt.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list.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Italic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then,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aseline="0" dirty="0" smtClean="0"/>
              <a:t>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list, under </a:t>
            </a:r>
            <a:r>
              <a:rPr lang="en-US" sz="1200" b="1" baseline="0" dirty="0" smtClean="0"/>
              <a:t>Standard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Orange</a:t>
            </a:r>
            <a:r>
              <a:rPr lang="en-US" sz="1200" baseline="0" dirty="0" smtClean="0"/>
              <a:t> (third option from the left).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text box on the slide, and then under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="0" baseline="0" dirty="0" smtClean="0"/>
              <a:t>.</a:t>
            </a:r>
            <a:r>
              <a:rPr lang="en-US" sz="1200" baseline="0" dirty="0" smtClean="0"/>
              <a:t>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Under </a:t>
            </a:r>
            <a:r>
              <a:rPr lang="en-US" sz="1200" b="1" dirty="0" smtClean="0"/>
              <a:t>Drawing</a:t>
            </a:r>
            <a:r>
              <a:rPr lang="en-US" sz="1200" dirty="0" smtClean="0"/>
              <a:t> </a:t>
            </a:r>
            <a:r>
              <a:rPr lang="en-US" sz="1200" b="1" dirty="0" smtClean="0"/>
              <a:t>Tools</a:t>
            </a:r>
            <a:r>
              <a:rPr lang="en-US" sz="1200" dirty="0" smtClean="0"/>
              <a:t>,</a:t>
            </a:r>
            <a:r>
              <a:rPr lang="en-US" sz="1200" baseline="0" dirty="0" smtClean="0"/>
              <a:t>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WordArt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Transform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Follow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Path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Arch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Up </a:t>
            </a:r>
            <a:r>
              <a:rPr lang="en-US" sz="1200" b="0" baseline="0" dirty="0" smtClean="0"/>
              <a:t>(first option from the left)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To wrap the text upside down, at the bottom of the text box,</a:t>
            </a:r>
            <a:r>
              <a:rPr lang="en-US" sz="1200" baseline="0" dirty="0" smtClean="0"/>
              <a:t> d</a:t>
            </a:r>
            <a:r>
              <a:rPr lang="en-US" sz="1200" dirty="0" smtClean="0"/>
              <a:t>rag the pink adjustment diamond from the center left position in the text</a:t>
            </a:r>
            <a:r>
              <a:rPr lang="en-US" sz="1200" baseline="0" dirty="0" smtClean="0"/>
              <a:t> box </a:t>
            </a:r>
            <a:r>
              <a:rPr lang="en-US" sz="1200" dirty="0" smtClean="0"/>
              <a:t>to the lower right corner of the text box.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text box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then on the </a:t>
            </a:r>
            <a:r>
              <a:rPr lang="en-US" sz="1200" b="1" baseline="0" dirty="0" smtClean="0"/>
              <a:t>Position</a:t>
            </a:r>
            <a:r>
              <a:rPr lang="en-US" sz="1200" baseline="0" dirty="0" smtClean="0"/>
              <a:t> tab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3.38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1.04</a:t>
            </a:r>
            <a:r>
              <a:rPr lang="en-US" sz="1200" i="0" baseline="0" dirty="0" smtClean="0"/>
              <a:t>”</a:t>
            </a:r>
            <a:r>
              <a:rPr lang="en-US" sz="1200" b="0" i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Also under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Drawing 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Send Backward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animation</a:t>
            </a:r>
            <a:r>
              <a:rPr lang="en-US" sz="1200" baseline="0" dirty="0" smtClean="0"/>
              <a:t> effects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Select the circle</a:t>
            </a:r>
            <a:r>
              <a:rPr lang="en-US" sz="1200" baseline="0" dirty="0" smtClean="0"/>
              <a:t> clip art on the slide.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Quarter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 the slide, select the text box</a:t>
            </a:r>
            <a:r>
              <a:rPr lang="en-US" sz="1200" baseline="0" dirty="0" smtClean="0"/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Entrance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Half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Delay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Additional Effect Options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 launcher, and then do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</a:t>
            </a:r>
            <a:r>
              <a:rPr lang="en-US" sz="1200" dirty="0" smtClean="0"/>
              <a:t>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 enter </a:t>
            </a:r>
            <a:r>
              <a:rPr lang="en-US" sz="1200" b="1" dirty="0" smtClean="0"/>
              <a:t>30°</a:t>
            </a:r>
            <a:r>
              <a:rPr lang="en-US" sz="1200" b="0" dirty="0" smtClean="0"/>
              <a:t>, and then</a:t>
            </a:r>
            <a:r>
              <a:rPr lang="en-US" sz="1200" b="0" baseline="0" dirty="0" smtClean="0"/>
              <a:t> press ENTER</a:t>
            </a:r>
            <a:r>
              <a:rPr lang="en-US" sz="1200" b="0" dirty="0" smtClean="0"/>
              <a:t>.</a:t>
            </a:r>
            <a:endParaRPr lang="en-US" sz="1200" b="0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Counterclockwise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b="0" dirty="0" smtClean="0">
                <a:solidFill>
                  <a:schemeClr val="accent6"/>
                </a:solidFill>
              </a:rPr>
              <a:t>To reproduce the background on this slide</a:t>
            </a:r>
            <a:r>
              <a:rPr lang="en-US" b="0" baseline="0" dirty="0" smtClean="0">
                <a:solidFill>
                  <a:schemeClr val="accent6"/>
                </a:solidFill>
              </a:rPr>
              <a:t>, do the following:</a:t>
            </a:r>
            <a:endParaRPr lang="en-US" b="0" dirty="0" smtClean="0">
              <a:solidFill>
                <a:schemeClr val="accent6"/>
              </a:solidFill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 Styles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1, Lighter 50%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  <a:endParaRPr lang="en-US" sz="9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74824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400" b="1" i="0" dirty="0" smtClean="0"/>
              <a:t>Animated sun</a:t>
            </a:r>
            <a:r>
              <a:rPr lang="en-US" sz="1400" b="1" i="0" baseline="0" dirty="0" smtClean="0"/>
              <a:t> with spinning text</a:t>
            </a:r>
            <a:endParaRPr lang="en-US" sz="1400" b="1" i="0" dirty="0" smtClean="0"/>
          </a:p>
          <a:p>
            <a:r>
              <a:rPr lang="en-US" sz="1400" dirty="0" smtClean="0"/>
              <a:t>(Intermediate)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clip art</a:t>
            </a:r>
            <a:r>
              <a:rPr lang="en-US" sz="1200" baseline="0" dirty="0" smtClean="0"/>
              <a:t>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 the </a:t>
            </a:r>
            <a:r>
              <a:rPr lang="en-US" sz="1200" b="1" i="0" dirty="0" smtClean="0"/>
              <a:t>Home</a:t>
            </a:r>
            <a:r>
              <a:rPr lang="en-US" sz="1200" i="0" dirty="0" smtClean="0"/>
              <a:t> tab, in the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Slides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Layout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Blank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Insert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Images </a:t>
            </a:r>
            <a:r>
              <a:rPr lang="en-US" sz="1200" i="0" baseline="0" dirty="0" smtClean="0"/>
              <a:t>group, click </a:t>
            </a:r>
            <a:r>
              <a:rPr lang="en-US" sz="1200" b="1" i="0" baseline="0" dirty="0" smtClean="0"/>
              <a:t>Clip Art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baseline="0" dirty="0" smtClean="0"/>
              <a:t>Clip Art</a:t>
            </a:r>
            <a:r>
              <a:rPr lang="en-US" sz="1200" b="0" baseline="0" dirty="0" smtClean="0"/>
              <a:t> pane, in the </a:t>
            </a:r>
            <a:r>
              <a:rPr lang="en-US" sz="1200" b="1" baseline="0" dirty="0" smtClean="0"/>
              <a:t>Search for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0</a:t>
            </a:r>
            <a:r>
              <a:rPr lang="en-US" sz="1200" b="1" dirty="0" smtClean="0"/>
              <a:t>0435540</a:t>
            </a:r>
            <a:r>
              <a:rPr lang="en-US" sz="1200" dirty="0" smtClean="0"/>
              <a:t>.</a:t>
            </a:r>
            <a:r>
              <a:rPr lang="en-US" sz="1200" baseline="0" dirty="0" smtClean="0"/>
              <a:t> In the </a:t>
            </a:r>
            <a:r>
              <a:rPr lang="en-US" sz="1200" b="1" baseline="0" dirty="0" smtClean="0"/>
              <a:t>Search in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Everywhere</a:t>
            </a:r>
            <a:r>
              <a:rPr lang="en-US" sz="1200" b="0" baseline="0" dirty="0" smtClean="0"/>
              <a:t>, and then c</a:t>
            </a:r>
            <a:r>
              <a:rPr lang="en-US" sz="1200" baseline="0" dirty="0" smtClean="0"/>
              <a:t>lick </a:t>
            </a:r>
            <a:r>
              <a:rPr lang="en-US" sz="1200" b="1" baseline="0" dirty="0" smtClean="0"/>
              <a:t>Go</a:t>
            </a:r>
            <a:r>
              <a:rPr lang="en-US" sz="1200" b="0" baseline="0" dirty="0" smtClean="0"/>
              <a:t>. </a:t>
            </a:r>
            <a:r>
              <a:rPr lang="en-US" sz="1200" baseline="0" dirty="0" smtClean="0"/>
              <a:t>Select the clip art file in the pane to insert it into the slide. (</a:t>
            </a:r>
            <a:r>
              <a:rPr lang="en-US" sz="1200" b="1" i="0" baseline="0" dirty="0" smtClean="0"/>
              <a:t>Note:</a:t>
            </a:r>
            <a:r>
              <a:rPr lang="en-US" sz="1200" i="0" baseline="0" dirty="0" smtClean="0"/>
              <a:t> If you choose another clip art file, the clip art must be in the Windows Metafile format [.</a:t>
            </a:r>
            <a:r>
              <a:rPr lang="en-US" sz="1200" i="0" baseline="0" dirty="0" err="1" smtClean="0"/>
              <a:t>wmf</a:t>
            </a:r>
            <a:r>
              <a:rPr lang="en-US" sz="1200" i="0" baseline="0" dirty="0" smtClean="0"/>
              <a:t>].)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Ungroup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Microsoft Office PowerPoint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Yes</a:t>
            </a:r>
            <a:r>
              <a:rPr lang="en-US" sz="1200" baseline="0" dirty="0" smtClean="0"/>
              <a:t>. </a:t>
            </a:r>
            <a:endParaRPr lang="en-US" sz="1200" i="1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slide, select the converted clip art.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Editing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Select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Selection Pane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Selection and Visibility pane</a:t>
            </a:r>
            <a:r>
              <a:rPr lang="en-US" sz="1200" baseline="0" dirty="0" smtClean="0"/>
              <a:t>, select the top-level group.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Ungroup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Selection and Visibility</a:t>
            </a:r>
            <a:r>
              <a:rPr lang="en-US" sz="1200" baseline="0" dirty="0" smtClean="0"/>
              <a:t> pane, select the </a:t>
            </a:r>
            <a:r>
              <a:rPr lang="en-US" sz="1200" b="1" baseline="0" dirty="0" err="1" smtClean="0"/>
              <a:t>Autoshape</a:t>
            </a:r>
            <a:r>
              <a:rPr lang="en-US" sz="1200" baseline="0" dirty="0" smtClean="0"/>
              <a:t> object, and then press DELETE.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Press CTRL+A to select all of the objects on the slide.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Group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Select the group.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Shape Effects</a:t>
            </a:r>
            <a:r>
              <a:rPr lang="en-US" sz="1200" i="0" baseline="0" dirty="0" smtClean="0"/>
              <a:t>, point to </a:t>
            </a:r>
            <a:r>
              <a:rPr lang="en-US" sz="1200" b="1" i="0" baseline="0" dirty="0" smtClean="0"/>
              <a:t>Preset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Presets</a:t>
            </a:r>
            <a:r>
              <a:rPr lang="en-US" sz="1200" i="0" baseline="0" dirty="0" smtClean="0"/>
              <a:t> click </a:t>
            </a:r>
            <a:r>
              <a:rPr lang="en-US" sz="1200" b="1" i="0" baseline="0" dirty="0" smtClean="0"/>
              <a:t>Preset 8 </a:t>
            </a:r>
            <a:r>
              <a:rPr lang="en-US" sz="1200" i="0" baseline="0" dirty="0" smtClean="0"/>
              <a:t>(second row, fourth option from the left).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group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Scale</a:t>
            </a:r>
            <a:r>
              <a:rPr lang="en-US" sz="1200" i="0" baseline="0" dirty="0" smtClean="0"/>
              <a:t>, select </a:t>
            </a:r>
            <a:r>
              <a:rPr lang="en-US" sz="1200" b="1" i="0" baseline="0" dirty="0" smtClean="0"/>
              <a:t>Lock aspect ratio</a:t>
            </a:r>
            <a:r>
              <a:rPr lang="en-US" sz="1200" i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tab, under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, enter </a:t>
            </a:r>
            <a:r>
              <a:rPr lang="en-US" sz="1200" b="1" i="0" baseline="0" dirty="0" smtClean="0"/>
              <a:t>6.27” </a:t>
            </a: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Height</a:t>
            </a:r>
            <a:r>
              <a:rPr lang="en-US" sz="1200" i="0" baseline="0" dirty="0" smtClean="0"/>
              <a:t> box</a:t>
            </a:r>
            <a:r>
              <a:rPr lang="en-US" sz="1200" b="0" i="0" baseline="0" dirty="0" smtClean="0"/>
              <a:t>.</a:t>
            </a:r>
            <a:r>
              <a:rPr lang="en-US" sz="1200" i="0" baseline="0" dirty="0" smtClean="0"/>
              <a:t>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3.89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Position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1.55</a:t>
            </a:r>
            <a:r>
              <a:rPr lang="en-US" sz="1200" i="0" baseline="0" dirty="0" smtClean="0"/>
              <a:t>”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text </a:t>
            </a:r>
            <a:r>
              <a:rPr lang="en-US" sz="1200" baseline="0" dirty="0" smtClean="0"/>
              <a:t>on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Text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Drag to draw a text box on the slide.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 text in the text box, and then select the text.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select </a:t>
            </a:r>
            <a:r>
              <a:rPr lang="en-US" sz="1200" b="1" baseline="0" dirty="0" smtClean="0"/>
              <a:t>Candara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and then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32 pt.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list.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Italic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then,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aseline="0" dirty="0" smtClean="0"/>
              <a:t>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list, under </a:t>
            </a:r>
            <a:r>
              <a:rPr lang="en-US" sz="1200" b="1" baseline="0" dirty="0" smtClean="0"/>
              <a:t>Standard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Orange</a:t>
            </a:r>
            <a:r>
              <a:rPr lang="en-US" sz="1200" baseline="0" dirty="0" smtClean="0"/>
              <a:t> (third option from the left).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text box on the slide, and then under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="0" baseline="0" dirty="0" smtClean="0"/>
              <a:t>.</a:t>
            </a:r>
            <a:r>
              <a:rPr lang="en-US" sz="1200" baseline="0" dirty="0" smtClean="0"/>
              <a:t>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7.29”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Under </a:t>
            </a:r>
            <a:r>
              <a:rPr lang="en-US" sz="1200" b="1" dirty="0" smtClean="0"/>
              <a:t>Drawing</a:t>
            </a:r>
            <a:r>
              <a:rPr lang="en-US" sz="1200" dirty="0" smtClean="0"/>
              <a:t> </a:t>
            </a:r>
            <a:r>
              <a:rPr lang="en-US" sz="1200" b="1" dirty="0" smtClean="0"/>
              <a:t>Tools</a:t>
            </a:r>
            <a:r>
              <a:rPr lang="en-US" sz="1200" dirty="0" smtClean="0"/>
              <a:t>,</a:t>
            </a:r>
            <a:r>
              <a:rPr lang="en-US" sz="1200" baseline="0" dirty="0" smtClean="0"/>
              <a:t>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WordArt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Transform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Follow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Path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Arch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Up </a:t>
            </a:r>
            <a:r>
              <a:rPr lang="en-US" sz="1200" b="0" baseline="0" dirty="0" smtClean="0"/>
              <a:t>(first option from the left)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To wrap the text upside down, at the bottom of the text box,</a:t>
            </a:r>
            <a:r>
              <a:rPr lang="en-US" sz="1200" baseline="0" dirty="0" smtClean="0"/>
              <a:t> d</a:t>
            </a:r>
            <a:r>
              <a:rPr lang="en-US" sz="1200" dirty="0" smtClean="0"/>
              <a:t>rag the pink adjustment diamond from the center left position in the text</a:t>
            </a:r>
            <a:r>
              <a:rPr lang="en-US" sz="1200" baseline="0" dirty="0" smtClean="0"/>
              <a:t> box </a:t>
            </a:r>
            <a:r>
              <a:rPr lang="en-US" sz="1200" dirty="0" smtClean="0"/>
              <a:t>to the lower right corner of the text box.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With the text box still selected, under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</a:t>
            </a:r>
            <a:r>
              <a:rPr lang="en-US" sz="1200" baseline="0" dirty="0" smtClean="0"/>
              <a:t>ialog box launcher, and then on the </a:t>
            </a:r>
            <a:r>
              <a:rPr lang="en-US" sz="1200" b="1" baseline="0" dirty="0" smtClean="0"/>
              <a:t>Position</a:t>
            </a:r>
            <a:r>
              <a:rPr lang="en-US" sz="1200" baseline="0" dirty="0" smtClean="0"/>
              <a:t> tab </a:t>
            </a:r>
            <a:r>
              <a:rPr lang="en-US" sz="1200" i="0" baseline="0" dirty="0" smtClean="0"/>
              <a:t>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Horizontal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3.38</a:t>
            </a:r>
            <a:r>
              <a:rPr lang="en-US" sz="1200" i="0" baseline="0" dirty="0" smtClean="0"/>
              <a:t>”.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Vertical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1.04</a:t>
            </a:r>
            <a:r>
              <a:rPr lang="en-US" sz="1200" i="0" baseline="0" dirty="0" smtClean="0"/>
              <a:t>”</a:t>
            </a:r>
            <a:r>
              <a:rPr lang="en-US" sz="1200" b="0" i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Also under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Drawing 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Send Backward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animation</a:t>
            </a:r>
            <a:r>
              <a:rPr lang="en-US" sz="1200" baseline="0" dirty="0" smtClean="0"/>
              <a:t> effects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Select the circle</a:t>
            </a:r>
            <a:r>
              <a:rPr lang="en-US" sz="1200" baseline="0" dirty="0" smtClean="0"/>
              <a:t> clip art on the slide.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Quarter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 the slide, select the text box</a:t>
            </a:r>
            <a:r>
              <a:rPr lang="en-US" sz="1200" baseline="0" dirty="0" smtClean="0"/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Entrance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Clockwise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Half Spin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Delay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Additional Effect Options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 launcher, and then do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</a:t>
            </a:r>
            <a:r>
              <a:rPr lang="en-US" sz="1200" dirty="0" smtClean="0"/>
              <a:t>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 enter </a:t>
            </a:r>
            <a:r>
              <a:rPr lang="en-US" sz="1200" b="1" dirty="0" smtClean="0"/>
              <a:t>30°</a:t>
            </a:r>
            <a:r>
              <a:rPr lang="en-US" sz="1200" b="0" dirty="0" smtClean="0"/>
              <a:t>, and then</a:t>
            </a:r>
            <a:r>
              <a:rPr lang="en-US" sz="1200" b="0" baseline="0" dirty="0" smtClean="0"/>
              <a:t> press ENTER</a:t>
            </a:r>
            <a:r>
              <a:rPr lang="en-US" sz="1200" b="0" dirty="0" smtClean="0"/>
              <a:t>.</a:t>
            </a:r>
            <a:endParaRPr lang="en-US" sz="1200" b="0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Counterclockwise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b="0" dirty="0" smtClean="0">
                <a:solidFill>
                  <a:schemeClr val="accent6"/>
                </a:solidFill>
              </a:rPr>
              <a:t>To reproduce the background on this slide</a:t>
            </a:r>
            <a:r>
              <a:rPr lang="en-US" b="0" baseline="0" dirty="0" smtClean="0">
                <a:solidFill>
                  <a:schemeClr val="accent6"/>
                </a:solidFill>
              </a:rPr>
              <a:t>, do the following:</a:t>
            </a:r>
            <a:endParaRPr lang="en-US" b="0" dirty="0" smtClean="0">
              <a:solidFill>
                <a:schemeClr val="accent6"/>
              </a:solidFill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 Styles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1, Lighter 50%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  <a:endParaRPr lang="en-US" sz="9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289677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tx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F05EF-6168-407F-8025-E41839E12504}" type="datetimeFigureOut">
              <a:rPr lang="en-US" smtClean="0"/>
              <a:pPr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000">
              <a:schemeClr val="tx2"/>
            </a:gs>
            <a:gs pos="29000">
              <a:schemeClr val="tx2"/>
            </a:gs>
            <a:gs pos="4000">
              <a:schemeClr val="bg2"/>
            </a:gs>
            <a:gs pos="92000">
              <a:schemeClr val="bg2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4200" y="649107"/>
            <a:ext cx="6629400" cy="6742293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3321312"/>
              </a:avLst>
            </a:prstTxWarp>
            <a:spAutoFit/>
          </a:bodyPr>
          <a:lstStyle/>
          <a:p>
            <a:r>
              <a:rPr lang="en-US" sz="3200" b="1" i="1" dirty="0" smtClean="0">
                <a:solidFill>
                  <a:srgbClr val="FFCC66"/>
                </a:solidFill>
                <a:latin typeface="Candara" pitchFamily="34" charset="0"/>
              </a:rPr>
              <a:t>Turn-Key Construction Services by Cobeal, S.A. de C.V.</a:t>
            </a:r>
            <a:endParaRPr lang="en-US" sz="3200" b="1" i="1" dirty="0">
              <a:solidFill>
                <a:srgbClr val="FFCC66"/>
              </a:solidFill>
              <a:latin typeface="Candara" pitchFamily="34" charset="0"/>
            </a:endParaRPr>
          </a:p>
        </p:txBody>
      </p:sp>
      <p:grpSp>
        <p:nvGrpSpPr>
          <p:cNvPr id="2" name="Group 174"/>
          <p:cNvGrpSpPr/>
          <p:nvPr/>
        </p:nvGrpSpPr>
        <p:grpSpPr>
          <a:xfrm>
            <a:off x="3557016" y="1417320"/>
            <a:ext cx="5733288" cy="5733288"/>
            <a:chOff x="3689350" y="2546350"/>
            <a:chExt cx="1765300" cy="1765300"/>
          </a:xfrm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2167" name="Freeform 119"/>
            <p:cNvSpPr>
              <a:spLocks/>
            </p:cNvSpPr>
            <p:nvPr/>
          </p:nvSpPr>
          <p:spPr bwMode="auto">
            <a:xfrm>
              <a:off x="3689350" y="2546350"/>
              <a:ext cx="1765300" cy="1765300"/>
            </a:xfrm>
            <a:custGeom>
              <a:avLst/>
              <a:gdLst/>
              <a:ahLst/>
              <a:cxnLst>
                <a:cxn ang="0">
                  <a:pos x="1112" y="584"/>
                </a:cxn>
                <a:cxn ang="0">
                  <a:pos x="1102" y="668"/>
                </a:cxn>
                <a:cxn ang="0">
                  <a:pos x="1078" y="748"/>
                </a:cxn>
                <a:cxn ang="0">
                  <a:pos x="1046" y="822"/>
                </a:cxn>
                <a:cxn ang="0">
                  <a:pos x="1002" y="890"/>
                </a:cxn>
                <a:cxn ang="0">
                  <a:pos x="950" y="950"/>
                </a:cxn>
                <a:cxn ang="0">
                  <a:pos x="890" y="1002"/>
                </a:cxn>
                <a:cxn ang="0">
                  <a:pos x="822" y="1046"/>
                </a:cxn>
                <a:cxn ang="0">
                  <a:pos x="748" y="1078"/>
                </a:cxn>
                <a:cxn ang="0">
                  <a:pos x="668" y="1102"/>
                </a:cxn>
                <a:cxn ang="0">
                  <a:pos x="584" y="1112"/>
                </a:cxn>
                <a:cxn ang="0">
                  <a:pos x="528" y="1112"/>
                </a:cxn>
                <a:cxn ang="0">
                  <a:pos x="444" y="1102"/>
                </a:cxn>
                <a:cxn ang="0">
                  <a:pos x="364" y="1078"/>
                </a:cxn>
                <a:cxn ang="0">
                  <a:pos x="290" y="1046"/>
                </a:cxn>
                <a:cxn ang="0">
                  <a:pos x="222" y="1002"/>
                </a:cxn>
                <a:cxn ang="0">
                  <a:pos x="162" y="950"/>
                </a:cxn>
                <a:cxn ang="0">
                  <a:pos x="110" y="890"/>
                </a:cxn>
                <a:cxn ang="0">
                  <a:pos x="66" y="822"/>
                </a:cxn>
                <a:cxn ang="0">
                  <a:pos x="34" y="748"/>
                </a:cxn>
                <a:cxn ang="0">
                  <a:pos x="10" y="668"/>
                </a:cxn>
                <a:cxn ang="0">
                  <a:pos x="0" y="584"/>
                </a:cxn>
                <a:cxn ang="0">
                  <a:pos x="0" y="528"/>
                </a:cxn>
                <a:cxn ang="0">
                  <a:pos x="10" y="444"/>
                </a:cxn>
                <a:cxn ang="0">
                  <a:pos x="34" y="364"/>
                </a:cxn>
                <a:cxn ang="0">
                  <a:pos x="66" y="290"/>
                </a:cxn>
                <a:cxn ang="0">
                  <a:pos x="110" y="222"/>
                </a:cxn>
                <a:cxn ang="0">
                  <a:pos x="162" y="162"/>
                </a:cxn>
                <a:cxn ang="0">
                  <a:pos x="222" y="110"/>
                </a:cxn>
                <a:cxn ang="0">
                  <a:pos x="290" y="66"/>
                </a:cxn>
                <a:cxn ang="0">
                  <a:pos x="364" y="34"/>
                </a:cxn>
                <a:cxn ang="0">
                  <a:pos x="444" y="10"/>
                </a:cxn>
                <a:cxn ang="0">
                  <a:pos x="528" y="0"/>
                </a:cxn>
                <a:cxn ang="0">
                  <a:pos x="584" y="0"/>
                </a:cxn>
                <a:cxn ang="0">
                  <a:pos x="668" y="10"/>
                </a:cxn>
                <a:cxn ang="0">
                  <a:pos x="748" y="34"/>
                </a:cxn>
                <a:cxn ang="0">
                  <a:pos x="822" y="66"/>
                </a:cxn>
                <a:cxn ang="0">
                  <a:pos x="890" y="110"/>
                </a:cxn>
                <a:cxn ang="0">
                  <a:pos x="950" y="162"/>
                </a:cxn>
                <a:cxn ang="0">
                  <a:pos x="1002" y="222"/>
                </a:cxn>
                <a:cxn ang="0">
                  <a:pos x="1046" y="290"/>
                </a:cxn>
                <a:cxn ang="0">
                  <a:pos x="1078" y="364"/>
                </a:cxn>
                <a:cxn ang="0">
                  <a:pos x="1102" y="444"/>
                </a:cxn>
                <a:cxn ang="0">
                  <a:pos x="1112" y="528"/>
                </a:cxn>
              </a:cxnLst>
              <a:rect l="0" t="0" r="r" b="b"/>
              <a:pathLst>
                <a:path w="1112" h="1112">
                  <a:moveTo>
                    <a:pt x="1112" y="556"/>
                  </a:moveTo>
                  <a:lnTo>
                    <a:pt x="1112" y="556"/>
                  </a:lnTo>
                  <a:lnTo>
                    <a:pt x="1112" y="584"/>
                  </a:lnTo>
                  <a:lnTo>
                    <a:pt x="1110" y="612"/>
                  </a:lnTo>
                  <a:lnTo>
                    <a:pt x="1106" y="640"/>
                  </a:lnTo>
                  <a:lnTo>
                    <a:pt x="1102" y="668"/>
                  </a:lnTo>
                  <a:lnTo>
                    <a:pt x="1096" y="696"/>
                  </a:lnTo>
                  <a:lnTo>
                    <a:pt x="1088" y="722"/>
                  </a:lnTo>
                  <a:lnTo>
                    <a:pt x="1078" y="748"/>
                  </a:lnTo>
                  <a:lnTo>
                    <a:pt x="1068" y="772"/>
                  </a:lnTo>
                  <a:lnTo>
                    <a:pt x="1058" y="798"/>
                  </a:lnTo>
                  <a:lnTo>
                    <a:pt x="1046" y="822"/>
                  </a:lnTo>
                  <a:lnTo>
                    <a:pt x="1032" y="844"/>
                  </a:lnTo>
                  <a:lnTo>
                    <a:pt x="1018" y="868"/>
                  </a:lnTo>
                  <a:lnTo>
                    <a:pt x="1002" y="890"/>
                  </a:lnTo>
                  <a:lnTo>
                    <a:pt x="986" y="910"/>
                  </a:lnTo>
                  <a:lnTo>
                    <a:pt x="968" y="930"/>
                  </a:lnTo>
                  <a:lnTo>
                    <a:pt x="950" y="950"/>
                  </a:lnTo>
                  <a:lnTo>
                    <a:pt x="930" y="968"/>
                  </a:lnTo>
                  <a:lnTo>
                    <a:pt x="910" y="986"/>
                  </a:lnTo>
                  <a:lnTo>
                    <a:pt x="890" y="1002"/>
                  </a:lnTo>
                  <a:lnTo>
                    <a:pt x="868" y="1018"/>
                  </a:lnTo>
                  <a:lnTo>
                    <a:pt x="844" y="1032"/>
                  </a:lnTo>
                  <a:lnTo>
                    <a:pt x="822" y="1046"/>
                  </a:lnTo>
                  <a:lnTo>
                    <a:pt x="798" y="1058"/>
                  </a:lnTo>
                  <a:lnTo>
                    <a:pt x="772" y="1068"/>
                  </a:lnTo>
                  <a:lnTo>
                    <a:pt x="748" y="1078"/>
                  </a:lnTo>
                  <a:lnTo>
                    <a:pt x="722" y="1088"/>
                  </a:lnTo>
                  <a:lnTo>
                    <a:pt x="696" y="1096"/>
                  </a:lnTo>
                  <a:lnTo>
                    <a:pt x="668" y="1102"/>
                  </a:lnTo>
                  <a:lnTo>
                    <a:pt x="640" y="1106"/>
                  </a:lnTo>
                  <a:lnTo>
                    <a:pt x="612" y="1110"/>
                  </a:lnTo>
                  <a:lnTo>
                    <a:pt x="584" y="1112"/>
                  </a:lnTo>
                  <a:lnTo>
                    <a:pt x="556" y="1112"/>
                  </a:lnTo>
                  <a:lnTo>
                    <a:pt x="556" y="1112"/>
                  </a:lnTo>
                  <a:lnTo>
                    <a:pt x="528" y="1112"/>
                  </a:lnTo>
                  <a:lnTo>
                    <a:pt x="500" y="1110"/>
                  </a:lnTo>
                  <a:lnTo>
                    <a:pt x="472" y="1106"/>
                  </a:lnTo>
                  <a:lnTo>
                    <a:pt x="444" y="1102"/>
                  </a:lnTo>
                  <a:lnTo>
                    <a:pt x="416" y="1096"/>
                  </a:lnTo>
                  <a:lnTo>
                    <a:pt x="390" y="1088"/>
                  </a:lnTo>
                  <a:lnTo>
                    <a:pt x="364" y="1078"/>
                  </a:lnTo>
                  <a:lnTo>
                    <a:pt x="340" y="1068"/>
                  </a:lnTo>
                  <a:lnTo>
                    <a:pt x="314" y="1058"/>
                  </a:lnTo>
                  <a:lnTo>
                    <a:pt x="290" y="1046"/>
                  </a:lnTo>
                  <a:lnTo>
                    <a:pt x="268" y="1032"/>
                  </a:lnTo>
                  <a:lnTo>
                    <a:pt x="244" y="1018"/>
                  </a:lnTo>
                  <a:lnTo>
                    <a:pt x="222" y="1002"/>
                  </a:lnTo>
                  <a:lnTo>
                    <a:pt x="202" y="986"/>
                  </a:lnTo>
                  <a:lnTo>
                    <a:pt x="182" y="968"/>
                  </a:lnTo>
                  <a:lnTo>
                    <a:pt x="162" y="950"/>
                  </a:lnTo>
                  <a:lnTo>
                    <a:pt x="144" y="930"/>
                  </a:lnTo>
                  <a:lnTo>
                    <a:pt x="126" y="910"/>
                  </a:lnTo>
                  <a:lnTo>
                    <a:pt x="110" y="890"/>
                  </a:lnTo>
                  <a:lnTo>
                    <a:pt x="94" y="868"/>
                  </a:lnTo>
                  <a:lnTo>
                    <a:pt x="80" y="844"/>
                  </a:lnTo>
                  <a:lnTo>
                    <a:pt x="66" y="822"/>
                  </a:lnTo>
                  <a:lnTo>
                    <a:pt x="54" y="798"/>
                  </a:lnTo>
                  <a:lnTo>
                    <a:pt x="44" y="772"/>
                  </a:lnTo>
                  <a:lnTo>
                    <a:pt x="34" y="748"/>
                  </a:lnTo>
                  <a:lnTo>
                    <a:pt x="24" y="722"/>
                  </a:lnTo>
                  <a:lnTo>
                    <a:pt x="16" y="696"/>
                  </a:lnTo>
                  <a:lnTo>
                    <a:pt x="10" y="668"/>
                  </a:lnTo>
                  <a:lnTo>
                    <a:pt x="6" y="640"/>
                  </a:lnTo>
                  <a:lnTo>
                    <a:pt x="2" y="612"/>
                  </a:lnTo>
                  <a:lnTo>
                    <a:pt x="0" y="584"/>
                  </a:lnTo>
                  <a:lnTo>
                    <a:pt x="0" y="556"/>
                  </a:lnTo>
                  <a:lnTo>
                    <a:pt x="0" y="556"/>
                  </a:lnTo>
                  <a:lnTo>
                    <a:pt x="0" y="528"/>
                  </a:lnTo>
                  <a:lnTo>
                    <a:pt x="2" y="500"/>
                  </a:lnTo>
                  <a:lnTo>
                    <a:pt x="6" y="472"/>
                  </a:lnTo>
                  <a:lnTo>
                    <a:pt x="10" y="444"/>
                  </a:lnTo>
                  <a:lnTo>
                    <a:pt x="16" y="416"/>
                  </a:lnTo>
                  <a:lnTo>
                    <a:pt x="24" y="390"/>
                  </a:lnTo>
                  <a:lnTo>
                    <a:pt x="34" y="364"/>
                  </a:lnTo>
                  <a:lnTo>
                    <a:pt x="44" y="340"/>
                  </a:lnTo>
                  <a:lnTo>
                    <a:pt x="54" y="314"/>
                  </a:lnTo>
                  <a:lnTo>
                    <a:pt x="66" y="290"/>
                  </a:lnTo>
                  <a:lnTo>
                    <a:pt x="80" y="268"/>
                  </a:lnTo>
                  <a:lnTo>
                    <a:pt x="94" y="244"/>
                  </a:lnTo>
                  <a:lnTo>
                    <a:pt x="110" y="222"/>
                  </a:lnTo>
                  <a:lnTo>
                    <a:pt x="126" y="202"/>
                  </a:lnTo>
                  <a:lnTo>
                    <a:pt x="144" y="182"/>
                  </a:lnTo>
                  <a:lnTo>
                    <a:pt x="162" y="162"/>
                  </a:lnTo>
                  <a:lnTo>
                    <a:pt x="182" y="144"/>
                  </a:lnTo>
                  <a:lnTo>
                    <a:pt x="202" y="126"/>
                  </a:lnTo>
                  <a:lnTo>
                    <a:pt x="222" y="110"/>
                  </a:lnTo>
                  <a:lnTo>
                    <a:pt x="244" y="94"/>
                  </a:lnTo>
                  <a:lnTo>
                    <a:pt x="268" y="80"/>
                  </a:lnTo>
                  <a:lnTo>
                    <a:pt x="290" y="66"/>
                  </a:lnTo>
                  <a:lnTo>
                    <a:pt x="314" y="54"/>
                  </a:lnTo>
                  <a:lnTo>
                    <a:pt x="340" y="44"/>
                  </a:lnTo>
                  <a:lnTo>
                    <a:pt x="364" y="34"/>
                  </a:lnTo>
                  <a:lnTo>
                    <a:pt x="390" y="24"/>
                  </a:lnTo>
                  <a:lnTo>
                    <a:pt x="416" y="16"/>
                  </a:lnTo>
                  <a:lnTo>
                    <a:pt x="444" y="10"/>
                  </a:lnTo>
                  <a:lnTo>
                    <a:pt x="472" y="6"/>
                  </a:lnTo>
                  <a:lnTo>
                    <a:pt x="500" y="2"/>
                  </a:lnTo>
                  <a:lnTo>
                    <a:pt x="528" y="0"/>
                  </a:lnTo>
                  <a:lnTo>
                    <a:pt x="556" y="0"/>
                  </a:lnTo>
                  <a:lnTo>
                    <a:pt x="556" y="0"/>
                  </a:lnTo>
                  <a:lnTo>
                    <a:pt x="584" y="0"/>
                  </a:lnTo>
                  <a:lnTo>
                    <a:pt x="612" y="2"/>
                  </a:lnTo>
                  <a:lnTo>
                    <a:pt x="640" y="6"/>
                  </a:lnTo>
                  <a:lnTo>
                    <a:pt x="668" y="10"/>
                  </a:lnTo>
                  <a:lnTo>
                    <a:pt x="696" y="16"/>
                  </a:lnTo>
                  <a:lnTo>
                    <a:pt x="722" y="24"/>
                  </a:lnTo>
                  <a:lnTo>
                    <a:pt x="748" y="34"/>
                  </a:lnTo>
                  <a:lnTo>
                    <a:pt x="772" y="44"/>
                  </a:lnTo>
                  <a:lnTo>
                    <a:pt x="798" y="54"/>
                  </a:lnTo>
                  <a:lnTo>
                    <a:pt x="822" y="66"/>
                  </a:lnTo>
                  <a:lnTo>
                    <a:pt x="844" y="80"/>
                  </a:lnTo>
                  <a:lnTo>
                    <a:pt x="868" y="94"/>
                  </a:lnTo>
                  <a:lnTo>
                    <a:pt x="890" y="110"/>
                  </a:lnTo>
                  <a:lnTo>
                    <a:pt x="910" y="126"/>
                  </a:lnTo>
                  <a:lnTo>
                    <a:pt x="930" y="144"/>
                  </a:lnTo>
                  <a:lnTo>
                    <a:pt x="950" y="162"/>
                  </a:lnTo>
                  <a:lnTo>
                    <a:pt x="968" y="182"/>
                  </a:lnTo>
                  <a:lnTo>
                    <a:pt x="986" y="202"/>
                  </a:lnTo>
                  <a:lnTo>
                    <a:pt x="1002" y="222"/>
                  </a:lnTo>
                  <a:lnTo>
                    <a:pt x="1018" y="244"/>
                  </a:lnTo>
                  <a:lnTo>
                    <a:pt x="1032" y="268"/>
                  </a:lnTo>
                  <a:lnTo>
                    <a:pt x="1046" y="290"/>
                  </a:lnTo>
                  <a:lnTo>
                    <a:pt x="1058" y="314"/>
                  </a:lnTo>
                  <a:lnTo>
                    <a:pt x="1068" y="340"/>
                  </a:lnTo>
                  <a:lnTo>
                    <a:pt x="1078" y="364"/>
                  </a:lnTo>
                  <a:lnTo>
                    <a:pt x="1088" y="390"/>
                  </a:lnTo>
                  <a:lnTo>
                    <a:pt x="1096" y="416"/>
                  </a:lnTo>
                  <a:lnTo>
                    <a:pt x="1102" y="444"/>
                  </a:lnTo>
                  <a:lnTo>
                    <a:pt x="1106" y="472"/>
                  </a:lnTo>
                  <a:lnTo>
                    <a:pt x="1110" y="500"/>
                  </a:lnTo>
                  <a:lnTo>
                    <a:pt x="1112" y="528"/>
                  </a:lnTo>
                  <a:lnTo>
                    <a:pt x="1112" y="556"/>
                  </a:lnTo>
                  <a:lnTo>
                    <a:pt x="1112" y="556"/>
                  </a:lnTo>
                  <a:close/>
                </a:path>
              </a:pathLst>
            </a:custGeom>
            <a:solidFill>
              <a:srgbClr val="E846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68" name="Freeform 120"/>
            <p:cNvSpPr>
              <a:spLocks/>
            </p:cNvSpPr>
            <p:nvPr/>
          </p:nvSpPr>
          <p:spPr bwMode="auto">
            <a:xfrm>
              <a:off x="3759200" y="2616200"/>
              <a:ext cx="1625600" cy="1625600"/>
            </a:xfrm>
            <a:custGeom>
              <a:avLst/>
              <a:gdLst/>
              <a:ahLst/>
              <a:cxnLst>
                <a:cxn ang="0">
                  <a:pos x="1024" y="512"/>
                </a:cxn>
                <a:cxn ang="0">
                  <a:pos x="1020" y="564"/>
                </a:cxn>
                <a:cxn ang="0">
                  <a:pos x="1014" y="616"/>
                </a:cxn>
                <a:cxn ang="0">
                  <a:pos x="1000" y="664"/>
                </a:cxn>
                <a:cxn ang="0">
                  <a:pos x="984" y="712"/>
                </a:cxn>
                <a:cxn ang="0">
                  <a:pos x="962" y="756"/>
                </a:cxn>
                <a:cxn ang="0">
                  <a:pos x="906" y="838"/>
                </a:cxn>
                <a:cxn ang="0">
                  <a:pos x="838" y="906"/>
                </a:cxn>
                <a:cxn ang="0">
                  <a:pos x="756" y="962"/>
                </a:cxn>
                <a:cxn ang="0">
                  <a:pos x="712" y="984"/>
                </a:cxn>
                <a:cxn ang="0">
                  <a:pos x="664" y="1000"/>
                </a:cxn>
                <a:cxn ang="0">
                  <a:pos x="616" y="1014"/>
                </a:cxn>
                <a:cxn ang="0">
                  <a:pos x="564" y="1020"/>
                </a:cxn>
                <a:cxn ang="0">
                  <a:pos x="512" y="1024"/>
                </a:cxn>
                <a:cxn ang="0">
                  <a:pos x="486" y="1022"/>
                </a:cxn>
                <a:cxn ang="0">
                  <a:pos x="434" y="1018"/>
                </a:cxn>
                <a:cxn ang="0">
                  <a:pos x="384" y="1008"/>
                </a:cxn>
                <a:cxn ang="0">
                  <a:pos x="336" y="992"/>
                </a:cxn>
                <a:cxn ang="0">
                  <a:pos x="290" y="974"/>
                </a:cxn>
                <a:cxn ang="0">
                  <a:pos x="226" y="936"/>
                </a:cxn>
                <a:cxn ang="0">
                  <a:pos x="150" y="874"/>
                </a:cxn>
                <a:cxn ang="0">
                  <a:pos x="88" y="798"/>
                </a:cxn>
                <a:cxn ang="0">
                  <a:pos x="50" y="734"/>
                </a:cxn>
                <a:cxn ang="0">
                  <a:pos x="32" y="688"/>
                </a:cxn>
                <a:cxn ang="0">
                  <a:pos x="16" y="640"/>
                </a:cxn>
                <a:cxn ang="0">
                  <a:pos x="6" y="590"/>
                </a:cxn>
                <a:cxn ang="0">
                  <a:pos x="2" y="538"/>
                </a:cxn>
                <a:cxn ang="0">
                  <a:pos x="0" y="512"/>
                </a:cxn>
                <a:cxn ang="0">
                  <a:pos x="4" y="460"/>
                </a:cxn>
                <a:cxn ang="0">
                  <a:pos x="10" y="408"/>
                </a:cxn>
                <a:cxn ang="0">
                  <a:pos x="24" y="360"/>
                </a:cxn>
                <a:cxn ang="0">
                  <a:pos x="40" y="312"/>
                </a:cxn>
                <a:cxn ang="0">
                  <a:pos x="62" y="268"/>
                </a:cxn>
                <a:cxn ang="0">
                  <a:pos x="118" y="186"/>
                </a:cxn>
                <a:cxn ang="0">
                  <a:pos x="186" y="118"/>
                </a:cxn>
                <a:cxn ang="0">
                  <a:pos x="268" y="62"/>
                </a:cxn>
                <a:cxn ang="0">
                  <a:pos x="312" y="40"/>
                </a:cxn>
                <a:cxn ang="0">
                  <a:pos x="360" y="24"/>
                </a:cxn>
                <a:cxn ang="0">
                  <a:pos x="408" y="10"/>
                </a:cxn>
                <a:cxn ang="0">
                  <a:pos x="460" y="4"/>
                </a:cxn>
                <a:cxn ang="0">
                  <a:pos x="512" y="0"/>
                </a:cxn>
                <a:cxn ang="0">
                  <a:pos x="538" y="2"/>
                </a:cxn>
                <a:cxn ang="0">
                  <a:pos x="590" y="6"/>
                </a:cxn>
                <a:cxn ang="0">
                  <a:pos x="640" y="16"/>
                </a:cxn>
                <a:cxn ang="0">
                  <a:pos x="688" y="32"/>
                </a:cxn>
                <a:cxn ang="0">
                  <a:pos x="734" y="50"/>
                </a:cxn>
                <a:cxn ang="0">
                  <a:pos x="798" y="88"/>
                </a:cxn>
                <a:cxn ang="0">
                  <a:pos x="874" y="150"/>
                </a:cxn>
                <a:cxn ang="0">
                  <a:pos x="936" y="226"/>
                </a:cxn>
                <a:cxn ang="0">
                  <a:pos x="974" y="290"/>
                </a:cxn>
                <a:cxn ang="0">
                  <a:pos x="992" y="336"/>
                </a:cxn>
                <a:cxn ang="0">
                  <a:pos x="1008" y="384"/>
                </a:cxn>
                <a:cxn ang="0">
                  <a:pos x="1018" y="434"/>
                </a:cxn>
                <a:cxn ang="0">
                  <a:pos x="1022" y="486"/>
                </a:cxn>
                <a:cxn ang="0">
                  <a:pos x="1024" y="512"/>
                </a:cxn>
              </a:cxnLst>
              <a:rect l="0" t="0" r="r" b="b"/>
              <a:pathLst>
                <a:path w="1024" h="1024">
                  <a:moveTo>
                    <a:pt x="1024" y="512"/>
                  </a:moveTo>
                  <a:lnTo>
                    <a:pt x="1024" y="512"/>
                  </a:lnTo>
                  <a:lnTo>
                    <a:pt x="1022" y="538"/>
                  </a:lnTo>
                  <a:lnTo>
                    <a:pt x="1020" y="564"/>
                  </a:lnTo>
                  <a:lnTo>
                    <a:pt x="1018" y="590"/>
                  </a:lnTo>
                  <a:lnTo>
                    <a:pt x="1014" y="616"/>
                  </a:lnTo>
                  <a:lnTo>
                    <a:pt x="1008" y="640"/>
                  </a:lnTo>
                  <a:lnTo>
                    <a:pt x="1000" y="664"/>
                  </a:lnTo>
                  <a:lnTo>
                    <a:pt x="992" y="688"/>
                  </a:lnTo>
                  <a:lnTo>
                    <a:pt x="984" y="712"/>
                  </a:lnTo>
                  <a:lnTo>
                    <a:pt x="974" y="734"/>
                  </a:lnTo>
                  <a:lnTo>
                    <a:pt x="962" y="756"/>
                  </a:lnTo>
                  <a:lnTo>
                    <a:pt x="936" y="798"/>
                  </a:lnTo>
                  <a:lnTo>
                    <a:pt x="906" y="838"/>
                  </a:lnTo>
                  <a:lnTo>
                    <a:pt x="874" y="874"/>
                  </a:lnTo>
                  <a:lnTo>
                    <a:pt x="838" y="906"/>
                  </a:lnTo>
                  <a:lnTo>
                    <a:pt x="798" y="936"/>
                  </a:lnTo>
                  <a:lnTo>
                    <a:pt x="756" y="962"/>
                  </a:lnTo>
                  <a:lnTo>
                    <a:pt x="734" y="974"/>
                  </a:lnTo>
                  <a:lnTo>
                    <a:pt x="712" y="984"/>
                  </a:lnTo>
                  <a:lnTo>
                    <a:pt x="688" y="992"/>
                  </a:lnTo>
                  <a:lnTo>
                    <a:pt x="664" y="1000"/>
                  </a:lnTo>
                  <a:lnTo>
                    <a:pt x="640" y="1008"/>
                  </a:lnTo>
                  <a:lnTo>
                    <a:pt x="616" y="1014"/>
                  </a:lnTo>
                  <a:lnTo>
                    <a:pt x="590" y="1018"/>
                  </a:lnTo>
                  <a:lnTo>
                    <a:pt x="564" y="1020"/>
                  </a:lnTo>
                  <a:lnTo>
                    <a:pt x="538" y="1022"/>
                  </a:lnTo>
                  <a:lnTo>
                    <a:pt x="512" y="1024"/>
                  </a:lnTo>
                  <a:lnTo>
                    <a:pt x="512" y="1024"/>
                  </a:lnTo>
                  <a:lnTo>
                    <a:pt x="486" y="1022"/>
                  </a:lnTo>
                  <a:lnTo>
                    <a:pt x="460" y="1020"/>
                  </a:lnTo>
                  <a:lnTo>
                    <a:pt x="434" y="1018"/>
                  </a:lnTo>
                  <a:lnTo>
                    <a:pt x="408" y="1014"/>
                  </a:lnTo>
                  <a:lnTo>
                    <a:pt x="384" y="1008"/>
                  </a:lnTo>
                  <a:lnTo>
                    <a:pt x="360" y="1000"/>
                  </a:lnTo>
                  <a:lnTo>
                    <a:pt x="336" y="992"/>
                  </a:lnTo>
                  <a:lnTo>
                    <a:pt x="312" y="984"/>
                  </a:lnTo>
                  <a:lnTo>
                    <a:pt x="290" y="974"/>
                  </a:lnTo>
                  <a:lnTo>
                    <a:pt x="268" y="962"/>
                  </a:lnTo>
                  <a:lnTo>
                    <a:pt x="226" y="936"/>
                  </a:lnTo>
                  <a:lnTo>
                    <a:pt x="186" y="906"/>
                  </a:lnTo>
                  <a:lnTo>
                    <a:pt x="150" y="874"/>
                  </a:lnTo>
                  <a:lnTo>
                    <a:pt x="118" y="838"/>
                  </a:lnTo>
                  <a:lnTo>
                    <a:pt x="88" y="798"/>
                  </a:lnTo>
                  <a:lnTo>
                    <a:pt x="62" y="756"/>
                  </a:lnTo>
                  <a:lnTo>
                    <a:pt x="50" y="734"/>
                  </a:lnTo>
                  <a:lnTo>
                    <a:pt x="40" y="712"/>
                  </a:lnTo>
                  <a:lnTo>
                    <a:pt x="32" y="688"/>
                  </a:lnTo>
                  <a:lnTo>
                    <a:pt x="24" y="664"/>
                  </a:lnTo>
                  <a:lnTo>
                    <a:pt x="16" y="640"/>
                  </a:lnTo>
                  <a:lnTo>
                    <a:pt x="10" y="616"/>
                  </a:lnTo>
                  <a:lnTo>
                    <a:pt x="6" y="590"/>
                  </a:lnTo>
                  <a:lnTo>
                    <a:pt x="4" y="564"/>
                  </a:lnTo>
                  <a:lnTo>
                    <a:pt x="2" y="538"/>
                  </a:lnTo>
                  <a:lnTo>
                    <a:pt x="0" y="512"/>
                  </a:lnTo>
                  <a:lnTo>
                    <a:pt x="0" y="512"/>
                  </a:lnTo>
                  <a:lnTo>
                    <a:pt x="2" y="486"/>
                  </a:lnTo>
                  <a:lnTo>
                    <a:pt x="4" y="460"/>
                  </a:lnTo>
                  <a:lnTo>
                    <a:pt x="6" y="434"/>
                  </a:lnTo>
                  <a:lnTo>
                    <a:pt x="10" y="408"/>
                  </a:lnTo>
                  <a:lnTo>
                    <a:pt x="16" y="384"/>
                  </a:lnTo>
                  <a:lnTo>
                    <a:pt x="24" y="360"/>
                  </a:lnTo>
                  <a:lnTo>
                    <a:pt x="32" y="336"/>
                  </a:lnTo>
                  <a:lnTo>
                    <a:pt x="40" y="312"/>
                  </a:lnTo>
                  <a:lnTo>
                    <a:pt x="50" y="290"/>
                  </a:lnTo>
                  <a:lnTo>
                    <a:pt x="62" y="268"/>
                  </a:lnTo>
                  <a:lnTo>
                    <a:pt x="88" y="226"/>
                  </a:lnTo>
                  <a:lnTo>
                    <a:pt x="118" y="186"/>
                  </a:lnTo>
                  <a:lnTo>
                    <a:pt x="150" y="150"/>
                  </a:lnTo>
                  <a:lnTo>
                    <a:pt x="186" y="118"/>
                  </a:lnTo>
                  <a:lnTo>
                    <a:pt x="226" y="88"/>
                  </a:lnTo>
                  <a:lnTo>
                    <a:pt x="268" y="62"/>
                  </a:lnTo>
                  <a:lnTo>
                    <a:pt x="290" y="50"/>
                  </a:lnTo>
                  <a:lnTo>
                    <a:pt x="312" y="40"/>
                  </a:lnTo>
                  <a:lnTo>
                    <a:pt x="336" y="32"/>
                  </a:lnTo>
                  <a:lnTo>
                    <a:pt x="360" y="24"/>
                  </a:lnTo>
                  <a:lnTo>
                    <a:pt x="384" y="16"/>
                  </a:lnTo>
                  <a:lnTo>
                    <a:pt x="408" y="10"/>
                  </a:lnTo>
                  <a:lnTo>
                    <a:pt x="434" y="6"/>
                  </a:lnTo>
                  <a:lnTo>
                    <a:pt x="460" y="4"/>
                  </a:lnTo>
                  <a:lnTo>
                    <a:pt x="486" y="2"/>
                  </a:lnTo>
                  <a:lnTo>
                    <a:pt x="512" y="0"/>
                  </a:lnTo>
                  <a:lnTo>
                    <a:pt x="512" y="0"/>
                  </a:lnTo>
                  <a:lnTo>
                    <a:pt x="538" y="2"/>
                  </a:lnTo>
                  <a:lnTo>
                    <a:pt x="564" y="4"/>
                  </a:lnTo>
                  <a:lnTo>
                    <a:pt x="590" y="6"/>
                  </a:lnTo>
                  <a:lnTo>
                    <a:pt x="616" y="10"/>
                  </a:lnTo>
                  <a:lnTo>
                    <a:pt x="640" y="16"/>
                  </a:lnTo>
                  <a:lnTo>
                    <a:pt x="664" y="24"/>
                  </a:lnTo>
                  <a:lnTo>
                    <a:pt x="688" y="32"/>
                  </a:lnTo>
                  <a:lnTo>
                    <a:pt x="712" y="40"/>
                  </a:lnTo>
                  <a:lnTo>
                    <a:pt x="734" y="50"/>
                  </a:lnTo>
                  <a:lnTo>
                    <a:pt x="756" y="62"/>
                  </a:lnTo>
                  <a:lnTo>
                    <a:pt x="798" y="88"/>
                  </a:lnTo>
                  <a:lnTo>
                    <a:pt x="838" y="118"/>
                  </a:lnTo>
                  <a:lnTo>
                    <a:pt x="874" y="150"/>
                  </a:lnTo>
                  <a:lnTo>
                    <a:pt x="906" y="186"/>
                  </a:lnTo>
                  <a:lnTo>
                    <a:pt x="936" y="226"/>
                  </a:lnTo>
                  <a:lnTo>
                    <a:pt x="962" y="268"/>
                  </a:lnTo>
                  <a:lnTo>
                    <a:pt x="974" y="290"/>
                  </a:lnTo>
                  <a:lnTo>
                    <a:pt x="984" y="312"/>
                  </a:lnTo>
                  <a:lnTo>
                    <a:pt x="992" y="336"/>
                  </a:lnTo>
                  <a:lnTo>
                    <a:pt x="1000" y="360"/>
                  </a:lnTo>
                  <a:lnTo>
                    <a:pt x="1008" y="384"/>
                  </a:lnTo>
                  <a:lnTo>
                    <a:pt x="1014" y="408"/>
                  </a:lnTo>
                  <a:lnTo>
                    <a:pt x="1018" y="434"/>
                  </a:lnTo>
                  <a:lnTo>
                    <a:pt x="1020" y="460"/>
                  </a:lnTo>
                  <a:lnTo>
                    <a:pt x="1022" y="486"/>
                  </a:lnTo>
                  <a:lnTo>
                    <a:pt x="1024" y="512"/>
                  </a:lnTo>
                  <a:lnTo>
                    <a:pt x="1024" y="512"/>
                  </a:lnTo>
                  <a:close/>
                </a:path>
              </a:pathLst>
            </a:custGeom>
            <a:solidFill>
              <a:srgbClr val="FFDF4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69" name="Freeform 121"/>
            <p:cNvSpPr>
              <a:spLocks/>
            </p:cNvSpPr>
            <p:nvPr/>
          </p:nvSpPr>
          <p:spPr bwMode="auto">
            <a:xfrm>
              <a:off x="3978275" y="2835275"/>
              <a:ext cx="1187450" cy="1187450"/>
            </a:xfrm>
            <a:custGeom>
              <a:avLst/>
              <a:gdLst/>
              <a:ahLst/>
              <a:cxnLst>
                <a:cxn ang="0">
                  <a:pos x="748" y="374"/>
                </a:cxn>
                <a:cxn ang="0">
                  <a:pos x="742" y="450"/>
                </a:cxn>
                <a:cxn ang="0">
                  <a:pos x="720" y="520"/>
                </a:cxn>
                <a:cxn ang="0">
                  <a:pos x="684" y="584"/>
                </a:cxn>
                <a:cxn ang="0">
                  <a:pos x="640" y="640"/>
                </a:cxn>
                <a:cxn ang="0">
                  <a:pos x="584" y="684"/>
                </a:cxn>
                <a:cxn ang="0">
                  <a:pos x="520" y="720"/>
                </a:cxn>
                <a:cxn ang="0">
                  <a:pos x="450" y="742"/>
                </a:cxn>
                <a:cxn ang="0">
                  <a:pos x="374" y="748"/>
                </a:cxn>
                <a:cxn ang="0">
                  <a:pos x="336" y="746"/>
                </a:cxn>
                <a:cxn ang="0">
                  <a:pos x="262" y="732"/>
                </a:cxn>
                <a:cxn ang="0">
                  <a:pos x="196" y="704"/>
                </a:cxn>
                <a:cxn ang="0">
                  <a:pos x="136" y="664"/>
                </a:cxn>
                <a:cxn ang="0">
                  <a:pos x="84" y="612"/>
                </a:cxn>
                <a:cxn ang="0">
                  <a:pos x="44" y="552"/>
                </a:cxn>
                <a:cxn ang="0">
                  <a:pos x="16" y="486"/>
                </a:cxn>
                <a:cxn ang="0">
                  <a:pos x="2" y="412"/>
                </a:cxn>
                <a:cxn ang="0">
                  <a:pos x="0" y="374"/>
                </a:cxn>
                <a:cxn ang="0">
                  <a:pos x="6" y="298"/>
                </a:cxn>
                <a:cxn ang="0">
                  <a:pos x="28" y="228"/>
                </a:cxn>
                <a:cxn ang="0">
                  <a:pos x="64" y="164"/>
                </a:cxn>
                <a:cxn ang="0">
                  <a:pos x="108" y="108"/>
                </a:cxn>
                <a:cxn ang="0">
                  <a:pos x="164" y="64"/>
                </a:cxn>
                <a:cxn ang="0">
                  <a:pos x="228" y="28"/>
                </a:cxn>
                <a:cxn ang="0">
                  <a:pos x="298" y="6"/>
                </a:cxn>
                <a:cxn ang="0">
                  <a:pos x="374" y="0"/>
                </a:cxn>
                <a:cxn ang="0">
                  <a:pos x="412" y="2"/>
                </a:cxn>
                <a:cxn ang="0">
                  <a:pos x="486" y="16"/>
                </a:cxn>
                <a:cxn ang="0">
                  <a:pos x="552" y="44"/>
                </a:cxn>
                <a:cxn ang="0">
                  <a:pos x="612" y="84"/>
                </a:cxn>
                <a:cxn ang="0">
                  <a:pos x="664" y="136"/>
                </a:cxn>
                <a:cxn ang="0">
                  <a:pos x="704" y="196"/>
                </a:cxn>
                <a:cxn ang="0">
                  <a:pos x="732" y="262"/>
                </a:cxn>
                <a:cxn ang="0">
                  <a:pos x="746" y="336"/>
                </a:cxn>
                <a:cxn ang="0">
                  <a:pos x="748" y="374"/>
                </a:cxn>
              </a:cxnLst>
              <a:rect l="0" t="0" r="r" b="b"/>
              <a:pathLst>
                <a:path w="748" h="748">
                  <a:moveTo>
                    <a:pt x="748" y="374"/>
                  </a:moveTo>
                  <a:lnTo>
                    <a:pt x="748" y="374"/>
                  </a:lnTo>
                  <a:lnTo>
                    <a:pt x="746" y="412"/>
                  </a:lnTo>
                  <a:lnTo>
                    <a:pt x="742" y="450"/>
                  </a:lnTo>
                  <a:lnTo>
                    <a:pt x="732" y="486"/>
                  </a:lnTo>
                  <a:lnTo>
                    <a:pt x="720" y="520"/>
                  </a:lnTo>
                  <a:lnTo>
                    <a:pt x="704" y="552"/>
                  </a:lnTo>
                  <a:lnTo>
                    <a:pt x="684" y="584"/>
                  </a:lnTo>
                  <a:lnTo>
                    <a:pt x="664" y="612"/>
                  </a:lnTo>
                  <a:lnTo>
                    <a:pt x="640" y="640"/>
                  </a:lnTo>
                  <a:lnTo>
                    <a:pt x="612" y="664"/>
                  </a:lnTo>
                  <a:lnTo>
                    <a:pt x="584" y="684"/>
                  </a:lnTo>
                  <a:lnTo>
                    <a:pt x="552" y="704"/>
                  </a:lnTo>
                  <a:lnTo>
                    <a:pt x="520" y="720"/>
                  </a:lnTo>
                  <a:lnTo>
                    <a:pt x="486" y="732"/>
                  </a:lnTo>
                  <a:lnTo>
                    <a:pt x="450" y="742"/>
                  </a:lnTo>
                  <a:lnTo>
                    <a:pt x="412" y="746"/>
                  </a:lnTo>
                  <a:lnTo>
                    <a:pt x="374" y="748"/>
                  </a:lnTo>
                  <a:lnTo>
                    <a:pt x="374" y="748"/>
                  </a:lnTo>
                  <a:lnTo>
                    <a:pt x="336" y="746"/>
                  </a:lnTo>
                  <a:lnTo>
                    <a:pt x="298" y="742"/>
                  </a:lnTo>
                  <a:lnTo>
                    <a:pt x="262" y="732"/>
                  </a:lnTo>
                  <a:lnTo>
                    <a:pt x="228" y="720"/>
                  </a:lnTo>
                  <a:lnTo>
                    <a:pt x="196" y="704"/>
                  </a:lnTo>
                  <a:lnTo>
                    <a:pt x="164" y="684"/>
                  </a:lnTo>
                  <a:lnTo>
                    <a:pt x="136" y="664"/>
                  </a:lnTo>
                  <a:lnTo>
                    <a:pt x="108" y="640"/>
                  </a:lnTo>
                  <a:lnTo>
                    <a:pt x="84" y="612"/>
                  </a:lnTo>
                  <a:lnTo>
                    <a:pt x="64" y="584"/>
                  </a:lnTo>
                  <a:lnTo>
                    <a:pt x="44" y="552"/>
                  </a:lnTo>
                  <a:lnTo>
                    <a:pt x="28" y="520"/>
                  </a:lnTo>
                  <a:lnTo>
                    <a:pt x="16" y="486"/>
                  </a:lnTo>
                  <a:lnTo>
                    <a:pt x="6" y="450"/>
                  </a:lnTo>
                  <a:lnTo>
                    <a:pt x="2" y="412"/>
                  </a:lnTo>
                  <a:lnTo>
                    <a:pt x="0" y="374"/>
                  </a:lnTo>
                  <a:lnTo>
                    <a:pt x="0" y="374"/>
                  </a:lnTo>
                  <a:lnTo>
                    <a:pt x="2" y="336"/>
                  </a:lnTo>
                  <a:lnTo>
                    <a:pt x="6" y="298"/>
                  </a:lnTo>
                  <a:lnTo>
                    <a:pt x="16" y="262"/>
                  </a:lnTo>
                  <a:lnTo>
                    <a:pt x="28" y="228"/>
                  </a:lnTo>
                  <a:lnTo>
                    <a:pt x="44" y="196"/>
                  </a:lnTo>
                  <a:lnTo>
                    <a:pt x="64" y="164"/>
                  </a:lnTo>
                  <a:lnTo>
                    <a:pt x="84" y="136"/>
                  </a:lnTo>
                  <a:lnTo>
                    <a:pt x="108" y="108"/>
                  </a:lnTo>
                  <a:lnTo>
                    <a:pt x="136" y="84"/>
                  </a:lnTo>
                  <a:lnTo>
                    <a:pt x="164" y="64"/>
                  </a:lnTo>
                  <a:lnTo>
                    <a:pt x="196" y="44"/>
                  </a:lnTo>
                  <a:lnTo>
                    <a:pt x="228" y="28"/>
                  </a:lnTo>
                  <a:lnTo>
                    <a:pt x="262" y="16"/>
                  </a:lnTo>
                  <a:lnTo>
                    <a:pt x="298" y="6"/>
                  </a:lnTo>
                  <a:lnTo>
                    <a:pt x="336" y="2"/>
                  </a:lnTo>
                  <a:lnTo>
                    <a:pt x="374" y="0"/>
                  </a:lnTo>
                  <a:lnTo>
                    <a:pt x="374" y="0"/>
                  </a:lnTo>
                  <a:lnTo>
                    <a:pt x="412" y="2"/>
                  </a:lnTo>
                  <a:lnTo>
                    <a:pt x="450" y="6"/>
                  </a:lnTo>
                  <a:lnTo>
                    <a:pt x="486" y="16"/>
                  </a:lnTo>
                  <a:lnTo>
                    <a:pt x="520" y="28"/>
                  </a:lnTo>
                  <a:lnTo>
                    <a:pt x="552" y="44"/>
                  </a:lnTo>
                  <a:lnTo>
                    <a:pt x="584" y="64"/>
                  </a:lnTo>
                  <a:lnTo>
                    <a:pt x="612" y="84"/>
                  </a:lnTo>
                  <a:lnTo>
                    <a:pt x="640" y="108"/>
                  </a:lnTo>
                  <a:lnTo>
                    <a:pt x="664" y="136"/>
                  </a:lnTo>
                  <a:lnTo>
                    <a:pt x="684" y="164"/>
                  </a:lnTo>
                  <a:lnTo>
                    <a:pt x="704" y="196"/>
                  </a:lnTo>
                  <a:lnTo>
                    <a:pt x="720" y="228"/>
                  </a:lnTo>
                  <a:lnTo>
                    <a:pt x="732" y="262"/>
                  </a:lnTo>
                  <a:lnTo>
                    <a:pt x="742" y="298"/>
                  </a:lnTo>
                  <a:lnTo>
                    <a:pt x="746" y="336"/>
                  </a:lnTo>
                  <a:lnTo>
                    <a:pt x="748" y="374"/>
                  </a:lnTo>
                  <a:lnTo>
                    <a:pt x="748" y="374"/>
                  </a:lnTo>
                  <a:close/>
                </a:path>
              </a:pathLst>
            </a:custGeom>
            <a:solidFill>
              <a:srgbClr val="F7AA0F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70" name="Freeform 122"/>
            <p:cNvSpPr>
              <a:spLocks/>
            </p:cNvSpPr>
            <p:nvPr/>
          </p:nvSpPr>
          <p:spPr bwMode="auto">
            <a:xfrm>
              <a:off x="4191000" y="3048000"/>
              <a:ext cx="762000" cy="762000"/>
            </a:xfrm>
            <a:custGeom>
              <a:avLst/>
              <a:gdLst/>
              <a:ahLst/>
              <a:cxnLst>
                <a:cxn ang="0">
                  <a:pos x="480" y="240"/>
                </a:cxn>
                <a:cxn ang="0">
                  <a:pos x="476" y="288"/>
                </a:cxn>
                <a:cxn ang="0">
                  <a:pos x="462" y="334"/>
                </a:cxn>
                <a:cxn ang="0">
                  <a:pos x="440" y="374"/>
                </a:cxn>
                <a:cxn ang="0">
                  <a:pos x="410" y="410"/>
                </a:cxn>
                <a:cxn ang="0">
                  <a:pos x="374" y="440"/>
                </a:cxn>
                <a:cxn ang="0">
                  <a:pos x="334" y="462"/>
                </a:cxn>
                <a:cxn ang="0">
                  <a:pos x="288" y="476"/>
                </a:cxn>
                <a:cxn ang="0">
                  <a:pos x="240" y="480"/>
                </a:cxn>
                <a:cxn ang="0">
                  <a:pos x="216" y="480"/>
                </a:cxn>
                <a:cxn ang="0">
                  <a:pos x="168" y="470"/>
                </a:cxn>
                <a:cxn ang="0">
                  <a:pos x="126" y="452"/>
                </a:cxn>
                <a:cxn ang="0">
                  <a:pos x="86" y="426"/>
                </a:cxn>
                <a:cxn ang="0">
                  <a:pos x="54" y="394"/>
                </a:cxn>
                <a:cxn ang="0">
                  <a:pos x="28" y="354"/>
                </a:cxn>
                <a:cxn ang="0">
                  <a:pos x="10" y="312"/>
                </a:cxn>
                <a:cxn ang="0">
                  <a:pos x="0" y="264"/>
                </a:cxn>
                <a:cxn ang="0">
                  <a:pos x="0" y="240"/>
                </a:cxn>
                <a:cxn ang="0">
                  <a:pos x="4" y="192"/>
                </a:cxn>
                <a:cxn ang="0">
                  <a:pos x="18" y="146"/>
                </a:cxn>
                <a:cxn ang="0">
                  <a:pos x="40" y="106"/>
                </a:cxn>
                <a:cxn ang="0">
                  <a:pos x="70" y="70"/>
                </a:cxn>
                <a:cxn ang="0">
                  <a:pos x="106" y="40"/>
                </a:cxn>
                <a:cxn ang="0">
                  <a:pos x="146" y="18"/>
                </a:cxn>
                <a:cxn ang="0">
                  <a:pos x="192" y="4"/>
                </a:cxn>
                <a:cxn ang="0">
                  <a:pos x="240" y="0"/>
                </a:cxn>
                <a:cxn ang="0">
                  <a:pos x="264" y="0"/>
                </a:cxn>
                <a:cxn ang="0">
                  <a:pos x="312" y="10"/>
                </a:cxn>
                <a:cxn ang="0">
                  <a:pos x="354" y="28"/>
                </a:cxn>
                <a:cxn ang="0">
                  <a:pos x="394" y="54"/>
                </a:cxn>
                <a:cxn ang="0">
                  <a:pos x="426" y="86"/>
                </a:cxn>
                <a:cxn ang="0">
                  <a:pos x="452" y="126"/>
                </a:cxn>
                <a:cxn ang="0">
                  <a:pos x="470" y="168"/>
                </a:cxn>
                <a:cxn ang="0">
                  <a:pos x="480" y="216"/>
                </a:cxn>
                <a:cxn ang="0">
                  <a:pos x="480" y="240"/>
                </a:cxn>
              </a:cxnLst>
              <a:rect l="0" t="0" r="r" b="b"/>
              <a:pathLst>
                <a:path w="480" h="480">
                  <a:moveTo>
                    <a:pt x="480" y="240"/>
                  </a:moveTo>
                  <a:lnTo>
                    <a:pt x="480" y="240"/>
                  </a:lnTo>
                  <a:lnTo>
                    <a:pt x="480" y="264"/>
                  </a:lnTo>
                  <a:lnTo>
                    <a:pt x="476" y="288"/>
                  </a:lnTo>
                  <a:lnTo>
                    <a:pt x="470" y="312"/>
                  </a:lnTo>
                  <a:lnTo>
                    <a:pt x="462" y="334"/>
                  </a:lnTo>
                  <a:lnTo>
                    <a:pt x="452" y="354"/>
                  </a:lnTo>
                  <a:lnTo>
                    <a:pt x="440" y="374"/>
                  </a:lnTo>
                  <a:lnTo>
                    <a:pt x="426" y="394"/>
                  </a:lnTo>
                  <a:lnTo>
                    <a:pt x="410" y="410"/>
                  </a:lnTo>
                  <a:lnTo>
                    <a:pt x="394" y="426"/>
                  </a:lnTo>
                  <a:lnTo>
                    <a:pt x="374" y="440"/>
                  </a:lnTo>
                  <a:lnTo>
                    <a:pt x="354" y="452"/>
                  </a:lnTo>
                  <a:lnTo>
                    <a:pt x="334" y="462"/>
                  </a:lnTo>
                  <a:lnTo>
                    <a:pt x="312" y="470"/>
                  </a:lnTo>
                  <a:lnTo>
                    <a:pt x="288" y="476"/>
                  </a:lnTo>
                  <a:lnTo>
                    <a:pt x="264" y="480"/>
                  </a:lnTo>
                  <a:lnTo>
                    <a:pt x="240" y="480"/>
                  </a:lnTo>
                  <a:lnTo>
                    <a:pt x="240" y="480"/>
                  </a:lnTo>
                  <a:lnTo>
                    <a:pt x="216" y="480"/>
                  </a:lnTo>
                  <a:lnTo>
                    <a:pt x="192" y="476"/>
                  </a:lnTo>
                  <a:lnTo>
                    <a:pt x="168" y="470"/>
                  </a:lnTo>
                  <a:lnTo>
                    <a:pt x="146" y="462"/>
                  </a:lnTo>
                  <a:lnTo>
                    <a:pt x="126" y="452"/>
                  </a:lnTo>
                  <a:lnTo>
                    <a:pt x="106" y="440"/>
                  </a:lnTo>
                  <a:lnTo>
                    <a:pt x="86" y="426"/>
                  </a:lnTo>
                  <a:lnTo>
                    <a:pt x="70" y="410"/>
                  </a:lnTo>
                  <a:lnTo>
                    <a:pt x="54" y="394"/>
                  </a:lnTo>
                  <a:lnTo>
                    <a:pt x="40" y="374"/>
                  </a:lnTo>
                  <a:lnTo>
                    <a:pt x="28" y="354"/>
                  </a:lnTo>
                  <a:lnTo>
                    <a:pt x="18" y="334"/>
                  </a:lnTo>
                  <a:lnTo>
                    <a:pt x="10" y="312"/>
                  </a:lnTo>
                  <a:lnTo>
                    <a:pt x="4" y="288"/>
                  </a:lnTo>
                  <a:lnTo>
                    <a:pt x="0" y="264"/>
                  </a:lnTo>
                  <a:lnTo>
                    <a:pt x="0" y="240"/>
                  </a:lnTo>
                  <a:lnTo>
                    <a:pt x="0" y="240"/>
                  </a:lnTo>
                  <a:lnTo>
                    <a:pt x="0" y="216"/>
                  </a:lnTo>
                  <a:lnTo>
                    <a:pt x="4" y="192"/>
                  </a:lnTo>
                  <a:lnTo>
                    <a:pt x="10" y="168"/>
                  </a:lnTo>
                  <a:lnTo>
                    <a:pt x="18" y="146"/>
                  </a:lnTo>
                  <a:lnTo>
                    <a:pt x="28" y="126"/>
                  </a:lnTo>
                  <a:lnTo>
                    <a:pt x="40" y="106"/>
                  </a:lnTo>
                  <a:lnTo>
                    <a:pt x="54" y="86"/>
                  </a:lnTo>
                  <a:lnTo>
                    <a:pt x="70" y="70"/>
                  </a:lnTo>
                  <a:lnTo>
                    <a:pt x="86" y="54"/>
                  </a:lnTo>
                  <a:lnTo>
                    <a:pt x="106" y="40"/>
                  </a:lnTo>
                  <a:lnTo>
                    <a:pt x="126" y="28"/>
                  </a:lnTo>
                  <a:lnTo>
                    <a:pt x="146" y="18"/>
                  </a:lnTo>
                  <a:lnTo>
                    <a:pt x="168" y="10"/>
                  </a:lnTo>
                  <a:lnTo>
                    <a:pt x="192" y="4"/>
                  </a:lnTo>
                  <a:lnTo>
                    <a:pt x="216" y="0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64" y="0"/>
                  </a:lnTo>
                  <a:lnTo>
                    <a:pt x="288" y="4"/>
                  </a:lnTo>
                  <a:lnTo>
                    <a:pt x="312" y="10"/>
                  </a:lnTo>
                  <a:lnTo>
                    <a:pt x="334" y="18"/>
                  </a:lnTo>
                  <a:lnTo>
                    <a:pt x="354" y="28"/>
                  </a:lnTo>
                  <a:lnTo>
                    <a:pt x="374" y="40"/>
                  </a:lnTo>
                  <a:lnTo>
                    <a:pt x="394" y="54"/>
                  </a:lnTo>
                  <a:lnTo>
                    <a:pt x="410" y="70"/>
                  </a:lnTo>
                  <a:lnTo>
                    <a:pt x="426" y="86"/>
                  </a:lnTo>
                  <a:lnTo>
                    <a:pt x="440" y="106"/>
                  </a:lnTo>
                  <a:lnTo>
                    <a:pt x="452" y="126"/>
                  </a:lnTo>
                  <a:lnTo>
                    <a:pt x="462" y="146"/>
                  </a:lnTo>
                  <a:lnTo>
                    <a:pt x="470" y="168"/>
                  </a:lnTo>
                  <a:lnTo>
                    <a:pt x="476" y="192"/>
                  </a:lnTo>
                  <a:lnTo>
                    <a:pt x="480" y="216"/>
                  </a:lnTo>
                  <a:lnTo>
                    <a:pt x="480" y="240"/>
                  </a:lnTo>
                  <a:lnTo>
                    <a:pt x="480" y="240"/>
                  </a:lnTo>
                  <a:close/>
                </a:path>
              </a:pathLst>
            </a:custGeom>
            <a:solidFill>
              <a:srgbClr val="E846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71" name="Freeform 123"/>
            <p:cNvSpPr>
              <a:spLocks/>
            </p:cNvSpPr>
            <p:nvPr/>
          </p:nvSpPr>
          <p:spPr bwMode="auto">
            <a:xfrm>
              <a:off x="4511675" y="2549525"/>
              <a:ext cx="120650" cy="815975"/>
            </a:xfrm>
            <a:custGeom>
              <a:avLst/>
              <a:gdLst/>
              <a:ahLst/>
              <a:cxnLst>
                <a:cxn ang="0">
                  <a:pos x="28" y="26"/>
                </a:cxn>
                <a:cxn ang="0">
                  <a:pos x="24" y="48"/>
                </a:cxn>
                <a:cxn ang="0">
                  <a:pos x="20" y="102"/>
                </a:cxn>
                <a:cxn ang="0">
                  <a:pos x="20" y="102"/>
                </a:cxn>
                <a:cxn ang="0">
                  <a:pos x="20" y="138"/>
                </a:cxn>
                <a:cxn ang="0">
                  <a:pos x="4" y="204"/>
                </a:cxn>
                <a:cxn ang="0">
                  <a:pos x="2" y="218"/>
                </a:cxn>
                <a:cxn ang="0">
                  <a:pos x="2" y="258"/>
                </a:cxn>
                <a:cxn ang="0">
                  <a:pos x="12" y="304"/>
                </a:cxn>
                <a:cxn ang="0">
                  <a:pos x="18" y="328"/>
                </a:cxn>
                <a:cxn ang="0">
                  <a:pos x="20" y="368"/>
                </a:cxn>
                <a:cxn ang="0">
                  <a:pos x="10" y="416"/>
                </a:cxn>
                <a:cxn ang="0">
                  <a:pos x="8" y="432"/>
                </a:cxn>
                <a:cxn ang="0">
                  <a:pos x="8" y="472"/>
                </a:cxn>
                <a:cxn ang="0">
                  <a:pos x="12" y="504"/>
                </a:cxn>
                <a:cxn ang="0">
                  <a:pos x="22" y="514"/>
                </a:cxn>
                <a:cxn ang="0">
                  <a:pos x="64" y="504"/>
                </a:cxn>
                <a:cxn ang="0">
                  <a:pos x="64" y="496"/>
                </a:cxn>
                <a:cxn ang="0">
                  <a:pos x="68" y="446"/>
                </a:cxn>
                <a:cxn ang="0">
                  <a:pos x="66" y="416"/>
                </a:cxn>
                <a:cxn ang="0">
                  <a:pos x="60" y="392"/>
                </a:cxn>
                <a:cxn ang="0">
                  <a:pos x="56" y="348"/>
                </a:cxn>
                <a:cxn ang="0">
                  <a:pos x="64" y="304"/>
                </a:cxn>
                <a:cxn ang="0">
                  <a:pos x="70" y="282"/>
                </a:cxn>
                <a:cxn ang="0">
                  <a:pos x="76" y="232"/>
                </a:cxn>
                <a:cxn ang="0">
                  <a:pos x="72" y="204"/>
                </a:cxn>
                <a:cxn ang="0">
                  <a:pos x="64" y="172"/>
                </a:cxn>
                <a:cxn ang="0">
                  <a:pos x="56" y="138"/>
                </a:cxn>
                <a:cxn ang="0">
                  <a:pos x="56" y="102"/>
                </a:cxn>
                <a:cxn ang="0">
                  <a:pos x="56" y="72"/>
                </a:cxn>
                <a:cxn ang="0">
                  <a:pos x="50" y="34"/>
                </a:cxn>
                <a:cxn ang="0">
                  <a:pos x="38" y="0"/>
                </a:cxn>
              </a:cxnLst>
              <a:rect l="0" t="0" r="r" b="b"/>
              <a:pathLst>
                <a:path w="76" h="514">
                  <a:moveTo>
                    <a:pt x="28" y="26"/>
                  </a:moveTo>
                  <a:lnTo>
                    <a:pt x="28" y="26"/>
                  </a:lnTo>
                  <a:lnTo>
                    <a:pt x="26" y="34"/>
                  </a:lnTo>
                  <a:lnTo>
                    <a:pt x="24" y="48"/>
                  </a:lnTo>
                  <a:lnTo>
                    <a:pt x="20" y="72"/>
                  </a:lnTo>
                  <a:lnTo>
                    <a:pt x="20" y="102"/>
                  </a:lnTo>
                  <a:lnTo>
                    <a:pt x="20" y="102"/>
                  </a:lnTo>
                  <a:lnTo>
                    <a:pt x="20" y="102"/>
                  </a:lnTo>
                  <a:lnTo>
                    <a:pt x="22" y="120"/>
                  </a:lnTo>
                  <a:lnTo>
                    <a:pt x="20" y="138"/>
                  </a:lnTo>
                  <a:lnTo>
                    <a:pt x="12" y="172"/>
                  </a:lnTo>
                  <a:lnTo>
                    <a:pt x="4" y="204"/>
                  </a:lnTo>
                  <a:lnTo>
                    <a:pt x="4" y="204"/>
                  </a:lnTo>
                  <a:lnTo>
                    <a:pt x="2" y="218"/>
                  </a:lnTo>
                  <a:lnTo>
                    <a:pt x="0" y="232"/>
                  </a:lnTo>
                  <a:lnTo>
                    <a:pt x="2" y="258"/>
                  </a:lnTo>
                  <a:lnTo>
                    <a:pt x="6" y="282"/>
                  </a:lnTo>
                  <a:lnTo>
                    <a:pt x="12" y="304"/>
                  </a:lnTo>
                  <a:lnTo>
                    <a:pt x="18" y="328"/>
                  </a:lnTo>
                  <a:lnTo>
                    <a:pt x="18" y="328"/>
                  </a:lnTo>
                  <a:lnTo>
                    <a:pt x="20" y="348"/>
                  </a:lnTo>
                  <a:lnTo>
                    <a:pt x="20" y="368"/>
                  </a:lnTo>
                  <a:lnTo>
                    <a:pt x="16" y="392"/>
                  </a:lnTo>
                  <a:lnTo>
                    <a:pt x="10" y="416"/>
                  </a:lnTo>
                  <a:lnTo>
                    <a:pt x="10" y="416"/>
                  </a:lnTo>
                  <a:lnTo>
                    <a:pt x="8" y="432"/>
                  </a:lnTo>
                  <a:lnTo>
                    <a:pt x="8" y="446"/>
                  </a:lnTo>
                  <a:lnTo>
                    <a:pt x="8" y="472"/>
                  </a:lnTo>
                  <a:lnTo>
                    <a:pt x="10" y="494"/>
                  </a:lnTo>
                  <a:lnTo>
                    <a:pt x="12" y="504"/>
                  </a:lnTo>
                  <a:lnTo>
                    <a:pt x="14" y="514"/>
                  </a:lnTo>
                  <a:lnTo>
                    <a:pt x="22" y="514"/>
                  </a:lnTo>
                  <a:lnTo>
                    <a:pt x="62" y="514"/>
                  </a:lnTo>
                  <a:lnTo>
                    <a:pt x="64" y="504"/>
                  </a:lnTo>
                  <a:lnTo>
                    <a:pt x="64" y="504"/>
                  </a:lnTo>
                  <a:lnTo>
                    <a:pt x="64" y="496"/>
                  </a:lnTo>
                  <a:lnTo>
                    <a:pt x="68" y="474"/>
                  </a:lnTo>
                  <a:lnTo>
                    <a:pt x="68" y="446"/>
                  </a:lnTo>
                  <a:lnTo>
                    <a:pt x="68" y="432"/>
                  </a:lnTo>
                  <a:lnTo>
                    <a:pt x="66" y="416"/>
                  </a:lnTo>
                  <a:lnTo>
                    <a:pt x="66" y="416"/>
                  </a:lnTo>
                  <a:lnTo>
                    <a:pt x="60" y="392"/>
                  </a:lnTo>
                  <a:lnTo>
                    <a:pt x="56" y="368"/>
                  </a:lnTo>
                  <a:lnTo>
                    <a:pt x="56" y="348"/>
                  </a:lnTo>
                  <a:lnTo>
                    <a:pt x="58" y="328"/>
                  </a:lnTo>
                  <a:lnTo>
                    <a:pt x="64" y="304"/>
                  </a:lnTo>
                  <a:lnTo>
                    <a:pt x="64" y="304"/>
                  </a:lnTo>
                  <a:lnTo>
                    <a:pt x="70" y="282"/>
                  </a:lnTo>
                  <a:lnTo>
                    <a:pt x="74" y="258"/>
                  </a:lnTo>
                  <a:lnTo>
                    <a:pt x="76" y="232"/>
                  </a:lnTo>
                  <a:lnTo>
                    <a:pt x="74" y="218"/>
                  </a:lnTo>
                  <a:lnTo>
                    <a:pt x="72" y="204"/>
                  </a:lnTo>
                  <a:lnTo>
                    <a:pt x="72" y="204"/>
                  </a:lnTo>
                  <a:lnTo>
                    <a:pt x="64" y="172"/>
                  </a:lnTo>
                  <a:lnTo>
                    <a:pt x="64" y="172"/>
                  </a:lnTo>
                  <a:lnTo>
                    <a:pt x="56" y="138"/>
                  </a:lnTo>
                  <a:lnTo>
                    <a:pt x="54" y="120"/>
                  </a:lnTo>
                  <a:lnTo>
                    <a:pt x="56" y="102"/>
                  </a:lnTo>
                  <a:lnTo>
                    <a:pt x="56" y="102"/>
                  </a:lnTo>
                  <a:lnTo>
                    <a:pt x="56" y="72"/>
                  </a:lnTo>
                  <a:lnTo>
                    <a:pt x="52" y="48"/>
                  </a:lnTo>
                  <a:lnTo>
                    <a:pt x="50" y="34"/>
                  </a:lnTo>
                  <a:lnTo>
                    <a:pt x="48" y="26"/>
                  </a:lnTo>
                  <a:lnTo>
                    <a:pt x="38" y="0"/>
                  </a:lnTo>
                  <a:lnTo>
                    <a:pt x="28" y="26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72" name="Freeform 124"/>
            <p:cNvSpPr>
              <a:spLocks/>
            </p:cNvSpPr>
            <p:nvPr/>
          </p:nvSpPr>
          <p:spPr bwMode="auto">
            <a:xfrm>
              <a:off x="4527550" y="2600325"/>
              <a:ext cx="88900" cy="746125"/>
            </a:xfrm>
            <a:custGeom>
              <a:avLst/>
              <a:gdLst/>
              <a:ahLst/>
              <a:cxnLst>
                <a:cxn ang="0">
                  <a:pos x="44" y="470"/>
                </a:cxn>
                <a:cxn ang="0">
                  <a:pos x="44" y="470"/>
                </a:cxn>
                <a:cxn ang="0">
                  <a:pos x="44" y="462"/>
                </a:cxn>
                <a:cxn ang="0">
                  <a:pos x="48" y="442"/>
                </a:cxn>
                <a:cxn ang="0">
                  <a:pos x="48" y="416"/>
                </a:cxn>
                <a:cxn ang="0">
                  <a:pos x="48" y="402"/>
                </a:cxn>
                <a:cxn ang="0">
                  <a:pos x="46" y="388"/>
                </a:cxn>
                <a:cxn ang="0">
                  <a:pos x="46" y="388"/>
                </a:cxn>
                <a:cxn ang="0">
                  <a:pos x="40" y="362"/>
                </a:cxn>
                <a:cxn ang="0">
                  <a:pos x="36" y="338"/>
                </a:cxn>
                <a:cxn ang="0">
                  <a:pos x="36" y="316"/>
                </a:cxn>
                <a:cxn ang="0">
                  <a:pos x="38" y="292"/>
                </a:cxn>
                <a:cxn ang="0">
                  <a:pos x="38" y="292"/>
                </a:cxn>
                <a:cxn ang="0">
                  <a:pos x="46" y="268"/>
                </a:cxn>
                <a:cxn ang="0">
                  <a:pos x="52" y="238"/>
                </a:cxn>
                <a:cxn ang="0">
                  <a:pos x="54" y="224"/>
                </a:cxn>
                <a:cxn ang="0">
                  <a:pos x="56" y="208"/>
                </a:cxn>
                <a:cxn ang="0">
                  <a:pos x="56" y="192"/>
                </a:cxn>
                <a:cxn ang="0">
                  <a:pos x="52" y="174"/>
                </a:cxn>
                <a:cxn ang="0">
                  <a:pos x="52" y="174"/>
                </a:cxn>
                <a:cxn ang="0">
                  <a:pos x="38" y="120"/>
                </a:cxn>
                <a:cxn ang="0">
                  <a:pos x="36" y="96"/>
                </a:cxn>
                <a:cxn ang="0">
                  <a:pos x="36" y="68"/>
                </a:cxn>
                <a:cxn ang="0">
                  <a:pos x="36" y="68"/>
                </a:cxn>
                <a:cxn ang="0">
                  <a:pos x="36" y="40"/>
                </a:cxn>
                <a:cxn ang="0">
                  <a:pos x="32" y="18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4" y="18"/>
                </a:cxn>
                <a:cxn ang="0">
                  <a:pos x="20" y="40"/>
                </a:cxn>
                <a:cxn ang="0">
                  <a:pos x="20" y="68"/>
                </a:cxn>
                <a:cxn ang="0">
                  <a:pos x="20" y="68"/>
                </a:cxn>
                <a:cxn ang="0">
                  <a:pos x="20" y="96"/>
                </a:cxn>
                <a:cxn ang="0">
                  <a:pos x="18" y="120"/>
                </a:cxn>
                <a:cxn ang="0">
                  <a:pos x="4" y="174"/>
                </a:cxn>
                <a:cxn ang="0">
                  <a:pos x="4" y="174"/>
                </a:cxn>
                <a:cxn ang="0">
                  <a:pos x="0" y="192"/>
                </a:cxn>
                <a:cxn ang="0">
                  <a:pos x="0" y="208"/>
                </a:cxn>
                <a:cxn ang="0">
                  <a:pos x="2" y="224"/>
                </a:cxn>
                <a:cxn ang="0">
                  <a:pos x="4" y="238"/>
                </a:cxn>
                <a:cxn ang="0">
                  <a:pos x="10" y="268"/>
                </a:cxn>
                <a:cxn ang="0">
                  <a:pos x="18" y="292"/>
                </a:cxn>
                <a:cxn ang="0">
                  <a:pos x="18" y="292"/>
                </a:cxn>
                <a:cxn ang="0">
                  <a:pos x="20" y="316"/>
                </a:cxn>
                <a:cxn ang="0">
                  <a:pos x="20" y="338"/>
                </a:cxn>
                <a:cxn ang="0">
                  <a:pos x="16" y="362"/>
                </a:cxn>
                <a:cxn ang="0">
                  <a:pos x="10" y="388"/>
                </a:cxn>
                <a:cxn ang="0">
                  <a:pos x="10" y="388"/>
                </a:cxn>
                <a:cxn ang="0">
                  <a:pos x="8" y="402"/>
                </a:cxn>
                <a:cxn ang="0">
                  <a:pos x="8" y="416"/>
                </a:cxn>
                <a:cxn ang="0">
                  <a:pos x="8" y="442"/>
                </a:cxn>
                <a:cxn ang="0">
                  <a:pos x="12" y="462"/>
                </a:cxn>
                <a:cxn ang="0">
                  <a:pos x="12" y="470"/>
                </a:cxn>
                <a:cxn ang="0">
                  <a:pos x="44" y="470"/>
                </a:cxn>
              </a:cxnLst>
              <a:rect l="0" t="0" r="r" b="b"/>
              <a:pathLst>
                <a:path w="56" h="470">
                  <a:moveTo>
                    <a:pt x="44" y="470"/>
                  </a:moveTo>
                  <a:lnTo>
                    <a:pt x="44" y="470"/>
                  </a:lnTo>
                  <a:lnTo>
                    <a:pt x="44" y="462"/>
                  </a:lnTo>
                  <a:lnTo>
                    <a:pt x="48" y="442"/>
                  </a:lnTo>
                  <a:lnTo>
                    <a:pt x="48" y="416"/>
                  </a:lnTo>
                  <a:lnTo>
                    <a:pt x="48" y="402"/>
                  </a:lnTo>
                  <a:lnTo>
                    <a:pt x="46" y="388"/>
                  </a:lnTo>
                  <a:lnTo>
                    <a:pt x="46" y="388"/>
                  </a:lnTo>
                  <a:lnTo>
                    <a:pt x="40" y="362"/>
                  </a:lnTo>
                  <a:lnTo>
                    <a:pt x="36" y="338"/>
                  </a:lnTo>
                  <a:lnTo>
                    <a:pt x="36" y="316"/>
                  </a:lnTo>
                  <a:lnTo>
                    <a:pt x="38" y="292"/>
                  </a:lnTo>
                  <a:lnTo>
                    <a:pt x="38" y="292"/>
                  </a:lnTo>
                  <a:lnTo>
                    <a:pt x="46" y="268"/>
                  </a:lnTo>
                  <a:lnTo>
                    <a:pt x="52" y="238"/>
                  </a:lnTo>
                  <a:lnTo>
                    <a:pt x="54" y="224"/>
                  </a:lnTo>
                  <a:lnTo>
                    <a:pt x="56" y="208"/>
                  </a:lnTo>
                  <a:lnTo>
                    <a:pt x="56" y="192"/>
                  </a:lnTo>
                  <a:lnTo>
                    <a:pt x="52" y="174"/>
                  </a:lnTo>
                  <a:lnTo>
                    <a:pt x="52" y="174"/>
                  </a:lnTo>
                  <a:lnTo>
                    <a:pt x="38" y="120"/>
                  </a:lnTo>
                  <a:lnTo>
                    <a:pt x="36" y="96"/>
                  </a:lnTo>
                  <a:lnTo>
                    <a:pt x="36" y="68"/>
                  </a:lnTo>
                  <a:lnTo>
                    <a:pt x="36" y="68"/>
                  </a:lnTo>
                  <a:lnTo>
                    <a:pt x="36" y="40"/>
                  </a:lnTo>
                  <a:lnTo>
                    <a:pt x="32" y="18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18"/>
                  </a:lnTo>
                  <a:lnTo>
                    <a:pt x="20" y="40"/>
                  </a:lnTo>
                  <a:lnTo>
                    <a:pt x="20" y="68"/>
                  </a:lnTo>
                  <a:lnTo>
                    <a:pt x="20" y="68"/>
                  </a:lnTo>
                  <a:lnTo>
                    <a:pt x="20" y="96"/>
                  </a:lnTo>
                  <a:lnTo>
                    <a:pt x="18" y="120"/>
                  </a:lnTo>
                  <a:lnTo>
                    <a:pt x="4" y="174"/>
                  </a:lnTo>
                  <a:lnTo>
                    <a:pt x="4" y="174"/>
                  </a:lnTo>
                  <a:lnTo>
                    <a:pt x="0" y="192"/>
                  </a:lnTo>
                  <a:lnTo>
                    <a:pt x="0" y="208"/>
                  </a:lnTo>
                  <a:lnTo>
                    <a:pt x="2" y="224"/>
                  </a:lnTo>
                  <a:lnTo>
                    <a:pt x="4" y="238"/>
                  </a:lnTo>
                  <a:lnTo>
                    <a:pt x="10" y="268"/>
                  </a:lnTo>
                  <a:lnTo>
                    <a:pt x="18" y="292"/>
                  </a:lnTo>
                  <a:lnTo>
                    <a:pt x="18" y="292"/>
                  </a:lnTo>
                  <a:lnTo>
                    <a:pt x="20" y="316"/>
                  </a:lnTo>
                  <a:lnTo>
                    <a:pt x="20" y="338"/>
                  </a:lnTo>
                  <a:lnTo>
                    <a:pt x="16" y="362"/>
                  </a:lnTo>
                  <a:lnTo>
                    <a:pt x="10" y="388"/>
                  </a:lnTo>
                  <a:lnTo>
                    <a:pt x="10" y="388"/>
                  </a:lnTo>
                  <a:lnTo>
                    <a:pt x="8" y="402"/>
                  </a:lnTo>
                  <a:lnTo>
                    <a:pt x="8" y="416"/>
                  </a:lnTo>
                  <a:lnTo>
                    <a:pt x="8" y="442"/>
                  </a:lnTo>
                  <a:lnTo>
                    <a:pt x="12" y="462"/>
                  </a:lnTo>
                  <a:lnTo>
                    <a:pt x="12" y="470"/>
                  </a:lnTo>
                  <a:lnTo>
                    <a:pt x="44" y="470"/>
                  </a:lnTo>
                  <a:close/>
                </a:path>
              </a:pathLst>
            </a:custGeom>
            <a:solidFill>
              <a:srgbClr val="FF7F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73" name="Freeform 125"/>
            <p:cNvSpPr>
              <a:spLocks/>
            </p:cNvSpPr>
            <p:nvPr/>
          </p:nvSpPr>
          <p:spPr bwMode="auto">
            <a:xfrm>
              <a:off x="4556125" y="2841625"/>
              <a:ext cx="31750" cy="168275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0" y="52"/>
                </a:cxn>
                <a:cxn ang="0">
                  <a:pos x="0" y="70"/>
                </a:cxn>
                <a:cxn ang="0">
                  <a:pos x="2" y="84"/>
                </a:cxn>
                <a:cxn ang="0">
                  <a:pos x="6" y="96"/>
                </a:cxn>
                <a:cxn ang="0">
                  <a:pos x="10" y="106"/>
                </a:cxn>
                <a:cxn ang="0">
                  <a:pos x="10" y="106"/>
                </a:cxn>
                <a:cxn ang="0">
                  <a:pos x="14" y="96"/>
                </a:cxn>
                <a:cxn ang="0">
                  <a:pos x="18" y="84"/>
                </a:cxn>
                <a:cxn ang="0">
                  <a:pos x="20" y="70"/>
                </a:cxn>
                <a:cxn ang="0">
                  <a:pos x="20" y="52"/>
                </a:cxn>
                <a:cxn ang="0">
                  <a:pos x="20" y="52"/>
                </a:cxn>
                <a:cxn ang="0">
                  <a:pos x="20" y="36"/>
                </a:cxn>
                <a:cxn ang="0">
                  <a:pos x="18" y="22"/>
                </a:cxn>
                <a:cxn ang="0">
                  <a:pos x="14" y="8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6" y="8"/>
                </a:cxn>
                <a:cxn ang="0">
                  <a:pos x="2" y="22"/>
                </a:cxn>
                <a:cxn ang="0">
                  <a:pos x="0" y="36"/>
                </a:cxn>
                <a:cxn ang="0">
                  <a:pos x="0" y="52"/>
                </a:cxn>
                <a:cxn ang="0">
                  <a:pos x="0" y="52"/>
                </a:cxn>
              </a:cxnLst>
              <a:rect l="0" t="0" r="r" b="b"/>
              <a:pathLst>
                <a:path w="20" h="106">
                  <a:moveTo>
                    <a:pt x="0" y="52"/>
                  </a:moveTo>
                  <a:lnTo>
                    <a:pt x="0" y="52"/>
                  </a:lnTo>
                  <a:lnTo>
                    <a:pt x="0" y="70"/>
                  </a:lnTo>
                  <a:lnTo>
                    <a:pt x="2" y="84"/>
                  </a:lnTo>
                  <a:lnTo>
                    <a:pt x="6" y="96"/>
                  </a:lnTo>
                  <a:lnTo>
                    <a:pt x="10" y="106"/>
                  </a:lnTo>
                  <a:lnTo>
                    <a:pt x="10" y="106"/>
                  </a:lnTo>
                  <a:lnTo>
                    <a:pt x="14" y="96"/>
                  </a:lnTo>
                  <a:lnTo>
                    <a:pt x="18" y="84"/>
                  </a:lnTo>
                  <a:lnTo>
                    <a:pt x="20" y="70"/>
                  </a:lnTo>
                  <a:lnTo>
                    <a:pt x="20" y="52"/>
                  </a:lnTo>
                  <a:lnTo>
                    <a:pt x="20" y="52"/>
                  </a:lnTo>
                  <a:lnTo>
                    <a:pt x="20" y="36"/>
                  </a:lnTo>
                  <a:lnTo>
                    <a:pt x="18" y="22"/>
                  </a:lnTo>
                  <a:lnTo>
                    <a:pt x="14" y="8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8"/>
                  </a:lnTo>
                  <a:lnTo>
                    <a:pt x="2" y="22"/>
                  </a:lnTo>
                  <a:lnTo>
                    <a:pt x="0" y="36"/>
                  </a:lnTo>
                  <a:lnTo>
                    <a:pt x="0" y="52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74" name="Freeform 126"/>
            <p:cNvSpPr>
              <a:spLocks/>
            </p:cNvSpPr>
            <p:nvPr/>
          </p:nvSpPr>
          <p:spPr bwMode="auto">
            <a:xfrm>
              <a:off x="4591050" y="2806700"/>
              <a:ext cx="603250" cy="603250"/>
            </a:xfrm>
            <a:custGeom>
              <a:avLst/>
              <a:gdLst/>
              <a:ahLst/>
              <a:cxnLst>
                <a:cxn ang="0">
                  <a:pos x="354" y="12"/>
                </a:cxn>
                <a:cxn ang="0">
                  <a:pos x="334" y="24"/>
                </a:cxn>
                <a:cxn ang="0">
                  <a:pos x="296" y="60"/>
                </a:cxn>
                <a:cxn ang="0">
                  <a:pos x="296" y="60"/>
                </a:cxn>
                <a:cxn ang="0">
                  <a:pos x="270" y="84"/>
                </a:cxn>
                <a:cxn ang="0">
                  <a:pos x="212" y="120"/>
                </a:cxn>
                <a:cxn ang="0">
                  <a:pos x="200" y="128"/>
                </a:cxn>
                <a:cxn ang="0">
                  <a:pos x="172" y="156"/>
                </a:cxn>
                <a:cxn ang="0">
                  <a:pos x="146" y="196"/>
                </a:cxn>
                <a:cxn ang="0">
                  <a:pos x="134" y="216"/>
                </a:cxn>
                <a:cxn ang="0">
                  <a:pos x="106" y="248"/>
                </a:cxn>
                <a:cxn ang="0">
                  <a:pos x="66" y="276"/>
                </a:cxn>
                <a:cxn ang="0">
                  <a:pos x="54" y="284"/>
                </a:cxn>
                <a:cxn ang="0">
                  <a:pos x="24" y="314"/>
                </a:cxn>
                <a:cxn ang="0">
                  <a:pos x="6" y="338"/>
                </a:cxn>
                <a:cxn ang="0">
                  <a:pos x="6" y="352"/>
                </a:cxn>
                <a:cxn ang="0">
                  <a:pos x="40" y="374"/>
                </a:cxn>
                <a:cxn ang="0">
                  <a:pos x="48" y="370"/>
                </a:cxn>
                <a:cxn ang="0">
                  <a:pos x="86" y="338"/>
                </a:cxn>
                <a:cxn ang="0">
                  <a:pos x="104" y="314"/>
                </a:cxn>
                <a:cxn ang="0">
                  <a:pos x="118" y="292"/>
                </a:cxn>
                <a:cxn ang="0">
                  <a:pos x="146" y="260"/>
                </a:cxn>
                <a:cxn ang="0">
                  <a:pos x="184" y="234"/>
                </a:cxn>
                <a:cxn ang="0">
                  <a:pos x="204" y="222"/>
                </a:cxn>
                <a:cxn ang="0">
                  <a:pos x="244" y="190"/>
                </a:cxn>
                <a:cxn ang="0">
                  <a:pos x="260" y="168"/>
                </a:cxn>
                <a:cxn ang="0">
                  <a:pos x="276" y="140"/>
                </a:cxn>
                <a:cxn ang="0">
                  <a:pos x="306" y="98"/>
                </a:cxn>
                <a:cxn ang="0">
                  <a:pos x="320" y="84"/>
                </a:cxn>
                <a:cxn ang="0">
                  <a:pos x="356" y="46"/>
                </a:cxn>
                <a:cxn ang="0">
                  <a:pos x="368" y="26"/>
                </a:cxn>
                <a:cxn ang="0">
                  <a:pos x="354" y="12"/>
                </a:cxn>
              </a:cxnLst>
              <a:rect l="0" t="0" r="r" b="b"/>
              <a:pathLst>
                <a:path w="380" h="380">
                  <a:moveTo>
                    <a:pt x="354" y="12"/>
                  </a:moveTo>
                  <a:lnTo>
                    <a:pt x="354" y="12"/>
                  </a:lnTo>
                  <a:lnTo>
                    <a:pt x="348" y="16"/>
                  </a:lnTo>
                  <a:lnTo>
                    <a:pt x="334" y="24"/>
                  </a:lnTo>
                  <a:lnTo>
                    <a:pt x="316" y="38"/>
                  </a:lnTo>
                  <a:lnTo>
                    <a:pt x="296" y="60"/>
                  </a:lnTo>
                  <a:lnTo>
                    <a:pt x="296" y="60"/>
                  </a:lnTo>
                  <a:lnTo>
                    <a:pt x="296" y="60"/>
                  </a:lnTo>
                  <a:lnTo>
                    <a:pt x="282" y="74"/>
                  </a:lnTo>
                  <a:lnTo>
                    <a:pt x="270" y="84"/>
                  </a:lnTo>
                  <a:lnTo>
                    <a:pt x="240" y="104"/>
                  </a:lnTo>
                  <a:lnTo>
                    <a:pt x="212" y="120"/>
                  </a:lnTo>
                  <a:lnTo>
                    <a:pt x="212" y="120"/>
                  </a:lnTo>
                  <a:lnTo>
                    <a:pt x="200" y="128"/>
                  </a:lnTo>
                  <a:lnTo>
                    <a:pt x="190" y="138"/>
                  </a:lnTo>
                  <a:lnTo>
                    <a:pt x="172" y="156"/>
                  </a:lnTo>
                  <a:lnTo>
                    <a:pt x="158" y="176"/>
                  </a:lnTo>
                  <a:lnTo>
                    <a:pt x="146" y="196"/>
                  </a:lnTo>
                  <a:lnTo>
                    <a:pt x="134" y="216"/>
                  </a:lnTo>
                  <a:lnTo>
                    <a:pt x="134" y="216"/>
                  </a:lnTo>
                  <a:lnTo>
                    <a:pt x="120" y="234"/>
                  </a:lnTo>
                  <a:lnTo>
                    <a:pt x="106" y="248"/>
                  </a:lnTo>
                  <a:lnTo>
                    <a:pt x="88" y="262"/>
                  </a:lnTo>
                  <a:lnTo>
                    <a:pt x="66" y="276"/>
                  </a:lnTo>
                  <a:lnTo>
                    <a:pt x="66" y="276"/>
                  </a:lnTo>
                  <a:lnTo>
                    <a:pt x="54" y="284"/>
                  </a:lnTo>
                  <a:lnTo>
                    <a:pt x="44" y="294"/>
                  </a:lnTo>
                  <a:lnTo>
                    <a:pt x="24" y="314"/>
                  </a:lnTo>
                  <a:lnTo>
                    <a:pt x="12" y="330"/>
                  </a:lnTo>
                  <a:lnTo>
                    <a:pt x="6" y="338"/>
                  </a:lnTo>
                  <a:lnTo>
                    <a:pt x="0" y="346"/>
                  </a:lnTo>
                  <a:lnTo>
                    <a:pt x="6" y="352"/>
                  </a:lnTo>
                  <a:lnTo>
                    <a:pt x="34" y="380"/>
                  </a:lnTo>
                  <a:lnTo>
                    <a:pt x="40" y="374"/>
                  </a:lnTo>
                  <a:lnTo>
                    <a:pt x="40" y="374"/>
                  </a:lnTo>
                  <a:lnTo>
                    <a:pt x="48" y="370"/>
                  </a:lnTo>
                  <a:lnTo>
                    <a:pt x="66" y="356"/>
                  </a:lnTo>
                  <a:lnTo>
                    <a:pt x="86" y="338"/>
                  </a:lnTo>
                  <a:lnTo>
                    <a:pt x="96" y="326"/>
                  </a:lnTo>
                  <a:lnTo>
                    <a:pt x="104" y="314"/>
                  </a:lnTo>
                  <a:lnTo>
                    <a:pt x="104" y="314"/>
                  </a:lnTo>
                  <a:lnTo>
                    <a:pt x="118" y="292"/>
                  </a:lnTo>
                  <a:lnTo>
                    <a:pt x="132" y="274"/>
                  </a:lnTo>
                  <a:lnTo>
                    <a:pt x="146" y="260"/>
                  </a:lnTo>
                  <a:lnTo>
                    <a:pt x="164" y="246"/>
                  </a:lnTo>
                  <a:lnTo>
                    <a:pt x="184" y="234"/>
                  </a:lnTo>
                  <a:lnTo>
                    <a:pt x="184" y="234"/>
                  </a:lnTo>
                  <a:lnTo>
                    <a:pt x="204" y="222"/>
                  </a:lnTo>
                  <a:lnTo>
                    <a:pt x="224" y="208"/>
                  </a:lnTo>
                  <a:lnTo>
                    <a:pt x="244" y="190"/>
                  </a:lnTo>
                  <a:lnTo>
                    <a:pt x="252" y="180"/>
                  </a:lnTo>
                  <a:lnTo>
                    <a:pt x="260" y="168"/>
                  </a:lnTo>
                  <a:lnTo>
                    <a:pt x="276" y="140"/>
                  </a:lnTo>
                  <a:lnTo>
                    <a:pt x="276" y="140"/>
                  </a:lnTo>
                  <a:lnTo>
                    <a:pt x="296" y="110"/>
                  </a:lnTo>
                  <a:lnTo>
                    <a:pt x="306" y="98"/>
                  </a:lnTo>
                  <a:lnTo>
                    <a:pt x="320" y="84"/>
                  </a:lnTo>
                  <a:lnTo>
                    <a:pt x="320" y="84"/>
                  </a:lnTo>
                  <a:lnTo>
                    <a:pt x="342" y="64"/>
                  </a:lnTo>
                  <a:lnTo>
                    <a:pt x="356" y="46"/>
                  </a:lnTo>
                  <a:lnTo>
                    <a:pt x="364" y="32"/>
                  </a:lnTo>
                  <a:lnTo>
                    <a:pt x="368" y="26"/>
                  </a:lnTo>
                  <a:lnTo>
                    <a:pt x="380" y="0"/>
                  </a:lnTo>
                  <a:lnTo>
                    <a:pt x="354" y="12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75" name="Freeform 127"/>
            <p:cNvSpPr>
              <a:spLocks/>
            </p:cNvSpPr>
            <p:nvPr/>
          </p:nvSpPr>
          <p:spPr bwMode="auto">
            <a:xfrm>
              <a:off x="4613275" y="2841625"/>
              <a:ext cx="546100" cy="546100"/>
            </a:xfrm>
            <a:custGeom>
              <a:avLst/>
              <a:gdLst/>
              <a:ahLst/>
              <a:cxnLst>
                <a:cxn ang="0">
                  <a:pos x="22" y="344"/>
                </a:cxn>
                <a:cxn ang="0">
                  <a:pos x="22" y="344"/>
                </a:cxn>
                <a:cxn ang="0">
                  <a:pos x="28" y="340"/>
                </a:cxn>
                <a:cxn ang="0">
                  <a:pos x="44" y="328"/>
                </a:cxn>
                <a:cxn ang="0">
                  <a:pos x="64" y="310"/>
                </a:cxn>
                <a:cxn ang="0">
                  <a:pos x="72" y="298"/>
                </a:cxn>
                <a:cxn ang="0">
                  <a:pos x="82" y="288"/>
                </a:cxn>
                <a:cxn ang="0">
                  <a:pos x="82" y="288"/>
                </a:cxn>
                <a:cxn ang="0">
                  <a:pos x="96" y="266"/>
                </a:cxn>
                <a:cxn ang="0">
                  <a:pos x="110" y="246"/>
                </a:cxn>
                <a:cxn ang="0">
                  <a:pos x="126" y="230"/>
                </a:cxn>
                <a:cxn ang="0">
                  <a:pos x="144" y="216"/>
                </a:cxn>
                <a:cxn ang="0">
                  <a:pos x="144" y="216"/>
                </a:cxn>
                <a:cxn ang="0">
                  <a:pos x="166" y="202"/>
                </a:cxn>
                <a:cxn ang="0">
                  <a:pos x="192" y="186"/>
                </a:cxn>
                <a:cxn ang="0">
                  <a:pos x="204" y="178"/>
                </a:cxn>
                <a:cxn ang="0">
                  <a:pos x="216" y="168"/>
                </a:cxn>
                <a:cxn ang="0">
                  <a:pos x="228" y="156"/>
                </a:cxn>
                <a:cxn ang="0">
                  <a:pos x="238" y="142"/>
                </a:cxn>
                <a:cxn ang="0">
                  <a:pos x="238" y="142"/>
                </a:cxn>
                <a:cxn ang="0">
                  <a:pos x="266" y="94"/>
                </a:cxn>
                <a:cxn ang="0">
                  <a:pos x="280" y="74"/>
                </a:cxn>
                <a:cxn ang="0">
                  <a:pos x="300" y="54"/>
                </a:cxn>
                <a:cxn ang="0">
                  <a:pos x="300" y="54"/>
                </a:cxn>
                <a:cxn ang="0">
                  <a:pos x="320" y="34"/>
                </a:cxn>
                <a:cxn ang="0">
                  <a:pos x="334" y="18"/>
                </a:cxn>
                <a:cxn ang="0">
                  <a:pos x="344" y="0"/>
                </a:cxn>
                <a:cxn ang="0">
                  <a:pos x="344" y="0"/>
                </a:cxn>
                <a:cxn ang="0">
                  <a:pos x="344" y="0"/>
                </a:cxn>
                <a:cxn ang="0">
                  <a:pos x="326" y="10"/>
                </a:cxn>
                <a:cxn ang="0">
                  <a:pos x="310" y="24"/>
                </a:cxn>
                <a:cxn ang="0">
                  <a:pos x="290" y="44"/>
                </a:cxn>
                <a:cxn ang="0">
                  <a:pos x="290" y="44"/>
                </a:cxn>
                <a:cxn ang="0">
                  <a:pos x="270" y="64"/>
                </a:cxn>
                <a:cxn ang="0">
                  <a:pos x="250" y="78"/>
                </a:cxn>
                <a:cxn ang="0">
                  <a:pos x="202" y="108"/>
                </a:cxn>
                <a:cxn ang="0">
                  <a:pos x="202" y="108"/>
                </a:cxn>
                <a:cxn ang="0">
                  <a:pos x="188" y="116"/>
                </a:cxn>
                <a:cxn ang="0">
                  <a:pos x="176" y="128"/>
                </a:cxn>
                <a:cxn ang="0">
                  <a:pos x="166" y="140"/>
                </a:cxn>
                <a:cxn ang="0">
                  <a:pos x="158" y="152"/>
                </a:cxn>
                <a:cxn ang="0">
                  <a:pos x="142" y="178"/>
                </a:cxn>
                <a:cxn ang="0">
                  <a:pos x="128" y="200"/>
                </a:cxn>
                <a:cxn ang="0">
                  <a:pos x="128" y="200"/>
                </a:cxn>
                <a:cxn ang="0">
                  <a:pos x="114" y="218"/>
                </a:cxn>
                <a:cxn ang="0">
                  <a:pos x="98" y="234"/>
                </a:cxn>
                <a:cxn ang="0">
                  <a:pos x="78" y="248"/>
                </a:cxn>
                <a:cxn ang="0">
                  <a:pos x="56" y="262"/>
                </a:cxn>
                <a:cxn ang="0">
                  <a:pos x="56" y="262"/>
                </a:cxn>
                <a:cxn ang="0">
                  <a:pos x="46" y="272"/>
                </a:cxn>
                <a:cxn ang="0">
                  <a:pos x="34" y="280"/>
                </a:cxn>
                <a:cxn ang="0">
                  <a:pos x="16" y="300"/>
                </a:cxn>
                <a:cxn ang="0">
                  <a:pos x="4" y="316"/>
                </a:cxn>
                <a:cxn ang="0">
                  <a:pos x="0" y="322"/>
                </a:cxn>
                <a:cxn ang="0">
                  <a:pos x="22" y="344"/>
                </a:cxn>
              </a:cxnLst>
              <a:rect l="0" t="0" r="r" b="b"/>
              <a:pathLst>
                <a:path w="344" h="344">
                  <a:moveTo>
                    <a:pt x="22" y="344"/>
                  </a:moveTo>
                  <a:lnTo>
                    <a:pt x="22" y="344"/>
                  </a:lnTo>
                  <a:lnTo>
                    <a:pt x="28" y="340"/>
                  </a:lnTo>
                  <a:lnTo>
                    <a:pt x="44" y="328"/>
                  </a:lnTo>
                  <a:lnTo>
                    <a:pt x="64" y="310"/>
                  </a:lnTo>
                  <a:lnTo>
                    <a:pt x="72" y="298"/>
                  </a:lnTo>
                  <a:lnTo>
                    <a:pt x="82" y="288"/>
                  </a:lnTo>
                  <a:lnTo>
                    <a:pt x="82" y="288"/>
                  </a:lnTo>
                  <a:lnTo>
                    <a:pt x="96" y="266"/>
                  </a:lnTo>
                  <a:lnTo>
                    <a:pt x="110" y="246"/>
                  </a:lnTo>
                  <a:lnTo>
                    <a:pt x="126" y="230"/>
                  </a:lnTo>
                  <a:lnTo>
                    <a:pt x="144" y="216"/>
                  </a:lnTo>
                  <a:lnTo>
                    <a:pt x="144" y="216"/>
                  </a:lnTo>
                  <a:lnTo>
                    <a:pt x="166" y="202"/>
                  </a:lnTo>
                  <a:lnTo>
                    <a:pt x="192" y="186"/>
                  </a:lnTo>
                  <a:lnTo>
                    <a:pt x="204" y="178"/>
                  </a:lnTo>
                  <a:lnTo>
                    <a:pt x="216" y="168"/>
                  </a:lnTo>
                  <a:lnTo>
                    <a:pt x="228" y="156"/>
                  </a:lnTo>
                  <a:lnTo>
                    <a:pt x="238" y="142"/>
                  </a:lnTo>
                  <a:lnTo>
                    <a:pt x="238" y="142"/>
                  </a:lnTo>
                  <a:lnTo>
                    <a:pt x="266" y="94"/>
                  </a:lnTo>
                  <a:lnTo>
                    <a:pt x="280" y="74"/>
                  </a:lnTo>
                  <a:lnTo>
                    <a:pt x="300" y="54"/>
                  </a:lnTo>
                  <a:lnTo>
                    <a:pt x="300" y="54"/>
                  </a:lnTo>
                  <a:lnTo>
                    <a:pt x="320" y="34"/>
                  </a:lnTo>
                  <a:lnTo>
                    <a:pt x="334" y="18"/>
                  </a:lnTo>
                  <a:lnTo>
                    <a:pt x="344" y="0"/>
                  </a:lnTo>
                  <a:lnTo>
                    <a:pt x="344" y="0"/>
                  </a:lnTo>
                  <a:lnTo>
                    <a:pt x="344" y="0"/>
                  </a:lnTo>
                  <a:lnTo>
                    <a:pt x="326" y="10"/>
                  </a:lnTo>
                  <a:lnTo>
                    <a:pt x="310" y="24"/>
                  </a:lnTo>
                  <a:lnTo>
                    <a:pt x="290" y="44"/>
                  </a:lnTo>
                  <a:lnTo>
                    <a:pt x="290" y="44"/>
                  </a:lnTo>
                  <a:lnTo>
                    <a:pt x="270" y="64"/>
                  </a:lnTo>
                  <a:lnTo>
                    <a:pt x="250" y="78"/>
                  </a:lnTo>
                  <a:lnTo>
                    <a:pt x="202" y="108"/>
                  </a:lnTo>
                  <a:lnTo>
                    <a:pt x="202" y="108"/>
                  </a:lnTo>
                  <a:lnTo>
                    <a:pt x="188" y="116"/>
                  </a:lnTo>
                  <a:lnTo>
                    <a:pt x="176" y="128"/>
                  </a:lnTo>
                  <a:lnTo>
                    <a:pt x="166" y="140"/>
                  </a:lnTo>
                  <a:lnTo>
                    <a:pt x="158" y="152"/>
                  </a:lnTo>
                  <a:lnTo>
                    <a:pt x="142" y="178"/>
                  </a:lnTo>
                  <a:lnTo>
                    <a:pt x="128" y="200"/>
                  </a:lnTo>
                  <a:lnTo>
                    <a:pt x="128" y="200"/>
                  </a:lnTo>
                  <a:lnTo>
                    <a:pt x="114" y="218"/>
                  </a:lnTo>
                  <a:lnTo>
                    <a:pt x="98" y="234"/>
                  </a:lnTo>
                  <a:lnTo>
                    <a:pt x="78" y="248"/>
                  </a:lnTo>
                  <a:lnTo>
                    <a:pt x="56" y="262"/>
                  </a:lnTo>
                  <a:lnTo>
                    <a:pt x="56" y="262"/>
                  </a:lnTo>
                  <a:lnTo>
                    <a:pt x="46" y="272"/>
                  </a:lnTo>
                  <a:lnTo>
                    <a:pt x="34" y="280"/>
                  </a:lnTo>
                  <a:lnTo>
                    <a:pt x="16" y="300"/>
                  </a:lnTo>
                  <a:lnTo>
                    <a:pt x="4" y="316"/>
                  </a:lnTo>
                  <a:lnTo>
                    <a:pt x="0" y="322"/>
                  </a:lnTo>
                  <a:lnTo>
                    <a:pt x="22" y="344"/>
                  </a:lnTo>
                  <a:close/>
                </a:path>
              </a:pathLst>
            </a:custGeom>
            <a:solidFill>
              <a:srgbClr val="FF7F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76" name="Freeform 128"/>
            <p:cNvSpPr>
              <a:spLocks/>
            </p:cNvSpPr>
            <p:nvPr/>
          </p:nvSpPr>
          <p:spPr bwMode="auto">
            <a:xfrm>
              <a:off x="4867275" y="3013075"/>
              <a:ext cx="120650" cy="120650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30" y="30"/>
                </a:cxn>
                <a:cxn ang="0">
                  <a:pos x="20" y="42"/>
                </a:cxn>
                <a:cxn ang="0">
                  <a:pos x="10" y="54"/>
                </a:cxn>
                <a:cxn ang="0">
                  <a:pos x="4" y="66"/>
                </a:cxn>
                <a:cxn ang="0">
                  <a:pos x="0" y="76"/>
                </a:cxn>
                <a:cxn ang="0">
                  <a:pos x="0" y="76"/>
                </a:cxn>
                <a:cxn ang="0">
                  <a:pos x="10" y="72"/>
                </a:cxn>
                <a:cxn ang="0">
                  <a:pos x="22" y="66"/>
                </a:cxn>
                <a:cxn ang="0">
                  <a:pos x="34" y="56"/>
                </a:cxn>
                <a:cxn ang="0">
                  <a:pos x="46" y="46"/>
                </a:cxn>
                <a:cxn ang="0">
                  <a:pos x="46" y="46"/>
                </a:cxn>
                <a:cxn ang="0">
                  <a:pos x="58" y="34"/>
                </a:cxn>
                <a:cxn ang="0">
                  <a:pos x="66" y="22"/>
                </a:cxn>
                <a:cxn ang="0">
                  <a:pos x="72" y="10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66" y="4"/>
                </a:cxn>
                <a:cxn ang="0">
                  <a:pos x="54" y="10"/>
                </a:cxn>
                <a:cxn ang="0">
                  <a:pos x="42" y="18"/>
                </a:cxn>
                <a:cxn ang="0">
                  <a:pos x="30" y="30"/>
                </a:cxn>
                <a:cxn ang="0">
                  <a:pos x="30" y="30"/>
                </a:cxn>
              </a:cxnLst>
              <a:rect l="0" t="0" r="r" b="b"/>
              <a:pathLst>
                <a:path w="76" h="76">
                  <a:moveTo>
                    <a:pt x="30" y="30"/>
                  </a:moveTo>
                  <a:lnTo>
                    <a:pt x="30" y="30"/>
                  </a:lnTo>
                  <a:lnTo>
                    <a:pt x="20" y="42"/>
                  </a:lnTo>
                  <a:lnTo>
                    <a:pt x="10" y="54"/>
                  </a:lnTo>
                  <a:lnTo>
                    <a:pt x="4" y="6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10" y="72"/>
                  </a:lnTo>
                  <a:lnTo>
                    <a:pt x="22" y="66"/>
                  </a:lnTo>
                  <a:lnTo>
                    <a:pt x="34" y="56"/>
                  </a:lnTo>
                  <a:lnTo>
                    <a:pt x="46" y="46"/>
                  </a:lnTo>
                  <a:lnTo>
                    <a:pt x="46" y="46"/>
                  </a:lnTo>
                  <a:lnTo>
                    <a:pt x="58" y="34"/>
                  </a:lnTo>
                  <a:lnTo>
                    <a:pt x="66" y="22"/>
                  </a:lnTo>
                  <a:lnTo>
                    <a:pt x="72" y="1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6" y="4"/>
                  </a:lnTo>
                  <a:lnTo>
                    <a:pt x="54" y="10"/>
                  </a:lnTo>
                  <a:lnTo>
                    <a:pt x="42" y="18"/>
                  </a:lnTo>
                  <a:lnTo>
                    <a:pt x="30" y="30"/>
                  </a:lnTo>
                  <a:lnTo>
                    <a:pt x="30" y="30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77" name="Freeform 129"/>
            <p:cNvSpPr>
              <a:spLocks/>
            </p:cNvSpPr>
            <p:nvPr/>
          </p:nvSpPr>
          <p:spPr bwMode="auto">
            <a:xfrm>
              <a:off x="4635500" y="3368675"/>
              <a:ext cx="815975" cy="120650"/>
            </a:xfrm>
            <a:custGeom>
              <a:avLst/>
              <a:gdLst/>
              <a:ahLst/>
              <a:cxnLst>
                <a:cxn ang="0">
                  <a:pos x="488" y="28"/>
                </a:cxn>
                <a:cxn ang="0">
                  <a:pos x="466" y="24"/>
                </a:cxn>
                <a:cxn ang="0">
                  <a:pos x="412" y="20"/>
                </a:cxn>
                <a:cxn ang="0">
                  <a:pos x="412" y="20"/>
                </a:cxn>
                <a:cxn ang="0">
                  <a:pos x="376" y="20"/>
                </a:cxn>
                <a:cxn ang="0">
                  <a:pos x="310" y="4"/>
                </a:cxn>
                <a:cxn ang="0">
                  <a:pos x="296" y="2"/>
                </a:cxn>
                <a:cxn ang="0">
                  <a:pos x="256" y="2"/>
                </a:cxn>
                <a:cxn ang="0">
                  <a:pos x="210" y="12"/>
                </a:cxn>
                <a:cxn ang="0">
                  <a:pos x="186" y="18"/>
                </a:cxn>
                <a:cxn ang="0">
                  <a:pos x="146" y="20"/>
                </a:cxn>
                <a:cxn ang="0">
                  <a:pos x="98" y="10"/>
                </a:cxn>
                <a:cxn ang="0">
                  <a:pos x="82" y="8"/>
                </a:cxn>
                <a:cxn ang="0">
                  <a:pos x="42" y="8"/>
                </a:cxn>
                <a:cxn ang="0">
                  <a:pos x="10" y="12"/>
                </a:cxn>
                <a:cxn ang="0">
                  <a:pos x="0" y="22"/>
                </a:cxn>
                <a:cxn ang="0">
                  <a:pos x="10" y="64"/>
                </a:cxn>
                <a:cxn ang="0">
                  <a:pos x="18" y="64"/>
                </a:cxn>
                <a:cxn ang="0">
                  <a:pos x="68" y="68"/>
                </a:cxn>
                <a:cxn ang="0">
                  <a:pos x="98" y="66"/>
                </a:cxn>
                <a:cxn ang="0">
                  <a:pos x="122" y="60"/>
                </a:cxn>
                <a:cxn ang="0">
                  <a:pos x="166" y="56"/>
                </a:cxn>
                <a:cxn ang="0">
                  <a:pos x="210" y="64"/>
                </a:cxn>
                <a:cxn ang="0">
                  <a:pos x="232" y="70"/>
                </a:cxn>
                <a:cxn ang="0">
                  <a:pos x="282" y="76"/>
                </a:cxn>
                <a:cxn ang="0">
                  <a:pos x="310" y="72"/>
                </a:cxn>
                <a:cxn ang="0">
                  <a:pos x="342" y="64"/>
                </a:cxn>
                <a:cxn ang="0">
                  <a:pos x="394" y="54"/>
                </a:cxn>
                <a:cxn ang="0">
                  <a:pos x="412" y="56"/>
                </a:cxn>
                <a:cxn ang="0">
                  <a:pos x="466" y="52"/>
                </a:cxn>
                <a:cxn ang="0">
                  <a:pos x="488" y="48"/>
                </a:cxn>
                <a:cxn ang="0">
                  <a:pos x="488" y="28"/>
                </a:cxn>
              </a:cxnLst>
              <a:rect l="0" t="0" r="r" b="b"/>
              <a:pathLst>
                <a:path w="514" h="76">
                  <a:moveTo>
                    <a:pt x="488" y="28"/>
                  </a:moveTo>
                  <a:lnTo>
                    <a:pt x="488" y="28"/>
                  </a:lnTo>
                  <a:lnTo>
                    <a:pt x="480" y="26"/>
                  </a:lnTo>
                  <a:lnTo>
                    <a:pt x="466" y="24"/>
                  </a:lnTo>
                  <a:lnTo>
                    <a:pt x="442" y="20"/>
                  </a:lnTo>
                  <a:lnTo>
                    <a:pt x="412" y="20"/>
                  </a:lnTo>
                  <a:lnTo>
                    <a:pt x="412" y="20"/>
                  </a:lnTo>
                  <a:lnTo>
                    <a:pt x="412" y="20"/>
                  </a:lnTo>
                  <a:lnTo>
                    <a:pt x="394" y="22"/>
                  </a:lnTo>
                  <a:lnTo>
                    <a:pt x="376" y="20"/>
                  </a:lnTo>
                  <a:lnTo>
                    <a:pt x="342" y="12"/>
                  </a:lnTo>
                  <a:lnTo>
                    <a:pt x="310" y="4"/>
                  </a:lnTo>
                  <a:lnTo>
                    <a:pt x="310" y="4"/>
                  </a:lnTo>
                  <a:lnTo>
                    <a:pt x="296" y="2"/>
                  </a:lnTo>
                  <a:lnTo>
                    <a:pt x="282" y="0"/>
                  </a:lnTo>
                  <a:lnTo>
                    <a:pt x="256" y="2"/>
                  </a:lnTo>
                  <a:lnTo>
                    <a:pt x="232" y="6"/>
                  </a:lnTo>
                  <a:lnTo>
                    <a:pt x="210" y="12"/>
                  </a:lnTo>
                  <a:lnTo>
                    <a:pt x="186" y="18"/>
                  </a:lnTo>
                  <a:lnTo>
                    <a:pt x="186" y="18"/>
                  </a:lnTo>
                  <a:lnTo>
                    <a:pt x="166" y="20"/>
                  </a:lnTo>
                  <a:lnTo>
                    <a:pt x="146" y="20"/>
                  </a:lnTo>
                  <a:lnTo>
                    <a:pt x="122" y="16"/>
                  </a:lnTo>
                  <a:lnTo>
                    <a:pt x="98" y="10"/>
                  </a:lnTo>
                  <a:lnTo>
                    <a:pt x="98" y="10"/>
                  </a:lnTo>
                  <a:lnTo>
                    <a:pt x="82" y="8"/>
                  </a:lnTo>
                  <a:lnTo>
                    <a:pt x="68" y="8"/>
                  </a:lnTo>
                  <a:lnTo>
                    <a:pt x="42" y="8"/>
                  </a:lnTo>
                  <a:lnTo>
                    <a:pt x="20" y="10"/>
                  </a:lnTo>
                  <a:lnTo>
                    <a:pt x="10" y="12"/>
                  </a:lnTo>
                  <a:lnTo>
                    <a:pt x="0" y="14"/>
                  </a:lnTo>
                  <a:lnTo>
                    <a:pt x="0" y="22"/>
                  </a:lnTo>
                  <a:lnTo>
                    <a:pt x="0" y="62"/>
                  </a:lnTo>
                  <a:lnTo>
                    <a:pt x="10" y="64"/>
                  </a:lnTo>
                  <a:lnTo>
                    <a:pt x="10" y="64"/>
                  </a:lnTo>
                  <a:lnTo>
                    <a:pt x="18" y="64"/>
                  </a:lnTo>
                  <a:lnTo>
                    <a:pt x="40" y="68"/>
                  </a:lnTo>
                  <a:lnTo>
                    <a:pt x="68" y="68"/>
                  </a:lnTo>
                  <a:lnTo>
                    <a:pt x="82" y="68"/>
                  </a:lnTo>
                  <a:lnTo>
                    <a:pt x="98" y="66"/>
                  </a:lnTo>
                  <a:lnTo>
                    <a:pt x="98" y="66"/>
                  </a:lnTo>
                  <a:lnTo>
                    <a:pt x="122" y="60"/>
                  </a:lnTo>
                  <a:lnTo>
                    <a:pt x="146" y="56"/>
                  </a:lnTo>
                  <a:lnTo>
                    <a:pt x="166" y="56"/>
                  </a:lnTo>
                  <a:lnTo>
                    <a:pt x="186" y="58"/>
                  </a:lnTo>
                  <a:lnTo>
                    <a:pt x="210" y="64"/>
                  </a:lnTo>
                  <a:lnTo>
                    <a:pt x="210" y="64"/>
                  </a:lnTo>
                  <a:lnTo>
                    <a:pt x="232" y="70"/>
                  </a:lnTo>
                  <a:lnTo>
                    <a:pt x="256" y="74"/>
                  </a:lnTo>
                  <a:lnTo>
                    <a:pt x="282" y="76"/>
                  </a:lnTo>
                  <a:lnTo>
                    <a:pt x="296" y="74"/>
                  </a:lnTo>
                  <a:lnTo>
                    <a:pt x="310" y="72"/>
                  </a:lnTo>
                  <a:lnTo>
                    <a:pt x="342" y="64"/>
                  </a:lnTo>
                  <a:lnTo>
                    <a:pt x="342" y="64"/>
                  </a:lnTo>
                  <a:lnTo>
                    <a:pt x="376" y="56"/>
                  </a:lnTo>
                  <a:lnTo>
                    <a:pt x="394" y="54"/>
                  </a:lnTo>
                  <a:lnTo>
                    <a:pt x="412" y="56"/>
                  </a:lnTo>
                  <a:lnTo>
                    <a:pt x="412" y="56"/>
                  </a:lnTo>
                  <a:lnTo>
                    <a:pt x="442" y="56"/>
                  </a:lnTo>
                  <a:lnTo>
                    <a:pt x="466" y="52"/>
                  </a:lnTo>
                  <a:lnTo>
                    <a:pt x="480" y="50"/>
                  </a:lnTo>
                  <a:lnTo>
                    <a:pt x="488" y="48"/>
                  </a:lnTo>
                  <a:lnTo>
                    <a:pt x="514" y="38"/>
                  </a:lnTo>
                  <a:lnTo>
                    <a:pt x="488" y="28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78" name="Freeform 130"/>
            <p:cNvSpPr>
              <a:spLocks/>
            </p:cNvSpPr>
            <p:nvPr/>
          </p:nvSpPr>
          <p:spPr bwMode="auto">
            <a:xfrm>
              <a:off x="4654550" y="3384550"/>
              <a:ext cx="746125" cy="889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0" y="44"/>
                </a:cxn>
                <a:cxn ang="0">
                  <a:pos x="8" y="44"/>
                </a:cxn>
                <a:cxn ang="0">
                  <a:pos x="28" y="48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82" y="46"/>
                </a:cxn>
                <a:cxn ang="0">
                  <a:pos x="82" y="46"/>
                </a:cxn>
                <a:cxn ang="0">
                  <a:pos x="108" y="40"/>
                </a:cxn>
                <a:cxn ang="0">
                  <a:pos x="132" y="36"/>
                </a:cxn>
                <a:cxn ang="0">
                  <a:pos x="154" y="36"/>
                </a:cxn>
                <a:cxn ang="0">
                  <a:pos x="178" y="38"/>
                </a:cxn>
                <a:cxn ang="0">
                  <a:pos x="178" y="38"/>
                </a:cxn>
                <a:cxn ang="0">
                  <a:pos x="202" y="46"/>
                </a:cxn>
                <a:cxn ang="0">
                  <a:pos x="232" y="52"/>
                </a:cxn>
                <a:cxn ang="0">
                  <a:pos x="246" y="54"/>
                </a:cxn>
                <a:cxn ang="0">
                  <a:pos x="262" y="56"/>
                </a:cxn>
                <a:cxn ang="0">
                  <a:pos x="278" y="56"/>
                </a:cxn>
                <a:cxn ang="0">
                  <a:pos x="296" y="52"/>
                </a:cxn>
                <a:cxn ang="0">
                  <a:pos x="296" y="52"/>
                </a:cxn>
                <a:cxn ang="0">
                  <a:pos x="350" y="38"/>
                </a:cxn>
                <a:cxn ang="0">
                  <a:pos x="374" y="36"/>
                </a:cxn>
                <a:cxn ang="0">
                  <a:pos x="402" y="36"/>
                </a:cxn>
                <a:cxn ang="0">
                  <a:pos x="402" y="36"/>
                </a:cxn>
                <a:cxn ang="0">
                  <a:pos x="430" y="36"/>
                </a:cxn>
                <a:cxn ang="0">
                  <a:pos x="452" y="32"/>
                </a:cxn>
                <a:cxn ang="0">
                  <a:pos x="470" y="28"/>
                </a:cxn>
                <a:cxn ang="0">
                  <a:pos x="470" y="28"/>
                </a:cxn>
                <a:cxn ang="0">
                  <a:pos x="470" y="28"/>
                </a:cxn>
                <a:cxn ang="0">
                  <a:pos x="452" y="24"/>
                </a:cxn>
                <a:cxn ang="0">
                  <a:pos x="430" y="20"/>
                </a:cxn>
                <a:cxn ang="0">
                  <a:pos x="402" y="20"/>
                </a:cxn>
                <a:cxn ang="0">
                  <a:pos x="402" y="20"/>
                </a:cxn>
                <a:cxn ang="0">
                  <a:pos x="374" y="20"/>
                </a:cxn>
                <a:cxn ang="0">
                  <a:pos x="350" y="18"/>
                </a:cxn>
                <a:cxn ang="0">
                  <a:pos x="296" y="4"/>
                </a:cxn>
                <a:cxn ang="0">
                  <a:pos x="296" y="4"/>
                </a:cxn>
                <a:cxn ang="0">
                  <a:pos x="278" y="0"/>
                </a:cxn>
                <a:cxn ang="0">
                  <a:pos x="262" y="0"/>
                </a:cxn>
                <a:cxn ang="0">
                  <a:pos x="246" y="2"/>
                </a:cxn>
                <a:cxn ang="0">
                  <a:pos x="232" y="4"/>
                </a:cxn>
                <a:cxn ang="0">
                  <a:pos x="202" y="10"/>
                </a:cxn>
                <a:cxn ang="0">
                  <a:pos x="178" y="18"/>
                </a:cxn>
                <a:cxn ang="0">
                  <a:pos x="178" y="18"/>
                </a:cxn>
                <a:cxn ang="0">
                  <a:pos x="154" y="20"/>
                </a:cxn>
                <a:cxn ang="0">
                  <a:pos x="132" y="20"/>
                </a:cxn>
                <a:cxn ang="0">
                  <a:pos x="108" y="16"/>
                </a:cxn>
                <a:cxn ang="0">
                  <a:pos x="82" y="10"/>
                </a:cxn>
                <a:cxn ang="0">
                  <a:pos x="82" y="10"/>
                </a:cxn>
                <a:cxn ang="0">
                  <a:pos x="68" y="8"/>
                </a:cxn>
                <a:cxn ang="0">
                  <a:pos x="54" y="8"/>
                </a:cxn>
                <a:cxn ang="0">
                  <a:pos x="28" y="8"/>
                </a:cxn>
                <a:cxn ang="0">
                  <a:pos x="8" y="12"/>
                </a:cxn>
                <a:cxn ang="0">
                  <a:pos x="0" y="12"/>
                </a:cxn>
                <a:cxn ang="0">
                  <a:pos x="0" y="44"/>
                </a:cxn>
              </a:cxnLst>
              <a:rect l="0" t="0" r="r" b="b"/>
              <a:pathLst>
                <a:path w="470" h="56">
                  <a:moveTo>
                    <a:pt x="0" y="44"/>
                  </a:moveTo>
                  <a:lnTo>
                    <a:pt x="0" y="44"/>
                  </a:lnTo>
                  <a:lnTo>
                    <a:pt x="8" y="44"/>
                  </a:lnTo>
                  <a:lnTo>
                    <a:pt x="28" y="48"/>
                  </a:lnTo>
                  <a:lnTo>
                    <a:pt x="54" y="48"/>
                  </a:lnTo>
                  <a:lnTo>
                    <a:pt x="68" y="48"/>
                  </a:lnTo>
                  <a:lnTo>
                    <a:pt x="82" y="46"/>
                  </a:lnTo>
                  <a:lnTo>
                    <a:pt x="82" y="46"/>
                  </a:lnTo>
                  <a:lnTo>
                    <a:pt x="108" y="40"/>
                  </a:lnTo>
                  <a:lnTo>
                    <a:pt x="132" y="36"/>
                  </a:lnTo>
                  <a:lnTo>
                    <a:pt x="154" y="36"/>
                  </a:lnTo>
                  <a:lnTo>
                    <a:pt x="178" y="38"/>
                  </a:lnTo>
                  <a:lnTo>
                    <a:pt x="178" y="38"/>
                  </a:lnTo>
                  <a:lnTo>
                    <a:pt x="202" y="46"/>
                  </a:lnTo>
                  <a:lnTo>
                    <a:pt x="232" y="52"/>
                  </a:lnTo>
                  <a:lnTo>
                    <a:pt x="246" y="54"/>
                  </a:lnTo>
                  <a:lnTo>
                    <a:pt x="262" y="56"/>
                  </a:lnTo>
                  <a:lnTo>
                    <a:pt x="278" y="56"/>
                  </a:lnTo>
                  <a:lnTo>
                    <a:pt x="296" y="52"/>
                  </a:lnTo>
                  <a:lnTo>
                    <a:pt x="296" y="52"/>
                  </a:lnTo>
                  <a:lnTo>
                    <a:pt x="350" y="38"/>
                  </a:lnTo>
                  <a:lnTo>
                    <a:pt x="374" y="36"/>
                  </a:lnTo>
                  <a:lnTo>
                    <a:pt x="402" y="36"/>
                  </a:lnTo>
                  <a:lnTo>
                    <a:pt x="402" y="36"/>
                  </a:lnTo>
                  <a:lnTo>
                    <a:pt x="430" y="36"/>
                  </a:lnTo>
                  <a:lnTo>
                    <a:pt x="452" y="32"/>
                  </a:lnTo>
                  <a:lnTo>
                    <a:pt x="470" y="28"/>
                  </a:lnTo>
                  <a:lnTo>
                    <a:pt x="470" y="28"/>
                  </a:lnTo>
                  <a:lnTo>
                    <a:pt x="470" y="28"/>
                  </a:lnTo>
                  <a:lnTo>
                    <a:pt x="452" y="24"/>
                  </a:lnTo>
                  <a:lnTo>
                    <a:pt x="430" y="20"/>
                  </a:lnTo>
                  <a:lnTo>
                    <a:pt x="402" y="20"/>
                  </a:lnTo>
                  <a:lnTo>
                    <a:pt x="402" y="20"/>
                  </a:lnTo>
                  <a:lnTo>
                    <a:pt x="374" y="20"/>
                  </a:lnTo>
                  <a:lnTo>
                    <a:pt x="350" y="18"/>
                  </a:lnTo>
                  <a:lnTo>
                    <a:pt x="296" y="4"/>
                  </a:lnTo>
                  <a:lnTo>
                    <a:pt x="296" y="4"/>
                  </a:lnTo>
                  <a:lnTo>
                    <a:pt x="278" y="0"/>
                  </a:lnTo>
                  <a:lnTo>
                    <a:pt x="262" y="0"/>
                  </a:lnTo>
                  <a:lnTo>
                    <a:pt x="246" y="2"/>
                  </a:lnTo>
                  <a:lnTo>
                    <a:pt x="232" y="4"/>
                  </a:lnTo>
                  <a:lnTo>
                    <a:pt x="202" y="10"/>
                  </a:lnTo>
                  <a:lnTo>
                    <a:pt x="178" y="18"/>
                  </a:lnTo>
                  <a:lnTo>
                    <a:pt x="178" y="18"/>
                  </a:lnTo>
                  <a:lnTo>
                    <a:pt x="154" y="20"/>
                  </a:lnTo>
                  <a:lnTo>
                    <a:pt x="132" y="20"/>
                  </a:lnTo>
                  <a:lnTo>
                    <a:pt x="108" y="16"/>
                  </a:lnTo>
                  <a:lnTo>
                    <a:pt x="82" y="10"/>
                  </a:lnTo>
                  <a:lnTo>
                    <a:pt x="82" y="10"/>
                  </a:lnTo>
                  <a:lnTo>
                    <a:pt x="68" y="8"/>
                  </a:lnTo>
                  <a:lnTo>
                    <a:pt x="54" y="8"/>
                  </a:lnTo>
                  <a:lnTo>
                    <a:pt x="28" y="8"/>
                  </a:lnTo>
                  <a:lnTo>
                    <a:pt x="8" y="12"/>
                  </a:lnTo>
                  <a:lnTo>
                    <a:pt x="0" y="12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7F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79" name="Freeform 131"/>
            <p:cNvSpPr>
              <a:spLocks/>
            </p:cNvSpPr>
            <p:nvPr/>
          </p:nvSpPr>
          <p:spPr bwMode="auto">
            <a:xfrm>
              <a:off x="4991100" y="3413125"/>
              <a:ext cx="168275" cy="31750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54" y="0"/>
                </a:cxn>
                <a:cxn ang="0">
                  <a:pos x="36" y="0"/>
                </a:cxn>
                <a:cxn ang="0">
                  <a:pos x="22" y="2"/>
                </a:cxn>
                <a:cxn ang="0">
                  <a:pos x="10" y="6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10" y="14"/>
                </a:cxn>
                <a:cxn ang="0">
                  <a:pos x="22" y="18"/>
                </a:cxn>
                <a:cxn ang="0">
                  <a:pos x="36" y="20"/>
                </a:cxn>
                <a:cxn ang="0">
                  <a:pos x="54" y="20"/>
                </a:cxn>
                <a:cxn ang="0">
                  <a:pos x="54" y="20"/>
                </a:cxn>
                <a:cxn ang="0">
                  <a:pos x="70" y="20"/>
                </a:cxn>
                <a:cxn ang="0">
                  <a:pos x="84" y="18"/>
                </a:cxn>
                <a:cxn ang="0">
                  <a:pos x="98" y="14"/>
                </a:cxn>
                <a:cxn ang="0">
                  <a:pos x="106" y="10"/>
                </a:cxn>
                <a:cxn ang="0">
                  <a:pos x="106" y="10"/>
                </a:cxn>
                <a:cxn ang="0">
                  <a:pos x="98" y="6"/>
                </a:cxn>
                <a:cxn ang="0">
                  <a:pos x="84" y="2"/>
                </a:cxn>
                <a:cxn ang="0">
                  <a:pos x="70" y="0"/>
                </a:cxn>
                <a:cxn ang="0">
                  <a:pos x="54" y="0"/>
                </a:cxn>
                <a:cxn ang="0">
                  <a:pos x="54" y="0"/>
                </a:cxn>
              </a:cxnLst>
              <a:rect l="0" t="0" r="r" b="b"/>
              <a:pathLst>
                <a:path w="106" h="20">
                  <a:moveTo>
                    <a:pt x="54" y="0"/>
                  </a:moveTo>
                  <a:lnTo>
                    <a:pt x="54" y="0"/>
                  </a:lnTo>
                  <a:lnTo>
                    <a:pt x="36" y="0"/>
                  </a:lnTo>
                  <a:lnTo>
                    <a:pt x="22" y="2"/>
                  </a:lnTo>
                  <a:lnTo>
                    <a:pt x="10" y="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0" y="14"/>
                  </a:lnTo>
                  <a:lnTo>
                    <a:pt x="22" y="18"/>
                  </a:lnTo>
                  <a:lnTo>
                    <a:pt x="36" y="20"/>
                  </a:lnTo>
                  <a:lnTo>
                    <a:pt x="54" y="20"/>
                  </a:lnTo>
                  <a:lnTo>
                    <a:pt x="54" y="20"/>
                  </a:lnTo>
                  <a:lnTo>
                    <a:pt x="70" y="20"/>
                  </a:lnTo>
                  <a:lnTo>
                    <a:pt x="84" y="18"/>
                  </a:lnTo>
                  <a:lnTo>
                    <a:pt x="98" y="14"/>
                  </a:lnTo>
                  <a:lnTo>
                    <a:pt x="106" y="10"/>
                  </a:lnTo>
                  <a:lnTo>
                    <a:pt x="106" y="10"/>
                  </a:lnTo>
                  <a:lnTo>
                    <a:pt x="98" y="6"/>
                  </a:lnTo>
                  <a:lnTo>
                    <a:pt x="84" y="2"/>
                  </a:lnTo>
                  <a:lnTo>
                    <a:pt x="70" y="0"/>
                  </a:lnTo>
                  <a:lnTo>
                    <a:pt x="5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0" name="Freeform 132"/>
            <p:cNvSpPr>
              <a:spLocks/>
            </p:cNvSpPr>
            <p:nvPr/>
          </p:nvSpPr>
          <p:spPr bwMode="auto">
            <a:xfrm>
              <a:off x="4591050" y="3448050"/>
              <a:ext cx="603250" cy="603250"/>
            </a:xfrm>
            <a:custGeom>
              <a:avLst/>
              <a:gdLst/>
              <a:ahLst/>
              <a:cxnLst>
                <a:cxn ang="0">
                  <a:pos x="368" y="354"/>
                </a:cxn>
                <a:cxn ang="0">
                  <a:pos x="356" y="334"/>
                </a:cxn>
                <a:cxn ang="0">
                  <a:pos x="320" y="296"/>
                </a:cxn>
                <a:cxn ang="0">
                  <a:pos x="320" y="296"/>
                </a:cxn>
                <a:cxn ang="0">
                  <a:pos x="296" y="270"/>
                </a:cxn>
                <a:cxn ang="0">
                  <a:pos x="260" y="212"/>
                </a:cxn>
                <a:cxn ang="0">
                  <a:pos x="252" y="200"/>
                </a:cxn>
                <a:cxn ang="0">
                  <a:pos x="224" y="172"/>
                </a:cxn>
                <a:cxn ang="0">
                  <a:pos x="184" y="146"/>
                </a:cxn>
                <a:cxn ang="0">
                  <a:pos x="164" y="134"/>
                </a:cxn>
                <a:cxn ang="0">
                  <a:pos x="132" y="106"/>
                </a:cxn>
                <a:cxn ang="0">
                  <a:pos x="104" y="66"/>
                </a:cxn>
                <a:cxn ang="0">
                  <a:pos x="96" y="54"/>
                </a:cxn>
                <a:cxn ang="0">
                  <a:pos x="66" y="24"/>
                </a:cxn>
                <a:cxn ang="0">
                  <a:pos x="42" y="6"/>
                </a:cxn>
                <a:cxn ang="0">
                  <a:pos x="28" y="6"/>
                </a:cxn>
                <a:cxn ang="0">
                  <a:pos x="6" y="40"/>
                </a:cxn>
                <a:cxn ang="0">
                  <a:pos x="10" y="48"/>
                </a:cxn>
                <a:cxn ang="0">
                  <a:pos x="42" y="86"/>
                </a:cxn>
                <a:cxn ang="0">
                  <a:pos x="66" y="104"/>
                </a:cxn>
                <a:cxn ang="0">
                  <a:pos x="88" y="118"/>
                </a:cxn>
                <a:cxn ang="0">
                  <a:pos x="120" y="146"/>
                </a:cxn>
                <a:cxn ang="0">
                  <a:pos x="146" y="184"/>
                </a:cxn>
                <a:cxn ang="0">
                  <a:pos x="158" y="204"/>
                </a:cxn>
                <a:cxn ang="0">
                  <a:pos x="190" y="244"/>
                </a:cxn>
                <a:cxn ang="0">
                  <a:pos x="212" y="260"/>
                </a:cxn>
                <a:cxn ang="0">
                  <a:pos x="240" y="276"/>
                </a:cxn>
                <a:cxn ang="0">
                  <a:pos x="282" y="306"/>
                </a:cxn>
                <a:cxn ang="0">
                  <a:pos x="296" y="320"/>
                </a:cxn>
                <a:cxn ang="0">
                  <a:pos x="334" y="356"/>
                </a:cxn>
                <a:cxn ang="0">
                  <a:pos x="354" y="368"/>
                </a:cxn>
                <a:cxn ang="0">
                  <a:pos x="368" y="354"/>
                </a:cxn>
              </a:cxnLst>
              <a:rect l="0" t="0" r="r" b="b"/>
              <a:pathLst>
                <a:path w="380" h="380">
                  <a:moveTo>
                    <a:pt x="368" y="354"/>
                  </a:moveTo>
                  <a:lnTo>
                    <a:pt x="368" y="354"/>
                  </a:lnTo>
                  <a:lnTo>
                    <a:pt x="364" y="348"/>
                  </a:lnTo>
                  <a:lnTo>
                    <a:pt x="356" y="334"/>
                  </a:lnTo>
                  <a:lnTo>
                    <a:pt x="342" y="316"/>
                  </a:lnTo>
                  <a:lnTo>
                    <a:pt x="320" y="296"/>
                  </a:lnTo>
                  <a:lnTo>
                    <a:pt x="320" y="296"/>
                  </a:lnTo>
                  <a:lnTo>
                    <a:pt x="320" y="296"/>
                  </a:lnTo>
                  <a:lnTo>
                    <a:pt x="306" y="282"/>
                  </a:lnTo>
                  <a:lnTo>
                    <a:pt x="296" y="270"/>
                  </a:lnTo>
                  <a:lnTo>
                    <a:pt x="276" y="240"/>
                  </a:lnTo>
                  <a:lnTo>
                    <a:pt x="260" y="212"/>
                  </a:lnTo>
                  <a:lnTo>
                    <a:pt x="260" y="212"/>
                  </a:lnTo>
                  <a:lnTo>
                    <a:pt x="252" y="200"/>
                  </a:lnTo>
                  <a:lnTo>
                    <a:pt x="244" y="190"/>
                  </a:lnTo>
                  <a:lnTo>
                    <a:pt x="224" y="172"/>
                  </a:lnTo>
                  <a:lnTo>
                    <a:pt x="204" y="158"/>
                  </a:lnTo>
                  <a:lnTo>
                    <a:pt x="184" y="146"/>
                  </a:lnTo>
                  <a:lnTo>
                    <a:pt x="164" y="134"/>
                  </a:lnTo>
                  <a:lnTo>
                    <a:pt x="164" y="134"/>
                  </a:lnTo>
                  <a:lnTo>
                    <a:pt x="146" y="120"/>
                  </a:lnTo>
                  <a:lnTo>
                    <a:pt x="132" y="106"/>
                  </a:lnTo>
                  <a:lnTo>
                    <a:pt x="118" y="88"/>
                  </a:lnTo>
                  <a:lnTo>
                    <a:pt x="104" y="66"/>
                  </a:lnTo>
                  <a:lnTo>
                    <a:pt x="104" y="66"/>
                  </a:lnTo>
                  <a:lnTo>
                    <a:pt x="96" y="54"/>
                  </a:lnTo>
                  <a:lnTo>
                    <a:pt x="86" y="44"/>
                  </a:lnTo>
                  <a:lnTo>
                    <a:pt x="66" y="24"/>
                  </a:lnTo>
                  <a:lnTo>
                    <a:pt x="50" y="12"/>
                  </a:lnTo>
                  <a:lnTo>
                    <a:pt x="42" y="6"/>
                  </a:lnTo>
                  <a:lnTo>
                    <a:pt x="34" y="0"/>
                  </a:lnTo>
                  <a:lnTo>
                    <a:pt x="28" y="6"/>
                  </a:lnTo>
                  <a:lnTo>
                    <a:pt x="0" y="34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10" y="48"/>
                  </a:lnTo>
                  <a:lnTo>
                    <a:pt x="24" y="66"/>
                  </a:lnTo>
                  <a:lnTo>
                    <a:pt x="42" y="86"/>
                  </a:lnTo>
                  <a:lnTo>
                    <a:pt x="54" y="96"/>
                  </a:lnTo>
                  <a:lnTo>
                    <a:pt x="66" y="104"/>
                  </a:lnTo>
                  <a:lnTo>
                    <a:pt x="66" y="104"/>
                  </a:lnTo>
                  <a:lnTo>
                    <a:pt x="88" y="118"/>
                  </a:lnTo>
                  <a:lnTo>
                    <a:pt x="106" y="132"/>
                  </a:lnTo>
                  <a:lnTo>
                    <a:pt x="120" y="146"/>
                  </a:lnTo>
                  <a:lnTo>
                    <a:pt x="134" y="164"/>
                  </a:lnTo>
                  <a:lnTo>
                    <a:pt x="146" y="184"/>
                  </a:lnTo>
                  <a:lnTo>
                    <a:pt x="146" y="184"/>
                  </a:lnTo>
                  <a:lnTo>
                    <a:pt x="158" y="204"/>
                  </a:lnTo>
                  <a:lnTo>
                    <a:pt x="172" y="224"/>
                  </a:lnTo>
                  <a:lnTo>
                    <a:pt x="190" y="244"/>
                  </a:lnTo>
                  <a:lnTo>
                    <a:pt x="200" y="252"/>
                  </a:lnTo>
                  <a:lnTo>
                    <a:pt x="212" y="260"/>
                  </a:lnTo>
                  <a:lnTo>
                    <a:pt x="240" y="276"/>
                  </a:lnTo>
                  <a:lnTo>
                    <a:pt x="240" y="276"/>
                  </a:lnTo>
                  <a:lnTo>
                    <a:pt x="270" y="296"/>
                  </a:lnTo>
                  <a:lnTo>
                    <a:pt x="282" y="306"/>
                  </a:lnTo>
                  <a:lnTo>
                    <a:pt x="296" y="320"/>
                  </a:lnTo>
                  <a:lnTo>
                    <a:pt x="296" y="320"/>
                  </a:lnTo>
                  <a:lnTo>
                    <a:pt x="316" y="342"/>
                  </a:lnTo>
                  <a:lnTo>
                    <a:pt x="334" y="356"/>
                  </a:lnTo>
                  <a:lnTo>
                    <a:pt x="348" y="364"/>
                  </a:lnTo>
                  <a:lnTo>
                    <a:pt x="354" y="368"/>
                  </a:lnTo>
                  <a:lnTo>
                    <a:pt x="380" y="380"/>
                  </a:lnTo>
                  <a:lnTo>
                    <a:pt x="368" y="354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1" name="Freeform 133"/>
            <p:cNvSpPr>
              <a:spLocks/>
            </p:cNvSpPr>
            <p:nvPr/>
          </p:nvSpPr>
          <p:spPr bwMode="auto">
            <a:xfrm>
              <a:off x="4613275" y="3470275"/>
              <a:ext cx="546100" cy="546100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22"/>
                </a:cxn>
                <a:cxn ang="0">
                  <a:pos x="4" y="28"/>
                </a:cxn>
                <a:cxn ang="0">
                  <a:pos x="16" y="44"/>
                </a:cxn>
                <a:cxn ang="0">
                  <a:pos x="34" y="64"/>
                </a:cxn>
                <a:cxn ang="0">
                  <a:pos x="46" y="72"/>
                </a:cxn>
                <a:cxn ang="0">
                  <a:pos x="56" y="82"/>
                </a:cxn>
                <a:cxn ang="0">
                  <a:pos x="56" y="82"/>
                </a:cxn>
                <a:cxn ang="0">
                  <a:pos x="78" y="96"/>
                </a:cxn>
                <a:cxn ang="0">
                  <a:pos x="98" y="110"/>
                </a:cxn>
                <a:cxn ang="0">
                  <a:pos x="114" y="126"/>
                </a:cxn>
                <a:cxn ang="0">
                  <a:pos x="128" y="144"/>
                </a:cxn>
                <a:cxn ang="0">
                  <a:pos x="128" y="144"/>
                </a:cxn>
                <a:cxn ang="0">
                  <a:pos x="142" y="166"/>
                </a:cxn>
                <a:cxn ang="0">
                  <a:pos x="158" y="192"/>
                </a:cxn>
                <a:cxn ang="0">
                  <a:pos x="166" y="204"/>
                </a:cxn>
                <a:cxn ang="0">
                  <a:pos x="176" y="216"/>
                </a:cxn>
                <a:cxn ang="0">
                  <a:pos x="188" y="228"/>
                </a:cxn>
                <a:cxn ang="0">
                  <a:pos x="202" y="236"/>
                </a:cxn>
                <a:cxn ang="0">
                  <a:pos x="202" y="236"/>
                </a:cxn>
                <a:cxn ang="0">
                  <a:pos x="250" y="266"/>
                </a:cxn>
                <a:cxn ang="0">
                  <a:pos x="270" y="280"/>
                </a:cxn>
                <a:cxn ang="0">
                  <a:pos x="290" y="300"/>
                </a:cxn>
                <a:cxn ang="0">
                  <a:pos x="290" y="300"/>
                </a:cxn>
                <a:cxn ang="0">
                  <a:pos x="310" y="320"/>
                </a:cxn>
                <a:cxn ang="0">
                  <a:pos x="326" y="334"/>
                </a:cxn>
                <a:cxn ang="0">
                  <a:pos x="344" y="344"/>
                </a:cxn>
                <a:cxn ang="0">
                  <a:pos x="344" y="344"/>
                </a:cxn>
                <a:cxn ang="0">
                  <a:pos x="344" y="344"/>
                </a:cxn>
                <a:cxn ang="0">
                  <a:pos x="334" y="326"/>
                </a:cxn>
                <a:cxn ang="0">
                  <a:pos x="320" y="310"/>
                </a:cxn>
                <a:cxn ang="0">
                  <a:pos x="300" y="290"/>
                </a:cxn>
                <a:cxn ang="0">
                  <a:pos x="300" y="290"/>
                </a:cxn>
                <a:cxn ang="0">
                  <a:pos x="280" y="270"/>
                </a:cxn>
                <a:cxn ang="0">
                  <a:pos x="266" y="250"/>
                </a:cxn>
                <a:cxn ang="0">
                  <a:pos x="238" y="202"/>
                </a:cxn>
                <a:cxn ang="0">
                  <a:pos x="238" y="202"/>
                </a:cxn>
                <a:cxn ang="0">
                  <a:pos x="228" y="188"/>
                </a:cxn>
                <a:cxn ang="0">
                  <a:pos x="216" y="176"/>
                </a:cxn>
                <a:cxn ang="0">
                  <a:pos x="204" y="166"/>
                </a:cxn>
                <a:cxn ang="0">
                  <a:pos x="192" y="158"/>
                </a:cxn>
                <a:cxn ang="0">
                  <a:pos x="166" y="142"/>
                </a:cxn>
                <a:cxn ang="0">
                  <a:pos x="144" y="128"/>
                </a:cxn>
                <a:cxn ang="0">
                  <a:pos x="144" y="128"/>
                </a:cxn>
                <a:cxn ang="0">
                  <a:pos x="126" y="114"/>
                </a:cxn>
                <a:cxn ang="0">
                  <a:pos x="110" y="98"/>
                </a:cxn>
                <a:cxn ang="0">
                  <a:pos x="96" y="78"/>
                </a:cxn>
                <a:cxn ang="0">
                  <a:pos x="82" y="56"/>
                </a:cxn>
                <a:cxn ang="0">
                  <a:pos x="82" y="56"/>
                </a:cxn>
                <a:cxn ang="0">
                  <a:pos x="72" y="46"/>
                </a:cxn>
                <a:cxn ang="0">
                  <a:pos x="64" y="34"/>
                </a:cxn>
                <a:cxn ang="0">
                  <a:pos x="44" y="16"/>
                </a:cxn>
                <a:cxn ang="0">
                  <a:pos x="28" y="4"/>
                </a:cxn>
                <a:cxn ang="0">
                  <a:pos x="22" y="0"/>
                </a:cxn>
                <a:cxn ang="0">
                  <a:pos x="0" y="22"/>
                </a:cxn>
              </a:cxnLst>
              <a:rect l="0" t="0" r="r" b="b"/>
              <a:pathLst>
                <a:path w="344" h="344">
                  <a:moveTo>
                    <a:pt x="0" y="22"/>
                  </a:moveTo>
                  <a:lnTo>
                    <a:pt x="0" y="22"/>
                  </a:lnTo>
                  <a:lnTo>
                    <a:pt x="4" y="28"/>
                  </a:lnTo>
                  <a:lnTo>
                    <a:pt x="16" y="44"/>
                  </a:lnTo>
                  <a:lnTo>
                    <a:pt x="34" y="64"/>
                  </a:lnTo>
                  <a:lnTo>
                    <a:pt x="46" y="72"/>
                  </a:lnTo>
                  <a:lnTo>
                    <a:pt x="56" y="82"/>
                  </a:lnTo>
                  <a:lnTo>
                    <a:pt x="56" y="82"/>
                  </a:lnTo>
                  <a:lnTo>
                    <a:pt x="78" y="96"/>
                  </a:lnTo>
                  <a:lnTo>
                    <a:pt x="98" y="110"/>
                  </a:lnTo>
                  <a:lnTo>
                    <a:pt x="114" y="126"/>
                  </a:lnTo>
                  <a:lnTo>
                    <a:pt x="128" y="144"/>
                  </a:lnTo>
                  <a:lnTo>
                    <a:pt x="128" y="144"/>
                  </a:lnTo>
                  <a:lnTo>
                    <a:pt x="142" y="166"/>
                  </a:lnTo>
                  <a:lnTo>
                    <a:pt x="158" y="192"/>
                  </a:lnTo>
                  <a:lnTo>
                    <a:pt x="166" y="204"/>
                  </a:lnTo>
                  <a:lnTo>
                    <a:pt x="176" y="216"/>
                  </a:lnTo>
                  <a:lnTo>
                    <a:pt x="188" y="228"/>
                  </a:lnTo>
                  <a:lnTo>
                    <a:pt x="202" y="236"/>
                  </a:lnTo>
                  <a:lnTo>
                    <a:pt x="202" y="236"/>
                  </a:lnTo>
                  <a:lnTo>
                    <a:pt x="250" y="266"/>
                  </a:lnTo>
                  <a:lnTo>
                    <a:pt x="270" y="280"/>
                  </a:lnTo>
                  <a:lnTo>
                    <a:pt x="290" y="300"/>
                  </a:lnTo>
                  <a:lnTo>
                    <a:pt x="290" y="300"/>
                  </a:lnTo>
                  <a:lnTo>
                    <a:pt x="310" y="320"/>
                  </a:lnTo>
                  <a:lnTo>
                    <a:pt x="326" y="334"/>
                  </a:lnTo>
                  <a:lnTo>
                    <a:pt x="344" y="344"/>
                  </a:lnTo>
                  <a:lnTo>
                    <a:pt x="344" y="344"/>
                  </a:lnTo>
                  <a:lnTo>
                    <a:pt x="344" y="344"/>
                  </a:lnTo>
                  <a:lnTo>
                    <a:pt x="334" y="326"/>
                  </a:lnTo>
                  <a:lnTo>
                    <a:pt x="320" y="310"/>
                  </a:lnTo>
                  <a:lnTo>
                    <a:pt x="300" y="290"/>
                  </a:lnTo>
                  <a:lnTo>
                    <a:pt x="300" y="290"/>
                  </a:lnTo>
                  <a:lnTo>
                    <a:pt x="280" y="270"/>
                  </a:lnTo>
                  <a:lnTo>
                    <a:pt x="266" y="250"/>
                  </a:lnTo>
                  <a:lnTo>
                    <a:pt x="238" y="202"/>
                  </a:lnTo>
                  <a:lnTo>
                    <a:pt x="238" y="202"/>
                  </a:lnTo>
                  <a:lnTo>
                    <a:pt x="228" y="188"/>
                  </a:lnTo>
                  <a:lnTo>
                    <a:pt x="216" y="176"/>
                  </a:lnTo>
                  <a:lnTo>
                    <a:pt x="204" y="166"/>
                  </a:lnTo>
                  <a:lnTo>
                    <a:pt x="192" y="158"/>
                  </a:lnTo>
                  <a:lnTo>
                    <a:pt x="166" y="142"/>
                  </a:lnTo>
                  <a:lnTo>
                    <a:pt x="144" y="128"/>
                  </a:lnTo>
                  <a:lnTo>
                    <a:pt x="144" y="128"/>
                  </a:lnTo>
                  <a:lnTo>
                    <a:pt x="126" y="114"/>
                  </a:lnTo>
                  <a:lnTo>
                    <a:pt x="110" y="98"/>
                  </a:lnTo>
                  <a:lnTo>
                    <a:pt x="96" y="78"/>
                  </a:lnTo>
                  <a:lnTo>
                    <a:pt x="82" y="56"/>
                  </a:lnTo>
                  <a:lnTo>
                    <a:pt x="82" y="56"/>
                  </a:lnTo>
                  <a:lnTo>
                    <a:pt x="72" y="46"/>
                  </a:lnTo>
                  <a:lnTo>
                    <a:pt x="64" y="34"/>
                  </a:lnTo>
                  <a:lnTo>
                    <a:pt x="44" y="16"/>
                  </a:lnTo>
                  <a:lnTo>
                    <a:pt x="28" y="4"/>
                  </a:lnTo>
                  <a:lnTo>
                    <a:pt x="22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7F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2" name="Freeform 134"/>
            <p:cNvSpPr>
              <a:spLocks/>
            </p:cNvSpPr>
            <p:nvPr/>
          </p:nvSpPr>
          <p:spPr bwMode="auto">
            <a:xfrm>
              <a:off x="4867275" y="3724275"/>
              <a:ext cx="120650" cy="120650"/>
            </a:xfrm>
            <a:custGeom>
              <a:avLst/>
              <a:gdLst/>
              <a:ahLst/>
              <a:cxnLst>
                <a:cxn ang="0">
                  <a:pos x="46" y="30"/>
                </a:cxn>
                <a:cxn ang="0">
                  <a:pos x="46" y="30"/>
                </a:cxn>
                <a:cxn ang="0">
                  <a:pos x="34" y="20"/>
                </a:cxn>
                <a:cxn ang="0">
                  <a:pos x="22" y="10"/>
                </a:cxn>
                <a:cxn ang="0">
                  <a:pos x="10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10"/>
                </a:cxn>
                <a:cxn ang="0">
                  <a:pos x="10" y="22"/>
                </a:cxn>
                <a:cxn ang="0">
                  <a:pos x="20" y="34"/>
                </a:cxn>
                <a:cxn ang="0">
                  <a:pos x="30" y="46"/>
                </a:cxn>
                <a:cxn ang="0">
                  <a:pos x="30" y="46"/>
                </a:cxn>
                <a:cxn ang="0">
                  <a:pos x="42" y="58"/>
                </a:cxn>
                <a:cxn ang="0">
                  <a:pos x="54" y="66"/>
                </a:cxn>
                <a:cxn ang="0">
                  <a:pos x="66" y="72"/>
                </a:cxn>
                <a:cxn ang="0">
                  <a:pos x="76" y="76"/>
                </a:cxn>
                <a:cxn ang="0">
                  <a:pos x="76" y="76"/>
                </a:cxn>
                <a:cxn ang="0">
                  <a:pos x="72" y="66"/>
                </a:cxn>
                <a:cxn ang="0">
                  <a:pos x="66" y="54"/>
                </a:cxn>
                <a:cxn ang="0">
                  <a:pos x="58" y="42"/>
                </a:cxn>
                <a:cxn ang="0">
                  <a:pos x="46" y="30"/>
                </a:cxn>
                <a:cxn ang="0">
                  <a:pos x="46" y="30"/>
                </a:cxn>
              </a:cxnLst>
              <a:rect l="0" t="0" r="r" b="b"/>
              <a:pathLst>
                <a:path w="76" h="76">
                  <a:moveTo>
                    <a:pt x="46" y="30"/>
                  </a:moveTo>
                  <a:lnTo>
                    <a:pt x="46" y="30"/>
                  </a:lnTo>
                  <a:lnTo>
                    <a:pt x="34" y="20"/>
                  </a:lnTo>
                  <a:lnTo>
                    <a:pt x="22" y="10"/>
                  </a:lnTo>
                  <a:lnTo>
                    <a:pt x="10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10"/>
                  </a:lnTo>
                  <a:lnTo>
                    <a:pt x="10" y="22"/>
                  </a:lnTo>
                  <a:lnTo>
                    <a:pt x="20" y="34"/>
                  </a:lnTo>
                  <a:lnTo>
                    <a:pt x="30" y="46"/>
                  </a:lnTo>
                  <a:lnTo>
                    <a:pt x="30" y="46"/>
                  </a:lnTo>
                  <a:lnTo>
                    <a:pt x="42" y="58"/>
                  </a:lnTo>
                  <a:lnTo>
                    <a:pt x="54" y="66"/>
                  </a:lnTo>
                  <a:lnTo>
                    <a:pt x="66" y="72"/>
                  </a:lnTo>
                  <a:lnTo>
                    <a:pt x="76" y="76"/>
                  </a:lnTo>
                  <a:lnTo>
                    <a:pt x="76" y="76"/>
                  </a:lnTo>
                  <a:lnTo>
                    <a:pt x="72" y="66"/>
                  </a:lnTo>
                  <a:lnTo>
                    <a:pt x="66" y="54"/>
                  </a:lnTo>
                  <a:lnTo>
                    <a:pt x="58" y="42"/>
                  </a:lnTo>
                  <a:lnTo>
                    <a:pt x="46" y="30"/>
                  </a:lnTo>
                  <a:lnTo>
                    <a:pt x="46" y="30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3" name="Freeform 135"/>
            <p:cNvSpPr>
              <a:spLocks/>
            </p:cNvSpPr>
            <p:nvPr/>
          </p:nvSpPr>
          <p:spPr bwMode="auto">
            <a:xfrm>
              <a:off x="4511675" y="3492500"/>
              <a:ext cx="120650" cy="815975"/>
            </a:xfrm>
            <a:custGeom>
              <a:avLst/>
              <a:gdLst/>
              <a:ahLst/>
              <a:cxnLst>
                <a:cxn ang="0">
                  <a:pos x="48" y="488"/>
                </a:cxn>
                <a:cxn ang="0">
                  <a:pos x="52" y="466"/>
                </a:cxn>
                <a:cxn ang="0">
                  <a:pos x="56" y="412"/>
                </a:cxn>
                <a:cxn ang="0">
                  <a:pos x="56" y="412"/>
                </a:cxn>
                <a:cxn ang="0">
                  <a:pos x="56" y="376"/>
                </a:cxn>
                <a:cxn ang="0">
                  <a:pos x="72" y="310"/>
                </a:cxn>
                <a:cxn ang="0">
                  <a:pos x="74" y="296"/>
                </a:cxn>
                <a:cxn ang="0">
                  <a:pos x="74" y="256"/>
                </a:cxn>
                <a:cxn ang="0">
                  <a:pos x="64" y="210"/>
                </a:cxn>
                <a:cxn ang="0">
                  <a:pos x="58" y="186"/>
                </a:cxn>
                <a:cxn ang="0">
                  <a:pos x="56" y="146"/>
                </a:cxn>
                <a:cxn ang="0">
                  <a:pos x="66" y="98"/>
                </a:cxn>
                <a:cxn ang="0">
                  <a:pos x="68" y="82"/>
                </a:cxn>
                <a:cxn ang="0">
                  <a:pos x="68" y="42"/>
                </a:cxn>
                <a:cxn ang="0">
                  <a:pos x="64" y="10"/>
                </a:cxn>
                <a:cxn ang="0">
                  <a:pos x="54" y="0"/>
                </a:cxn>
                <a:cxn ang="0">
                  <a:pos x="12" y="10"/>
                </a:cxn>
                <a:cxn ang="0">
                  <a:pos x="12" y="18"/>
                </a:cxn>
                <a:cxn ang="0">
                  <a:pos x="8" y="68"/>
                </a:cxn>
                <a:cxn ang="0">
                  <a:pos x="10" y="98"/>
                </a:cxn>
                <a:cxn ang="0">
                  <a:pos x="16" y="122"/>
                </a:cxn>
                <a:cxn ang="0">
                  <a:pos x="20" y="166"/>
                </a:cxn>
                <a:cxn ang="0">
                  <a:pos x="12" y="210"/>
                </a:cxn>
                <a:cxn ang="0">
                  <a:pos x="6" y="232"/>
                </a:cxn>
                <a:cxn ang="0">
                  <a:pos x="0" y="282"/>
                </a:cxn>
                <a:cxn ang="0">
                  <a:pos x="4" y="310"/>
                </a:cxn>
                <a:cxn ang="0">
                  <a:pos x="12" y="342"/>
                </a:cxn>
                <a:cxn ang="0">
                  <a:pos x="22" y="394"/>
                </a:cxn>
                <a:cxn ang="0">
                  <a:pos x="20" y="412"/>
                </a:cxn>
                <a:cxn ang="0">
                  <a:pos x="24" y="466"/>
                </a:cxn>
                <a:cxn ang="0">
                  <a:pos x="28" y="488"/>
                </a:cxn>
                <a:cxn ang="0">
                  <a:pos x="48" y="488"/>
                </a:cxn>
              </a:cxnLst>
              <a:rect l="0" t="0" r="r" b="b"/>
              <a:pathLst>
                <a:path w="76" h="514">
                  <a:moveTo>
                    <a:pt x="48" y="488"/>
                  </a:moveTo>
                  <a:lnTo>
                    <a:pt x="48" y="488"/>
                  </a:lnTo>
                  <a:lnTo>
                    <a:pt x="50" y="480"/>
                  </a:lnTo>
                  <a:lnTo>
                    <a:pt x="52" y="466"/>
                  </a:lnTo>
                  <a:lnTo>
                    <a:pt x="56" y="442"/>
                  </a:lnTo>
                  <a:lnTo>
                    <a:pt x="56" y="412"/>
                  </a:lnTo>
                  <a:lnTo>
                    <a:pt x="56" y="412"/>
                  </a:lnTo>
                  <a:lnTo>
                    <a:pt x="56" y="412"/>
                  </a:lnTo>
                  <a:lnTo>
                    <a:pt x="54" y="394"/>
                  </a:lnTo>
                  <a:lnTo>
                    <a:pt x="56" y="376"/>
                  </a:lnTo>
                  <a:lnTo>
                    <a:pt x="64" y="342"/>
                  </a:lnTo>
                  <a:lnTo>
                    <a:pt x="72" y="310"/>
                  </a:lnTo>
                  <a:lnTo>
                    <a:pt x="72" y="310"/>
                  </a:lnTo>
                  <a:lnTo>
                    <a:pt x="74" y="296"/>
                  </a:lnTo>
                  <a:lnTo>
                    <a:pt x="76" y="282"/>
                  </a:lnTo>
                  <a:lnTo>
                    <a:pt x="74" y="256"/>
                  </a:lnTo>
                  <a:lnTo>
                    <a:pt x="70" y="232"/>
                  </a:lnTo>
                  <a:lnTo>
                    <a:pt x="64" y="210"/>
                  </a:lnTo>
                  <a:lnTo>
                    <a:pt x="58" y="186"/>
                  </a:lnTo>
                  <a:lnTo>
                    <a:pt x="58" y="186"/>
                  </a:lnTo>
                  <a:lnTo>
                    <a:pt x="56" y="166"/>
                  </a:lnTo>
                  <a:lnTo>
                    <a:pt x="56" y="146"/>
                  </a:lnTo>
                  <a:lnTo>
                    <a:pt x="60" y="122"/>
                  </a:lnTo>
                  <a:lnTo>
                    <a:pt x="66" y="98"/>
                  </a:lnTo>
                  <a:lnTo>
                    <a:pt x="66" y="98"/>
                  </a:lnTo>
                  <a:lnTo>
                    <a:pt x="68" y="82"/>
                  </a:lnTo>
                  <a:lnTo>
                    <a:pt x="68" y="68"/>
                  </a:lnTo>
                  <a:lnTo>
                    <a:pt x="68" y="42"/>
                  </a:lnTo>
                  <a:lnTo>
                    <a:pt x="66" y="20"/>
                  </a:lnTo>
                  <a:lnTo>
                    <a:pt x="64" y="10"/>
                  </a:lnTo>
                  <a:lnTo>
                    <a:pt x="62" y="0"/>
                  </a:lnTo>
                  <a:lnTo>
                    <a:pt x="54" y="0"/>
                  </a:lnTo>
                  <a:lnTo>
                    <a:pt x="14" y="0"/>
                  </a:lnTo>
                  <a:lnTo>
                    <a:pt x="12" y="10"/>
                  </a:lnTo>
                  <a:lnTo>
                    <a:pt x="12" y="10"/>
                  </a:lnTo>
                  <a:lnTo>
                    <a:pt x="12" y="18"/>
                  </a:lnTo>
                  <a:lnTo>
                    <a:pt x="8" y="40"/>
                  </a:lnTo>
                  <a:lnTo>
                    <a:pt x="8" y="68"/>
                  </a:lnTo>
                  <a:lnTo>
                    <a:pt x="8" y="82"/>
                  </a:lnTo>
                  <a:lnTo>
                    <a:pt x="10" y="98"/>
                  </a:lnTo>
                  <a:lnTo>
                    <a:pt x="10" y="98"/>
                  </a:lnTo>
                  <a:lnTo>
                    <a:pt x="16" y="122"/>
                  </a:lnTo>
                  <a:lnTo>
                    <a:pt x="20" y="146"/>
                  </a:lnTo>
                  <a:lnTo>
                    <a:pt x="20" y="166"/>
                  </a:lnTo>
                  <a:lnTo>
                    <a:pt x="18" y="186"/>
                  </a:lnTo>
                  <a:lnTo>
                    <a:pt x="12" y="210"/>
                  </a:lnTo>
                  <a:lnTo>
                    <a:pt x="12" y="210"/>
                  </a:lnTo>
                  <a:lnTo>
                    <a:pt x="6" y="232"/>
                  </a:lnTo>
                  <a:lnTo>
                    <a:pt x="2" y="256"/>
                  </a:lnTo>
                  <a:lnTo>
                    <a:pt x="0" y="282"/>
                  </a:lnTo>
                  <a:lnTo>
                    <a:pt x="2" y="296"/>
                  </a:lnTo>
                  <a:lnTo>
                    <a:pt x="4" y="310"/>
                  </a:lnTo>
                  <a:lnTo>
                    <a:pt x="12" y="342"/>
                  </a:lnTo>
                  <a:lnTo>
                    <a:pt x="12" y="342"/>
                  </a:lnTo>
                  <a:lnTo>
                    <a:pt x="20" y="376"/>
                  </a:lnTo>
                  <a:lnTo>
                    <a:pt x="22" y="394"/>
                  </a:lnTo>
                  <a:lnTo>
                    <a:pt x="20" y="412"/>
                  </a:lnTo>
                  <a:lnTo>
                    <a:pt x="20" y="412"/>
                  </a:lnTo>
                  <a:lnTo>
                    <a:pt x="20" y="442"/>
                  </a:lnTo>
                  <a:lnTo>
                    <a:pt x="24" y="466"/>
                  </a:lnTo>
                  <a:lnTo>
                    <a:pt x="26" y="480"/>
                  </a:lnTo>
                  <a:lnTo>
                    <a:pt x="28" y="488"/>
                  </a:lnTo>
                  <a:lnTo>
                    <a:pt x="38" y="514"/>
                  </a:lnTo>
                  <a:lnTo>
                    <a:pt x="48" y="488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4" name="Freeform 136"/>
            <p:cNvSpPr>
              <a:spLocks/>
            </p:cNvSpPr>
            <p:nvPr/>
          </p:nvSpPr>
          <p:spPr bwMode="auto">
            <a:xfrm>
              <a:off x="4527550" y="3511550"/>
              <a:ext cx="88900" cy="74612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0"/>
                </a:cxn>
                <a:cxn ang="0">
                  <a:pos x="12" y="8"/>
                </a:cxn>
                <a:cxn ang="0">
                  <a:pos x="8" y="28"/>
                </a:cxn>
                <a:cxn ang="0">
                  <a:pos x="8" y="54"/>
                </a:cxn>
                <a:cxn ang="0">
                  <a:pos x="8" y="68"/>
                </a:cxn>
                <a:cxn ang="0">
                  <a:pos x="10" y="82"/>
                </a:cxn>
                <a:cxn ang="0">
                  <a:pos x="10" y="82"/>
                </a:cxn>
                <a:cxn ang="0">
                  <a:pos x="16" y="108"/>
                </a:cxn>
                <a:cxn ang="0">
                  <a:pos x="20" y="132"/>
                </a:cxn>
                <a:cxn ang="0">
                  <a:pos x="20" y="154"/>
                </a:cxn>
                <a:cxn ang="0">
                  <a:pos x="18" y="178"/>
                </a:cxn>
                <a:cxn ang="0">
                  <a:pos x="18" y="178"/>
                </a:cxn>
                <a:cxn ang="0">
                  <a:pos x="10" y="202"/>
                </a:cxn>
                <a:cxn ang="0">
                  <a:pos x="4" y="232"/>
                </a:cxn>
                <a:cxn ang="0">
                  <a:pos x="2" y="246"/>
                </a:cxn>
                <a:cxn ang="0">
                  <a:pos x="0" y="262"/>
                </a:cxn>
                <a:cxn ang="0">
                  <a:pos x="0" y="278"/>
                </a:cxn>
                <a:cxn ang="0">
                  <a:pos x="4" y="296"/>
                </a:cxn>
                <a:cxn ang="0">
                  <a:pos x="4" y="296"/>
                </a:cxn>
                <a:cxn ang="0">
                  <a:pos x="18" y="350"/>
                </a:cxn>
                <a:cxn ang="0">
                  <a:pos x="20" y="374"/>
                </a:cxn>
                <a:cxn ang="0">
                  <a:pos x="20" y="402"/>
                </a:cxn>
                <a:cxn ang="0">
                  <a:pos x="20" y="402"/>
                </a:cxn>
                <a:cxn ang="0">
                  <a:pos x="20" y="430"/>
                </a:cxn>
                <a:cxn ang="0">
                  <a:pos x="24" y="452"/>
                </a:cxn>
                <a:cxn ang="0">
                  <a:pos x="28" y="470"/>
                </a:cxn>
                <a:cxn ang="0">
                  <a:pos x="28" y="470"/>
                </a:cxn>
                <a:cxn ang="0">
                  <a:pos x="28" y="470"/>
                </a:cxn>
                <a:cxn ang="0">
                  <a:pos x="32" y="452"/>
                </a:cxn>
                <a:cxn ang="0">
                  <a:pos x="36" y="430"/>
                </a:cxn>
                <a:cxn ang="0">
                  <a:pos x="36" y="402"/>
                </a:cxn>
                <a:cxn ang="0">
                  <a:pos x="36" y="402"/>
                </a:cxn>
                <a:cxn ang="0">
                  <a:pos x="36" y="374"/>
                </a:cxn>
                <a:cxn ang="0">
                  <a:pos x="38" y="350"/>
                </a:cxn>
                <a:cxn ang="0">
                  <a:pos x="52" y="296"/>
                </a:cxn>
                <a:cxn ang="0">
                  <a:pos x="52" y="296"/>
                </a:cxn>
                <a:cxn ang="0">
                  <a:pos x="56" y="278"/>
                </a:cxn>
                <a:cxn ang="0">
                  <a:pos x="56" y="262"/>
                </a:cxn>
                <a:cxn ang="0">
                  <a:pos x="54" y="246"/>
                </a:cxn>
                <a:cxn ang="0">
                  <a:pos x="52" y="232"/>
                </a:cxn>
                <a:cxn ang="0">
                  <a:pos x="46" y="202"/>
                </a:cxn>
                <a:cxn ang="0">
                  <a:pos x="38" y="178"/>
                </a:cxn>
                <a:cxn ang="0">
                  <a:pos x="38" y="178"/>
                </a:cxn>
                <a:cxn ang="0">
                  <a:pos x="36" y="154"/>
                </a:cxn>
                <a:cxn ang="0">
                  <a:pos x="36" y="132"/>
                </a:cxn>
                <a:cxn ang="0">
                  <a:pos x="40" y="108"/>
                </a:cxn>
                <a:cxn ang="0">
                  <a:pos x="46" y="82"/>
                </a:cxn>
                <a:cxn ang="0">
                  <a:pos x="46" y="82"/>
                </a:cxn>
                <a:cxn ang="0">
                  <a:pos x="48" y="68"/>
                </a:cxn>
                <a:cxn ang="0">
                  <a:pos x="48" y="54"/>
                </a:cxn>
                <a:cxn ang="0">
                  <a:pos x="48" y="28"/>
                </a:cxn>
                <a:cxn ang="0">
                  <a:pos x="44" y="8"/>
                </a:cxn>
                <a:cxn ang="0">
                  <a:pos x="44" y="0"/>
                </a:cxn>
                <a:cxn ang="0">
                  <a:pos x="12" y="0"/>
                </a:cxn>
              </a:cxnLst>
              <a:rect l="0" t="0" r="r" b="b"/>
              <a:pathLst>
                <a:path w="56" h="470">
                  <a:moveTo>
                    <a:pt x="12" y="0"/>
                  </a:moveTo>
                  <a:lnTo>
                    <a:pt x="12" y="0"/>
                  </a:lnTo>
                  <a:lnTo>
                    <a:pt x="12" y="8"/>
                  </a:lnTo>
                  <a:lnTo>
                    <a:pt x="8" y="28"/>
                  </a:lnTo>
                  <a:lnTo>
                    <a:pt x="8" y="54"/>
                  </a:lnTo>
                  <a:lnTo>
                    <a:pt x="8" y="68"/>
                  </a:lnTo>
                  <a:lnTo>
                    <a:pt x="10" y="82"/>
                  </a:lnTo>
                  <a:lnTo>
                    <a:pt x="10" y="82"/>
                  </a:lnTo>
                  <a:lnTo>
                    <a:pt x="16" y="108"/>
                  </a:lnTo>
                  <a:lnTo>
                    <a:pt x="20" y="132"/>
                  </a:lnTo>
                  <a:lnTo>
                    <a:pt x="20" y="154"/>
                  </a:lnTo>
                  <a:lnTo>
                    <a:pt x="18" y="178"/>
                  </a:lnTo>
                  <a:lnTo>
                    <a:pt x="18" y="178"/>
                  </a:lnTo>
                  <a:lnTo>
                    <a:pt x="10" y="202"/>
                  </a:lnTo>
                  <a:lnTo>
                    <a:pt x="4" y="232"/>
                  </a:lnTo>
                  <a:lnTo>
                    <a:pt x="2" y="246"/>
                  </a:lnTo>
                  <a:lnTo>
                    <a:pt x="0" y="262"/>
                  </a:lnTo>
                  <a:lnTo>
                    <a:pt x="0" y="278"/>
                  </a:lnTo>
                  <a:lnTo>
                    <a:pt x="4" y="296"/>
                  </a:lnTo>
                  <a:lnTo>
                    <a:pt x="4" y="296"/>
                  </a:lnTo>
                  <a:lnTo>
                    <a:pt x="18" y="350"/>
                  </a:lnTo>
                  <a:lnTo>
                    <a:pt x="20" y="374"/>
                  </a:lnTo>
                  <a:lnTo>
                    <a:pt x="20" y="402"/>
                  </a:lnTo>
                  <a:lnTo>
                    <a:pt x="20" y="402"/>
                  </a:lnTo>
                  <a:lnTo>
                    <a:pt x="20" y="430"/>
                  </a:lnTo>
                  <a:lnTo>
                    <a:pt x="24" y="452"/>
                  </a:lnTo>
                  <a:lnTo>
                    <a:pt x="28" y="470"/>
                  </a:lnTo>
                  <a:lnTo>
                    <a:pt x="28" y="470"/>
                  </a:lnTo>
                  <a:lnTo>
                    <a:pt x="28" y="470"/>
                  </a:lnTo>
                  <a:lnTo>
                    <a:pt x="32" y="452"/>
                  </a:lnTo>
                  <a:lnTo>
                    <a:pt x="36" y="430"/>
                  </a:lnTo>
                  <a:lnTo>
                    <a:pt x="36" y="402"/>
                  </a:lnTo>
                  <a:lnTo>
                    <a:pt x="36" y="402"/>
                  </a:lnTo>
                  <a:lnTo>
                    <a:pt x="36" y="374"/>
                  </a:lnTo>
                  <a:lnTo>
                    <a:pt x="38" y="350"/>
                  </a:lnTo>
                  <a:lnTo>
                    <a:pt x="52" y="296"/>
                  </a:lnTo>
                  <a:lnTo>
                    <a:pt x="52" y="296"/>
                  </a:lnTo>
                  <a:lnTo>
                    <a:pt x="56" y="278"/>
                  </a:lnTo>
                  <a:lnTo>
                    <a:pt x="56" y="262"/>
                  </a:lnTo>
                  <a:lnTo>
                    <a:pt x="54" y="246"/>
                  </a:lnTo>
                  <a:lnTo>
                    <a:pt x="52" y="232"/>
                  </a:lnTo>
                  <a:lnTo>
                    <a:pt x="46" y="202"/>
                  </a:lnTo>
                  <a:lnTo>
                    <a:pt x="38" y="178"/>
                  </a:lnTo>
                  <a:lnTo>
                    <a:pt x="38" y="178"/>
                  </a:lnTo>
                  <a:lnTo>
                    <a:pt x="36" y="154"/>
                  </a:lnTo>
                  <a:lnTo>
                    <a:pt x="36" y="132"/>
                  </a:lnTo>
                  <a:lnTo>
                    <a:pt x="40" y="108"/>
                  </a:lnTo>
                  <a:lnTo>
                    <a:pt x="46" y="82"/>
                  </a:lnTo>
                  <a:lnTo>
                    <a:pt x="46" y="82"/>
                  </a:lnTo>
                  <a:lnTo>
                    <a:pt x="48" y="68"/>
                  </a:lnTo>
                  <a:lnTo>
                    <a:pt x="48" y="54"/>
                  </a:lnTo>
                  <a:lnTo>
                    <a:pt x="48" y="28"/>
                  </a:lnTo>
                  <a:lnTo>
                    <a:pt x="44" y="8"/>
                  </a:lnTo>
                  <a:lnTo>
                    <a:pt x="44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7F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5" name="Freeform 137"/>
            <p:cNvSpPr>
              <a:spLocks/>
            </p:cNvSpPr>
            <p:nvPr/>
          </p:nvSpPr>
          <p:spPr bwMode="auto">
            <a:xfrm>
              <a:off x="4556125" y="3848100"/>
              <a:ext cx="31750" cy="168275"/>
            </a:xfrm>
            <a:custGeom>
              <a:avLst/>
              <a:gdLst/>
              <a:ahLst/>
              <a:cxnLst>
                <a:cxn ang="0">
                  <a:pos x="20" y="54"/>
                </a:cxn>
                <a:cxn ang="0">
                  <a:pos x="20" y="54"/>
                </a:cxn>
                <a:cxn ang="0">
                  <a:pos x="20" y="36"/>
                </a:cxn>
                <a:cxn ang="0">
                  <a:pos x="18" y="22"/>
                </a:cxn>
                <a:cxn ang="0">
                  <a:pos x="14" y="1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6" y="10"/>
                </a:cxn>
                <a:cxn ang="0">
                  <a:pos x="2" y="22"/>
                </a:cxn>
                <a:cxn ang="0">
                  <a:pos x="0" y="36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0" y="70"/>
                </a:cxn>
                <a:cxn ang="0">
                  <a:pos x="2" y="84"/>
                </a:cxn>
                <a:cxn ang="0">
                  <a:pos x="6" y="98"/>
                </a:cxn>
                <a:cxn ang="0">
                  <a:pos x="10" y="106"/>
                </a:cxn>
                <a:cxn ang="0">
                  <a:pos x="10" y="106"/>
                </a:cxn>
                <a:cxn ang="0">
                  <a:pos x="14" y="98"/>
                </a:cxn>
                <a:cxn ang="0">
                  <a:pos x="18" y="84"/>
                </a:cxn>
                <a:cxn ang="0">
                  <a:pos x="20" y="70"/>
                </a:cxn>
                <a:cxn ang="0">
                  <a:pos x="20" y="54"/>
                </a:cxn>
                <a:cxn ang="0">
                  <a:pos x="20" y="54"/>
                </a:cxn>
              </a:cxnLst>
              <a:rect l="0" t="0" r="r" b="b"/>
              <a:pathLst>
                <a:path w="20" h="106">
                  <a:moveTo>
                    <a:pt x="20" y="54"/>
                  </a:moveTo>
                  <a:lnTo>
                    <a:pt x="20" y="54"/>
                  </a:lnTo>
                  <a:lnTo>
                    <a:pt x="20" y="36"/>
                  </a:lnTo>
                  <a:lnTo>
                    <a:pt x="18" y="22"/>
                  </a:lnTo>
                  <a:lnTo>
                    <a:pt x="14" y="1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10"/>
                  </a:lnTo>
                  <a:lnTo>
                    <a:pt x="2" y="22"/>
                  </a:lnTo>
                  <a:lnTo>
                    <a:pt x="0" y="36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70"/>
                  </a:lnTo>
                  <a:lnTo>
                    <a:pt x="2" y="84"/>
                  </a:lnTo>
                  <a:lnTo>
                    <a:pt x="6" y="98"/>
                  </a:lnTo>
                  <a:lnTo>
                    <a:pt x="10" y="106"/>
                  </a:lnTo>
                  <a:lnTo>
                    <a:pt x="10" y="106"/>
                  </a:lnTo>
                  <a:lnTo>
                    <a:pt x="14" y="98"/>
                  </a:lnTo>
                  <a:lnTo>
                    <a:pt x="18" y="84"/>
                  </a:lnTo>
                  <a:lnTo>
                    <a:pt x="20" y="70"/>
                  </a:lnTo>
                  <a:lnTo>
                    <a:pt x="20" y="54"/>
                  </a:lnTo>
                  <a:lnTo>
                    <a:pt x="20" y="54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6" name="Freeform 138"/>
            <p:cNvSpPr>
              <a:spLocks/>
            </p:cNvSpPr>
            <p:nvPr/>
          </p:nvSpPr>
          <p:spPr bwMode="auto">
            <a:xfrm>
              <a:off x="3949700" y="3448050"/>
              <a:ext cx="603250" cy="603250"/>
            </a:xfrm>
            <a:custGeom>
              <a:avLst/>
              <a:gdLst/>
              <a:ahLst/>
              <a:cxnLst>
                <a:cxn ang="0">
                  <a:pos x="26" y="368"/>
                </a:cxn>
                <a:cxn ang="0">
                  <a:pos x="46" y="356"/>
                </a:cxn>
                <a:cxn ang="0">
                  <a:pos x="84" y="320"/>
                </a:cxn>
                <a:cxn ang="0">
                  <a:pos x="84" y="320"/>
                </a:cxn>
                <a:cxn ang="0">
                  <a:pos x="110" y="296"/>
                </a:cxn>
                <a:cxn ang="0">
                  <a:pos x="168" y="260"/>
                </a:cxn>
                <a:cxn ang="0">
                  <a:pos x="180" y="252"/>
                </a:cxn>
                <a:cxn ang="0">
                  <a:pos x="208" y="224"/>
                </a:cxn>
                <a:cxn ang="0">
                  <a:pos x="234" y="184"/>
                </a:cxn>
                <a:cxn ang="0">
                  <a:pos x="246" y="164"/>
                </a:cxn>
                <a:cxn ang="0">
                  <a:pos x="274" y="132"/>
                </a:cxn>
                <a:cxn ang="0">
                  <a:pos x="314" y="104"/>
                </a:cxn>
                <a:cxn ang="0">
                  <a:pos x="326" y="96"/>
                </a:cxn>
                <a:cxn ang="0">
                  <a:pos x="356" y="66"/>
                </a:cxn>
                <a:cxn ang="0">
                  <a:pos x="374" y="42"/>
                </a:cxn>
                <a:cxn ang="0">
                  <a:pos x="374" y="28"/>
                </a:cxn>
                <a:cxn ang="0">
                  <a:pos x="340" y="6"/>
                </a:cxn>
                <a:cxn ang="0">
                  <a:pos x="332" y="10"/>
                </a:cxn>
                <a:cxn ang="0">
                  <a:pos x="294" y="42"/>
                </a:cxn>
                <a:cxn ang="0">
                  <a:pos x="276" y="66"/>
                </a:cxn>
                <a:cxn ang="0">
                  <a:pos x="262" y="88"/>
                </a:cxn>
                <a:cxn ang="0">
                  <a:pos x="234" y="120"/>
                </a:cxn>
                <a:cxn ang="0">
                  <a:pos x="196" y="146"/>
                </a:cxn>
                <a:cxn ang="0">
                  <a:pos x="176" y="158"/>
                </a:cxn>
                <a:cxn ang="0">
                  <a:pos x="136" y="190"/>
                </a:cxn>
                <a:cxn ang="0">
                  <a:pos x="120" y="212"/>
                </a:cxn>
                <a:cxn ang="0">
                  <a:pos x="104" y="240"/>
                </a:cxn>
                <a:cxn ang="0">
                  <a:pos x="74" y="282"/>
                </a:cxn>
                <a:cxn ang="0">
                  <a:pos x="60" y="296"/>
                </a:cxn>
                <a:cxn ang="0">
                  <a:pos x="24" y="334"/>
                </a:cxn>
                <a:cxn ang="0">
                  <a:pos x="12" y="354"/>
                </a:cxn>
                <a:cxn ang="0">
                  <a:pos x="26" y="368"/>
                </a:cxn>
              </a:cxnLst>
              <a:rect l="0" t="0" r="r" b="b"/>
              <a:pathLst>
                <a:path w="380" h="380">
                  <a:moveTo>
                    <a:pt x="26" y="368"/>
                  </a:moveTo>
                  <a:lnTo>
                    <a:pt x="26" y="368"/>
                  </a:lnTo>
                  <a:lnTo>
                    <a:pt x="32" y="364"/>
                  </a:lnTo>
                  <a:lnTo>
                    <a:pt x="46" y="356"/>
                  </a:lnTo>
                  <a:lnTo>
                    <a:pt x="64" y="342"/>
                  </a:lnTo>
                  <a:lnTo>
                    <a:pt x="84" y="320"/>
                  </a:lnTo>
                  <a:lnTo>
                    <a:pt x="84" y="320"/>
                  </a:lnTo>
                  <a:lnTo>
                    <a:pt x="84" y="320"/>
                  </a:lnTo>
                  <a:lnTo>
                    <a:pt x="98" y="306"/>
                  </a:lnTo>
                  <a:lnTo>
                    <a:pt x="110" y="296"/>
                  </a:lnTo>
                  <a:lnTo>
                    <a:pt x="140" y="276"/>
                  </a:lnTo>
                  <a:lnTo>
                    <a:pt x="168" y="260"/>
                  </a:lnTo>
                  <a:lnTo>
                    <a:pt x="168" y="260"/>
                  </a:lnTo>
                  <a:lnTo>
                    <a:pt x="180" y="252"/>
                  </a:lnTo>
                  <a:lnTo>
                    <a:pt x="190" y="244"/>
                  </a:lnTo>
                  <a:lnTo>
                    <a:pt x="208" y="224"/>
                  </a:lnTo>
                  <a:lnTo>
                    <a:pt x="222" y="204"/>
                  </a:lnTo>
                  <a:lnTo>
                    <a:pt x="234" y="184"/>
                  </a:lnTo>
                  <a:lnTo>
                    <a:pt x="246" y="164"/>
                  </a:lnTo>
                  <a:lnTo>
                    <a:pt x="246" y="164"/>
                  </a:lnTo>
                  <a:lnTo>
                    <a:pt x="260" y="146"/>
                  </a:lnTo>
                  <a:lnTo>
                    <a:pt x="274" y="132"/>
                  </a:lnTo>
                  <a:lnTo>
                    <a:pt x="292" y="118"/>
                  </a:lnTo>
                  <a:lnTo>
                    <a:pt x="314" y="104"/>
                  </a:lnTo>
                  <a:lnTo>
                    <a:pt x="314" y="104"/>
                  </a:lnTo>
                  <a:lnTo>
                    <a:pt x="326" y="96"/>
                  </a:lnTo>
                  <a:lnTo>
                    <a:pt x="336" y="86"/>
                  </a:lnTo>
                  <a:lnTo>
                    <a:pt x="356" y="66"/>
                  </a:lnTo>
                  <a:lnTo>
                    <a:pt x="368" y="50"/>
                  </a:lnTo>
                  <a:lnTo>
                    <a:pt x="374" y="42"/>
                  </a:lnTo>
                  <a:lnTo>
                    <a:pt x="380" y="34"/>
                  </a:lnTo>
                  <a:lnTo>
                    <a:pt x="374" y="28"/>
                  </a:lnTo>
                  <a:lnTo>
                    <a:pt x="346" y="0"/>
                  </a:lnTo>
                  <a:lnTo>
                    <a:pt x="340" y="6"/>
                  </a:lnTo>
                  <a:lnTo>
                    <a:pt x="340" y="6"/>
                  </a:lnTo>
                  <a:lnTo>
                    <a:pt x="332" y="10"/>
                  </a:lnTo>
                  <a:lnTo>
                    <a:pt x="314" y="24"/>
                  </a:lnTo>
                  <a:lnTo>
                    <a:pt x="294" y="42"/>
                  </a:lnTo>
                  <a:lnTo>
                    <a:pt x="284" y="54"/>
                  </a:lnTo>
                  <a:lnTo>
                    <a:pt x="276" y="66"/>
                  </a:lnTo>
                  <a:lnTo>
                    <a:pt x="276" y="66"/>
                  </a:lnTo>
                  <a:lnTo>
                    <a:pt x="262" y="88"/>
                  </a:lnTo>
                  <a:lnTo>
                    <a:pt x="248" y="106"/>
                  </a:lnTo>
                  <a:lnTo>
                    <a:pt x="234" y="120"/>
                  </a:lnTo>
                  <a:lnTo>
                    <a:pt x="216" y="134"/>
                  </a:lnTo>
                  <a:lnTo>
                    <a:pt x="196" y="146"/>
                  </a:lnTo>
                  <a:lnTo>
                    <a:pt x="196" y="146"/>
                  </a:lnTo>
                  <a:lnTo>
                    <a:pt x="176" y="158"/>
                  </a:lnTo>
                  <a:lnTo>
                    <a:pt x="156" y="172"/>
                  </a:lnTo>
                  <a:lnTo>
                    <a:pt x="136" y="190"/>
                  </a:lnTo>
                  <a:lnTo>
                    <a:pt x="128" y="200"/>
                  </a:lnTo>
                  <a:lnTo>
                    <a:pt x="120" y="212"/>
                  </a:lnTo>
                  <a:lnTo>
                    <a:pt x="104" y="240"/>
                  </a:lnTo>
                  <a:lnTo>
                    <a:pt x="104" y="240"/>
                  </a:lnTo>
                  <a:lnTo>
                    <a:pt x="84" y="270"/>
                  </a:lnTo>
                  <a:lnTo>
                    <a:pt x="74" y="282"/>
                  </a:lnTo>
                  <a:lnTo>
                    <a:pt x="60" y="296"/>
                  </a:lnTo>
                  <a:lnTo>
                    <a:pt x="60" y="296"/>
                  </a:lnTo>
                  <a:lnTo>
                    <a:pt x="38" y="316"/>
                  </a:lnTo>
                  <a:lnTo>
                    <a:pt x="24" y="334"/>
                  </a:lnTo>
                  <a:lnTo>
                    <a:pt x="16" y="348"/>
                  </a:lnTo>
                  <a:lnTo>
                    <a:pt x="12" y="354"/>
                  </a:lnTo>
                  <a:lnTo>
                    <a:pt x="0" y="380"/>
                  </a:lnTo>
                  <a:lnTo>
                    <a:pt x="26" y="368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7" name="Freeform 139"/>
            <p:cNvSpPr>
              <a:spLocks/>
            </p:cNvSpPr>
            <p:nvPr/>
          </p:nvSpPr>
          <p:spPr bwMode="auto">
            <a:xfrm>
              <a:off x="3984625" y="3470275"/>
              <a:ext cx="546100" cy="546100"/>
            </a:xfrm>
            <a:custGeom>
              <a:avLst/>
              <a:gdLst/>
              <a:ahLst/>
              <a:cxnLst>
                <a:cxn ang="0">
                  <a:pos x="322" y="0"/>
                </a:cxn>
                <a:cxn ang="0">
                  <a:pos x="322" y="0"/>
                </a:cxn>
                <a:cxn ang="0">
                  <a:pos x="316" y="4"/>
                </a:cxn>
                <a:cxn ang="0">
                  <a:pos x="300" y="16"/>
                </a:cxn>
                <a:cxn ang="0">
                  <a:pos x="280" y="34"/>
                </a:cxn>
                <a:cxn ang="0">
                  <a:pos x="272" y="46"/>
                </a:cxn>
                <a:cxn ang="0">
                  <a:pos x="262" y="56"/>
                </a:cxn>
                <a:cxn ang="0">
                  <a:pos x="262" y="56"/>
                </a:cxn>
                <a:cxn ang="0">
                  <a:pos x="248" y="78"/>
                </a:cxn>
                <a:cxn ang="0">
                  <a:pos x="234" y="98"/>
                </a:cxn>
                <a:cxn ang="0">
                  <a:pos x="218" y="114"/>
                </a:cxn>
                <a:cxn ang="0">
                  <a:pos x="200" y="128"/>
                </a:cxn>
                <a:cxn ang="0">
                  <a:pos x="200" y="128"/>
                </a:cxn>
                <a:cxn ang="0">
                  <a:pos x="178" y="142"/>
                </a:cxn>
                <a:cxn ang="0">
                  <a:pos x="152" y="158"/>
                </a:cxn>
                <a:cxn ang="0">
                  <a:pos x="140" y="166"/>
                </a:cxn>
                <a:cxn ang="0">
                  <a:pos x="128" y="176"/>
                </a:cxn>
                <a:cxn ang="0">
                  <a:pos x="116" y="188"/>
                </a:cxn>
                <a:cxn ang="0">
                  <a:pos x="108" y="202"/>
                </a:cxn>
                <a:cxn ang="0">
                  <a:pos x="108" y="202"/>
                </a:cxn>
                <a:cxn ang="0">
                  <a:pos x="78" y="250"/>
                </a:cxn>
                <a:cxn ang="0">
                  <a:pos x="64" y="270"/>
                </a:cxn>
                <a:cxn ang="0">
                  <a:pos x="44" y="290"/>
                </a:cxn>
                <a:cxn ang="0">
                  <a:pos x="44" y="290"/>
                </a:cxn>
                <a:cxn ang="0">
                  <a:pos x="24" y="310"/>
                </a:cxn>
                <a:cxn ang="0">
                  <a:pos x="10" y="326"/>
                </a:cxn>
                <a:cxn ang="0">
                  <a:pos x="0" y="344"/>
                </a:cxn>
                <a:cxn ang="0">
                  <a:pos x="0" y="344"/>
                </a:cxn>
                <a:cxn ang="0">
                  <a:pos x="0" y="344"/>
                </a:cxn>
                <a:cxn ang="0">
                  <a:pos x="18" y="334"/>
                </a:cxn>
                <a:cxn ang="0">
                  <a:pos x="34" y="320"/>
                </a:cxn>
                <a:cxn ang="0">
                  <a:pos x="54" y="300"/>
                </a:cxn>
                <a:cxn ang="0">
                  <a:pos x="54" y="300"/>
                </a:cxn>
                <a:cxn ang="0">
                  <a:pos x="74" y="280"/>
                </a:cxn>
                <a:cxn ang="0">
                  <a:pos x="94" y="266"/>
                </a:cxn>
                <a:cxn ang="0">
                  <a:pos x="142" y="236"/>
                </a:cxn>
                <a:cxn ang="0">
                  <a:pos x="142" y="236"/>
                </a:cxn>
                <a:cxn ang="0">
                  <a:pos x="156" y="228"/>
                </a:cxn>
                <a:cxn ang="0">
                  <a:pos x="168" y="216"/>
                </a:cxn>
                <a:cxn ang="0">
                  <a:pos x="178" y="204"/>
                </a:cxn>
                <a:cxn ang="0">
                  <a:pos x="186" y="192"/>
                </a:cxn>
                <a:cxn ang="0">
                  <a:pos x="202" y="166"/>
                </a:cxn>
                <a:cxn ang="0">
                  <a:pos x="216" y="144"/>
                </a:cxn>
                <a:cxn ang="0">
                  <a:pos x="216" y="144"/>
                </a:cxn>
                <a:cxn ang="0">
                  <a:pos x="230" y="126"/>
                </a:cxn>
                <a:cxn ang="0">
                  <a:pos x="246" y="110"/>
                </a:cxn>
                <a:cxn ang="0">
                  <a:pos x="266" y="96"/>
                </a:cxn>
                <a:cxn ang="0">
                  <a:pos x="288" y="82"/>
                </a:cxn>
                <a:cxn ang="0">
                  <a:pos x="288" y="82"/>
                </a:cxn>
                <a:cxn ang="0">
                  <a:pos x="298" y="72"/>
                </a:cxn>
                <a:cxn ang="0">
                  <a:pos x="310" y="64"/>
                </a:cxn>
                <a:cxn ang="0">
                  <a:pos x="328" y="44"/>
                </a:cxn>
                <a:cxn ang="0">
                  <a:pos x="340" y="28"/>
                </a:cxn>
                <a:cxn ang="0">
                  <a:pos x="344" y="22"/>
                </a:cxn>
                <a:cxn ang="0">
                  <a:pos x="322" y="0"/>
                </a:cxn>
              </a:cxnLst>
              <a:rect l="0" t="0" r="r" b="b"/>
              <a:pathLst>
                <a:path w="344" h="344">
                  <a:moveTo>
                    <a:pt x="322" y="0"/>
                  </a:moveTo>
                  <a:lnTo>
                    <a:pt x="322" y="0"/>
                  </a:lnTo>
                  <a:lnTo>
                    <a:pt x="316" y="4"/>
                  </a:lnTo>
                  <a:lnTo>
                    <a:pt x="300" y="16"/>
                  </a:lnTo>
                  <a:lnTo>
                    <a:pt x="280" y="34"/>
                  </a:lnTo>
                  <a:lnTo>
                    <a:pt x="272" y="46"/>
                  </a:lnTo>
                  <a:lnTo>
                    <a:pt x="262" y="56"/>
                  </a:lnTo>
                  <a:lnTo>
                    <a:pt x="262" y="56"/>
                  </a:lnTo>
                  <a:lnTo>
                    <a:pt x="248" y="78"/>
                  </a:lnTo>
                  <a:lnTo>
                    <a:pt x="234" y="98"/>
                  </a:lnTo>
                  <a:lnTo>
                    <a:pt x="218" y="114"/>
                  </a:lnTo>
                  <a:lnTo>
                    <a:pt x="200" y="128"/>
                  </a:lnTo>
                  <a:lnTo>
                    <a:pt x="200" y="128"/>
                  </a:lnTo>
                  <a:lnTo>
                    <a:pt x="178" y="142"/>
                  </a:lnTo>
                  <a:lnTo>
                    <a:pt x="152" y="158"/>
                  </a:lnTo>
                  <a:lnTo>
                    <a:pt x="140" y="166"/>
                  </a:lnTo>
                  <a:lnTo>
                    <a:pt x="128" y="176"/>
                  </a:lnTo>
                  <a:lnTo>
                    <a:pt x="116" y="188"/>
                  </a:lnTo>
                  <a:lnTo>
                    <a:pt x="108" y="202"/>
                  </a:lnTo>
                  <a:lnTo>
                    <a:pt x="108" y="202"/>
                  </a:lnTo>
                  <a:lnTo>
                    <a:pt x="78" y="250"/>
                  </a:lnTo>
                  <a:lnTo>
                    <a:pt x="64" y="270"/>
                  </a:lnTo>
                  <a:lnTo>
                    <a:pt x="44" y="290"/>
                  </a:lnTo>
                  <a:lnTo>
                    <a:pt x="44" y="290"/>
                  </a:lnTo>
                  <a:lnTo>
                    <a:pt x="24" y="310"/>
                  </a:lnTo>
                  <a:lnTo>
                    <a:pt x="10" y="326"/>
                  </a:lnTo>
                  <a:lnTo>
                    <a:pt x="0" y="344"/>
                  </a:lnTo>
                  <a:lnTo>
                    <a:pt x="0" y="344"/>
                  </a:lnTo>
                  <a:lnTo>
                    <a:pt x="0" y="344"/>
                  </a:lnTo>
                  <a:lnTo>
                    <a:pt x="18" y="334"/>
                  </a:lnTo>
                  <a:lnTo>
                    <a:pt x="34" y="320"/>
                  </a:lnTo>
                  <a:lnTo>
                    <a:pt x="54" y="300"/>
                  </a:lnTo>
                  <a:lnTo>
                    <a:pt x="54" y="300"/>
                  </a:lnTo>
                  <a:lnTo>
                    <a:pt x="74" y="280"/>
                  </a:lnTo>
                  <a:lnTo>
                    <a:pt x="94" y="266"/>
                  </a:lnTo>
                  <a:lnTo>
                    <a:pt x="142" y="236"/>
                  </a:lnTo>
                  <a:lnTo>
                    <a:pt x="142" y="236"/>
                  </a:lnTo>
                  <a:lnTo>
                    <a:pt x="156" y="228"/>
                  </a:lnTo>
                  <a:lnTo>
                    <a:pt x="168" y="216"/>
                  </a:lnTo>
                  <a:lnTo>
                    <a:pt x="178" y="204"/>
                  </a:lnTo>
                  <a:lnTo>
                    <a:pt x="186" y="192"/>
                  </a:lnTo>
                  <a:lnTo>
                    <a:pt x="202" y="166"/>
                  </a:lnTo>
                  <a:lnTo>
                    <a:pt x="216" y="144"/>
                  </a:lnTo>
                  <a:lnTo>
                    <a:pt x="216" y="144"/>
                  </a:lnTo>
                  <a:lnTo>
                    <a:pt x="230" y="126"/>
                  </a:lnTo>
                  <a:lnTo>
                    <a:pt x="246" y="110"/>
                  </a:lnTo>
                  <a:lnTo>
                    <a:pt x="266" y="96"/>
                  </a:lnTo>
                  <a:lnTo>
                    <a:pt x="288" y="82"/>
                  </a:lnTo>
                  <a:lnTo>
                    <a:pt x="288" y="82"/>
                  </a:lnTo>
                  <a:lnTo>
                    <a:pt x="298" y="72"/>
                  </a:lnTo>
                  <a:lnTo>
                    <a:pt x="310" y="64"/>
                  </a:lnTo>
                  <a:lnTo>
                    <a:pt x="328" y="44"/>
                  </a:lnTo>
                  <a:lnTo>
                    <a:pt x="340" y="28"/>
                  </a:lnTo>
                  <a:lnTo>
                    <a:pt x="344" y="22"/>
                  </a:lnTo>
                  <a:lnTo>
                    <a:pt x="322" y="0"/>
                  </a:lnTo>
                  <a:close/>
                </a:path>
              </a:pathLst>
            </a:custGeom>
            <a:solidFill>
              <a:srgbClr val="FF7F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8" name="Freeform 140"/>
            <p:cNvSpPr>
              <a:spLocks/>
            </p:cNvSpPr>
            <p:nvPr/>
          </p:nvSpPr>
          <p:spPr bwMode="auto">
            <a:xfrm>
              <a:off x="4156075" y="3724275"/>
              <a:ext cx="120650" cy="120650"/>
            </a:xfrm>
            <a:custGeom>
              <a:avLst/>
              <a:gdLst/>
              <a:ahLst/>
              <a:cxnLst>
                <a:cxn ang="0">
                  <a:pos x="46" y="46"/>
                </a:cxn>
                <a:cxn ang="0">
                  <a:pos x="46" y="46"/>
                </a:cxn>
                <a:cxn ang="0">
                  <a:pos x="56" y="34"/>
                </a:cxn>
                <a:cxn ang="0">
                  <a:pos x="66" y="22"/>
                </a:cxn>
                <a:cxn ang="0">
                  <a:pos x="72" y="10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66" y="4"/>
                </a:cxn>
                <a:cxn ang="0">
                  <a:pos x="54" y="10"/>
                </a:cxn>
                <a:cxn ang="0">
                  <a:pos x="42" y="20"/>
                </a:cxn>
                <a:cxn ang="0">
                  <a:pos x="30" y="30"/>
                </a:cxn>
                <a:cxn ang="0">
                  <a:pos x="30" y="30"/>
                </a:cxn>
                <a:cxn ang="0">
                  <a:pos x="18" y="42"/>
                </a:cxn>
                <a:cxn ang="0">
                  <a:pos x="10" y="54"/>
                </a:cxn>
                <a:cxn ang="0">
                  <a:pos x="4" y="66"/>
                </a:cxn>
                <a:cxn ang="0">
                  <a:pos x="0" y="76"/>
                </a:cxn>
                <a:cxn ang="0">
                  <a:pos x="0" y="76"/>
                </a:cxn>
                <a:cxn ang="0">
                  <a:pos x="10" y="72"/>
                </a:cxn>
                <a:cxn ang="0">
                  <a:pos x="22" y="66"/>
                </a:cxn>
                <a:cxn ang="0">
                  <a:pos x="34" y="58"/>
                </a:cxn>
                <a:cxn ang="0">
                  <a:pos x="46" y="46"/>
                </a:cxn>
                <a:cxn ang="0">
                  <a:pos x="46" y="46"/>
                </a:cxn>
              </a:cxnLst>
              <a:rect l="0" t="0" r="r" b="b"/>
              <a:pathLst>
                <a:path w="76" h="76">
                  <a:moveTo>
                    <a:pt x="46" y="46"/>
                  </a:moveTo>
                  <a:lnTo>
                    <a:pt x="46" y="46"/>
                  </a:lnTo>
                  <a:lnTo>
                    <a:pt x="56" y="34"/>
                  </a:lnTo>
                  <a:lnTo>
                    <a:pt x="66" y="22"/>
                  </a:lnTo>
                  <a:lnTo>
                    <a:pt x="72" y="1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6" y="4"/>
                  </a:lnTo>
                  <a:lnTo>
                    <a:pt x="54" y="10"/>
                  </a:lnTo>
                  <a:lnTo>
                    <a:pt x="42" y="20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18" y="42"/>
                  </a:lnTo>
                  <a:lnTo>
                    <a:pt x="10" y="54"/>
                  </a:lnTo>
                  <a:lnTo>
                    <a:pt x="4" y="6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10" y="72"/>
                  </a:lnTo>
                  <a:lnTo>
                    <a:pt x="22" y="66"/>
                  </a:lnTo>
                  <a:lnTo>
                    <a:pt x="34" y="58"/>
                  </a:lnTo>
                  <a:lnTo>
                    <a:pt x="46" y="46"/>
                  </a:lnTo>
                  <a:lnTo>
                    <a:pt x="46" y="46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9" name="Freeform 141"/>
            <p:cNvSpPr>
              <a:spLocks/>
            </p:cNvSpPr>
            <p:nvPr/>
          </p:nvSpPr>
          <p:spPr bwMode="auto">
            <a:xfrm>
              <a:off x="3692525" y="3368675"/>
              <a:ext cx="815975" cy="120650"/>
            </a:xfrm>
            <a:custGeom>
              <a:avLst/>
              <a:gdLst/>
              <a:ahLst/>
              <a:cxnLst>
                <a:cxn ang="0">
                  <a:pos x="26" y="48"/>
                </a:cxn>
                <a:cxn ang="0">
                  <a:pos x="48" y="52"/>
                </a:cxn>
                <a:cxn ang="0">
                  <a:pos x="102" y="56"/>
                </a:cxn>
                <a:cxn ang="0">
                  <a:pos x="102" y="56"/>
                </a:cxn>
                <a:cxn ang="0">
                  <a:pos x="138" y="56"/>
                </a:cxn>
                <a:cxn ang="0">
                  <a:pos x="204" y="72"/>
                </a:cxn>
                <a:cxn ang="0">
                  <a:pos x="218" y="74"/>
                </a:cxn>
                <a:cxn ang="0">
                  <a:pos x="258" y="74"/>
                </a:cxn>
                <a:cxn ang="0">
                  <a:pos x="304" y="64"/>
                </a:cxn>
                <a:cxn ang="0">
                  <a:pos x="328" y="58"/>
                </a:cxn>
                <a:cxn ang="0">
                  <a:pos x="368" y="56"/>
                </a:cxn>
                <a:cxn ang="0">
                  <a:pos x="416" y="66"/>
                </a:cxn>
                <a:cxn ang="0">
                  <a:pos x="432" y="68"/>
                </a:cxn>
                <a:cxn ang="0">
                  <a:pos x="472" y="68"/>
                </a:cxn>
                <a:cxn ang="0">
                  <a:pos x="504" y="64"/>
                </a:cxn>
                <a:cxn ang="0">
                  <a:pos x="514" y="54"/>
                </a:cxn>
                <a:cxn ang="0">
                  <a:pos x="504" y="12"/>
                </a:cxn>
                <a:cxn ang="0">
                  <a:pos x="496" y="12"/>
                </a:cxn>
                <a:cxn ang="0">
                  <a:pos x="446" y="8"/>
                </a:cxn>
                <a:cxn ang="0">
                  <a:pos x="416" y="10"/>
                </a:cxn>
                <a:cxn ang="0">
                  <a:pos x="392" y="16"/>
                </a:cxn>
                <a:cxn ang="0">
                  <a:pos x="348" y="20"/>
                </a:cxn>
                <a:cxn ang="0">
                  <a:pos x="304" y="12"/>
                </a:cxn>
                <a:cxn ang="0">
                  <a:pos x="282" y="6"/>
                </a:cxn>
                <a:cxn ang="0">
                  <a:pos x="232" y="0"/>
                </a:cxn>
                <a:cxn ang="0">
                  <a:pos x="204" y="4"/>
                </a:cxn>
                <a:cxn ang="0">
                  <a:pos x="172" y="12"/>
                </a:cxn>
                <a:cxn ang="0">
                  <a:pos x="120" y="22"/>
                </a:cxn>
                <a:cxn ang="0">
                  <a:pos x="102" y="20"/>
                </a:cxn>
                <a:cxn ang="0">
                  <a:pos x="48" y="24"/>
                </a:cxn>
                <a:cxn ang="0">
                  <a:pos x="26" y="28"/>
                </a:cxn>
                <a:cxn ang="0">
                  <a:pos x="26" y="48"/>
                </a:cxn>
              </a:cxnLst>
              <a:rect l="0" t="0" r="r" b="b"/>
              <a:pathLst>
                <a:path w="514" h="76">
                  <a:moveTo>
                    <a:pt x="26" y="48"/>
                  </a:moveTo>
                  <a:lnTo>
                    <a:pt x="26" y="48"/>
                  </a:lnTo>
                  <a:lnTo>
                    <a:pt x="34" y="50"/>
                  </a:lnTo>
                  <a:lnTo>
                    <a:pt x="48" y="52"/>
                  </a:lnTo>
                  <a:lnTo>
                    <a:pt x="72" y="56"/>
                  </a:lnTo>
                  <a:lnTo>
                    <a:pt x="102" y="56"/>
                  </a:lnTo>
                  <a:lnTo>
                    <a:pt x="102" y="56"/>
                  </a:lnTo>
                  <a:lnTo>
                    <a:pt x="102" y="56"/>
                  </a:lnTo>
                  <a:lnTo>
                    <a:pt x="120" y="54"/>
                  </a:lnTo>
                  <a:lnTo>
                    <a:pt x="138" y="56"/>
                  </a:lnTo>
                  <a:lnTo>
                    <a:pt x="172" y="64"/>
                  </a:lnTo>
                  <a:lnTo>
                    <a:pt x="204" y="72"/>
                  </a:lnTo>
                  <a:lnTo>
                    <a:pt x="204" y="72"/>
                  </a:lnTo>
                  <a:lnTo>
                    <a:pt x="218" y="74"/>
                  </a:lnTo>
                  <a:lnTo>
                    <a:pt x="232" y="76"/>
                  </a:lnTo>
                  <a:lnTo>
                    <a:pt x="258" y="74"/>
                  </a:lnTo>
                  <a:lnTo>
                    <a:pt x="282" y="70"/>
                  </a:lnTo>
                  <a:lnTo>
                    <a:pt x="304" y="64"/>
                  </a:lnTo>
                  <a:lnTo>
                    <a:pt x="328" y="58"/>
                  </a:lnTo>
                  <a:lnTo>
                    <a:pt x="328" y="58"/>
                  </a:lnTo>
                  <a:lnTo>
                    <a:pt x="348" y="56"/>
                  </a:lnTo>
                  <a:lnTo>
                    <a:pt x="368" y="56"/>
                  </a:lnTo>
                  <a:lnTo>
                    <a:pt x="392" y="60"/>
                  </a:lnTo>
                  <a:lnTo>
                    <a:pt x="416" y="66"/>
                  </a:lnTo>
                  <a:lnTo>
                    <a:pt x="416" y="66"/>
                  </a:lnTo>
                  <a:lnTo>
                    <a:pt x="432" y="68"/>
                  </a:lnTo>
                  <a:lnTo>
                    <a:pt x="446" y="68"/>
                  </a:lnTo>
                  <a:lnTo>
                    <a:pt x="472" y="68"/>
                  </a:lnTo>
                  <a:lnTo>
                    <a:pt x="494" y="66"/>
                  </a:lnTo>
                  <a:lnTo>
                    <a:pt x="504" y="64"/>
                  </a:lnTo>
                  <a:lnTo>
                    <a:pt x="514" y="62"/>
                  </a:lnTo>
                  <a:lnTo>
                    <a:pt x="514" y="54"/>
                  </a:lnTo>
                  <a:lnTo>
                    <a:pt x="514" y="14"/>
                  </a:lnTo>
                  <a:lnTo>
                    <a:pt x="504" y="12"/>
                  </a:lnTo>
                  <a:lnTo>
                    <a:pt x="504" y="12"/>
                  </a:lnTo>
                  <a:lnTo>
                    <a:pt x="496" y="12"/>
                  </a:lnTo>
                  <a:lnTo>
                    <a:pt x="474" y="8"/>
                  </a:lnTo>
                  <a:lnTo>
                    <a:pt x="446" y="8"/>
                  </a:lnTo>
                  <a:lnTo>
                    <a:pt x="432" y="8"/>
                  </a:lnTo>
                  <a:lnTo>
                    <a:pt x="416" y="10"/>
                  </a:lnTo>
                  <a:lnTo>
                    <a:pt x="416" y="10"/>
                  </a:lnTo>
                  <a:lnTo>
                    <a:pt x="392" y="16"/>
                  </a:lnTo>
                  <a:lnTo>
                    <a:pt x="368" y="20"/>
                  </a:lnTo>
                  <a:lnTo>
                    <a:pt x="348" y="20"/>
                  </a:lnTo>
                  <a:lnTo>
                    <a:pt x="328" y="18"/>
                  </a:lnTo>
                  <a:lnTo>
                    <a:pt x="304" y="12"/>
                  </a:lnTo>
                  <a:lnTo>
                    <a:pt x="304" y="12"/>
                  </a:lnTo>
                  <a:lnTo>
                    <a:pt x="282" y="6"/>
                  </a:lnTo>
                  <a:lnTo>
                    <a:pt x="258" y="2"/>
                  </a:lnTo>
                  <a:lnTo>
                    <a:pt x="232" y="0"/>
                  </a:lnTo>
                  <a:lnTo>
                    <a:pt x="218" y="2"/>
                  </a:lnTo>
                  <a:lnTo>
                    <a:pt x="204" y="4"/>
                  </a:lnTo>
                  <a:lnTo>
                    <a:pt x="172" y="12"/>
                  </a:lnTo>
                  <a:lnTo>
                    <a:pt x="172" y="12"/>
                  </a:lnTo>
                  <a:lnTo>
                    <a:pt x="138" y="20"/>
                  </a:lnTo>
                  <a:lnTo>
                    <a:pt x="120" y="22"/>
                  </a:lnTo>
                  <a:lnTo>
                    <a:pt x="102" y="20"/>
                  </a:lnTo>
                  <a:lnTo>
                    <a:pt x="102" y="20"/>
                  </a:lnTo>
                  <a:lnTo>
                    <a:pt x="72" y="20"/>
                  </a:lnTo>
                  <a:lnTo>
                    <a:pt x="48" y="24"/>
                  </a:lnTo>
                  <a:lnTo>
                    <a:pt x="34" y="26"/>
                  </a:lnTo>
                  <a:lnTo>
                    <a:pt x="26" y="28"/>
                  </a:lnTo>
                  <a:lnTo>
                    <a:pt x="0" y="3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0" name="Freeform 142"/>
            <p:cNvSpPr>
              <a:spLocks/>
            </p:cNvSpPr>
            <p:nvPr/>
          </p:nvSpPr>
          <p:spPr bwMode="auto">
            <a:xfrm>
              <a:off x="3743325" y="3384550"/>
              <a:ext cx="746125" cy="88900"/>
            </a:xfrm>
            <a:custGeom>
              <a:avLst/>
              <a:gdLst/>
              <a:ahLst/>
              <a:cxnLst>
                <a:cxn ang="0">
                  <a:pos x="470" y="12"/>
                </a:cxn>
                <a:cxn ang="0">
                  <a:pos x="470" y="12"/>
                </a:cxn>
                <a:cxn ang="0">
                  <a:pos x="462" y="12"/>
                </a:cxn>
                <a:cxn ang="0">
                  <a:pos x="442" y="8"/>
                </a:cxn>
                <a:cxn ang="0">
                  <a:pos x="416" y="8"/>
                </a:cxn>
                <a:cxn ang="0">
                  <a:pos x="402" y="8"/>
                </a:cxn>
                <a:cxn ang="0">
                  <a:pos x="388" y="10"/>
                </a:cxn>
                <a:cxn ang="0">
                  <a:pos x="388" y="10"/>
                </a:cxn>
                <a:cxn ang="0">
                  <a:pos x="362" y="16"/>
                </a:cxn>
                <a:cxn ang="0">
                  <a:pos x="338" y="20"/>
                </a:cxn>
                <a:cxn ang="0">
                  <a:pos x="316" y="20"/>
                </a:cxn>
                <a:cxn ang="0">
                  <a:pos x="292" y="18"/>
                </a:cxn>
                <a:cxn ang="0">
                  <a:pos x="292" y="18"/>
                </a:cxn>
                <a:cxn ang="0">
                  <a:pos x="268" y="10"/>
                </a:cxn>
                <a:cxn ang="0">
                  <a:pos x="238" y="4"/>
                </a:cxn>
                <a:cxn ang="0">
                  <a:pos x="224" y="2"/>
                </a:cxn>
                <a:cxn ang="0">
                  <a:pos x="208" y="0"/>
                </a:cxn>
                <a:cxn ang="0">
                  <a:pos x="192" y="0"/>
                </a:cxn>
                <a:cxn ang="0">
                  <a:pos x="174" y="4"/>
                </a:cxn>
                <a:cxn ang="0">
                  <a:pos x="174" y="4"/>
                </a:cxn>
                <a:cxn ang="0">
                  <a:pos x="120" y="18"/>
                </a:cxn>
                <a:cxn ang="0">
                  <a:pos x="96" y="20"/>
                </a:cxn>
                <a:cxn ang="0">
                  <a:pos x="68" y="20"/>
                </a:cxn>
                <a:cxn ang="0">
                  <a:pos x="68" y="20"/>
                </a:cxn>
                <a:cxn ang="0">
                  <a:pos x="40" y="20"/>
                </a:cxn>
                <a:cxn ang="0">
                  <a:pos x="18" y="24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18" y="32"/>
                </a:cxn>
                <a:cxn ang="0">
                  <a:pos x="40" y="36"/>
                </a:cxn>
                <a:cxn ang="0">
                  <a:pos x="68" y="36"/>
                </a:cxn>
                <a:cxn ang="0">
                  <a:pos x="68" y="36"/>
                </a:cxn>
                <a:cxn ang="0">
                  <a:pos x="96" y="36"/>
                </a:cxn>
                <a:cxn ang="0">
                  <a:pos x="120" y="38"/>
                </a:cxn>
                <a:cxn ang="0">
                  <a:pos x="174" y="52"/>
                </a:cxn>
                <a:cxn ang="0">
                  <a:pos x="174" y="52"/>
                </a:cxn>
                <a:cxn ang="0">
                  <a:pos x="192" y="56"/>
                </a:cxn>
                <a:cxn ang="0">
                  <a:pos x="208" y="56"/>
                </a:cxn>
                <a:cxn ang="0">
                  <a:pos x="224" y="54"/>
                </a:cxn>
                <a:cxn ang="0">
                  <a:pos x="238" y="52"/>
                </a:cxn>
                <a:cxn ang="0">
                  <a:pos x="268" y="46"/>
                </a:cxn>
                <a:cxn ang="0">
                  <a:pos x="292" y="38"/>
                </a:cxn>
                <a:cxn ang="0">
                  <a:pos x="292" y="38"/>
                </a:cxn>
                <a:cxn ang="0">
                  <a:pos x="316" y="36"/>
                </a:cxn>
                <a:cxn ang="0">
                  <a:pos x="338" y="36"/>
                </a:cxn>
                <a:cxn ang="0">
                  <a:pos x="362" y="40"/>
                </a:cxn>
                <a:cxn ang="0">
                  <a:pos x="388" y="46"/>
                </a:cxn>
                <a:cxn ang="0">
                  <a:pos x="388" y="46"/>
                </a:cxn>
                <a:cxn ang="0">
                  <a:pos x="402" y="48"/>
                </a:cxn>
                <a:cxn ang="0">
                  <a:pos x="416" y="48"/>
                </a:cxn>
                <a:cxn ang="0">
                  <a:pos x="442" y="48"/>
                </a:cxn>
                <a:cxn ang="0">
                  <a:pos x="462" y="44"/>
                </a:cxn>
                <a:cxn ang="0">
                  <a:pos x="470" y="44"/>
                </a:cxn>
                <a:cxn ang="0">
                  <a:pos x="470" y="12"/>
                </a:cxn>
              </a:cxnLst>
              <a:rect l="0" t="0" r="r" b="b"/>
              <a:pathLst>
                <a:path w="470" h="56">
                  <a:moveTo>
                    <a:pt x="470" y="12"/>
                  </a:moveTo>
                  <a:lnTo>
                    <a:pt x="470" y="12"/>
                  </a:lnTo>
                  <a:lnTo>
                    <a:pt x="462" y="12"/>
                  </a:lnTo>
                  <a:lnTo>
                    <a:pt x="442" y="8"/>
                  </a:lnTo>
                  <a:lnTo>
                    <a:pt x="416" y="8"/>
                  </a:lnTo>
                  <a:lnTo>
                    <a:pt x="402" y="8"/>
                  </a:lnTo>
                  <a:lnTo>
                    <a:pt x="388" y="10"/>
                  </a:lnTo>
                  <a:lnTo>
                    <a:pt x="388" y="10"/>
                  </a:lnTo>
                  <a:lnTo>
                    <a:pt x="362" y="16"/>
                  </a:lnTo>
                  <a:lnTo>
                    <a:pt x="338" y="20"/>
                  </a:lnTo>
                  <a:lnTo>
                    <a:pt x="316" y="20"/>
                  </a:lnTo>
                  <a:lnTo>
                    <a:pt x="292" y="18"/>
                  </a:lnTo>
                  <a:lnTo>
                    <a:pt x="292" y="18"/>
                  </a:lnTo>
                  <a:lnTo>
                    <a:pt x="268" y="10"/>
                  </a:lnTo>
                  <a:lnTo>
                    <a:pt x="238" y="4"/>
                  </a:lnTo>
                  <a:lnTo>
                    <a:pt x="224" y="2"/>
                  </a:lnTo>
                  <a:lnTo>
                    <a:pt x="208" y="0"/>
                  </a:lnTo>
                  <a:lnTo>
                    <a:pt x="192" y="0"/>
                  </a:lnTo>
                  <a:lnTo>
                    <a:pt x="174" y="4"/>
                  </a:lnTo>
                  <a:lnTo>
                    <a:pt x="174" y="4"/>
                  </a:lnTo>
                  <a:lnTo>
                    <a:pt x="120" y="18"/>
                  </a:lnTo>
                  <a:lnTo>
                    <a:pt x="96" y="20"/>
                  </a:lnTo>
                  <a:lnTo>
                    <a:pt x="68" y="20"/>
                  </a:lnTo>
                  <a:lnTo>
                    <a:pt x="68" y="20"/>
                  </a:lnTo>
                  <a:lnTo>
                    <a:pt x="40" y="20"/>
                  </a:lnTo>
                  <a:lnTo>
                    <a:pt x="18" y="24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18" y="32"/>
                  </a:lnTo>
                  <a:lnTo>
                    <a:pt x="40" y="36"/>
                  </a:lnTo>
                  <a:lnTo>
                    <a:pt x="68" y="36"/>
                  </a:lnTo>
                  <a:lnTo>
                    <a:pt x="68" y="36"/>
                  </a:lnTo>
                  <a:lnTo>
                    <a:pt x="96" y="36"/>
                  </a:lnTo>
                  <a:lnTo>
                    <a:pt x="120" y="38"/>
                  </a:lnTo>
                  <a:lnTo>
                    <a:pt x="174" y="52"/>
                  </a:lnTo>
                  <a:lnTo>
                    <a:pt x="174" y="52"/>
                  </a:lnTo>
                  <a:lnTo>
                    <a:pt x="192" y="56"/>
                  </a:lnTo>
                  <a:lnTo>
                    <a:pt x="208" y="56"/>
                  </a:lnTo>
                  <a:lnTo>
                    <a:pt x="224" y="54"/>
                  </a:lnTo>
                  <a:lnTo>
                    <a:pt x="238" y="52"/>
                  </a:lnTo>
                  <a:lnTo>
                    <a:pt x="268" y="46"/>
                  </a:lnTo>
                  <a:lnTo>
                    <a:pt x="292" y="38"/>
                  </a:lnTo>
                  <a:lnTo>
                    <a:pt x="292" y="38"/>
                  </a:lnTo>
                  <a:lnTo>
                    <a:pt x="316" y="36"/>
                  </a:lnTo>
                  <a:lnTo>
                    <a:pt x="338" y="36"/>
                  </a:lnTo>
                  <a:lnTo>
                    <a:pt x="362" y="40"/>
                  </a:lnTo>
                  <a:lnTo>
                    <a:pt x="388" y="46"/>
                  </a:lnTo>
                  <a:lnTo>
                    <a:pt x="388" y="46"/>
                  </a:lnTo>
                  <a:lnTo>
                    <a:pt x="402" y="48"/>
                  </a:lnTo>
                  <a:lnTo>
                    <a:pt x="416" y="48"/>
                  </a:lnTo>
                  <a:lnTo>
                    <a:pt x="442" y="48"/>
                  </a:lnTo>
                  <a:lnTo>
                    <a:pt x="462" y="44"/>
                  </a:lnTo>
                  <a:lnTo>
                    <a:pt x="470" y="44"/>
                  </a:lnTo>
                  <a:lnTo>
                    <a:pt x="470" y="12"/>
                  </a:lnTo>
                  <a:close/>
                </a:path>
              </a:pathLst>
            </a:custGeom>
            <a:solidFill>
              <a:srgbClr val="FF7F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1" name="Freeform 143"/>
            <p:cNvSpPr>
              <a:spLocks/>
            </p:cNvSpPr>
            <p:nvPr/>
          </p:nvSpPr>
          <p:spPr bwMode="auto">
            <a:xfrm>
              <a:off x="3984625" y="3413125"/>
              <a:ext cx="168275" cy="31750"/>
            </a:xfrm>
            <a:custGeom>
              <a:avLst/>
              <a:gdLst/>
              <a:ahLst/>
              <a:cxnLst>
                <a:cxn ang="0">
                  <a:pos x="52" y="20"/>
                </a:cxn>
                <a:cxn ang="0">
                  <a:pos x="52" y="20"/>
                </a:cxn>
                <a:cxn ang="0">
                  <a:pos x="70" y="20"/>
                </a:cxn>
                <a:cxn ang="0">
                  <a:pos x="84" y="18"/>
                </a:cxn>
                <a:cxn ang="0">
                  <a:pos x="96" y="14"/>
                </a:cxn>
                <a:cxn ang="0">
                  <a:pos x="106" y="10"/>
                </a:cxn>
                <a:cxn ang="0">
                  <a:pos x="106" y="10"/>
                </a:cxn>
                <a:cxn ang="0">
                  <a:pos x="96" y="6"/>
                </a:cxn>
                <a:cxn ang="0">
                  <a:pos x="84" y="2"/>
                </a:cxn>
                <a:cxn ang="0">
                  <a:pos x="70" y="0"/>
                </a:cxn>
                <a:cxn ang="0">
                  <a:pos x="52" y="0"/>
                </a:cxn>
                <a:cxn ang="0">
                  <a:pos x="52" y="0"/>
                </a:cxn>
                <a:cxn ang="0">
                  <a:pos x="36" y="0"/>
                </a:cxn>
                <a:cxn ang="0">
                  <a:pos x="22" y="2"/>
                </a:cxn>
                <a:cxn ang="0">
                  <a:pos x="8" y="6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8" y="14"/>
                </a:cxn>
                <a:cxn ang="0">
                  <a:pos x="22" y="18"/>
                </a:cxn>
                <a:cxn ang="0">
                  <a:pos x="36" y="20"/>
                </a:cxn>
                <a:cxn ang="0">
                  <a:pos x="52" y="20"/>
                </a:cxn>
                <a:cxn ang="0">
                  <a:pos x="52" y="20"/>
                </a:cxn>
              </a:cxnLst>
              <a:rect l="0" t="0" r="r" b="b"/>
              <a:pathLst>
                <a:path w="106" h="20">
                  <a:moveTo>
                    <a:pt x="52" y="20"/>
                  </a:moveTo>
                  <a:lnTo>
                    <a:pt x="52" y="20"/>
                  </a:lnTo>
                  <a:lnTo>
                    <a:pt x="70" y="20"/>
                  </a:lnTo>
                  <a:lnTo>
                    <a:pt x="84" y="18"/>
                  </a:lnTo>
                  <a:lnTo>
                    <a:pt x="96" y="14"/>
                  </a:lnTo>
                  <a:lnTo>
                    <a:pt x="106" y="10"/>
                  </a:lnTo>
                  <a:lnTo>
                    <a:pt x="106" y="10"/>
                  </a:lnTo>
                  <a:lnTo>
                    <a:pt x="96" y="6"/>
                  </a:lnTo>
                  <a:lnTo>
                    <a:pt x="84" y="2"/>
                  </a:lnTo>
                  <a:lnTo>
                    <a:pt x="70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36" y="0"/>
                  </a:lnTo>
                  <a:lnTo>
                    <a:pt x="22" y="2"/>
                  </a:lnTo>
                  <a:lnTo>
                    <a:pt x="8" y="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4"/>
                  </a:lnTo>
                  <a:lnTo>
                    <a:pt x="22" y="18"/>
                  </a:lnTo>
                  <a:lnTo>
                    <a:pt x="36" y="20"/>
                  </a:lnTo>
                  <a:lnTo>
                    <a:pt x="52" y="20"/>
                  </a:lnTo>
                  <a:lnTo>
                    <a:pt x="52" y="20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2" name="Freeform 144"/>
            <p:cNvSpPr>
              <a:spLocks/>
            </p:cNvSpPr>
            <p:nvPr/>
          </p:nvSpPr>
          <p:spPr bwMode="auto">
            <a:xfrm>
              <a:off x="3949700" y="2806700"/>
              <a:ext cx="603250" cy="603250"/>
            </a:xfrm>
            <a:custGeom>
              <a:avLst/>
              <a:gdLst/>
              <a:ahLst/>
              <a:cxnLst>
                <a:cxn ang="0">
                  <a:pos x="12" y="26"/>
                </a:cxn>
                <a:cxn ang="0">
                  <a:pos x="24" y="46"/>
                </a:cxn>
                <a:cxn ang="0">
                  <a:pos x="60" y="84"/>
                </a:cxn>
                <a:cxn ang="0">
                  <a:pos x="60" y="84"/>
                </a:cxn>
                <a:cxn ang="0">
                  <a:pos x="84" y="110"/>
                </a:cxn>
                <a:cxn ang="0">
                  <a:pos x="120" y="168"/>
                </a:cxn>
                <a:cxn ang="0">
                  <a:pos x="128" y="180"/>
                </a:cxn>
                <a:cxn ang="0">
                  <a:pos x="156" y="208"/>
                </a:cxn>
                <a:cxn ang="0">
                  <a:pos x="196" y="234"/>
                </a:cxn>
                <a:cxn ang="0">
                  <a:pos x="216" y="246"/>
                </a:cxn>
                <a:cxn ang="0">
                  <a:pos x="248" y="274"/>
                </a:cxn>
                <a:cxn ang="0">
                  <a:pos x="276" y="314"/>
                </a:cxn>
                <a:cxn ang="0">
                  <a:pos x="284" y="326"/>
                </a:cxn>
                <a:cxn ang="0">
                  <a:pos x="314" y="356"/>
                </a:cxn>
                <a:cxn ang="0">
                  <a:pos x="338" y="374"/>
                </a:cxn>
                <a:cxn ang="0">
                  <a:pos x="352" y="374"/>
                </a:cxn>
                <a:cxn ang="0">
                  <a:pos x="374" y="340"/>
                </a:cxn>
                <a:cxn ang="0">
                  <a:pos x="370" y="332"/>
                </a:cxn>
                <a:cxn ang="0">
                  <a:pos x="338" y="294"/>
                </a:cxn>
                <a:cxn ang="0">
                  <a:pos x="314" y="276"/>
                </a:cxn>
                <a:cxn ang="0">
                  <a:pos x="292" y="262"/>
                </a:cxn>
                <a:cxn ang="0">
                  <a:pos x="260" y="234"/>
                </a:cxn>
                <a:cxn ang="0">
                  <a:pos x="234" y="196"/>
                </a:cxn>
                <a:cxn ang="0">
                  <a:pos x="222" y="176"/>
                </a:cxn>
                <a:cxn ang="0">
                  <a:pos x="190" y="136"/>
                </a:cxn>
                <a:cxn ang="0">
                  <a:pos x="168" y="120"/>
                </a:cxn>
                <a:cxn ang="0">
                  <a:pos x="140" y="104"/>
                </a:cxn>
                <a:cxn ang="0">
                  <a:pos x="98" y="74"/>
                </a:cxn>
                <a:cxn ang="0">
                  <a:pos x="84" y="60"/>
                </a:cxn>
                <a:cxn ang="0">
                  <a:pos x="46" y="24"/>
                </a:cxn>
                <a:cxn ang="0">
                  <a:pos x="26" y="12"/>
                </a:cxn>
                <a:cxn ang="0">
                  <a:pos x="12" y="26"/>
                </a:cxn>
              </a:cxnLst>
              <a:rect l="0" t="0" r="r" b="b"/>
              <a:pathLst>
                <a:path w="380" h="380">
                  <a:moveTo>
                    <a:pt x="12" y="26"/>
                  </a:moveTo>
                  <a:lnTo>
                    <a:pt x="12" y="26"/>
                  </a:lnTo>
                  <a:lnTo>
                    <a:pt x="16" y="32"/>
                  </a:lnTo>
                  <a:lnTo>
                    <a:pt x="24" y="46"/>
                  </a:lnTo>
                  <a:lnTo>
                    <a:pt x="38" y="64"/>
                  </a:lnTo>
                  <a:lnTo>
                    <a:pt x="60" y="84"/>
                  </a:lnTo>
                  <a:lnTo>
                    <a:pt x="60" y="84"/>
                  </a:lnTo>
                  <a:lnTo>
                    <a:pt x="60" y="84"/>
                  </a:lnTo>
                  <a:lnTo>
                    <a:pt x="74" y="98"/>
                  </a:lnTo>
                  <a:lnTo>
                    <a:pt x="84" y="110"/>
                  </a:lnTo>
                  <a:lnTo>
                    <a:pt x="104" y="140"/>
                  </a:lnTo>
                  <a:lnTo>
                    <a:pt x="120" y="168"/>
                  </a:lnTo>
                  <a:lnTo>
                    <a:pt x="120" y="168"/>
                  </a:lnTo>
                  <a:lnTo>
                    <a:pt x="128" y="180"/>
                  </a:lnTo>
                  <a:lnTo>
                    <a:pt x="138" y="190"/>
                  </a:lnTo>
                  <a:lnTo>
                    <a:pt x="156" y="208"/>
                  </a:lnTo>
                  <a:lnTo>
                    <a:pt x="176" y="222"/>
                  </a:lnTo>
                  <a:lnTo>
                    <a:pt x="196" y="234"/>
                  </a:lnTo>
                  <a:lnTo>
                    <a:pt x="216" y="246"/>
                  </a:lnTo>
                  <a:lnTo>
                    <a:pt x="216" y="246"/>
                  </a:lnTo>
                  <a:lnTo>
                    <a:pt x="234" y="260"/>
                  </a:lnTo>
                  <a:lnTo>
                    <a:pt x="248" y="274"/>
                  </a:lnTo>
                  <a:lnTo>
                    <a:pt x="262" y="292"/>
                  </a:lnTo>
                  <a:lnTo>
                    <a:pt x="276" y="314"/>
                  </a:lnTo>
                  <a:lnTo>
                    <a:pt x="276" y="314"/>
                  </a:lnTo>
                  <a:lnTo>
                    <a:pt x="284" y="326"/>
                  </a:lnTo>
                  <a:lnTo>
                    <a:pt x="294" y="336"/>
                  </a:lnTo>
                  <a:lnTo>
                    <a:pt x="314" y="356"/>
                  </a:lnTo>
                  <a:lnTo>
                    <a:pt x="330" y="368"/>
                  </a:lnTo>
                  <a:lnTo>
                    <a:pt x="338" y="374"/>
                  </a:lnTo>
                  <a:lnTo>
                    <a:pt x="346" y="380"/>
                  </a:lnTo>
                  <a:lnTo>
                    <a:pt x="352" y="374"/>
                  </a:lnTo>
                  <a:lnTo>
                    <a:pt x="380" y="346"/>
                  </a:lnTo>
                  <a:lnTo>
                    <a:pt x="374" y="340"/>
                  </a:lnTo>
                  <a:lnTo>
                    <a:pt x="374" y="340"/>
                  </a:lnTo>
                  <a:lnTo>
                    <a:pt x="370" y="332"/>
                  </a:lnTo>
                  <a:lnTo>
                    <a:pt x="356" y="314"/>
                  </a:lnTo>
                  <a:lnTo>
                    <a:pt x="338" y="294"/>
                  </a:lnTo>
                  <a:lnTo>
                    <a:pt x="326" y="284"/>
                  </a:lnTo>
                  <a:lnTo>
                    <a:pt x="314" y="276"/>
                  </a:lnTo>
                  <a:lnTo>
                    <a:pt x="314" y="276"/>
                  </a:lnTo>
                  <a:lnTo>
                    <a:pt x="292" y="262"/>
                  </a:lnTo>
                  <a:lnTo>
                    <a:pt x="274" y="248"/>
                  </a:lnTo>
                  <a:lnTo>
                    <a:pt x="260" y="234"/>
                  </a:lnTo>
                  <a:lnTo>
                    <a:pt x="246" y="216"/>
                  </a:lnTo>
                  <a:lnTo>
                    <a:pt x="234" y="196"/>
                  </a:lnTo>
                  <a:lnTo>
                    <a:pt x="234" y="196"/>
                  </a:lnTo>
                  <a:lnTo>
                    <a:pt x="222" y="176"/>
                  </a:lnTo>
                  <a:lnTo>
                    <a:pt x="208" y="156"/>
                  </a:lnTo>
                  <a:lnTo>
                    <a:pt x="190" y="136"/>
                  </a:lnTo>
                  <a:lnTo>
                    <a:pt x="180" y="128"/>
                  </a:lnTo>
                  <a:lnTo>
                    <a:pt x="168" y="120"/>
                  </a:lnTo>
                  <a:lnTo>
                    <a:pt x="140" y="104"/>
                  </a:lnTo>
                  <a:lnTo>
                    <a:pt x="140" y="104"/>
                  </a:lnTo>
                  <a:lnTo>
                    <a:pt x="110" y="84"/>
                  </a:lnTo>
                  <a:lnTo>
                    <a:pt x="98" y="74"/>
                  </a:lnTo>
                  <a:lnTo>
                    <a:pt x="84" y="60"/>
                  </a:lnTo>
                  <a:lnTo>
                    <a:pt x="84" y="60"/>
                  </a:lnTo>
                  <a:lnTo>
                    <a:pt x="64" y="38"/>
                  </a:lnTo>
                  <a:lnTo>
                    <a:pt x="46" y="24"/>
                  </a:lnTo>
                  <a:lnTo>
                    <a:pt x="32" y="16"/>
                  </a:lnTo>
                  <a:lnTo>
                    <a:pt x="26" y="12"/>
                  </a:lnTo>
                  <a:lnTo>
                    <a:pt x="0" y="0"/>
                  </a:lnTo>
                  <a:lnTo>
                    <a:pt x="12" y="26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3" name="Freeform 145"/>
            <p:cNvSpPr>
              <a:spLocks/>
            </p:cNvSpPr>
            <p:nvPr/>
          </p:nvSpPr>
          <p:spPr bwMode="auto">
            <a:xfrm>
              <a:off x="3984625" y="2841625"/>
              <a:ext cx="546100" cy="546100"/>
            </a:xfrm>
            <a:custGeom>
              <a:avLst/>
              <a:gdLst/>
              <a:ahLst/>
              <a:cxnLst>
                <a:cxn ang="0">
                  <a:pos x="344" y="322"/>
                </a:cxn>
                <a:cxn ang="0">
                  <a:pos x="344" y="322"/>
                </a:cxn>
                <a:cxn ang="0">
                  <a:pos x="340" y="316"/>
                </a:cxn>
                <a:cxn ang="0">
                  <a:pos x="328" y="300"/>
                </a:cxn>
                <a:cxn ang="0">
                  <a:pos x="310" y="280"/>
                </a:cxn>
                <a:cxn ang="0">
                  <a:pos x="298" y="272"/>
                </a:cxn>
                <a:cxn ang="0">
                  <a:pos x="288" y="262"/>
                </a:cxn>
                <a:cxn ang="0">
                  <a:pos x="288" y="262"/>
                </a:cxn>
                <a:cxn ang="0">
                  <a:pos x="266" y="248"/>
                </a:cxn>
                <a:cxn ang="0">
                  <a:pos x="246" y="234"/>
                </a:cxn>
                <a:cxn ang="0">
                  <a:pos x="230" y="218"/>
                </a:cxn>
                <a:cxn ang="0">
                  <a:pos x="216" y="200"/>
                </a:cxn>
                <a:cxn ang="0">
                  <a:pos x="216" y="200"/>
                </a:cxn>
                <a:cxn ang="0">
                  <a:pos x="202" y="178"/>
                </a:cxn>
                <a:cxn ang="0">
                  <a:pos x="186" y="152"/>
                </a:cxn>
                <a:cxn ang="0">
                  <a:pos x="178" y="140"/>
                </a:cxn>
                <a:cxn ang="0">
                  <a:pos x="168" y="128"/>
                </a:cxn>
                <a:cxn ang="0">
                  <a:pos x="156" y="116"/>
                </a:cxn>
                <a:cxn ang="0">
                  <a:pos x="142" y="108"/>
                </a:cxn>
                <a:cxn ang="0">
                  <a:pos x="142" y="108"/>
                </a:cxn>
                <a:cxn ang="0">
                  <a:pos x="94" y="78"/>
                </a:cxn>
                <a:cxn ang="0">
                  <a:pos x="74" y="64"/>
                </a:cxn>
                <a:cxn ang="0">
                  <a:pos x="54" y="44"/>
                </a:cxn>
                <a:cxn ang="0">
                  <a:pos x="54" y="44"/>
                </a:cxn>
                <a:cxn ang="0">
                  <a:pos x="34" y="24"/>
                </a:cxn>
                <a:cxn ang="0">
                  <a:pos x="18" y="1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0" y="18"/>
                </a:cxn>
                <a:cxn ang="0">
                  <a:pos x="24" y="34"/>
                </a:cxn>
                <a:cxn ang="0">
                  <a:pos x="44" y="54"/>
                </a:cxn>
                <a:cxn ang="0">
                  <a:pos x="44" y="54"/>
                </a:cxn>
                <a:cxn ang="0">
                  <a:pos x="64" y="74"/>
                </a:cxn>
                <a:cxn ang="0">
                  <a:pos x="78" y="94"/>
                </a:cxn>
                <a:cxn ang="0">
                  <a:pos x="108" y="142"/>
                </a:cxn>
                <a:cxn ang="0">
                  <a:pos x="108" y="142"/>
                </a:cxn>
                <a:cxn ang="0">
                  <a:pos x="116" y="156"/>
                </a:cxn>
                <a:cxn ang="0">
                  <a:pos x="128" y="168"/>
                </a:cxn>
                <a:cxn ang="0">
                  <a:pos x="140" y="178"/>
                </a:cxn>
                <a:cxn ang="0">
                  <a:pos x="152" y="186"/>
                </a:cxn>
                <a:cxn ang="0">
                  <a:pos x="178" y="202"/>
                </a:cxn>
                <a:cxn ang="0">
                  <a:pos x="200" y="216"/>
                </a:cxn>
                <a:cxn ang="0">
                  <a:pos x="200" y="216"/>
                </a:cxn>
                <a:cxn ang="0">
                  <a:pos x="218" y="230"/>
                </a:cxn>
                <a:cxn ang="0">
                  <a:pos x="234" y="246"/>
                </a:cxn>
                <a:cxn ang="0">
                  <a:pos x="248" y="266"/>
                </a:cxn>
                <a:cxn ang="0">
                  <a:pos x="262" y="288"/>
                </a:cxn>
                <a:cxn ang="0">
                  <a:pos x="262" y="288"/>
                </a:cxn>
                <a:cxn ang="0">
                  <a:pos x="272" y="298"/>
                </a:cxn>
                <a:cxn ang="0">
                  <a:pos x="280" y="310"/>
                </a:cxn>
                <a:cxn ang="0">
                  <a:pos x="300" y="328"/>
                </a:cxn>
                <a:cxn ang="0">
                  <a:pos x="316" y="340"/>
                </a:cxn>
                <a:cxn ang="0">
                  <a:pos x="322" y="344"/>
                </a:cxn>
                <a:cxn ang="0">
                  <a:pos x="344" y="322"/>
                </a:cxn>
              </a:cxnLst>
              <a:rect l="0" t="0" r="r" b="b"/>
              <a:pathLst>
                <a:path w="344" h="344">
                  <a:moveTo>
                    <a:pt x="344" y="322"/>
                  </a:moveTo>
                  <a:lnTo>
                    <a:pt x="344" y="322"/>
                  </a:lnTo>
                  <a:lnTo>
                    <a:pt x="340" y="316"/>
                  </a:lnTo>
                  <a:lnTo>
                    <a:pt x="328" y="300"/>
                  </a:lnTo>
                  <a:lnTo>
                    <a:pt x="310" y="280"/>
                  </a:lnTo>
                  <a:lnTo>
                    <a:pt x="298" y="272"/>
                  </a:lnTo>
                  <a:lnTo>
                    <a:pt x="288" y="262"/>
                  </a:lnTo>
                  <a:lnTo>
                    <a:pt x="288" y="262"/>
                  </a:lnTo>
                  <a:lnTo>
                    <a:pt x="266" y="248"/>
                  </a:lnTo>
                  <a:lnTo>
                    <a:pt x="246" y="234"/>
                  </a:lnTo>
                  <a:lnTo>
                    <a:pt x="230" y="218"/>
                  </a:lnTo>
                  <a:lnTo>
                    <a:pt x="216" y="200"/>
                  </a:lnTo>
                  <a:lnTo>
                    <a:pt x="216" y="200"/>
                  </a:lnTo>
                  <a:lnTo>
                    <a:pt x="202" y="178"/>
                  </a:lnTo>
                  <a:lnTo>
                    <a:pt x="186" y="152"/>
                  </a:lnTo>
                  <a:lnTo>
                    <a:pt x="178" y="140"/>
                  </a:lnTo>
                  <a:lnTo>
                    <a:pt x="168" y="128"/>
                  </a:lnTo>
                  <a:lnTo>
                    <a:pt x="156" y="116"/>
                  </a:lnTo>
                  <a:lnTo>
                    <a:pt x="142" y="108"/>
                  </a:lnTo>
                  <a:lnTo>
                    <a:pt x="142" y="108"/>
                  </a:lnTo>
                  <a:lnTo>
                    <a:pt x="94" y="78"/>
                  </a:lnTo>
                  <a:lnTo>
                    <a:pt x="74" y="64"/>
                  </a:lnTo>
                  <a:lnTo>
                    <a:pt x="54" y="44"/>
                  </a:lnTo>
                  <a:lnTo>
                    <a:pt x="54" y="44"/>
                  </a:lnTo>
                  <a:lnTo>
                    <a:pt x="34" y="24"/>
                  </a:lnTo>
                  <a:lnTo>
                    <a:pt x="18" y="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18"/>
                  </a:lnTo>
                  <a:lnTo>
                    <a:pt x="24" y="34"/>
                  </a:lnTo>
                  <a:lnTo>
                    <a:pt x="44" y="54"/>
                  </a:lnTo>
                  <a:lnTo>
                    <a:pt x="44" y="54"/>
                  </a:lnTo>
                  <a:lnTo>
                    <a:pt x="64" y="74"/>
                  </a:lnTo>
                  <a:lnTo>
                    <a:pt x="78" y="94"/>
                  </a:lnTo>
                  <a:lnTo>
                    <a:pt x="108" y="142"/>
                  </a:lnTo>
                  <a:lnTo>
                    <a:pt x="108" y="142"/>
                  </a:lnTo>
                  <a:lnTo>
                    <a:pt x="116" y="156"/>
                  </a:lnTo>
                  <a:lnTo>
                    <a:pt x="128" y="168"/>
                  </a:lnTo>
                  <a:lnTo>
                    <a:pt x="140" y="178"/>
                  </a:lnTo>
                  <a:lnTo>
                    <a:pt x="152" y="186"/>
                  </a:lnTo>
                  <a:lnTo>
                    <a:pt x="178" y="202"/>
                  </a:lnTo>
                  <a:lnTo>
                    <a:pt x="200" y="216"/>
                  </a:lnTo>
                  <a:lnTo>
                    <a:pt x="200" y="216"/>
                  </a:lnTo>
                  <a:lnTo>
                    <a:pt x="218" y="230"/>
                  </a:lnTo>
                  <a:lnTo>
                    <a:pt x="234" y="246"/>
                  </a:lnTo>
                  <a:lnTo>
                    <a:pt x="248" y="266"/>
                  </a:lnTo>
                  <a:lnTo>
                    <a:pt x="262" y="288"/>
                  </a:lnTo>
                  <a:lnTo>
                    <a:pt x="262" y="288"/>
                  </a:lnTo>
                  <a:lnTo>
                    <a:pt x="272" y="298"/>
                  </a:lnTo>
                  <a:lnTo>
                    <a:pt x="280" y="310"/>
                  </a:lnTo>
                  <a:lnTo>
                    <a:pt x="300" y="328"/>
                  </a:lnTo>
                  <a:lnTo>
                    <a:pt x="316" y="340"/>
                  </a:lnTo>
                  <a:lnTo>
                    <a:pt x="322" y="344"/>
                  </a:lnTo>
                  <a:lnTo>
                    <a:pt x="344" y="322"/>
                  </a:lnTo>
                  <a:close/>
                </a:path>
              </a:pathLst>
            </a:custGeom>
            <a:solidFill>
              <a:srgbClr val="FF7F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4" name="Freeform 146"/>
            <p:cNvSpPr>
              <a:spLocks/>
            </p:cNvSpPr>
            <p:nvPr/>
          </p:nvSpPr>
          <p:spPr bwMode="auto">
            <a:xfrm>
              <a:off x="4156075" y="3013075"/>
              <a:ext cx="120650" cy="120650"/>
            </a:xfrm>
            <a:custGeom>
              <a:avLst/>
              <a:gdLst/>
              <a:ahLst/>
              <a:cxnLst>
                <a:cxn ang="0">
                  <a:pos x="30" y="46"/>
                </a:cxn>
                <a:cxn ang="0">
                  <a:pos x="30" y="46"/>
                </a:cxn>
                <a:cxn ang="0">
                  <a:pos x="42" y="56"/>
                </a:cxn>
                <a:cxn ang="0">
                  <a:pos x="54" y="66"/>
                </a:cxn>
                <a:cxn ang="0">
                  <a:pos x="66" y="72"/>
                </a:cxn>
                <a:cxn ang="0">
                  <a:pos x="76" y="76"/>
                </a:cxn>
                <a:cxn ang="0">
                  <a:pos x="76" y="76"/>
                </a:cxn>
                <a:cxn ang="0">
                  <a:pos x="72" y="66"/>
                </a:cxn>
                <a:cxn ang="0">
                  <a:pos x="66" y="54"/>
                </a:cxn>
                <a:cxn ang="0">
                  <a:pos x="56" y="42"/>
                </a:cxn>
                <a:cxn ang="0">
                  <a:pos x="46" y="30"/>
                </a:cxn>
                <a:cxn ang="0">
                  <a:pos x="46" y="30"/>
                </a:cxn>
                <a:cxn ang="0">
                  <a:pos x="34" y="18"/>
                </a:cxn>
                <a:cxn ang="0">
                  <a:pos x="22" y="10"/>
                </a:cxn>
                <a:cxn ang="0">
                  <a:pos x="10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10"/>
                </a:cxn>
                <a:cxn ang="0">
                  <a:pos x="10" y="22"/>
                </a:cxn>
                <a:cxn ang="0">
                  <a:pos x="18" y="34"/>
                </a:cxn>
                <a:cxn ang="0">
                  <a:pos x="30" y="46"/>
                </a:cxn>
                <a:cxn ang="0">
                  <a:pos x="30" y="46"/>
                </a:cxn>
              </a:cxnLst>
              <a:rect l="0" t="0" r="r" b="b"/>
              <a:pathLst>
                <a:path w="76" h="76">
                  <a:moveTo>
                    <a:pt x="30" y="46"/>
                  </a:moveTo>
                  <a:lnTo>
                    <a:pt x="30" y="46"/>
                  </a:lnTo>
                  <a:lnTo>
                    <a:pt x="42" y="56"/>
                  </a:lnTo>
                  <a:lnTo>
                    <a:pt x="54" y="66"/>
                  </a:lnTo>
                  <a:lnTo>
                    <a:pt x="66" y="72"/>
                  </a:lnTo>
                  <a:lnTo>
                    <a:pt x="76" y="76"/>
                  </a:lnTo>
                  <a:lnTo>
                    <a:pt x="76" y="76"/>
                  </a:lnTo>
                  <a:lnTo>
                    <a:pt x="72" y="66"/>
                  </a:lnTo>
                  <a:lnTo>
                    <a:pt x="66" y="54"/>
                  </a:lnTo>
                  <a:lnTo>
                    <a:pt x="56" y="42"/>
                  </a:lnTo>
                  <a:lnTo>
                    <a:pt x="46" y="30"/>
                  </a:lnTo>
                  <a:lnTo>
                    <a:pt x="46" y="30"/>
                  </a:lnTo>
                  <a:lnTo>
                    <a:pt x="34" y="18"/>
                  </a:lnTo>
                  <a:lnTo>
                    <a:pt x="22" y="10"/>
                  </a:lnTo>
                  <a:lnTo>
                    <a:pt x="10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10"/>
                  </a:lnTo>
                  <a:lnTo>
                    <a:pt x="10" y="22"/>
                  </a:lnTo>
                  <a:lnTo>
                    <a:pt x="18" y="34"/>
                  </a:lnTo>
                  <a:lnTo>
                    <a:pt x="30" y="46"/>
                  </a:lnTo>
                  <a:lnTo>
                    <a:pt x="30" y="46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5" name="Freeform 147"/>
            <p:cNvSpPr>
              <a:spLocks/>
            </p:cNvSpPr>
            <p:nvPr/>
          </p:nvSpPr>
          <p:spPr bwMode="auto">
            <a:xfrm>
              <a:off x="4235450" y="2616200"/>
              <a:ext cx="346075" cy="768350"/>
            </a:xfrm>
            <a:custGeom>
              <a:avLst/>
              <a:gdLst/>
              <a:ahLst/>
              <a:cxnLst>
                <a:cxn ang="0">
                  <a:pos x="2" y="28"/>
                </a:cxn>
                <a:cxn ang="0">
                  <a:pos x="4" y="50"/>
                </a:cxn>
                <a:cxn ang="0">
                  <a:pos x="22" y="100"/>
                </a:cxn>
                <a:cxn ang="0">
                  <a:pos x="22" y="100"/>
                </a:cxn>
                <a:cxn ang="0">
                  <a:pos x="36" y="134"/>
                </a:cxn>
                <a:cxn ang="0">
                  <a:pos x="46" y="202"/>
                </a:cxn>
                <a:cxn ang="0">
                  <a:pos x="50" y="216"/>
                </a:cxn>
                <a:cxn ang="0">
                  <a:pos x="64" y="252"/>
                </a:cxn>
                <a:cxn ang="0">
                  <a:pos x="92" y="292"/>
                </a:cxn>
                <a:cxn ang="0">
                  <a:pos x="106" y="310"/>
                </a:cxn>
                <a:cxn ang="0">
                  <a:pos x="124" y="348"/>
                </a:cxn>
                <a:cxn ang="0">
                  <a:pos x="134" y="396"/>
                </a:cxn>
                <a:cxn ang="0">
                  <a:pos x="138" y="410"/>
                </a:cxn>
                <a:cxn ang="0">
                  <a:pos x="154" y="448"/>
                </a:cxn>
                <a:cxn ang="0">
                  <a:pos x="170" y="476"/>
                </a:cxn>
                <a:cxn ang="0">
                  <a:pos x="182" y="480"/>
                </a:cxn>
                <a:cxn ang="0">
                  <a:pos x="216" y="456"/>
                </a:cxn>
                <a:cxn ang="0">
                  <a:pos x="214" y="448"/>
                </a:cxn>
                <a:cxn ang="0">
                  <a:pos x="200" y="400"/>
                </a:cxn>
                <a:cxn ang="0">
                  <a:pos x="184" y="374"/>
                </a:cxn>
                <a:cxn ang="0">
                  <a:pos x="170" y="354"/>
                </a:cxn>
                <a:cxn ang="0">
                  <a:pos x="150" y="314"/>
                </a:cxn>
                <a:cxn ang="0">
                  <a:pos x="140" y="272"/>
                </a:cxn>
                <a:cxn ang="0">
                  <a:pos x="138" y="248"/>
                </a:cxn>
                <a:cxn ang="0">
                  <a:pos x="124" y="200"/>
                </a:cxn>
                <a:cxn ang="0">
                  <a:pos x="110" y="176"/>
                </a:cxn>
                <a:cxn ang="0">
                  <a:pos x="90" y="148"/>
                </a:cxn>
                <a:cxn ang="0">
                  <a:pos x="62" y="104"/>
                </a:cxn>
                <a:cxn ang="0">
                  <a:pos x="54" y="86"/>
                </a:cxn>
                <a:cxn ang="0">
                  <a:pos x="32" y="40"/>
                </a:cxn>
                <a:cxn ang="0">
                  <a:pos x="20" y="22"/>
                </a:cxn>
                <a:cxn ang="0">
                  <a:pos x="2" y="28"/>
                </a:cxn>
              </a:cxnLst>
              <a:rect l="0" t="0" r="r" b="b"/>
              <a:pathLst>
                <a:path w="218" h="484">
                  <a:moveTo>
                    <a:pt x="2" y="28"/>
                  </a:moveTo>
                  <a:lnTo>
                    <a:pt x="2" y="28"/>
                  </a:lnTo>
                  <a:lnTo>
                    <a:pt x="2" y="36"/>
                  </a:lnTo>
                  <a:lnTo>
                    <a:pt x="4" y="50"/>
                  </a:lnTo>
                  <a:lnTo>
                    <a:pt x="12" y="74"/>
                  </a:lnTo>
                  <a:lnTo>
                    <a:pt x="22" y="100"/>
                  </a:lnTo>
                  <a:lnTo>
                    <a:pt x="22" y="100"/>
                  </a:lnTo>
                  <a:lnTo>
                    <a:pt x="22" y="100"/>
                  </a:lnTo>
                  <a:lnTo>
                    <a:pt x="30" y="118"/>
                  </a:lnTo>
                  <a:lnTo>
                    <a:pt x="36" y="134"/>
                  </a:lnTo>
                  <a:lnTo>
                    <a:pt x="42" y="170"/>
                  </a:lnTo>
                  <a:lnTo>
                    <a:pt x="46" y="202"/>
                  </a:lnTo>
                  <a:lnTo>
                    <a:pt x="46" y="202"/>
                  </a:lnTo>
                  <a:lnTo>
                    <a:pt x="50" y="216"/>
                  </a:lnTo>
                  <a:lnTo>
                    <a:pt x="54" y="228"/>
                  </a:lnTo>
                  <a:lnTo>
                    <a:pt x="64" y="252"/>
                  </a:lnTo>
                  <a:lnTo>
                    <a:pt x="78" y="272"/>
                  </a:lnTo>
                  <a:lnTo>
                    <a:pt x="92" y="292"/>
                  </a:lnTo>
                  <a:lnTo>
                    <a:pt x="106" y="310"/>
                  </a:lnTo>
                  <a:lnTo>
                    <a:pt x="106" y="310"/>
                  </a:lnTo>
                  <a:lnTo>
                    <a:pt x="116" y="328"/>
                  </a:lnTo>
                  <a:lnTo>
                    <a:pt x="124" y="348"/>
                  </a:lnTo>
                  <a:lnTo>
                    <a:pt x="130" y="370"/>
                  </a:lnTo>
                  <a:lnTo>
                    <a:pt x="134" y="396"/>
                  </a:lnTo>
                  <a:lnTo>
                    <a:pt x="134" y="396"/>
                  </a:lnTo>
                  <a:lnTo>
                    <a:pt x="138" y="410"/>
                  </a:lnTo>
                  <a:lnTo>
                    <a:pt x="142" y="424"/>
                  </a:lnTo>
                  <a:lnTo>
                    <a:pt x="154" y="448"/>
                  </a:lnTo>
                  <a:lnTo>
                    <a:pt x="164" y="466"/>
                  </a:lnTo>
                  <a:lnTo>
                    <a:pt x="170" y="476"/>
                  </a:lnTo>
                  <a:lnTo>
                    <a:pt x="174" y="484"/>
                  </a:lnTo>
                  <a:lnTo>
                    <a:pt x="182" y="480"/>
                  </a:lnTo>
                  <a:lnTo>
                    <a:pt x="218" y="466"/>
                  </a:lnTo>
                  <a:lnTo>
                    <a:pt x="216" y="456"/>
                  </a:lnTo>
                  <a:lnTo>
                    <a:pt x="216" y="456"/>
                  </a:lnTo>
                  <a:lnTo>
                    <a:pt x="214" y="448"/>
                  </a:lnTo>
                  <a:lnTo>
                    <a:pt x="208" y="426"/>
                  </a:lnTo>
                  <a:lnTo>
                    <a:pt x="200" y="400"/>
                  </a:lnTo>
                  <a:lnTo>
                    <a:pt x="192" y="388"/>
                  </a:lnTo>
                  <a:lnTo>
                    <a:pt x="184" y="374"/>
                  </a:lnTo>
                  <a:lnTo>
                    <a:pt x="184" y="374"/>
                  </a:lnTo>
                  <a:lnTo>
                    <a:pt x="170" y="354"/>
                  </a:lnTo>
                  <a:lnTo>
                    <a:pt x="158" y="334"/>
                  </a:lnTo>
                  <a:lnTo>
                    <a:pt x="150" y="314"/>
                  </a:lnTo>
                  <a:lnTo>
                    <a:pt x="144" y="294"/>
                  </a:lnTo>
                  <a:lnTo>
                    <a:pt x="140" y="272"/>
                  </a:lnTo>
                  <a:lnTo>
                    <a:pt x="140" y="272"/>
                  </a:lnTo>
                  <a:lnTo>
                    <a:pt x="138" y="248"/>
                  </a:lnTo>
                  <a:lnTo>
                    <a:pt x="132" y="224"/>
                  </a:lnTo>
                  <a:lnTo>
                    <a:pt x="124" y="200"/>
                  </a:lnTo>
                  <a:lnTo>
                    <a:pt x="118" y="188"/>
                  </a:lnTo>
                  <a:lnTo>
                    <a:pt x="110" y="176"/>
                  </a:lnTo>
                  <a:lnTo>
                    <a:pt x="90" y="148"/>
                  </a:lnTo>
                  <a:lnTo>
                    <a:pt x="90" y="148"/>
                  </a:lnTo>
                  <a:lnTo>
                    <a:pt x="70" y="120"/>
                  </a:lnTo>
                  <a:lnTo>
                    <a:pt x="62" y="104"/>
                  </a:lnTo>
                  <a:lnTo>
                    <a:pt x="54" y="86"/>
                  </a:lnTo>
                  <a:lnTo>
                    <a:pt x="54" y="86"/>
                  </a:lnTo>
                  <a:lnTo>
                    <a:pt x="44" y="60"/>
                  </a:lnTo>
                  <a:lnTo>
                    <a:pt x="32" y="40"/>
                  </a:lnTo>
                  <a:lnTo>
                    <a:pt x="24" y="26"/>
                  </a:lnTo>
                  <a:lnTo>
                    <a:pt x="20" y="22"/>
                  </a:lnTo>
                  <a:lnTo>
                    <a:pt x="0" y="0"/>
                  </a:lnTo>
                  <a:lnTo>
                    <a:pt x="2" y="28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6" name="Freeform 148"/>
            <p:cNvSpPr>
              <a:spLocks/>
            </p:cNvSpPr>
            <p:nvPr/>
          </p:nvSpPr>
          <p:spPr bwMode="auto">
            <a:xfrm>
              <a:off x="4254500" y="2660650"/>
              <a:ext cx="307975" cy="701675"/>
            </a:xfrm>
            <a:custGeom>
              <a:avLst/>
              <a:gdLst/>
              <a:ahLst/>
              <a:cxnLst>
                <a:cxn ang="0">
                  <a:pos x="194" y="430"/>
                </a:cxn>
                <a:cxn ang="0">
                  <a:pos x="194" y="430"/>
                </a:cxn>
                <a:cxn ang="0">
                  <a:pos x="192" y="422"/>
                </a:cxn>
                <a:cxn ang="0">
                  <a:pos x="188" y="402"/>
                </a:cxn>
                <a:cxn ang="0">
                  <a:pos x="178" y="378"/>
                </a:cxn>
                <a:cxn ang="0">
                  <a:pos x="172" y="366"/>
                </a:cxn>
                <a:cxn ang="0">
                  <a:pos x="164" y="354"/>
                </a:cxn>
                <a:cxn ang="0">
                  <a:pos x="164" y="354"/>
                </a:cxn>
                <a:cxn ang="0">
                  <a:pos x="150" y="332"/>
                </a:cxn>
                <a:cxn ang="0">
                  <a:pos x="138" y="312"/>
                </a:cxn>
                <a:cxn ang="0">
                  <a:pos x="128" y="290"/>
                </a:cxn>
                <a:cxn ang="0">
                  <a:pos x="122" y="268"/>
                </a:cxn>
                <a:cxn ang="0">
                  <a:pos x="122" y="268"/>
                </a:cxn>
                <a:cxn ang="0">
                  <a:pos x="118" y="242"/>
                </a:cxn>
                <a:cxn ang="0">
                  <a:pos x="114" y="212"/>
                </a:cxn>
                <a:cxn ang="0">
                  <a:pos x="110" y="198"/>
                </a:cxn>
                <a:cxn ang="0">
                  <a:pos x="106" y="182"/>
                </a:cxn>
                <a:cxn ang="0">
                  <a:pos x="98" y="168"/>
                </a:cxn>
                <a:cxn ang="0">
                  <a:pos x="90" y="154"/>
                </a:cxn>
                <a:cxn ang="0">
                  <a:pos x="90" y="154"/>
                </a:cxn>
                <a:cxn ang="0">
                  <a:pos x="56" y="108"/>
                </a:cxn>
                <a:cxn ang="0">
                  <a:pos x="44" y="88"/>
                </a:cxn>
                <a:cxn ang="0">
                  <a:pos x="32" y="62"/>
                </a:cxn>
                <a:cxn ang="0">
                  <a:pos x="32" y="62"/>
                </a:cxn>
                <a:cxn ang="0">
                  <a:pos x="22" y="36"/>
                </a:cxn>
                <a:cxn ang="0">
                  <a:pos x="12" y="1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20"/>
                </a:cxn>
                <a:cxn ang="0">
                  <a:pos x="8" y="42"/>
                </a:cxn>
                <a:cxn ang="0">
                  <a:pos x="20" y="68"/>
                </a:cxn>
                <a:cxn ang="0">
                  <a:pos x="20" y="68"/>
                </a:cxn>
                <a:cxn ang="0">
                  <a:pos x="30" y="92"/>
                </a:cxn>
                <a:cxn ang="0">
                  <a:pos x="36" y="116"/>
                </a:cxn>
                <a:cxn ang="0">
                  <a:pos x="44" y="172"/>
                </a:cxn>
                <a:cxn ang="0">
                  <a:pos x="44" y="172"/>
                </a:cxn>
                <a:cxn ang="0">
                  <a:pos x="48" y="188"/>
                </a:cxn>
                <a:cxn ang="0">
                  <a:pos x="54" y="204"/>
                </a:cxn>
                <a:cxn ang="0">
                  <a:pos x="62" y="218"/>
                </a:cxn>
                <a:cxn ang="0">
                  <a:pos x="70" y="232"/>
                </a:cxn>
                <a:cxn ang="0">
                  <a:pos x="86" y="256"/>
                </a:cxn>
                <a:cxn ang="0">
                  <a:pos x="102" y="276"/>
                </a:cxn>
                <a:cxn ang="0">
                  <a:pos x="102" y="276"/>
                </a:cxn>
                <a:cxn ang="0">
                  <a:pos x="114" y="296"/>
                </a:cxn>
                <a:cxn ang="0">
                  <a:pos x="122" y="318"/>
                </a:cxn>
                <a:cxn ang="0">
                  <a:pos x="128" y="340"/>
                </a:cxn>
                <a:cxn ang="0">
                  <a:pos x="132" y="366"/>
                </a:cxn>
                <a:cxn ang="0">
                  <a:pos x="132" y="366"/>
                </a:cxn>
                <a:cxn ang="0">
                  <a:pos x="136" y="380"/>
                </a:cxn>
                <a:cxn ang="0">
                  <a:pos x="140" y="394"/>
                </a:cxn>
                <a:cxn ang="0">
                  <a:pos x="152" y="418"/>
                </a:cxn>
                <a:cxn ang="0">
                  <a:pos x="162" y="434"/>
                </a:cxn>
                <a:cxn ang="0">
                  <a:pos x="166" y="442"/>
                </a:cxn>
                <a:cxn ang="0">
                  <a:pos x="194" y="430"/>
                </a:cxn>
              </a:cxnLst>
              <a:rect l="0" t="0" r="r" b="b"/>
              <a:pathLst>
                <a:path w="194" h="442">
                  <a:moveTo>
                    <a:pt x="194" y="430"/>
                  </a:moveTo>
                  <a:lnTo>
                    <a:pt x="194" y="430"/>
                  </a:lnTo>
                  <a:lnTo>
                    <a:pt x="192" y="422"/>
                  </a:lnTo>
                  <a:lnTo>
                    <a:pt x="188" y="402"/>
                  </a:lnTo>
                  <a:lnTo>
                    <a:pt x="178" y="378"/>
                  </a:lnTo>
                  <a:lnTo>
                    <a:pt x="172" y="366"/>
                  </a:lnTo>
                  <a:lnTo>
                    <a:pt x="164" y="354"/>
                  </a:lnTo>
                  <a:lnTo>
                    <a:pt x="164" y="354"/>
                  </a:lnTo>
                  <a:lnTo>
                    <a:pt x="150" y="332"/>
                  </a:lnTo>
                  <a:lnTo>
                    <a:pt x="138" y="312"/>
                  </a:lnTo>
                  <a:lnTo>
                    <a:pt x="128" y="290"/>
                  </a:lnTo>
                  <a:lnTo>
                    <a:pt x="122" y="268"/>
                  </a:lnTo>
                  <a:lnTo>
                    <a:pt x="122" y="268"/>
                  </a:lnTo>
                  <a:lnTo>
                    <a:pt x="118" y="242"/>
                  </a:lnTo>
                  <a:lnTo>
                    <a:pt x="114" y="212"/>
                  </a:lnTo>
                  <a:lnTo>
                    <a:pt x="110" y="198"/>
                  </a:lnTo>
                  <a:lnTo>
                    <a:pt x="106" y="182"/>
                  </a:lnTo>
                  <a:lnTo>
                    <a:pt x="98" y="168"/>
                  </a:lnTo>
                  <a:lnTo>
                    <a:pt x="90" y="154"/>
                  </a:lnTo>
                  <a:lnTo>
                    <a:pt x="90" y="154"/>
                  </a:lnTo>
                  <a:lnTo>
                    <a:pt x="56" y="108"/>
                  </a:lnTo>
                  <a:lnTo>
                    <a:pt x="44" y="88"/>
                  </a:lnTo>
                  <a:lnTo>
                    <a:pt x="32" y="62"/>
                  </a:lnTo>
                  <a:lnTo>
                    <a:pt x="32" y="62"/>
                  </a:lnTo>
                  <a:lnTo>
                    <a:pt x="22" y="36"/>
                  </a:lnTo>
                  <a:lnTo>
                    <a:pt x="12" y="18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0"/>
                  </a:lnTo>
                  <a:lnTo>
                    <a:pt x="8" y="42"/>
                  </a:lnTo>
                  <a:lnTo>
                    <a:pt x="20" y="68"/>
                  </a:lnTo>
                  <a:lnTo>
                    <a:pt x="20" y="68"/>
                  </a:lnTo>
                  <a:lnTo>
                    <a:pt x="30" y="92"/>
                  </a:lnTo>
                  <a:lnTo>
                    <a:pt x="36" y="116"/>
                  </a:lnTo>
                  <a:lnTo>
                    <a:pt x="44" y="172"/>
                  </a:lnTo>
                  <a:lnTo>
                    <a:pt x="44" y="172"/>
                  </a:lnTo>
                  <a:lnTo>
                    <a:pt x="48" y="188"/>
                  </a:lnTo>
                  <a:lnTo>
                    <a:pt x="54" y="204"/>
                  </a:lnTo>
                  <a:lnTo>
                    <a:pt x="62" y="218"/>
                  </a:lnTo>
                  <a:lnTo>
                    <a:pt x="70" y="232"/>
                  </a:lnTo>
                  <a:lnTo>
                    <a:pt x="86" y="256"/>
                  </a:lnTo>
                  <a:lnTo>
                    <a:pt x="102" y="276"/>
                  </a:lnTo>
                  <a:lnTo>
                    <a:pt x="102" y="276"/>
                  </a:lnTo>
                  <a:lnTo>
                    <a:pt x="114" y="296"/>
                  </a:lnTo>
                  <a:lnTo>
                    <a:pt x="122" y="318"/>
                  </a:lnTo>
                  <a:lnTo>
                    <a:pt x="128" y="340"/>
                  </a:lnTo>
                  <a:lnTo>
                    <a:pt x="132" y="366"/>
                  </a:lnTo>
                  <a:lnTo>
                    <a:pt x="132" y="366"/>
                  </a:lnTo>
                  <a:lnTo>
                    <a:pt x="136" y="380"/>
                  </a:lnTo>
                  <a:lnTo>
                    <a:pt x="140" y="394"/>
                  </a:lnTo>
                  <a:lnTo>
                    <a:pt x="152" y="418"/>
                  </a:lnTo>
                  <a:lnTo>
                    <a:pt x="162" y="434"/>
                  </a:lnTo>
                  <a:lnTo>
                    <a:pt x="166" y="442"/>
                  </a:lnTo>
                  <a:lnTo>
                    <a:pt x="194" y="430"/>
                  </a:lnTo>
                  <a:close/>
                </a:path>
              </a:pathLst>
            </a:custGeom>
            <a:solidFill>
              <a:srgbClr val="FF7F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7" name="Freeform 149"/>
            <p:cNvSpPr>
              <a:spLocks/>
            </p:cNvSpPr>
            <p:nvPr/>
          </p:nvSpPr>
          <p:spPr bwMode="auto">
            <a:xfrm>
              <a:off x="4346575" y="2886075"/>
              <a:ext cx="66675" cy="155575"/>
            </a:xfrm>
            <a:custGeom>
              <a:avLst/>
              <a:gdLst/>
              <a:ahLst/>
              <a:cxnLst>
                <a:cxn ang="0">
                  <a:pos x="10" y="54"/>
                </a:cxn>
                <a:cxn ang="0">
                  <a:pos x="10" y="54"/>
                </a:cxn>
                <a:cxn ang="0">
                  <a:pos x="18" y="68"/>
                </a:cxn>
                <a:cxn ang="0">
                  <a:pos x="26" y="82"/>
                </a:cxn>
                <a:cxn ang="0">
                  <a:pos x="34" y="92"/>
                </a:cxn>
                <a:cxn ang="0">
                  <a:pos x="42" y="98"/>
                </a:cxn>
                <a:cxn ang="0">
                  <a:pos x="42" y="98"/>
                </a:cxn>
                <a:cxn ang="0">
                  <a:pos x="42" y="88"/>
                </a:cxn>
                <a:cxn ang="0">
                  <a:pos x="40" y="76"/>
                </a:cxn>
                <a:cxn ang="0">
                  <a:pos x="36" y="60"/>
                </a:cxn>
                <a:cxn ang="0">
                  <a:pos x="30" y="44"/>
                </a:cxn>
                <a:cxn ang="0">
                  <a:pos x="30" y="44"/>
                </a:cxn>
                <a:cxn ang="0">
                  <a:pos x="24" y="30"/>
                </a:cxn>
                <a:cxn ang="0">
                  <a:pos x="16" y="16"/>
                </a:cxn>
                <a:cxn ang="0">
                  <a:pos x="8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2" y="22"/>
                </a:cxn>
                <a:cxn ang="0">
                  <a:pos x="6" y="38"/>
                </a:cxn>
                <a:cxn ang="0">
                  <a:pos x="10" y="54"/>
                </a:cxn>
                <a:cxn ang="0">
                  <a:pos x="10" y="54"/>
                </a:cxn>
              </a:cxnLst>
              <a:rect l="0" t="0" r="r" b="b"/>
              <a:pathLst>
                <a:path w="42" h="98">
                  <a:moveTo>
                    <a:pt x="10" y="54"/>
                  </a:moveTo>
                  <a:lnTo>
                    <a:pt x="10" y="54"/>
                  </a:lnTo>
                  <a:lnTo>
                    <a:pt x="18" y="68"/>
                  </a:lnTo>
                  <a:lnTo>
                    <a:pt x="26" y="82"/>
                  </a:lnTo>
                  <a:lnTo>
                    <a:pt x="34" y="92"/>
                  </a:lnTo>
                  <a:lnTo>
                    <a:pt x="42" y="98"/>
                  </a:lnTo>
                  <a:lnTo>
                    <a:pt x="42" y="98"/>
                  </a:lnTo>
                  <a:lnTo>
                    <a:pt x="42" y="88"/>
                  </a:lnTo>
                  <a:lnTo>
                    <a:pt x="40" y="76"/>
                  </a:lnTo>
                  <a:lnTo>
                    <a:pt x="36" y="60"/>
                  </a:lnTo>
                  <a:lnTo>
                    <a:pt x="30" y="44"/>
                  </a:lnTo>
                  <a:lnTo>
                    <a:pt x="30" y="44"/>
                  </a:lnTo>
                  <a:lnTo>
                    <a:pt x="24" y="30"/>
                  </a:lnTo>
                  <a:lnTo>
                    <a:pt x="16" y="16"/>
                  </a:lnTo>
                  <a:lnTo>
                    <a:pt x="8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2" y="22"/>
                  </a:lnTo>
                  <a:lnTo>
                    <a:pt x="6" y="38"/>
                  </a:lnTo>
                  <a:lnTo>
                    <a:pt x="10" y="54"/>
                  </a:lnTo>
                  <a:lnTo>
                    <a:pt x="10" y="54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8" name="Freeform 150"/>
            <p:cNvSpPr>
              <a:spLocks/>
            </p:cNvSpPr>
            <p:nvPr/>
          </p:nvSpPr>
          <p:spPr bwMode="auto">
            <a:xfrm>
              <a:off x="4562475" y="2616200"/>
              <a:ext cx="346075" cy="768350"/>
            </a:xfrm>
            <a:custGeom>
              <a:avLst/>
              <a:gdLst/>
              <a:ahLst/>
              <a:cxnLst>
                <a:cxn ang="0">
                  <a:pos x="198" y="22"/>
                </a:cxn>
                <a:cxn ang="0">
                  <a:pos x="186" y="40"/>
                </a:cxn>
                <a:cxn ang="0">
                  <a:pos x="164" y="86"/>
                </a:cxn>
                <a:cxn ang="0">
                  <a:pos x="164" y="86"/>
                </a:cxn>
                <a:cxn ang="0">
                  <a:pos x="148" y="120"/>
                </a:cxn>
                <a:cxn ang="0">
                  <a:pos x="108" y="176"/>
                </a:cxn>
                <a:cxn ang="0">
                  <a:pos x="100" y="188"/>
                </a:cxn>
                <a:cxn ang="0">
                  <a:pos x="86" y="224"/>
                </a:cxn>
                <a:cxn ang="0">
                  <a:pos x="78" y="272"/>
                </a:cxn>
                <a:cxn ang="0">
                  <a:pos x="74" y="294"/>
                </a:cxn>
                <a:cxn ang="0">
                  <a:pos x="60" y="334"/>
                </a:cxn>
                <a:cxn ang="0">
                  <a:pos x="34" y="374"/>
                </a:cxn>
                <a:cxn ang="0">
                  <a:pos x="26" y="388"/>
                </a:cxn>
                <a:cxn ang="0">
                  <a:pos x="10" y="426"/>
                </a:cxn>
                <a:cxn ang="0">
                  <a:pos x="2" y="456"/>
                </a:cxn>
                <a:cxn ang="0">
                  <a:pos x="8" y="468"/>
                </a:cxn>
                <a:cxn ang="0">
                  <a:pos x="48" y="476"/>
                </a:cxn>
                <a:cxn ang="0">
                  <a:pos x="54" y="468"/>
                </a:cxn>
                <a:cxn ang="0">
                  <a:pos x="76" y="424"/>
                </a:cxn>
                <a:cxn ang="0">
                  <a:pos x="84" y="396"/>
                </a:cxn>
                <a:cxn ang="0">
                  <a:pos x="88" y="370"/>
                </a:cxn>
                <a:cxn ang="0">
                  <a:pos x="102" y="328"/>
                </a:cxn>
                <a:cxn ang="0">
                  <a:pos x="126" y="292"/>
                </a:cxn>
                <a:cxn ang="0">
                  <a:pos x="140" y="272"/>
                </a:cxn>
                <a:cxn ang="0">
                  <a:pos x="164" y="228"/>
                </a:cxn>
                <a:cxn ang="0">
                  <a:pos x="172" y="202"/>
                </a:cxn>
                <a:cxn ang="0">
                  <a:pos x="176" y="170"/>
                </a:cxn>
                <a:cxn ang="0">
                  <a:pos x="182" y="134"/>
                </a:cxn>
                <a:cxn ang="0">
                  <a:pos x="196" y="100"/>
                </a:cxn>
                <a:cxn ang="0">
                  <a:pos x="206" y="74"/>
                </a:cxn>
                <a:cxn ang="0">
                  <a:pos x="216" y="36"/>
                </a:cxn>
                <a:cxn ang="0">
                  <a:pos x="218" y="0"/>
                </a:cxn>
              </a:cxnLst>
              <a:rect l="0" t="0" r="r" b="b"/>
              <a:pathLst>
                <a:path w="218" h="484">
                  <a:moveTo>
                    <a:pt x="198" y="22"/>
                  </a:moveTo>
                  <a:lnTo>
                    <a:pt x="198" y="22"/>
                  </a:lnTo>
                  <a:lnTo>
                    <a:pt x="194" y="26"/>
                  </a:lnTo>
                  <a:lnTo>
                    <a:pt x="186" y="40"/>
                  </a:lnTo>
                  <a:lnTo>
                    <a:pt x="174" y="60"/>
                  </a:lnTo>
                  <a:lnTo>
                    <a:pt x="164" y="86"/>
                  </a:lnTo>
                  <a:lnTo>
                    <a:pt x="164" y="86"/>
                  </a:lnTo>
                  <a:lnTo>
                    <a:pt x="164" y="86"/>
                  </a:lnTo>
                  <a:lnTo>
                    <a:pt x="156" y="104"/>
                  </a:lnTo>
                  <a:lnTo>
                    <a:pt x="148" y="120"/>
                  </a:lnTo>
                  <a:lnTo>
                    <a:pt x="128" y="148"/>
                  </a:lnTo>
                  <a:lnTo>
                    <a:pt x="108" y="176"/>
                  </a:lnTo>
                  <a:lnTo>
                    <a:pt x="108" y="176"/>
                  </a:lnTo>
                  <a:lnTo>
                    <a:pt x="100" y="188"/>
                  </a:lnTo>
                  <a:lnTo>
                    <a:pt x="94" y="200"/>
                  </a:lnTo>
                  <a:lnTo>
                    <a:pt x="86" y="224"/>
                  </a:lnTo>
                  <a:lnTo>
                    <a:pt x="80" y="248"/>
                  </a:lnTo>
                  <a:lnTo>
                    <a:pt x="78" y="272"/>
                  </a:lnTo>
                  <a:lnTo>
                    <a:pt x="74" y="294"/>
                  </a:lnTo>
                  <a:lnTo>
                    <a:pt x="74" y="294"/>
                  </a:lnTo>
                  <a:lnTo>
                    <a:pt x="68" y="314"/>
                  </a:lnTo>
                  <a:lnTo>
                    <a:pt x="60" y="334"/>
                  </a:lnTo>
                  <a:lnTo>
                    <a:pt x="48" y="354"/>
                  </a:lnTo>
                  <a:lnTo>
                    <a:pt x="34" y="374"/>
                  </a:lnTo>
                  <a:lnTo>
                    <a:pt x="34" y="374"/>
                  </a:lnTo>
                  <a:lnTo>
                    <a:pt x="26" y="388"/>
                  </a:lnTo>
                  <a:lnTo>
                    <a:pt x="20" y="400"/>
                  </a:lnTo>
                  <a:lnTo>
                    <a:pt x="10" y="426"/>
                  </a:lnTo>
                  <a:lnTo>
                    <a:pt x="4" y="446"/>
                  </a:lnTo>
                  <a:lnTo>
                    <a:pt x="2" y="456"/>
                  </a:lnTo>
                  <a:lnTo>
                    <a:pt x="0" y="466"/>
                  </a:lnTo>
                  <a:lnTo>
                    <a:pt x="8" y="468"/>
                  </a:lnTo>
                  <a:lnTo>
                    <a:pt x="44" y="484"/>
                  </a:lnTo>
                  <a:lnTo>
                    <a:pt x="48" y="476"/>
                  </a:lnTo>
                  <a:lnTo>
                    <a:pt x="48" y="476"/>
                  </a:lnTo>
                  <a:lnTo>
                    <a:pt x="54" y="468"/>
                  </a:lnTo>
                  <a:lnTo>
                    <a:pt x="64" y="450"/>
                  </a:lnTo>
                  <a:lnTo>
                    <a:pt x="76" y="424"/>
                  </a:lnTo>
                  <a:lnTo>
                    <a:pt x="80" y="410"/>
                  </a:lnTo>
                  <a:lnTo>
                    <a:pt x="84" y="396"/>
                  </a:lnTo>
                  <a:lnTo>
                    <a:pt x="84" y="396"/>
                  </a:lnTo>
                  <a:lnTo>
                    <a:pt x="88" y="370"/>
                  </a:lnTo>
                  <a:lnTo>
                    <a:pt x="94" y="348"/>
                  </a:lnTo>
                  <a:lnTo>
                    <a:pt x="102" y="328"/>
                  </a:lnTo>
                  <a:lnTo>
                    <a:pt x="112" y="310"/>
                  </a:lnTo>
                  <a:lnTo>
                    <a:pt x="126" y="292"/>
                  </a:lnTo>
                  <a:lnTo>
                    <a:pt x="126" y="292"/>
                  </a:lnTo>
                  <a:lnTo>
                    <a:pt x="140" y="272"/>
                  </a:lnTo>
                  <a:lnTo>
                    <a:pt x="154" y="252"/>
                  </a:lnTo>
                  <a:lnTo>
                    <a:pt x="164" y="228"/>
                  </a:lnTo>
                  <a:lnTo>
                    <a:pt x="168" y="216"/>
                  </a:lnTo>
                  <a:lnTo>
                    <a:pt x="172" y="202"/>
                  </a:lnTo>
                  <a:lnTo>
                    <a:pt x="172" y="202"/>
                  </a:lnTo>
                  <a:lnTo>
                    <a:pt x="176" y="170"/>
                  </a:lnTo>
                  <a:lnTo>
                    <a:pt x="176" y="170"/>
                  </a:lnTo>
                  <a:lnTo>
                    <a:pt x="182" y="134"/>
                  </a:lnTo>
                  <a:lnTo>
                    <a:pt x="188" y="118"/>
                  </a:lnTo>
                  <a:lnTo>
                    <a:pt x="196" y="100"/>
                  </a:lnTo>
                  <a:lnTo>
                    <a:pt x="196" y="100"/>
                  </a:lnTo>
                  <a:lnTo>
                    <a:pt x="206" y="74"/>
                  </a:lnTo>
                  <a:lnTo>
                    <a:pt x="214" y="50"/>
                  </a:lnTo>
                  <a:lnTo>
                    <a:pt x="216" y="36"/>
                  </a:lnTo>
                  <a:lnTo>
                    <a:pt x="216" y="28"/>
                  </a:lnTo>
                  <a:lnTo>
                    <a:pt x="218" y="0"/>
                  </a:lnTo>
                  <a:lnTo>
                    <a:pt x="198" y="22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9" name="Freeform 151"/>
            <p:cNvSpPr>
              <a:spLocks/>
            </p:cNvSpPr>
            <p:nvPr/>
          </p:nvSpPr>
          <p:spPr bwMode="auto">
            <a:xfrm>
              <a:off x="4581525" y="2660650"/>
              <a:ext cx="307975" cy="701675"/>
            </a:xfrm>
            <a:custGeom>
              <a:avLst/>
              <a:gdLst/>
              <a:ahLst/>
              <a:cxnLst>
                <a:cxn ang="0">
                  <a:pos x="28" y="442"/>
                </a:cxn>
                <a:cxn ang="0">
                  <a:pos x="28" y="442"/>
                </a:cxn>
                <a:cxn ang="0">
                  <a:pos x="32" y="434"/>
                </a:cxn>
                <a:cxn ang="0">
                  <a:pos x="42" y="418"/>
                </a:cxn>
                <a:cxn ang="0">
                  <a:pos x="54" y="394"/>
                </a:cxn>
                <a:cxn ang="0">
                  <a:pos x="58" y="380"/>
                </a:cxn>
                <a:cxn ang="0">
                  <a:pos x="62" y="366"/>
                </a:cxn>
                <a:cxn ang="0">
                  <a:pos x="62" y="366"/>
                </a:cxn>
                <a:cxn ang="0">
                  <a:pos x="66" y="340"/>
                </a:cxn>
                <a:cxn ang="0">
                  <a:pos x="72" y="318"/>
                </a:cxn>
                <a:cxn ang="0">
                  <a:pos x="80" y="296"/>
                </a:cxn>
                <a:cxn ang="0">
                  <a:pos x="92" y="276"/>
                </a:cxn>
                <a:cxn ang="0">
                  <a:pos x="92" y="276"/>
                </a:cxn>
                <a:cxn ang="0">
                  <a:pos x="108" y="256"/>
                </a:cxn>
                <a:cxn ang="0">
                  <a:pos x="124" y="232"/>
                </a:cxn>
                <a:cxn ang="0">
                  <a:pos x="132" y="218"/>
                </a:cxn>
                <a:cxn ang="0">
                  <a:pos x="140" y="204"/>
                </a:cxn>
                <a:cxn ang="0">
                  <a:pos x="146" y="188"/>
                </a:cxn>
                <a:cxn ang="0">
                  <a:pos x="150" y="172"/>
                </a:cxn>
                <a:cxn ang="0">
                  <a:pos x="150" y="172"/>
                </a:cxn>
                <a:cxn ang="0">
                  <a:pos x="158" y="116"/>
                </a:cxn>
                <a:cxn ang="0">
                  <a:pos x="164" y="92"/>
                </a:cxn>
                <a:cxn ang="0">
                  <a:pos x="174" y="68"/>
                </a:cxn>
                <a:cxn ang="0">
                  <a:pos x="174" y="68"/>
                </a:cxn>
                <a:cxn ang="0">
                  <a:pos x="186" y="42"/>
                </a:cxn>
                <a:cxn ang="0">
                  <a:pos x="192" y="20"/>
                </a:cxn>
                <a:cxn ang="0">
                  <a:pos x="194" y="0"/>
                </a:cxn>
                <a:cxn ang="0">
                  <a:pos x="194" y="0"/>
                </a:cxn>
                <a:cxn ang="0">
                  <a:pos x="194" y="0"/>
                </a:cxn>
                <a:cxn ang="0">
                  <a:pos x="182" y="18"/>
                </a:cxn>
                <a:cxn ang="0">
                  <a:pos x="172" y="36"/>
                </a:cxn>
                <a:cxn ang="0">
                  <a:pos x="162" y="62"/>
                </a:cxn>
                <a:cxn ang="0">
                  <a:pos x="162" y="62"/>
                </a:cxn>
                <a:cxn ang="0">
                  <a:pos x="150" y="88"/>
                </a:cxn>
                <a:cxn ang="0">
                  <a:pos x="138" y="108"/>
                </a:cxn>
                <a:cxn ang="0">
                  <a:pos x="104" y="154"/>
                </a:cxn>
                <a:cxn ang="0">
                  <a:pos x="104" y="154"/>
                </a:cxn>
                <a:cxn ang="0">
                  <a:pos x="96" y="168"/>
                </a:cxn>
                <a:cxn ang="0">
                  <a:pos x="88" y="182"/>
                </a:cxn>
                <a:cxn ang="0">
                  <a:pos x="84" y="198"/>
                </a:cxn>
                <a:cxn ang="0">
                  <a:pos x="80" y="212"/>
                </a:cxn>
                <a:cxn ang="0">
                  <a:pos x="76" y="242"/>
                </a:cxn>
                <a:cxn ang="0">
                  <a:pos x="72" y="268"/>
                </a:cxn>
                <a:cxn ang="0">
                  <a:pos x="72" y="268"/>
                </a:cxn>
                <a:cxn ang="0">
                  <a:pos x="66" y="290"/>
                </a:cxn>
                <a:cxn ang="0">
                  <a:pos x="56" y="312"/>
                </a:cxn>
                <a:cxn ang="0">
                  <a:pos x="44" y="332"/>
                </a:cxn>
                <a:cxn ang="0">
                  <a:pos x="30" y="354"/>
                </a:cxn>
                <a:cxn ang="0">
                  <a:pos x="30" y="354"/>
                </a:cxn>
                <a:cxn ang="0">
                  <a:pos x="22" y="366"/>
                </a:cxn>
                <a:cxn ang="0">
                  <a:pos x="16" y="378"/>
                </a:cxn>
                <a:cxn ang="0">
                  <a:pos x="6" y="402"/>
                </a:cxn>
                <a:cxn ang="0">
                  <a:pos x="2" y="422"/>
                </a:cxn>
                <a:cxn ang="0">
                  <a:pos x="0" y="430"/>
                </a:cxn>
                <a:cxn ang="0">
                  <a:pos x="28" y="442"/>
                </a:cxn>
              </a:cxnLst>
              <a:rect l="0" t="0" r="r" b="b"/>
              <a:pathLst>
                <a:path w="194" h="442">
                  <a:moveTo>
                    <a:pt x="28" y="442"/>
                  </a:moveTo>
                  <a:lnTo>
                    <a:pt x="28" y="442"/>
                  </a:lnTo>
                  <a:lnTo>
                    <a:pt x="32" y="434"/>
                  </a:lnTo>
                  <a:lnTo>
                    <a:pt x="42" y="418"/>
                  </a:lnTo>
                  <a:lnTo>
                    <a:pt x="54" y="394"/>
                  </a:lnTo>
                  <a:lnTo>
                    <a:pt x="58" y="380"/>
                  </a:lnTo>
                  <a:lnTo>
                    <a:pt x="62" y="366"/>
                  </a:lnTo>
                  <a:lnTo>
                    <a:pt x="62" y="366"/>
                  </a:lnTo>
                  <a:lnTo>
                    <a:pt x="66" y="340"/>
                  </a:lnTo>
                  <a:lnTo>
                    <a:pt x="72" y="318"/>
                  </a:lnTo>
                  <a:lnTo>
                    <a:pt x="80" y="296"/>
                  </a:lnTo>
                  <a:lnTo>
                    <a:pt x="92" y="276"/>
                  </a:lnTo>
                  <a:lnTo>
                    <a:pt x="92" y="276"/>
                  </a:lnTo>
                  <a:lnTo>
                    <a:pt x="108" y="256"/>
                  </a:lnTo>
                  <a:lnTo>
                    <a:pt x="124" y="232"/>
                  </a:lnTo>
                  <a:lnTo>
                    <a:pt x="132" y="218"/>
                  </a:lnTo>
                  <a:lnTo>
                    <a:pt x="140" y="204"/>
                  </a:lnTo>
                  <a:lnTo>
                    <a:pt x="146" y="188"/>
                  </a:lnTo>
                  <a:lnTo>
                    <a:pt x="150" y="172"/>
                  </a:lnTo>
                  <a:lnTo>
                    <a:pt x="150" y="172"/>
                  </a:lnTo>
                  <a:lnTo>
                    <a:pt x="158" y="116"/>
                  </a:lnTo>
                  <a:lnTo>
                    <a:pt x="164" y="92"/>
                  </a:lnTo>
                  <a:lnTo>
                    <a:pt x="174" y="68"/>
                  </a:lnTo>
                  <a:lnTo>
                    <a:pt x="174" y="68"/>
                  </a:lnTo>
                  <a:lnTo>
                    <a:pt x="186" y="42"/>
                  </a:lnTo>
                  <a:lnTo>
                    <a:pt x="192" y="20"/>
                  </a:lnTo>
                  <a:lnTo>
                    <a:pt x="194" y="0"/>
                  </a:lnTo>
                  <a:lnTo>
                    <a:pt x="194" y="0"/>
                  </a:lnTo>
                  <a:lnTo>
                    <a:pt x="194" y="0"/>
                  </a:lnTo>
                  <a:lnTo>
                    <a:pt x="182" y="18"/>
                  </a:lnTo>
                  <a:lnTo>
                    <a:pt x="172" y="36"/>
                  </a:lnTo>
                  <a:lnTo>
                    <a:pt x="162" y="62"/>
                  </a:lnTo>
                  <a:lnTo>
                    <a:pt x="162" y="62"/>
                  </a:lnTo>
                  <a:lnTo>
                    <a:pt x="150" y="88"/>
                  </a:lnTo>
                  <a:lnTo>
                    <a:pt x="138" y="108"/>
                  </a:lnTo>
                  <a:lnTo>
                    <a:pt x="104" y="154"/>
                  </a:lnTo>
                  <a:lnTo>
                    <a:pt x="104" y="154"/>
                  </a:lnTo>
                  <a:lnTo>
                    <a:pt x="96" y="168"/>
                  </a:lnTo>
                  <a:lnTo>
                    <a:pt x="88" y="182"/>
                  </a:lnTo>
                  <a:lnTo>
                    <a:pt x="84" y="198"/>
                  </a:lnTo>
                  <a:lnTo>
                    <a:pt x="80" y="212"/>
                  </a:lnTo>
                  <a:lnTo>
                    <a:pt x="76" y="242"/>
                  </a:lnTo>
                  <a:lnTo>
                    <a:pt x="72" y="268"/>
                  </a:lnTo>
                  <a:lnTo>
                    <a:pt x="72" y="268"/>
                  </a:lnTo>
                  <a:lnTo>
                    <a:pt x="66" y="290"/>
                  </a:lnTo>
                  <a:lnTo>
                    <a:pt x="56" y="312"/>
                  </a:lnTo>
                  <a:lnTo>
                    <a:pt x="44" y="332"/>
                  </a:lnTo>
                  <a:lnTo>
                    <a:pt x="30" y="354"/>
                  </a:lnTo>
                  <a:lnTo>
                    <a:pt x="30" y="354"/>
                  </a:lnTo>
                  <a:lnTo>
                    <a:pt x="22" y="366"/>
                  </a:lnTo>
                  <a:lnTo>
                    <a:pt x="16" y="378"/>
                  </a:lnTo>
                  <a:lnTo>
                    <a:pt x="6" y="402"/>
                  </a:lnTo>
                  <a:lnTo>
                    <a:pt x="2" y="422"/>
                  </a:lnTo>
                  <a:lnTo>
                    <a:pt x="0" y="430"/>
                  </a:lnTo>
                  <a:lnTo>
                    <a:pt x="28" y="442"/>
                  </a:lnTo>
                  <a:close/>
                </a:path>
              </a:pathLst>
            </a:custGeom>
            <a:solidFill>
              <a:srgbClr val="FF7F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0" name="Freeform 152"/>
            <p:cNvSpPr>
              <a:spLocks/>
            </p:cNvSpPr>
            <p:nvPr/>
          </p:nvSpPr>
          <p:spPr bwMode="auto">
            <a:xfrm>
              <a:off x="4730750" y="2886075"/>
              <a:ext cx="66675" cy="155575"/>
            </a:xfrm>
            <a:custGeom>
              <a:avLst/>
              <a:gdLst/>
              <a:ahLst/>
              <a:cxnLst>
                <a:cxn ang="0">
                  <a:pos x="12" y="44"/>
                </a:cxn>
                <a:cxn ang="0">
                  <a:pos x="12" y="44"/>
                </a:cxn>
                <a:cxn ang="0">
                  <a:pos x="6" y="60"/>
                </a:cxn>
                <a:cxn ang="0">
                  <a:pos x="2" y="76"/>
                </a:cxn>
                <a:cxn ang="0">
                  <a:pos x="0" y="88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8" y="92"/>
                </a:cxn>
                <a:cxn ang="0">
                  <a:pos x="16" y="82"/>
                </a:cxn>
                <a:cxn ang="0">
                  <a:pos x="24" y="68"/>
                </a:cxn>
                <a:cxn ang="0">
                  <a:pos x="32" y="54"/>
                </a:cxn>
                <a:cxn ang="0">
                  <a:pos x="32" y="54"/>
                </a:cxn>
                <a:cxn ang="0">
                  <a:pos x="36" y="38"/>
                </a:cxn>
                <a:cxn ang="0">
                  <a:pos x="40" y="22"/>
                </a:cxn>
                <a:cxn ang="0">
                  <a:pos x="42" y="10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4" y="6"/>
                </a:cxn>
                <a:cxn ang="0">
                  <a:pos x="26" y="16"/>
                </a:cxn>
                <a:cxn ang="0">
                  <a:pos x="18" y="30"/>
                </a:cxn>
                <a:cxn ang="0">
                  <a:pos x="12" y="44"/>
                </a:cxn>
                <a:cxn ang="0">
                  <a:pos x="12" y="44"/>
                </a:cxn>
              </a:cxnLst>
              <a:rect l="0" t="0" r="r" b="b"/>
              <a:pathLst>
                <a:path w="42" h="98">
                  <a:moveTo>
                    <a:pt x="12" y="44"/>
                  </a:moveTo>
                  <a:lnTo>
                    <a:pt x="12" y="44"/>
                  </a:lnTo>
                  <a:lnTo>
                    <a:pt x="6" y="60"/>
                  </a:lnTo>
                  <a:lnTo>
                    <a:pt x="2" y="76"/>
                  </a:lnTo>
                  <a:lnTo>
                    <a:pt x="0" y="8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8" y="92"/>
                  </a:lnTo>
                  <a:lnTo>
                    <a:pt x="16" y="82"/>
                  </a:lnTo>
                  <a:lnTo>
                    <a:pt x="24" y="68"/>
                  </a:lnTo>
                  <a:lnTo>
                    <a:pt x="32" y="54"/>
                  </a:lnTo>
                  <a:lnTo>
                    <a:pt x="32" y="54"/>
                  </a:lnTo>
                  <a:lnTo>
                    <a:pt x="36" y="38"/>
                  </a:lnTo>
                  <a:lnTo>
                    <a:pt x="40" y="22"/>
                  </a:lnTo>
                  <a:lnTo>
                    <a:pt x="42" y="1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4" y="6"/>
                  </a:lnTo>
                  <a:lnTo>
                    <a:pt x="26" y="16"/>
                  </a:lnTo>
                  <a:lnTo>
                    <a:pt x="18" y="30"/>
                  </a:lnTo>
                  <a:lnTo>
                    <a:pt x="12" y="44"/>
                  </a:lnTo>
                  <a:lnTo>
                    <a:pt x="12" y="44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1" name="Freeform 153"/>
            <p:cNvSpPr>
              <a:spLocks/>
            </p:cNvSpPr>
            <p:nvPr/>
          </p:nvSpPr>
          <p:spPr bwMode="auto">
            <a:xfrm>
              <a:off x="4616450" y="3092450"/>
              <a:ext cx="768350" cy="346075"/>
            </a:xfrm>
            <a:custGeom>
              <a:avLst/>
              <a:gdLst/>
              <a:ahLst/>
              <a:cxnLst>
                <a:cxn ang="0">
                  <a:pos x="456" y="2"/>
                </a:cxn>
                <a:cxn ang="0">
                  <a:pos x="434" y="4"/>
                </a:cxn>
                <a:cxn ang="0">
                  <a:pos x="384" y="22"/>
                </a:cxn>
                <a:cxn ang="0">
                  <a:pos x="384" y="22"/>
                </a:cxn>
                <a:cxn ang="0">
                  <a:pos x="350" y="36"/>
                </a:cxn>
                <a:cxn ang="0">
                  <a:pos x="282" y="46"/>
                </a:cxn>
                <a:cxn ang="0">
                  <a:pos x="268" y="50"/>
                </a:cxn>
                <a:cxn ang="0">
                  <a:pos x="232" y="64"/>
                </a:cxn>
                <a:cxn ang="0">
                  <a:pos x="192" y="92"/>
                </a:cxn>
                <a:cxn ang="0">
                  <a:pos x="174" y="106"/>
                </a:cxn>
                <a:cxn ang="0">
                  <a:pos x="136" y="124"/>
                </a:cxn>
                <a:cxn ang="0">
                  <a:pos x="88" y="134"/>
                </a:cxn>
                <a:cxn ang="0">
                  <a:pos x="74" y="138"/>
                </a:cxn>
                <a:cxn ang="0">
                  <a:pos x="36" y="154"/>
                </a:cxn>
                <a:cxn ang="0">
                  <a:pos x="8" y="170"/>
                </a:cxn>
                <a:cxn ang="0">
                  <a:pos x="4" y="182"/>
                </a:cxn>
                <a:cxn ang="0">
                  <a:pos x="28" y="216"/>
                </a:cxn>
                <a:cxn ang="0">
                  <a:pos x="36" y="214"/>
                </a:cxn>
                <a:cxn ang="0">
                  <a:pos x="84" y="200"/>
                </a:cxn>
                <a:cxn ang="0">
                  <a:pos x="110" y="184"/>
                </a:cxn>
                <a:cxn ang="0">
                  <a:pos x="130" y="170"/>
                </a:cxn>
                <a:cxn ang="0">
                  <a:pos x="170" y="150"/>
                </a:cxn>
                <a:cxn ang="0">
                  <a:pos x="212" y="140"/>
                </a:cxn>
                <a:cxn ang="0">
                  <a:pos x="236" y="138"/>
                </a:cxn>
                <a:cxn ang="0">
                  <a:pos x="284" y="124"/>
                </a:cxn>
                <a:cxn ang="0">
                  <a:pos x="308" y="110"/>
                </a:cxn>
                <a:cxn ang="0">
                  <a:pos x="336" y="90"/>
                </a:cxn>
                <a:cxn ang="0">
                  <a:pos x="380" y="62"/>
                </a:cxn>
                <a:cxn ang="0">
                  <a:pos x="398" y="54"/>
                </a:cxn>
                <a:cxn ang="0">
                  <a:pos x="444" y="32"/>
                </a:cxn>
                <a:cxn ang="0">
                  <a:pos x="462" y="20"/>
                </a:cxn>
                <a:cxn ang="0">
                  <a:pos x="456" y="2"/>
                </a:cxn>
              </a:cxnLst>
              <a:rect l="0" t="0" r="r" b="b"/>
              <a:pathLst>
                <a:path w="484" h="218">
                  <a:moveTo>
                    <a:pt x="456" y="2"/>
                  </a:moveTo>
                  <a:lnTo>
                    <a:pt x="456" y="2"/>
                  </a:lnTo>
                  <a:lnTo>
                    <a:pt x="448" y="2"/>
                  </a:lnTo>
                  <a:lnTo>
                    <a:pt x="434" y="4"/>
                  </a:lnTo>
                  <a:lnTo>
                    <a:pt x="410" y="12"/>
                  </a:lnTo>
                  <a:lnTo>
                    <a:pt x="384" y="22"/>
                  </a:lnTo>
                  <a:lnTo>
                    <a:pt x="384" y="22"/>
                  </a:lnTo>
                  <a:lnTo>
                    <a:pt x="384" y="22"/>
                  </a:lnTo>
                  <a:lnTo>
                    <a:pt x="366" y="30"/>
                  </a:lnTo>
                  <a:lnTo>
                    <a:pt x="350" y="36"/>
                  </a:lnTo>
                  <a:lnTo>
                    <a:pt x="314" y="42"/>
                  </a:lnTo>
                  <a:lnTo>
                    <a:pt x="282" y="46"/>
                  </a:lnTo>
                  <a:lnTo>
                    <a:pt x="282" y="46"/>
                  </a:lnTo>
                  <a:lnTo>
                    <a:pt x="268" y="50"/>
                  </a:lnTo>
                  <a:lnTo>
                    <a:pt x="256" y="54"/>
                  </a:lnTo>
                  <a:lnTo>
                    <a:pt x="232" y="64"/>
                  </a:lnTo>
                  <a:lnTo>
                    <a:pt x="212" y="78"/>
                  </a:lnTo>
                  <a:lnTo>
                    <a:pt x="192" y="92"/>
                  </a:lnTo>
                  <a:lnTo>
                    <a:pt x="174" y="106"/>
                  </a:lnTo>
                  <a:lnTo>
                    <a:pt x="174" y="106"/>
                  </a:lnTo>
                  <a:lnTo>
                    <a:pt x="156" y="116"/>
                  </a:lnTo>
                  <a:lnTo>
                    <a:pt x="136" y="124"/>
                  </a:lnTo>
                  <a:lnTo>
                    <a:pt x="114" y="130"/>
                  </a:lnTo>
                  <a:lnTo>
                    <a:pt x="88" y="134"/>
                  </a:lnTo>
                  <a:lnTo>
                    <a:pt x="88" y="134"/>
                  </a:lnTo>
                  <a:lnTo>
                    <a:pt x="74" y="138"/>
                  </a:lnTo>
                  <a:lnTo>
                    <a:pt x="60" y="142"/>
                  </a:lnTo>
                  <a:lnTo>
                    <a:pt x="36" y="154"/>
                  </a:lnTo>
                  <a:lnTo>
                    <a:pt x="18" y="164"/>
                  </a:lnTo>
                  <a:lnTo>
                    <a:pt x="8" y="170"/>
                  </a:lnTo>
                  <a:lnTo>
                    <a:pt x="0" y="174"/>
                  </a:lnTo>
                  <a:lnTo>
                    <a:pt x="4" y="182"/>
                  </a:lnTo>
                  <a:lnTo>
                    <a:pt x="18" y="218"/>
                  </a:lnTo>
                  <a:lnTo>
                    <a:pt x="28" y="216"/>
                  </a:lnTo>
                  <a:lnTo>
                    <a:pt x="28" y="216"/>
                  </a:lnTo>
                  <a:lnTo>
                    <a:pt x="36" y="214"/>
                  </a:lnTo>
                  <a:lnTo>
                    <a:pt x="56" y="208"/>
                  </a:lnTo>
                  <a:lnTo>
                    <a:pt x="84" y="200"/>
                  </a:lnTo>
                  <a:lnTo>
                    <a:pt x="96" y="192"/>
                  </a:lnTo>
                  <a:lnTo>
                    <a:pt x="110" y="184"/>
                  </a:lnTo>
                  <a:lnTo>
                    <a:pt x="110" y="184"/>
                  </a:lnTo>
                  <a:lnTo>
                    <a:pt x="130" y="170"/>
                  </a:lnTo>
                  <a:lnTo>
                    <a:pt x="150" y="158"/>
                  </a:lnTo>
                  <a:lnTo>
                    <a:pt x="170" y="150"/>
                  </a:lnTo>
                  <a:lnTo>
                    <a:pt x="190" y="144"/>
                  </a:lnTo>
                  <a:lnTo>
                    <a:pt x="212" y="140"/>
                  </a:lnTo>
                  <a:lnTo>
                    <a:pt x="212" y="140"/>
                  </a:lnTo>
                  <a:lnTo>
                    <a:pt x="236" y="138"/>
                  </a:lnTo>
                  <a:lnTo>
                    <a:pt x="260" y="132"/>
                  </a:lnTo>
                  <a:lnTo>
                    <a:pt x="284" y="124"/>
                  </a:lnTo>
                  <a:lnTo>
                    <a:pt x="296" y="118"/>
                  </a:lnTo>
                  <a:lnTo>
                    <a:pt x="308" y="110"/>
                  </a:lnTo>
                  <a:lnTo>
                    <a:pt x="336" y="90"/>
                  </a:lnTo>
                  <a:lnTo>
                    <a:pt x="336" y="90"/>
                  </a:lnTo>
                  <a:lnTo>
                    <a:pt x="364" y="70"/>
                  </a:lnTo>
                  <a:lnTo>
                    <a:pt x="380" y="62"/>
                  </a:lnTo>
                  <a:lnTo>
                    <a:pt x="398" y="54"/>
                  </a:lnTo>
                  <a:lnTo>
                    <a:pt x="398" y="54"/>
                  </a:lnTo>
                  <a:lnTo>
                    <a:pt x="424" y="44"/>
                  </a:lnTo>
                  <a:lnTo>
                    <a:pt x="444" y="32"/>
                  </a:lnTo>
                  <a:lnTo>
                    <a:pt x="458" y="24"/>
                  </a:lnTo>
                  <a:lnTo>
                    <a:pt x="462" y="20"/>
                  </a:lnTo>
                  <a:lnTo>
                    <a:pt x="484" y="0"/>
                  </a:lnTo>
                  <a:lnTo>
                    <a:pt x="456" y="2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2" name="Freeform 154"/>
            <p:cNvSpPr>
              <a:spLocks/>
            </p:cNvSpPr>
            <p:nvPr/>
          </p:nvSpPr>
          <p:spPr bwMode="auto">
            <a:xfrm>
              <a:off x="4638675" y="3111500"/>
              <a:ext cx="701675" cy="307975"/>
            </a:xfrm>
            <a:custGeom>
              <a:avLst/>
              <a:gdLst/>
              <a:ahLst/>
              <a:cxnLst>
                <a:cxn ang="0">
                  <a:pos x="12" y="194"/>
                </a:cxn>
                <a:cxn ang="0">
                  <a:pos x="12" y="194"/>
                </a:cxn>
                <a:cxn ang="0">
                  <a:pos x="20" y="192"/>
                </a:cxn>
                <a:cxn ang="0">
                  <a:pos x="40" y="188"/>
                </a:cxn>
                <a:cxn ang="0">
                  <a:pos x="64" y="178"/>
                </a:cxn>
                <a:cxn ang="0">
                  <a:pos x="76" y="172"/>
                </a:cxn>
                <a:cxn ang="0">
                  <a:pos x="88" y="164"/>
                </a:cxn>
                <a:cxn ang="0">
                  <a:pos x="88" y="164"/>
                </a:cxn>
                <a:cxn ang="0">
                  <a:pos x="110" y="150"/>
                </a:cxn>
                <a:cxn ang="0">
                  <a:pos x="130" y="138"/>
                </a:cxn>
                <a:cxn ang="0">
                  <a:pos x="152" y="128"/>
                </a:cxn>
                <a:cxn ang="0">
                  <a:pos x="174" y="122"/>
                </a:cxn>
                <a:cxn ang="0">
                  <a:pos x="174" y="122"/>
                </a:cxn>
                <a:cxn ang="0">
                  <a:pos x="200" y="118"/>
                </a:cxn>
                <a:cxn ang="0">
                  <a:pos x="230" y="114"/>
                </a:cxn>
                <a:cxn ang="0">
                  <a:pos x="244" y="110"/>
                </a:cxn>
                <a:cxn ang="0">
                  <a:pos x="260" y="106"/>
                </a:cxn>
                <a:cxn ang="0">
                  <a:pos x="274" y="98"/>
                </a:cxn>
                <a:cxn ang="0">
                  <a:pos x="288" y="90"/>
                </a:cxn>
                <a:cxn ang="0">
                  <a:pos x="288" y="90"/>
                </a:cxn>
                <a:cxn ang="0">
                  <a:pos x="334" y="56"/>
                </a:cxn>
                <a:cxn ang="0">
                  <a:pos x="354" y="44"/>
                </a:cxn>
                <a:cxn ang="0">
                  <a:pos x="380" y="32"/>
                </a:cxn>
                <a:cxn ang="0">
                  <a:pos x="380" y="32"/>
                </a:cxn>
                <a:cxn ang="0">
                  <a:pos x="406" y="22"/>
                </a:cxn>
                <a:cxn ang="0">
                  <a:pos x="424" y="12"/>
                </a:cxn>
                <a:cxn ang="0">
                  <a:pos x="442" y="0"/>
                </a:cxn>
                <a:cxn ang="0">
                  <a:pos x="442" y="0"/>
                </a:cxn>
                <a:cxn ang="0">
                  <a:pos x="442" y="0"/>
                </a:cxn>
                <a:cxn ang="0">
                  <a:pos x="422" y="2"/>
                </a:cxn>
                <a:cxn ang="0">
                  <a:pos x="400" y="8"/>
                </a:cxn>
                <a:cxn ang="0">
                  <a:pos x="374" y="20"/>
                </a:cxn>
                <a:cxn ang="0">
                  <a:pos x="374" y="20"/>
                </a:cxn>
                <a:cxn ang="0">
                  <a:pos x="350" y="30"/>
                </a:cxn>
                <a:cxn ang="0">
                  <a:pos x="326" y="36"/>
                </a:cxn>
                <a:cxn ang="0">
                  <a:pos x="270" y="44"/>
                </a:cxn>
                <a:cxn ang="0">
                  <a:pos x="270" y="44"/>
                </a:cxn>
                <a:cxn ang="0">
                  <a:pos x="254" y="48"/>
                </a:cxn>
                <a:cxn ang="0">
                  <a:pos x="238" y="54"/>
                </a:cxn>
                <a:cxn ang="0">
                  <a:pos x="224" y="62"/>
                </a:cxn>
                <a:cxn ang="0">
                  <a:pos x="210" y="70"/>
                </a:cxn>
                <a:cxn ang="0">
                  <a:pos x="186" y="86"/>
                </a:cxn>
                <a:cxn ang="0">
                  <a:pos x="166" y="102"/>
                </a:cxn>
                <a:cxn ang="0">
                  <a:pos x="166" y="102"/>
                </a:cxn>
                <a:cxn ang="0">
                  <a:pos x="146" y="114"/>
                </a:cxn>
                <a:cxn ang="0">
                  <a:pos x="124" y="122"/>
                </a:cxn>
                <a:cxn ang="0">
                  <a:pos x="102" y="128"/>
                </a:cxn>
                <a:cxn ang="0">
                  <a:pos x="76" y="132"/>
                </a:cxn>
                <a:cxn ang="0">
                  <a:pos x="76" y="132"/>
                </a:cxn>
                <a:cxn ang="0">
                  <a:pos x="62" y="136"/>
                </a:cxn>
                <a:cxn ang="0">
                  <a:pos x="48" y="140"/>
                </a:cxn>
                <a:cxn ang="0">
                  <a:pos x="24" y="152"/>
                </a:cxn>
                <a:cxn ang="0">
                  <a:pos x="8" y="162"/>
                </a:cxn>
                <a:cxn ang="0">
                  <a:pos x="0" y="166"/>
                </a:cxn>
                <a:cxn ang="0">
                  <a:pos x="12" y="194"/>
                </a:cxn>
              </a:cxnLst>
              <a:rect l="0" t="0" r="r" b="b"/>
              <a:pathLst>
                <a:path w="442" h="194">
                  <a:moveTo>
                    <a:pt x="12" y="194"/>
                  </a:moveTo>
                  <a:lnTo>
                    <a:pt x="12" y="194"/>
                  </a:lnTo>
                  <a:lnTo>
                    <a:pt x="20" y="192"/>
                  </a:lnTo>
                  <a:lnTo>
                    <a:pt x="40" y="188"/>
                  </a:lnTo>
                  <a:lnTo>
                    <a:pt x="64" y="178"/>
                  </a:lnTo>
                  <a:lnTo>
                    <a:pt x="76" y="172"/>
                  </a:lnTo>
                  <a:lnTo>
                    <a:pt x="88" y="164"/>
                  </a:lnTo>
                  <a:lnTo>
                    <a:pt x="88" y="164"/>
                  </a:lnTo>
                  <a:lnTo>
                    <a:pt x="110" y="150"/>
                  </a:lnTo>
                  <a:lnTo>
                    <a:pt x="130" y="138"/>
                  </a:lnTo>
                  <a:lnTo>
                    <a:pt x="152" y="128"/>
                  </a:lnTo>
                  <a:lnTo>
                    <a:pt x="174" y="122"/>
                  </a:lnTo>
                  <a:lnTo>
                    <a:pt x="174" y="122"/>
                  </a:lnTo>
                  <a:lnTo>
                    <a:pt x="200" y="118"/>
                  </a:lnTo>
                  <a:lnTo>
                    <a:pt x="230" y="114"/>
                  </a:lnTo>
                  <a:lnTo>
                    <a:pt x="244" y="110"/>
                  </a:lnTo>
                  <a:lnTo>
                    <a:pt x="260" y="106"/>
                  </a:lnTo>
                  <a:lnTo>
                    <a:pt x="274" y="98"/>
                  </a:lnTo>
                  <a:lnTo>
                    <a:pt x="288" y="90"/>
                  </a:lnTo>
                  <a:lnTo>
                    <a:pt x="288" y="90"/>
                  </a:lnTo>
                  <a:lnTo>
                    <a:pt x="334" y="56"/>
                  </a:lnTo>
                  <a:lnTo>
                    <a:pt x="354" y="44"/>
                  </a:lnTo>
                  <a:lnTo>
                    <a:pt x="380" y="32"/>
                  </a:lnTo>
                  <a:lnTo>
                    <a:pt x="380" y="32"/>
                  </a:lnTo>
                  <a:lnTo>
                    <a:pt x="406" y="22"/>
                  </a:lnTo>
                  <a:lnTo>
                    <a:pt x="424" y="12"/>
                  </a:lnTo>
                  <a:lnTo>
                    <a:pt x="442" y="0"/>
                  </a:lnTo>
                  <a:lnTo>
                    <a:pt x="442" y="0"/>
                  </a:lnTo>
                  <a:lnTo>
                    <a:pt x="442" y="0"/>
                  </a:lnTo>
                  <a:lnTo>
                    <a:pt x="422" y="2"/>
                  </a:lnTo>
                  <a:lnTo>
                    <a:pt x="400" y="8"/>
                  </a:lnTo>
                  <a:lnTo>
                    <a:pt x="374" y="20"/>
                  </a:lnTo>
                  <a:lnTo>
                    <a:pt x="374" y="20"/>
                  </a:lnTo>
                  <a:lnTo>
                    <a:pt x="350" y="30"/>
                  </a:lnTo>
                  <a:lnTo>
                    <a:pt x="326" y="36"/>
                  </a:lnTo>
                  <a:lnTo>
                    <a:pt x="270" y="44"/>
                  </a:lnTo>
                  <a:lnTo>
                    <a:pt x="270" y="44"/>
                  </a:lnTo>
                  <a:lnTo>
                    <a:pt x="254" y="48"/>
                  </a:lnTo>
                  <a:lnTo>
                    <a:pt x="238" y="54"/>
                  </a:lnTo>
                  <a:lnTo>
                    <a:pt x="224" y="62"/>
                  </a:lnTo>
                  <a:lnTo>
                    <a:pt x="210" y="70"/>
                  </a:lnTo>
                  <a:lnTo>
                    <a:pt x="186" y="86"/>
                  </a:lnTo>
                  <a:lnTo>
                    <a:pt x="166" y="102"/>
                  </a:lnTo>
                  <a:lnTo>
                    <a:pt x="166" y="102"/>
                  </a:lnTo>
                  <a:lnTo>
                    <a:pt x="146" y="114"/>
                  </a:lnTo>
                  <a:lnTo>
                    <a:pt x="124" y="122"/>
                  </a:lnTo>
                  <a:lnTo>
                    <a:pt x="102" y="128"/>
                  </a:lnTo>
                  <a:lnTo>
                    <a:pt x="76" y="132"/>
                  </a:lnTo>
                  <a:lnTo>
                    <a:pt x="76" y="132"/>
                  </a:lnTo>
                  <a:lnTo>
                    <a:pt x="62" y="136"/>
                  </a:lnTo>
                  <a:lnTo>
                    <a:pt x="48" y="140"/>
                  </a:lnTo>
                  <a:lnTo>
                    <a:pt x="24" y="152"/>
                  </a:lnTo>
                  <a:lnTo>
                    <a:pt x="8" y="162"/>
                  </a:lnTo>
                  <a:lnTo>
                    <a:pt x="0" y="166"/>
                  </a:lnTo>
                  <a:lnTo>
                    <a:pt x="12" y="194"/>
                  </a:lnTo>
                  <a:close/>
                </a:path>
              </a:pathLst>
            </a:custGeom>
            <a:solidFill>
              <a:srgbClr val="FF7F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3" name="Freeform 155"/>
            <p:cNvSpPr>
              <a:spLocks/>
            </p:cNvSpPr>
            <p:nvPr/>
          </p:nvSpPr>
          <p:spPr bwMode="auto">
            <a:xfrm>
              <a:off x="4959350" y="3203575"/>
              <a:ext cx="155575" cy="66675"/>
            </a:xfrm>
            <a:custGeom>
              <a:avLst/>
              <a:gdLst/>
              <a:ahLst/>
              <a:cxnLst>
                <a:cxn ang="0">
                  <a:pos x="44" y="10"/>
                </a:cxn>
                <a:cxn ang="0">
                  <a:pos x="44" y="10"/>
                </a:cxn>
                <a:cxn ang="0">
                  <a:pos x="30" y="18"/>
                </a:cxn>
                <a:cxn ang="0">
                  <a:pos x="16" y="26"/>
                </a:cxn>
                <a:cxn ang="0">
                  <a:pos x="6" y="34"/>
                </a:cxn>
                <a:cxn ang="0">
                  <a:pos x="0" y="42"/>
                </a:cxn>
                <a:cxn ang="0">
                  <a:pos x="0" y="42"/>
                </a:cxn>
                <a:cxn ang="0">
                  <a:pos x="10" y="42"/>
                </a:cxn>
                <a:cxn ang="0">
                  <a:pos x="22" y="40"/>
                </a:cxn>
                <a:cxn ang="0">
                  <a:pos x="38" y="36"/>
                </a:cxn>
                <a:cxn ang="0">
                  <a:pos x="54" y="30"/>
                </a:cxn>
                <a:cxn ang="0">
                  <a:pos x="54" y="30"/>
                </a:cxn>
                <a:cxn ang="0">
                  <a:pos x="68" y="24"/>
                </a:cxn>
                <a:cxn ang="0">
                  <a:pos x="82" y="16"/>
                </a:cxn>
                <a:cxn ang="0">
                  <a:pos x="92" y="8"/>
                </a:cxn>
                <a:cxn ang="0">
                  <a:pos x="98" y="0"/>
                </a:cxn>
                <a:cxn ang="0">
                  <a:pos x="98" y="0"/>
                </a:cxn>
                <a:cxn ang="0">
                  <a:pos x="88" y="0"/>
                </a:cxn>
                <a:cxn ang="0">
                  <a:pos x="76" y="2"/>
                </a:cxn>
                <a:cxn ang="0">
                  <a:pos x="60" y="6"/>
                </a:cxn>
                <a:cxn ang="0">
                  <a:pos x="44" y="10"/>
                </a:cxn>
                <a:cxn ang="0">
                  <a:pos x="44" y="10"/>
                </a:cxn>
              </a:cxnLst>
              <a:rect l="0" t="0" r="r" b="b"/>
              <a:pathLst>
                <a:path w="98" h="42">
                  <a:moveTo>
                    <a:pt x="44" y="10"/>
                  </a:moveTo>
                  <a:lnTo>
                    <a:pt x="44" y="10"/>
                  </a:lnTo>
                  <a:lnTo>
                    <a:pt x="30" y="18"/>
                  </a:lnTo>
                  <a:lnTo>
                    <a:pt x="16" y="26"/>
                  </a:lnTo>
                  <a:lnTo>
                    <a:pt x="6" y="3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10" y="42"/>
                  </a:lnTo>
                  <a:lnTo>
                    <a:pt x="22" y="40"/>
                  </a:lnTo>
                  <a:lnTo>
                    <a:pt x="38" y="36"/>
                  </a:lnTo>
                  <a:lnTo>
                    <a:pt x="54" y="30"/>
                  </a:lnTo>
                  <a:lnTo>
                    <a:pt x="54" y="30"/>
                  </a:lnTo>
                  <a:lnTo>
                    <a:pt x="68" y="24"/>
                  </a:lnTo>
                  <a:lnTo>
                    <a:pt x="82" y="16"/>
                  </a:lnTo>
                  <a:lnTo>
                    <a:pt x="92" y="8"/>
                  </a:lnTo>
                  <a:lnTo>
                    <a:pt x="98" y="0"/>
                  </a:lnTo>
                  <a:lnTo>
                    <a:pt x="98" y="0"/>
                  </a:lnTo>
                  <a:lnTo>
                    <a:pt x="88" y="0"/>
                  </a:lnTo>
                  <a:lnTo>
                    <a:pt x="76" y="2"/>
                  </a:lnTo>
                  <a:lnTo>
                    <a:pt x="60" y="6"/>
                  </a:lnTo>
                  <a:lnTo>
                    <a:pt x="44" y="10"/>
                  </a:lnTo>
                  <a:lnTo>
                    <a:pt x="44" y="10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4" name="Freeform 156"/>
            <p:cNvSpPr>
              <a:spLocks/>
            </p:cNvSpPr>
            <p:nvPr/>
          </p:nvSpPr>
          <p:spPr bwMode="auto">
            <a:xfrm>
              <a:off x="4616450" y="3419475"/>
              <a:ext cx="768350" cy="346075"/>
            </a:xfrm>
            <a:custGeom>
              <a:avLst/>
              <a:gdLst/>
              <a:ahLst/>
              <a:cxnLst>
                <a:cxn ang="0">
                  <a:pos x="462" y="198"/>
                </a:cxn>
                <a:cxn ang="0">
                  <a:pos x="444" y="186"/>
                </a:cxn>
                <a:cxn ang="0">
                  <a:pos x="398" y="164"/>
                </a:cxn>
                <a:cxn ang="0">
                  <a:pos x="398" y="164"/>
                </a:cxn>
                <a:cxn ang="0">
                  <a:pos x="364" y="148"/>
                </a:cxn>
                <a:cxn ang="0">
                  <a:pos x="308" y="108"/>
                </a:cxn>
                <a:cxn ang="0">
                  <a:pos x="296" y="100"/>
                </a:cxn>
                <a:cxn ang="0">
                  <a:pos x="260" y="86"/>
                </a:cxn>
                <a:cxn ang="0">
                  <a:pos x="212" y="78"/>
                </a:cxn>
                <a:cxn ang="0">
                  <a:pos x="190" y="74"/>
                </a:cxn>
                <a:cxn ang="0">
                  <a:pos x="150" y="60"/>
                </a:cxn>
                <a:cxn ang="0">
                  <a:pos x="110" y="34"/>
                </a:cxn>
                <a:cxn ang="0">
                  <a:pos x="96" y="26"/>
                </a:cxn>
                <a:cxn ang="0">
                  <a:pos x="58" y="10"/>
                </a:cxn>
                <a:cxn ang="0">
                  <a:pos x="28" y="2"/>
                </a:cxn>
                <a:cxn ang="0">
                  <a:pos x="16" y="8"/>
                </a:cxn>
                <a:cxn ang="0">
                  <a:pos x="8" y="48"/>
                </a:cxn>
                <a:cxn ang="0">
                  <a:pos x="16" y="54"/>
                </a:cxn>
                <a:cxn ang="0">
                  <a:pos x="60" y="76"/>
                </a:cxn>
                <a:cxn ang="0">
                  <a:pos x="88" y="84"/>
                </a:cxn>
                <a:cxn ang="0">
                  <a:pos x="114" y="88"/>
                </a:cxn>
                <a:cxn ang="0">
                  <a:pos x="156" y="102"/>
                </a:cxn>
                <a:cxn ang="0">
                  <a:pos x="192" y="126"/>
                </a:cxn>
                <a:cxn ang="0">
                  <a:pos x="212" y="140"/>
                </a:cxn>
                <a:cxn ang="0">
                  <a:pos x="256" y="164"/>
                </a:cxn>
                <a:cxn ang="0">
                  <a:pos x="282" y="172"/>
                </a:cxn>
                <a:cxn ang="0">
                  <a:pos x="314" y="176"/>
                </a:cxn>
                <a:cxn ang="0">
                  <a:pos x="366" y="188"/>
                </a:cxn>
                <a:cxn ang="0">
                  <a:pos x="384" y="196"/>
                </a:cxn>
                <a:cxn ang="0">
                  <a:pos x="434" y="214"/>
                </a:cxn>
                <a:cxn ang="0">
                  <a:pos x="456" y="216"/>
                </a:cxn>
                <a:cxn ang="0">
                  <a:pos x="462" y="198"/>
                </a:cxn>
              </a:cxnLst>
              <a:rect l="0" t="0" r="r" b="b"/>
              <a:pathLst>
                <a:path w="484" h="218">
                  <a:moveTo>
                    <a:pt x="462" y="198"/>
                  </a:moveTo>
                  <a:lnTo>
                    <a:pt x="462" y="198"/>
                  </a:lnTo>
                  <a:lnTo>
                    <a:pt x="458" y="194"/>
                  </a:lnTo>
                  <a:lnTo>
                    <a:pt x="444" y="186"/>
                  </a:lnTo>
                  <a:lnTo>
                    <a:pt x="424" y="174"/>
                  </a:lnTo>
                  <a:lnTo>
                    <a:pt x="398" y="164"/>
                  </a:lnTo>
                  <a:lnTo>
                    <a:pt x="398" y="164"/>
                  </a:lnTo>
                  <a:lnTo>
                    <a:pt x="398" y="164"/>
                  </a:lnTo>
                  <a:lnTo>
                    <a:pt x="380" y="156"/>
                  </a:lnTo>
                  <a:lnTo>
                    <a:pt x="364" y="148"/>
                  </a:lnTo>
                  <a:lnTo>
                    <a:pt x="336" y="128"/>
                  </a:lnTo>
                  <a:lnTo>
                    <a:pt x="308" y="108"/>
                  </a:lnTo>
                  <a:lnTo>
                    <a:pt x="308" y="108"/>
                  </a:lnTo>
                  <a:lnTo>
                    <a:pt x="296" y="100"/>
                  </a:lnTo>
                  <a:lnTo>
                    <a:pt x="284" y="94"/>
                  </a:lnTo>
                  <a:lnTo>
                    <a:pt x="260" y="86"/>
                  </a:lnTo>
                  <a:lnTo>
                    <a:pt x="236" y="80"/>
                  </a:lnTo>
                  <a:lnTo>
                    <a:pt x="212" y="78"/>
                  </a:lnTo>
                  <a:lnTo>
                    <a:pt x="190" y="74"/>
                  </a:lnTo>
                  <a:lnTo>
                    <a:pt x="190" y="74"/>
                  </a:lnTo>
                  <a:lnTo>
                    <a:pt x="170" y="68"/>
                  </a:lnTo>
                  <a:lnTo>
                    <a:pt x="150" y="60"/>
                  </a:lnTo>
                  <a:lnTo>
                    <a:pt x="130" y="48"/>
                  </a:lnTo>
                  <a:lnTo>
                    <a:pt x="110" y="34"/>
                  </a:lnTo>
                  <a:lnTo>
                    <a:pt x="110" y="34"/>
                  </a:lnTo>
                  <a:lnTo>
                    <a:pt x="96" y="26"/>
                  </a:lnTo>
                  <a:lnTo>
                    <a:pt x="84" y="20"/>
                  </a:lnTo>
                  <a:lnTo>
                    <a:pt x="58" y="10"/>
                  </a:lnTo>
                  <a:lnTo>
                    <a:pt x="38" y="4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6" y="8"/>
                  </a:lnTo>
                  <a:lnTo>
                    <a:pt x="0" y="44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16" y="54"/>
                  </a:lnTo>
                  <a:lnTo>
                    <a:pt x="34" y="64"/>
                  </a:lnTo>
                  <a:lnTo>
                    <a:pt x="60" y="76"/>
                  </a:lnTo>
                  <a:lnTo>
                    <a:pt x="74" y="80"/>
                  </a:lnTo>
                  <a:lnTo>
                    <a:pt x="88" y="84"/>
                  </a:lnTo>
                  <a:lnTo>
                    <a:pt x="88" y="84"/>
                  </a:lnTo>
                  <a:lnTo>
                    <a:pt x="114" y="88"/>
                  </a:lnTo>
                  <a:lnTo>
                    <a:pt x="136" y="94"/>
                  </a:lnTo>
                  <a:lnTo>
                    <a:pt x="156" y="102"/>
                  </a:lnTo>
                  <a:lnTo>
                    <a:pt x="174" y="112"/>
                  </a:lnTo>
                  <a:lnTo>
                    <a:pt x="192" y="126"/>
                  </a:lnTo>
                  <a:lnTo>
                    <a:pt x="192" y="126"/>
                  </a:lnTo>
                  <a:lnTo>
                    <a:pt x="212" y="140"/>
                  </a:lnTo>
                  <a:lnTo>
                    <a:pt x="232" y="154"/>
                  </a:lnTo>
                  <a:lnTo>
                    <a:pt x="256" y="164"/>
                  </a:lnTo>
                  <a:lnTo>
                    <a:pt x="268" y="168"/>
                  </a:lnTo>
                  <a:lnTo>
                    <a:pt x="282" y="172"/>
                  </a:lnTo>
                  <a:lnTo>
                    <a:pt x="314" y="176"/>
                  </a:lnTo>
                  <a:lnTo>
                    <a:pt x="314" y="176"/>
                  </a:lnTo>
                  <a:lnTo>
                    <a:pt x="350" y="182"/>
                  </a:lnTo>
                  <a:lnTo>
                    <a:pt x="366" y="188"/>
                  </a:lnTo>
                  <a:lnTo>
                    <a:pt x="384" y="196"/>
                  </a:lnTo>
                  <a:lnTo>
                    <a:pt x="384" y="196"/>
                  </a:lnTo>
                  <a:lnTo>
                    <a:pt x="410" y="206"/>
                  </a:lnTo>
                  <a:lnTo>
                    <a:pt x="434" y="214"/>
                  </a:lnTo>
                  <a:lnTo>
                    <a:pt x="448" y="216"/>
                  </a:lnTo>
                  <a:lnTo>
                    <a:pt x="456" y="216"/>
                  </a:lnTo>
                  <a:lnTo>
                    <a:pt x="484" y="218"/>
                  </a:lnTo>
                  <a:lnTo>
                    <a:pt x="462" y="198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5" name="Freeform 157"/>
            <p:cNvSpPr>
              <a:spLocks/>
            </p:cNvSpPr>
            <p:nvPr/>
          </p:nvSpPr>
          <p:spPr bwMode="auto">
            <a:xfrm>
              <a:off x="4638675" y="3438525"/>
              <a:ext cx="701675" cy="307975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28"/>
                </a:cxn>
                <a:cxn ang="0">
                  <a:pos x="8" y="32"/>
                </a:cxn>
                <a:cxn ang="0">
                  <a:pos x="24" y="42"/>
                </a:cxn>
                <a:cxn ang="0">
                  <a:pos x="48" y="54"/>
                </a:cxn>
                <a:cxn ang="0">
                  <a:pos x="62" y="58"/>
                </a:cxn>
                <a:cxn ang="0">
                  <a:pos x="76" y="62"/>
                </a:cxn>
                <a:cxn ang="0">
                  <a:pos x="76" y="62"/>
                </a:cxn>
                <a:cxn ang="0">
                  <a:pos x="102" y="66"/>
                </a:cxn>
                <a:cxn ang="0">
                  <a:pos x="124" y="72"/>
                </a:cxn>
                <a:cxn ang="0">
                  <a:pos x="146" y="80"/>
                </a:cxn>
                <a:cxn ang="0">
                  <a:pos x="166" y="92"/>
                </a:cxn>
                <a:cxn ang="0">
                  <a:pos x="166" y="92"/>
                </a:cxn>
                <a:cxn ang="0">
                  <a:pos x="186" y="108"/>
                </a:cxn>
                <a:cxn ang="0">
                  <a:pos x="210" y="124"/>
                </a:cxn>
                <a:cxn ang="0">
                  <a:pos x="224" y="132"/>
                </a:cxn>
                <a:cxn ang="0">
                  <a:pos x="238" y="140"/>
                </a:cxn>
                <a:cxn ang="0">
                  <a:pos x="254" y="146"/>
                </a:cxn>
                <a:cxn ang="0">
                  <a:pos x="270" y="150"/>
                </a:cxn>
                <a:cxn ang="0">
                  <a:pos x="270" y="150"/>
                </a:cxn>
                <a:cxn ang="0">
                  <a:pos x="326" y="158"/>
                </a:cxn>
                <a:cxn ang="0">
                  <a:pos x="350" y="164"/>
                </a:cxn>
                <a:cxn ang="0">
                  <a:pos x="374" y="174"/>
                </a:cxn>
                <a:cxn ang="0">
                  <a:pos x="374" y="174"/>
                </a:cxn>
                <a:cxn ang="0">
                  <a:pos x="400" y="186"/>
                </a:cxn>
                <a:cxn ang="0">
                  <a:pos x="422" y="192"/>
                </a:cxn>
                <a:cxn ang="0">
                  <a:pos x="442" y="194"/>
                </a:cxn>
                <a:cxn ang="0">
                  <a:pos x="442" y="194"/>
                </a:cxn>
                <a:cxn ang="0">
                  <a:pos x="442" y="194"/>
                </a:cxn>
                <a:cxn ang="0">
                  <a:pos x="424" y="182"/>
                </a:cxn>
                <a:cxn ang="0">
                  <a:pos x="406" y="172"/>
                </a:cxn>
                <a:cxn ang="0">
                  <a:pos x="380" y="162"/>
                </a:cxn>
                <a:cxn ang="0">
                  <a:pos x="380" y="162"/>
                </a:cxn>
                <a:cxn ang="0">
                  <a:pos x="354" y="150"/>
                </a:cxn>
                <a:cxn ang="0">
                  <a:pos x="334" y="138"/>
                </a:cxn>
                <a:cxn ang="0">
                  <a:pos x="288" y="104"/>
                </a:cxn>
                <a:cxn ang="0">
                  <a:pos x="288" y="104"/>
                </a:cxn>
                <a:cxn ang="0">
                  <a:pos x="274" y="96"/>
                </a:cxn>
                <a:cxn ang="0">
                  <a:pos x="260" y="88"/>
                </a:cxn>
                <a:cxn ang="0">
                  <a:pos x="244" y="84"/>
                </a:cxn>
                <a:cxn ang="0">
                  <a:pos x="230" y="80"/>
                </a:cxn>
                <a:cxn ang="0">
                  <a:pos x="200" y="76"/>
                </a:cxn>
                <a:cxn ang="0">
                  <a:pos x="174" y="72"/>
                </a:cxn>
                <a:cxn ang="0">
                  <a:pos x="174" y="72"/>
                </a:cxn>
                <a:cxn ang="0">
                  <a:pos x="152" y="66"/>
                </a:cxn>
                <a:cxn ang="0">
                  <a:pos x="130" y="56"/>
                </a:cxn>
                <a:cxn ang="0">
                  <a:pos x="110" y="44"/>
                </a:cxn>
                <a:cxn ang="0">
                  <a:pos x="88" y="30"/>
                </a:cxn>
                <a:cxn ang="0">
                  <a:pos x="88" y="30"/>
                </a:cxn>
                <a:cxn ang="0">
                  <a:pos x="76" y="22"/>
                </a:cxn>
                <a:cxn ang="0">
                  <a:pos x="64" y="16"/>
                </a:cxn>
                <a:cxn ang="0">
                  <a:pos x="40" y="6"/>
                </a:cxn>
                <a:cxn ang="0">
                  <a:pos x="20" y="2"/>
                </a:cxn>
                <a:cxn ang="0">
                  <a:pos x="12" y="0"/>
                </a:cxn>
                <a:cxn ang="0">
                  <a:pos x="0" y="28"/>
                </a:cxn>
              </a:cxnLst>
              <a:rect l="0" t="0" r="r" b="b"/>
              <a:pathLst>
                <a:path w="442" h="194">
                  <a:moveTo>
                    <a:pt x="0" y="28"/>
                  </a:moveTo>
                  <a:lnTo>
                    <a:pt x="0" y="28"/>
                  </a:lnTo>
                  <a:lnTo>
                    <a:pt x="8" y="32"/>
                  </a:lnTo>
                  <a:lnTo>
                    <a:pt x="24" y="42"/>
                  </a:lnTo>
                  <a:lnTo>
                    <a:pt x="48" y="54"/>
                  </a:lnTo>
                  <a:lnTo>
                    <a:pt x="62" y="58"/>
                  </a:lnTo>
                  <a:lnTo>
                    <a:pt x="76" y="62"/>
                  </a:lnTo>
                  <a:lnTo>
                    <a:pt x="76" y="62"/>
                  </a:lnTo>
                  <a:lnTo>
                    <a:pt x="102" y="66"/>
                  </a:lnTo>
                  <a:lnTo>
                    <a:pt x="124" y="72"/>
                  </a:lnTo>
                  <a:lnTo>
                    <a:pt x="146" y="80"/>
                  </a:lnTo>
                  <a:lnTo>
                    <a:pt x="166" y="92"/>
                  </a:lnTo>
                  <a:lnTo>
                    <a:pt x="166" y="92"/>
                  </a:lnTo>
                  <a:lnTo>
                    <a:pt x="186" y="108"/>
                  </a:lnTo>
                  <a:lnTo>
                    <a:pt x="210" y="124"/>
                  </a:lnTo>
                  <a:lnTo>
                    <a:pt x="224" y="132"/>
                  </a:lnTo>
                  <a:lnTo>
                    <a:pt x="238" y="140"/>
                  </a:lnTo>
                  <a:lnTo>
                    <a:pt x="254" y="146"/>
                  </a:lnTo>
                  <a:lnTo>
                    <a:pt x="270" y="150"/>
                  </a:lnTo>
                  <a:lnTo>
                    <a:pt x="270" y="150"/>
                  </a:lnTo>
                  <a:lnTo>
                    <a:pt x="326" y="158"/>
                  </a:lnTo>
                  <a:lnTo>
                    <a:pt x="350" y="164"/>
                  </a:lnTo>
                  <a:lnTo>
                    <a:pt x="374" y="174"/>
                  </a:lnTo>
                  <a:lnTo>
                    <a:pt x="374" y="174"/>
                  </a:lnTo>
                  <a:lnTo>
                    <a:pt x="400" y="186"/>
                  </a:lnTo>
                  <a:lnTo>
                    <a:pt x="422" y="192"/>
                  </a:lnTo>
                  <a:lnTo>
                    <a:pt x="442" y="194"/>
                  </a:lnTo>
                  <a:lnTo>
                    <a:pt x="442" y="194"/>
                  </a:lnTo>
                  <a:lnTo>
                    <a:pt x="442" y="194"/>
                  </a:lnTo>
                  <a:lnTo>
                    <a:pt x="424" y="182"/>
                  </a:lnTo>
                  <a:lnTo>
                    <a:pt x="406" y="172"/>
                  </a:lnTo>
                  <a:lnTo>
                    <a:pt x="380" y="162"/>
                  </a:lnTo>
                  <a:lnTo>
                    <a:pt x="380" y="162"/>
                  </a:lnTo>
                  <a:lnTo>
                    <a:pt x="354" y="150"/>
                  </a:lnTo>
                  <a:lnTo>
                    <a:pt x="334" y="138"/>
                  </a:lnTo>
                  <a:lnTo>
                    <a:pt x="288" y="104"/>
                  </a:lnTo>
                  <a:lnTo>
                    <a:pt x="288" y="104"/>
                  </a:lnTo>
                  <a:lnTo>
                    <a:pt x="274" y="96"/>
                  </a:lnTo>
                  <a:lnTo>
                    <a:pt x="260" y="88"/>
                  </a:lnTo>
                  <a:lnTo>
                    <a:pt x="244" y="84"/>
                  </a:lnTo>
                  <a:lnTo>
                    <a:pt x="230" y="80"/>
                  </a:lnTo>
                  <a:lnTo>
                    <a:pt x="200" y="76"/>
                  </a:lnTo>
                  <a:lnTo>
                    <a:pt x="174" y="72"/>
                  </a:lnTo>
                  <a:lnTo>
                    <a:pt x="174" y="72"/>
                  </a:lnTo>
                  <a:lnTo>
                    <a:pt x="152" y="66"/>
                  </a:lnTo>
                  <a:lnTo>
                    <a:pt x="130" y="56"/>
                  </a:lnTo>
                  <a:lnTo>
                    <a:pt x="110" y="44"/>
                  </a:lnTo>
                  <a:lnTo>
                    <a:pt x="88" y="30"/>
                  </a:lnTo>
                  <a:lnTo>
                    <a:pt x="88" y="30"/>
                  </a:lnTo>
                  <a:lnTo>
                    <a:pt x="76" y="22"/>
                  </a:lnTo>
                  <a:lnTo>
                    <a:pt x="64" y="16"/>
                  </a:lnTo>
                  <a:lnTo>
                    <a:pt x="40" y="6"/>
                  </a:lnTo>
                  <a:lnTo>
                    <a:pt x="20" y="2"/>
                  </a:lnTo>
                  <a:lnTo>
                    <a:pt x="12" y="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7F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6" name="Freeform 158"/>
            <p:cNvSpPr>
              <a:spLocks/>
            </p:cNvSpPr>
            <p:nvPr/>
          </p:nvSpPr>
          <p:spPr bwMode="auto">
            <a:xfrm>
              <a:off x="4959350" y="3587750"/>
              <a:ext cx="155575" cy="66675"/>
            </a:xfrm>
            <a:custGeom>
              <a:avLst/>
              <a:gdLst/>
              <a:ahLst/>
              <a:cxnLst>
                <a:cxn ang="0">
                  <a:pos x="54" y="12"/>
                </a:cxn>
                <a:cxn ang="0">
                  <a:pos x="54" y="12"/>
                </a:cxn>
                <a:cxn ang="0">
                  <a:pos x="38" y="6"/>
                </a:cxn>
                <a:cxn ang="0">
                  <a:pos x="22" y="2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" y="8"/>
                </a:cxn>
                <a:cxn ang="0">
                  <a:pos x="16" y="16"/>
                </a:cxn>
                <a:cxn ang="0">
                  <a:pos x="30" y="24"/>
                </a:cxn>
                <a:cxn ang="0">
                  <a:pos x="44" y="32"/>
                </a:cxn>
                <a:cxn ang="0">
                  <a:pos x="44" y="32"/>
                </a:cxn>
                <a:cxn ang="0">
                  <a:pos x="60" y="36"/>
                </a:cxn>
                <a:cxn ang="0">
                  <a:pos x="76" y="40"/>
                </a:cxn>
                <a:cxn ang="0">
                  <a:pos x="88" y="42"/>
                </a:cxn>
                <a:cxn ang="0">
                  <a:pos x="98" y="42"/>
                </a:cxn>
                <a:cxn ang="0">
                  <a:pos x="98" y="42"/>
                </a:cxn>
                <a:cxn ang="0">
                  <a:pos x="92" y="34"/>
                </a:cxn>
                <a:cxn ang="0">
                  <a:pos x="82" y="26"/>
                </a:cxn>
                <a:cxn ang="0">
                  <a:pos x="68" y="18"/>
                </a:cxn>
                <a:cxn ang="0">
                  <a:pos x="54" y="12"/>
                </a:cxn>
                <a:cxn ang="0">
                  <a:pos x="54" y="12"/>
                </a:cxn>
              </a:cxnLst>
              <a:rect l="0" t="0" r="r" b="b"/>
              <a:pathLst>
                <a:path w="98" h="42">
                  <a:moveTo>
                    <a:pt x="54" y="12"/>
                  </a:moveTo>
                  <a:lnTo>
                    <a:pt x="54" y="12"/>
                  </a:lnTo>
                  <a:lnTo>
                    <a:pt x="38" y="6"/>
                  </a:lnTo>
                  <a:lnTo>
                    <a:pt x="22" y="2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8"/>
                  </a:lnTo>
                  <a:lnTo>
                    <a:pt x="16" y="16"/>
                  </a:lnTo>
                  <a:lnTo>
                    <a:pt x="30" y="24"/>
                  </a:lnTo>
                  <a:lnTo>
                    <a:pt x="44" y="32"/>
                  </a:lnTo>
                  <a:lnTo>
                    <a:pt x="44" y="32"/>
                  </a:lnTo>
                  <a:lnTo>
                    <a:pt x="60" y="36"/>
                  </a:lnTo>
                  <a:lnTo>
                    <a:pt x="76" y="40"/>
                  </a:lnTo>
                  <a:lnTo>
                    <a:pt x="88" y="42"/>
                  </a:lnTo>
                  <a:lnTo>
                    <a:pt x="98" y="42"/>
                  </a:lnTo>
                  <a:lnTo>
                    <a:pt x="98" y="42"/>
                  </a:lnTo>
                  <a:lnTo>
                    <a:pt x="92" y="34"/>
                  </a:lnTo>
                  <a:lnTo>
                    <a:pt x="82" y="26"/>
                  </a:lnTo>
                  <a:lnTo>
                    <a:pt x="68" y="18"/>
                  </a:lnTo>
                  <a:lnTo>
                    <a:pt x="54" y="12"/>
                  </a:lnTo>
                  <a:lnTo>
                    <a:pt x="54" y="12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7" name="Freeform 159"/>
            <p:cNvSpPr>
              <a:spLocks/>
            </p:cNvSpPr>
            <p:nvPr/>
          </p:nvSpPr>
          <p:spPr bwMode="auto">
            <a:xfrm>
              <a:off x="4562475" y="3473450"/>
              <a:ext cx="346075" cy="768350"/>
            </a:xfrm>
            <a:custGeom>
              <a:avLst/>
              <a:gdLst/>
              <a:ahLst/>
              <a:cxnLst>
                <a:cxn ang="0">
                  <a:pos x="216" y="456"/>
                </a:cxn>
                <a:cxn ang="0">
                  <a:pos x="214" y="434"/>
                </a:cxn>
                <a:cxn ang="0">
                  <a:pos x="196" y="384"/>
                </a:cxn>
                <a:cxn ang="0">
                  <a:pos x="196" y="384"/>
                </a:cxn>
                <a:cxn ang="0">
                  <a:pos x="182" y="350"/>
                </a:cxn>
                <a:cxn ang="0">
                  <a:pos x="172" y="282"/>
                </a:cxn>
                <a:cxn ang="0">
                  <a:pos x="168" y="268"/>
                </a:cxn>
                <a:cxn ang="0">
                  <a:pos x="154" y="232"/>
                </a:cxn>
                <a:cxn ang="0">
                  <a:pos x="126" y="192"/>
                </a:cxn>
                <a:cxn ang="0">
                  <a:pos x="112" y="174"/>
                </a:cxn>
                <a:cxn ang="0">
                  <a:pos x="94" y="136"/>
                </a:cxn>
                <a:cxn ang="0">
                  <a:pos x="84" y="88"/>
                </a:cxn>
                <a:cxn ang="0">
                  <a:pos x="80" y="74"/>
                </a:cxn>
                <a:cxn ang="0">
                  <a:pos x="64" y="36"/>
                </a:cxn>
                <a:cxn ang="0">
                  <a:pos x="48" y="8"/>
                </a:cxn>
                <a:cxn ang="0">
                  <a:pos x="36" y="4"/>
                </a:cxn>
                <a:cxn ang="0">
                  <a:pos x="2" y="28"/>
                </a:cxn>
                <a:cxn ang="0">
                  <a:pos x="4" y="36"/>
                </a:cxn>
                <a:cxn ang="0">
                  <a:pos x="18" y="84"/>
                </a:cxn>
                <a:cxn ang="0">
                  <a:pos x="34" y="110"/>
                </a:cxn>
                <a:cxn ang="0">
                  <a:pos x="48" y="130"/>
                </a:cxn>
                <a:cxn ang="0">
                  <a:pos x="68" y="170"/>
                </a:cxn>
                <a:cxn ang="0">
                  <a:pos x="78" y="212"/>
                </a:cxn>
                <a:cxn ang="0">
                  <a:pos x="80" y="236"/>
                </a:cxn>
                <a:cxn ang="0">
                  <a:pos x="94" y="284"/>
                </a:cxn>
                <a:cxn ang="0">
                  <a:pos x="108" y="308"/>
                </a:cxn>
                <a:cxn ang="0">
                  <a:pos x="128" y="336"/>
                </a:cxn>
                <a:cxn ang="0">
                  <a:pos x="156" y="380"/>
                </a:cxn>
                <a:cxn ang="0">
                  <a:pos x="164" y="396"/>
                </a:cxn>
                <a:cxn ang="0">
                  <a:pos x="186" y="444"/>
                </a:cxn>
                <a:cxn ang="0">
                  <a:pos x="198" y="462"/>
                </a:cxn>
                <a:cxn ang="0">
                  <a:pos x="216" y="456"/>
                </a:cxn>
              </a:cxnLst>
              <a:rect l="0" t="0" r="r" b="b"/>
              <a:pathLst>
                <a:path w="218" h="484">
                  <a:moveTo>
                    <a:pt x="216" y="456"/>
                  </a:moveTo>
                  <a:lnTo>
                    <a:pt x="216" y="456"/>
                  </a:lnTo>
                  <a:lnTo>
                    <a:pt x="216" y="448"/>
                  </a:lnTo>
                  <a:lnTo>
                    <a:pt x="214" y="434"/>
                  </a:lnTo>
                  <a:lnTo>
                    <a:pt x="206" y="410"/>
                  </a:lnTo>
                  <a:lnTo>
                    <a:pt x="196" y="384"/>
                  </a:lnTo>
                  <a:lnTo>
                    <a:pt x="196" y="384"/>
                  </a:lnTo>
                  <a:lnTo>
                    <a:pt x="196" y="384"/>
                  </a:lnTo>
                  <a:lnTo>
                    <a:pt x="188" y="366"/>
                  </a:lnTo>
                  <a:lnTo>
                    <a:pt x="182" y="350"/>
                  </a:lnTo>
                  <a:lnTo>
                    <a:pt x="176" y="314"/>
                  </a:lnTo>
                  <a:lnTo>
                    <a:pt x="172" y="282"/>
                  </a:lnTo>
                  <a:lnTo>
                    <a:pt x="172" y="282"/>
                  </a:lnTo>
                  <a:lnTo>
                    <a:pt x="168" y="268"/>
                  </a:lnTo>
                  <a:lnTo>
                    <a:pt x="164" y="256"/>
                  </a:lnTo>
                  <a:lnTo>
                    <a:pt x="154" y="232"/>
                  </a:lnTo>
                  <a:lnTo>
                    <a:pt x="140" y="212"/>
                  </a:lnTo>
                  <a:lnTo>
                    <a:pt x="126" y="192"/>
                  </a:lnTo>
                  <a:lnTo>
                    <a:pt x="112" y="174"/>
                  </a:lnTo>
                  <a:lnTo>
                    <a:pt x="112" y="174"/>
                  </a:lnTo>
                  <a:lnTo>
                    <a:pt x="102" y="156"/>
                  </a:lnTo>
                  <a:lnTo>
                    <a:pt x="94" y="136"/>
                  </a:lnTo>
                  <a:lnTo>
                    <a:pt x="88" y="114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0" y="74"/>
                  </a:lnTo>
                  <a:lnTo>
                    <a:pt x="76" y="60"/>
                  </a:lnTo>
                  <a:lnTo>
                    <a:pt x="64" y="36"/>
                  </a:lnTo>
                  <a:lnTo>
                    <a:pt x="54" y="18"/>
                  </a:lnTo>
                  <a:lnTo>
                    <a:pt x="48" y="8"/>
                  </a:lnTo>
                  <a:lnTo>
                    <a:pt x="44" y="0"/>
                  </a:lnTo>
                  <a:lnTo>
                    <a:pt x="36" y="4"/>
                  </a:lnTo>
                  <a:lnTo>
                    <a:pt x="0" y="18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4" y="36"/>
                  </a:lnTo>
                  <a:lnTo>
                    <a:pt x="10" y="56"/>
                  </a:lnTo>
                  <a:lnTo>
                    <a:pt x="18" y="84"/>
                  </a:lnTo>
                  <a:lnTo>
                    <a:pt x="26" y="96"/>
                  </a:lnTo>
                  <a:lnTo>
                    <a:pt x="34" y="110"/>
                  </a:lnTo>
                  <a:lnTo>
                    <a:pt x="34" y="110"/>
                  </a:lnTo>
                  <a:lnTo>
                    <a:pt x="48" y="130"/>
                  </a:lnTo>
                  <a:lnTo>
                    <a:pt x="60" y="150"/>
                  </a:lnTo>
                  <a:lnTo>
                    <a:pt x="68" y="170"/>
                  </a:lnTo>
                  <a:lnTo>
                    <a:pt x="74" y="190"/>
                  </a:lnTo>
                  <a:lnTo>
                    <a:pt x="78" y="212"/>
                  </a:lnTo>
                  <a:lnTo>
                    <a:pt x="78" y="212"/>
                  </a:lnTo>
                  <a:lnTo>
                    <a:pt x="80" y="236"/>
                  </a:lnTo>
                  <a:lnTo>
                    <a:pt x="86" y="260"/>
                  </a:lnTo>
                  <a:lnTo>
                    <a:pt x="94" y="284"/>
                  </a:lnTo>
                  <a:lnTo>
                    <a:pt x="100" y="296"/>
                  </a:lnTo>
                  <a:lnTo>
                    <a:pt x="108" y="308"/>
                  </a:lnTo>
                  <a:lnTo>
                    <a:pt x="128" y="336"/>
                  </a:lnTo>
                  <a:lnTo>
                    <a:pt x="128" y="336"/>
                  </a:lnTo>
                  <a:lnTo>
                    <a:pt x="148" y="364"/>
                  </a:lnTo>
                  <a:lnTo>
                    <a:pt x="156" y="380"/>
                  </a:lnTo>
                  <a:lnTo>
                    <a:pt x="164" y="396"/>
                  </a:lnTo>
                  <a:lnTo>
                    <a:pt x="164" y="396"/>
                  </a:lnTo>
                  <a:lnTo>
                    <a:pt x="174" y="424"/>
                  </a:lnTo>
                  <a:lnTo>
                    <a:pt x="186" y="444"/>
                  </a:lnTo>
                  <a:lnTo>
                    <a:pt x="194" y="458"/>
                  </a:lnTo>
                  <a:lnTo>
                    <a:pt x="198" y="462"/>
                  </a:lnTo>
                  <a:lnTo>
                    <a:pt x="218" y="484"/>
                  </a:lnTo>
                  <a:lnTo>
                    <a:pt x="216" y="456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8" name="Freeform 160"/>
            <p:cNvSpPr>
              <a:spLocks/>
            </p:cNvSpPr>
            <p:nvPr/>
          </p:nvSpPr>
          <p:spPr bwMode="auto">
            <a:xfrm>
              <a:off x="4581525" y="3495675"/>
              <a:ext cx="307975" cy="70167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0" y="12"/>
                </a:cxn>
                <a:cxn ang="0">
                  <a:pos x="2" y="20"/>
                </a:cxn>
                <a:cxn ang="0">
                  <a:pos x="6" y="40"/>
                </a:cxn>
                <a:cxn ang="0">
                  <a:pos x="16" y="64"/>
                </a:cxn>
                <a:cxn ang="0">
                  <a:pos x="22" y="76"/>
                </a:cxn>
                <a:cxn ang="0">
                  <a:pos x="30" y="88"/>
                </a:cxn>
                <a:cxn ang="0">
                  <a:pos x="30" y="88"/>
                </a:cxn>
                <a:cxn ang="0">
                  <a:pos x="44" y="110"/>
                </a:cxn>
                <a:cxn ang="0">
                  <a:pos x="56" y="130"/>
                </a:cxn>
                <a:cxn ang="0">
                  <a:pos x="66" y="152"/>
                </a:cxn>
                <a:cxn ang="0">
                  <a:pos x="72" y="174"/>
                </a:cxn>
                <a:cxn ang="0">
                  <a:pos x="72" y="174"/>
                </a:cxn>
                <a:cxn ang="0">
                  <a:pos x="76" y="200"/>
                </a:cxn>
                <a:cxn ang="0">
                  <a:pos x="80" y="230"/>
                </a:cxn>
                <a:cxn ang="0">
                  <a:pos x="84" y="244"/>
                </a:cxn>
                <a:cxn ang="0">
                  <a:pos x="88" y="260"/>
                </a:cxn>
                <a:cxn ang="0">
                  <a:pos x="96" y="274"/>
                </a:cxn>
                <a:cxn ang="0">
                  <a:pos x="104" y="288"/>
                </a:cxn>
                <a:cxn ang="0">
                  <a:pos x="104" y="288"/>
                </a:cxn>
                <a:cxn ang="0">
                  <a:pos x="138" y="334"/>
                </a:cxn>
                <a:cxn ang="0">
                  <a:pos x="150" y="354"/>
                </a:cxn>
                <a:cxn ang="0">
                  <a:pos x="162" y="380"/>
                </a:cxn>
                <a:cxn ang="0">
                  <a:pos x="162" y="380"/>
                </a:cxn>
                <a:cxn ang="0">
                  <a:pos x="172" y="406"/>
                </a:cxn>
                <a:cxn ang="0">
                  <a:pos x="182" y="424"/>
                </a:cxn>
                <a:cxn ang="0">
                  <a:pos x="194" y="442"/>
                </a:cxn>
                <a:cxn ang="0">
                  <a:pos x="194" y="442"/>
                </a:cxn>
                <a:cxn ang="0">
                  <a:pos x="194" y="442"/>
                </a:cxn>
                <a:cxn ang="0">
                  <a:pos x="192" y="422"/>
                </a:cxn>
                <a:cxn ang="0">
                  <a:pos x="186" y="400"/>
                </a:cxn>
                <a:cxn ang="0">
                  <a:pos x="174" y="374"/>
                </a:cxn>
                <a:cxn ang="0">
                  <a:pos x="174" y="374"/>
                </a:cxn>
                <a:cxn ang="0">
                  <a:pos x="164" y="350"/>
                </a:cxn>
                <a:cxn ang="0">
                  <a:pos x="158" y="326"/>
                </a:cxn>
                <a:cxn ang="0">
                  <a:pos x="150" y="270"/>
                </a:cxn>
                <a:cxn ang="0">
                  <a:pos x="150" y="270"/>
                </a:cxn>
                <a:cxn ang="0">
                  <a:pos x="146" y="254"/>
                </a:cxn>
                <a:cxn ang="0">
                  <a:pos x="140" y="238"/>
                </a:cxn>
                <a:cxn ang="0">
                  <a:pos x="132" y="224"/>
                </a:cxn>
                <a:cxn ang="0">
                  <a:pos x="124" y="210"/>
                </a:cxn>
                <a:cxn ang="0">
                  <a:pos x="108" y="186"/>
                </a:cxn>
                <a:cxn ang="0">
                  <a:pos x="92" y="166"/>
                </a:cxn>
                <a:cxn ang="0">
                  <a:pos x="92" y="166"/>
                </a:cxn>
                <a:cxn ang="0">
                  <a:pos x="80" y="146"/>
                </a:cxn>
                <a:cxn ang="0">
                  <a:pos x="72" y="124"/>
                </a:cxn>
                <a:cxn ang="0">
                  <a:pos x="66" y="102"/>
                </a:cxn>
                <a:cxn ang="0">
                  <a:pos x="62" y="76"/>
                </a:cxn>
                <a:cxn ang="0">
                  <a:pos x="62" y="76"/>
                </a:cxn>
                <a:cxn ang="0">
                  <a:pos x="58" y="62"/>
                </a:cxn>
                <a:cxn ang="0">
                  <a:pos x="54" y="48"/>
                </a:cxn>
                <a:cxn ang="0">
                  <a:pos x="42" y="24"/>
                </a:cxn>
                <a:cxn ang="0">
                  <a:pos x="32" y="8"/>
                </a:cxn>
                <a:cxn ang="0">
                  <a:pos x="28" y="0"/>
                </a:cxn>
                <a:cxn ang="0">
                  <a:pos x="0" y="12"/>
                </a:cxn>
              </a:cxnLst>
              <a:rect l="0" t="0" r="r" b="b"/>
              <a:pathLst>
                <a:path w="194" h="442">
                  <a:moveTo>
                    <a:pt x="0" y="12"/>
                  </a:moveTo>
                  <a:lnTo>
                    <a:pt x="0" y="12"/>
                  </a:lnTo>
                  <a:lnTo>
                    <a:pt x="2" y="20"/>
                  </a:lnTo>
                  <a:lnTo>
                    <a:pt x="6" y="40"/>
                  </a:lnTo>
                  <a:lnTo>
                    <a:pt x="16" y="64"/>
                  </a:lnTo>
                  <a:lnTo>
                    <a:pt x="22" y="76"/>
                  </a:lnTo>
                  <a:lnTo>
                    <a:pt x="30" y="88"/>
                  </a:lnTo>
                  <a:lnTo>
                    <a:pt x="30" y="88"/>
                  </a:lnTo>
                  <a:lnTo>
                    <a:pt x="44" y="110"/>
                  </a:lnTo>
                  <a:lnTo>
                    <a:pt x="56" y="130"/>
                  </a:lnTo>
                  <a:lnTo>
                    <a:pt x="66" y="152"/>
                  </a:lnTo>
                  <a:lnTo>
                    <a:pt x="72" y="174"/>
                  </a:lnTo>
                  <a:lnTo>
                    <a:pt x="72" y="174"/>
                  </a:lnTo>
                  <a:lnTo>
                    <a:pt x="76" y="200"/>
                  </a:lnTo>
                  <a:lnTo>
                    <a:pt x="80" y="230"/>
                  </a:lnTo>
                  <a:lnTo>
                    <a:pt x="84" y="244"/>
                  </a:lnTo>
                  <a:lnTo>
                    <a:pt x="88" y="260"/>
                  </a:lnTo>
                  <a:lnTo>
                    <a:pt x="96" y="274"/>
                  </a:lnTo>
                  <a:lnTo>
                    <a:pt x="104" y="288"/>
                  </a:lnTo>
                  <a:lnTo>
                    <a:pt x="104" y="288"/>
                  </a:lnTo>
                  <a:lnTo>
                    <a:pt x="138" y="334"/>
                  </a:lnTo>
                  <a:lnTo>
                    <a:pt x="150" y="354"/>
                  </a:lnTo>
                  <a:lnTo>
                    <a:pt x="162" y="380"/>
                  </a:lnTo>
                  <a:lnTo>
                    <a:pt x="162" y="380"/>
                  </a:lnTo>
                  <a:lnTo>
                    <a:pt x="172" y="406"/>
                  </a:lnTo>
                  <a:lnTo>
                    <a:pt x="182" y="424"/>
                  </a:lnTo>
                  <a:lnTo>
                    <a:pt x="194" y="442"/>
                  </a:lnTo>
                  <a:lnTo>
                    <a:pt x="194" y="442"/>
                  </a:lnTo>
                  <a:lnTo>
                    <a:pt x="194" y="442"/>
                  </a:lnTo>
                  <a:lnTo>
                    <a:pt x="192" y="422"/>
                  </a:lnTo>
                  <a:lnTo>
                    <a:pt x="186" y="400"/>
                  </a:lnTo>
                  <a:lnTo>
                    <a:pt x="174" y="374"/>
                  </a:lnTo>
                  <a:lnTo>
                    <a:pt x="174" y="374"/>
                  </a:lnTo>
                  <a:lnTo>
                    <a:pt x="164" y="350"/>
                  </a:lnTo>
                  <a:lnTo>
                    <a:pt x="158" y="326"/>
                  </a:lnTo>
                  <a:lnTo>
                    <a:pt x="150" y="270"/>
                  </a:lnTo>
                  <a:lnTo>
                    <a:pt x="150" y="270"/>
                  </a:lnTo>
                  <a:lnTo>
                    <a:pt x="146" y="254"/>
                  </a:lnTo>
                  <a:lnTo>
                    <a:pt x="140" y="238"/>
                  </a:lnTo>
                  <a:lnTo>
                    <a:pt x="132" y="224"/>
                  </a:lnTo>
                  <a:lnTo>
                    <a:pt x="124" y="210"/>
                  </a:lnTo>
                  <a:lnTo>
                    <a:pt x="108" y="186"/>
                  </a:lnTo>
                  <a:lnTo>
                    <a:pt x="92" y="166"/>
                  </a:lnTo>
                  <a:lnTo>
                    <a:pt x="92" y="166"/>
                  </a:lnTo>
                  <a:lnTo>
                    <a:pt x="80" y="146"/>
                  </a:lnTo>
                  <a:lnTo>
                    <a:pt x="72" y="124"/>
                  </a:lnTo>
                  <a:lnTo>
                    <a:pt x="66" y="102"/>
                  </a:lnTo>
                  <a:lnTo>
                    <a:pt x="62" y="76"/>
                  </a:lnTo>
                  <a:lnTo>
                    <a:pt x="62" y="76"/>
                  </a:lnTo>
                  <a:lnTo>
                    <a:pt x="58" y="62"/>
                  </a:lnTo>
                  <a:lnTo>
                    <a:pt x="54" y="48"/>
                  </a:lnTo>
                  <a:lnTo>
                    <a:pt x="42" y="24"/>
                  </a:lnTo>
                  <a:lnTo>
                    <a:pt x="32" y="8"/>
                  </a:lnTo>
                  <a:lnTo>
                    <a:pt x="28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7F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9" name="Freeform 161"/>
            <p:cNvSpPr>
              <a:spLocks/>
            </p:cNvSpPr>
            <p:nvPr/>
          </p:nvSpPr>
          <p:spPr bwMode="auto">
            <a:xfrm>
              <a:off x="4730750" y="3816350"/>
              <a:ext cx="66675" cy="155575"/>
            </a:xfrm>
            <a:custGeom>
              <a:avLst/>
              <a:gdLst/>
              <a:ahLst/>
              <a:cxnLst>
                <a:cxn ang="0">
                  <a:pos x="32" y="44"/>
                </a:cxn>
                <a:cxn ang="0">
                  <a:pos x="32" y="44"/>
                </a:cxn>
                <a:cxn ang="0">
                  <a:pos x="24" y="30"/>
                </a:cxn>
                <a:cxn ang="0">
                  <a:pos x="16" y="16"/>
                </a:cxn>
                <a:cxn ang="0">
                  <a:pos x="8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2" y="22"/>
                </a:cxn>
                <a:cxn ang="0">
                  <a:pos x="6" y="38"/>
                </a:cxn>
                <a:cxn ang="0">
                  <a:pos x="12" y="54"/>
                </a:cxn>
                <a:cxn ang="0">
                  <a:pos x="12" y="54"/>
                </a:cxn>
                <a:cxn ang="0">
                  <a:pos x="18" y="68"/>
                </a:cxn>
                <a:cxn ang="0">
                  <a:pos x="26" y="82"/>
                </a:cxn>
                <a:cxn ang="0">
                  <a:pos x="34" y="92"/>
                </a:cxn>
                <a:cxn ang="0">
                  <a:pos x="42" y="98"/>
                </a:cxn>
                <a:cxn ang="0">
                  <a:pos x="42" y="98"/>
                </a:cxn>
                <a:cxn ang="0">
                  <a:pos x="42" y="88"/>
                </a:cxn>
                <a:cxn ang="0">
                  <a:pos x="40" y="76"/>
                </a:cxn>
                <a:cxn ang="0">
                  <a:pos x="36" y="60"/>
                </a:cxn>
                <a:cxn ang="0">
                  <a:pos x="32" y="44"/>
                </a:cxn>
                <a:cxn ang="0">
                  <a:pos x="32" y="44"/>
                </a:cxn>
              </a:cxnLst>
              <a:rect l="0" t="0" r="r" b="b"/>
              <a:pathLst>
                <a:path w="42" h="98">
                  <a:moveTo>
                    <a:pt x="32" y="44"/>
                  </a:moveTo>
                  <a:lnTo>
                    <a:pt x="32" y="44"/>
                  </a:lnTo>
                  <a:lnTo>
                    <a:pt x="24" y="30"/>
                  </a:lnTo>
                  <a:lnTo>
                    <a:pt x="16" y="16"/>
                  </a:lnTo>
                  <a:lnTo>
                    <a:pt x="8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2" y="22"/>
                  </a:lnTo>
                  <a:lnTo>
                    <a:pt x="6" y="38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18" y="68"/>
                  </a:lnTo>
                  <a:lnTo>
                    <a:pt x="26" y="82"/>
                  </a:lnTo>
                  <a:lnTo>
                    <a:pt x="34" y="92"/>
                  </a:lnTo>
                  <a:lnTo>
                    <a:pt x="42" y="98"/>
                  </a:lnTo>
                  <a:lnTo>
                    <a:pt x="42" y="98"/>
                  </a:lnTo>
                  <a:lnTo>
                    <a:pt x="42" y="88"/>
                  </a:lnTo>
                  <a:lnTo>
                    <a:pt x="40" y="76"/>
                  </a:lnTo>
                  <a:lnTo>
                    <a:pt x="36" y="60"/>
                  </a:lnTo>
                  <a:lnTo>
                    <a:pt x="32" y="44"/>
                  </a:lnTo>
                  <a:lnTo>
                    <a:pt x="32" y="44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0" name="Freeform 162"/>
            <p:cNvSpPr>
              <a:spLocks/>
            </p:cNvSpPr>
            <p:nvPr/>
          </p:nvSpPr>
          <p:spPr bwMode="auto">
            <a:xfrm>
              <a:off x="4235450" y="3473450"/>
              <a:ext cx="346075" cy="768350"/>
            </a:xfrm>
            <a:custGeom>
              <a:avLst/>
              <a:gdLst/>
              <a:ahLst/>
              <a:cxnLst>
                <a:cxn ang="0">
                  <a:pos x="20" y="462"/>
                </a:cxn>
                <a:cxn ang="0">
                  <a:pos x="32" y="444"/>
                </a:cxn>
                <a:cxn ang="0">
                  <a:pos x="54" y="396"/>
                </a:cxn>
                <a:cxn ang="0">
                  <a:pos x="54" y="396"/>
                </a:cxn>
                <a:cxn ang="0">
                  <a:pos x="70" y="364"/>
                </a:cxn>
                <a:cxn ang="0">
                  <a:pos x="110" y="308"/>
                </a:cxn>
                <a:cxn ang="0">
                  <a:pos x="118" y="296"/>
                </a:cxn>
                <a:cxn ang="0">
                  <a:pos x="132" y="260"/>
                </a:cxn>
                <a:cxn ang="0">
                  <a:pos x="140" y="212"/>
                </a:cxn>
                <a:cxn ang="0">
                  <a:pos x="144" y="190"/>
                </a:cxn>
                <a:cxn ang="0">
                  <a:pos x="158" y="150"/>
                </a:cxn>
                <a:cxn ang="0">
                  <a:pos x="184" y="110"/>
                </a:cxn>
                <a:cxn ang="0">
                  <a:pos x="192" y="96"/>
                </a:cxn>
                <a:cxn ang="0">
                  <a:pos x="208" y="58"/>
                </a:cxn>
                <a:cxn ang="0">
                  <a:pos x="216" y="28"/>
                </a:cxn>
                <a:cxn ang="0">
                  <a:pos x="210" y="16"/>
                </a:cxn>
                <a:cxn ang="0">
                  <a:pos x="170" y="8"/>
                </a:cxn>
                <a:cxn ang="0">
                  <a:pos x="164" y="16"/>
                </a:cxn>
                <a:cxn ang="0">
                  <a:pos x="142" y="60"/>
                </a:cxn>
                <a:cxn ang="0">
                  <a:pos x="134" y="88"/>
                </a:cxn>
                <a:cxn ang="0">
                  <a:pos x="130" y="114"/>
                </a:cxn>
                <a:cxn ang="0">
                  <a:pos x="116" y="156"/>
                </a:cxn>
                <a:cxn ang="0">
                  <a:pos x="92" y="192"/>
                </a:cxn>
                <a:cxn ang="0">
                  <a:pos x="78" y="212"/>
                </a:cxn>
                <a:cxn ang="0">
                  <a:pos x="54" y="256"/>
                </a:cxn>
                <a:cxn ang="0">
                  <a:pos x="46" y="282"/>
                </a:cxn>
                <a:cxn ang="0">
                  <a:pos x="42" y="314"/>
                </a:cxn>
                <a:cxn ang="0">
                  <a:pos x="30" y="366"/>
                </a:cxn>
                <a:cxn ang="0">
                  <a:pos x="22" y="384"/>
                </a:cxn>
                <a:cxn ang="0">
                  <a:pos x="4" y="434"/>
                </a:cxn>
                <a:cxn ang="0">
                  <a:pos x="2" y="456"/>
                </a:cxn>
                <a:cxn ang="0">
                  <a:pos x="20" y="462"/>
                </a:cxn>
              </a:cxnLst>
              <a:rect l="0" t="0" r="r" b="b"/>
              <a:pathLst>
                <a:path w="218" h="484">
                  <a:moveTo>
                    <a:pt x="20" y="462"/>
                  </a:moveTo>
                  <a:lnTo>
                    <a:pt x="20" y="462"/>
                  </a:lnTo>
                  <a:lnTo>
                    <a:pt x="24" y="458"/>
                  </a:lnTo>
                  <a:lnTo>
                    <a:pt x="32" y="444"/>
                  </a:lnTo>
                  <a:lnTo>
                    <a:pt x="44" y="424"/>
                  </a:lnTo>
                  <a:lnTo>
                    <a:pt x="54" y="396"/>
                  </a:lnTo>
                  <a:lnTo>
                    <a:pt x="54" y="396"/>
                  </a:lnTo>
                  <a:lnTo>
                    <a:pt x="54" y="396"/>
                  </a:lnTo>
                  <a:lnTo>
                    <a:pt x="62" y="380"/>
                  </a:lnTo>
                  <a:lnTo>
                    <a:pt x="70" y="364"/>
                  </a:lnTo>
                  <a:lnTo>
                    <a:pt x="90" y="336"/>
                  </a:lnTo>
                  <a:lnTo>
                    <a:pt x="110" y="308"/>
                  </a:lnTo>
                  <a:lnTo>
                    <a:pt x="110" y="308"/>
                  </a:lnTo>
                  <a:lnTo>
                    <a:pt x="118" y="296"/>
                  </a:lnTo>
                  <a:lnTo>
                    <a:pt x="124" y="284"/>
                  </a:lnTo>
                  <a:lnTo>
                    <a:pt x="132" y="260"/>
                  </a:lnTo>
                  <a:lnTo>
                    <a:pt x="138" y="236"/>
                  </a:lnTo>
                  <a:lnTo>
                    <a:pt x="140" y="212"/>
                  </a:lnTo>
                  <a:lnTo>
                    <a:pt x="144" y="190"/>
                  </a:lnTo>
                  <a:lnTo>
                    <a:pt x="144" y="190"/>
                  </a:lnTo>
                  <a:lnTo>
                    <a:pt x="150" y="170"/>
                  </a:lnTo>
                  <a:lnTo>
                    <a:pt x="158" y="150"/>
                  </a:lnTo>
                  <a:lnTo>
                    <a:pt x="170" y="130"/>
                  </a:lnTo>
                  <a:lnTo>
                    <a:pt x="184" y="110"/>
                  </a:lnTo>
                  <a:lnTo>
                    <a:pt x="184" y="110"/>
                  </a:lnTo>
                  <a:lnTo>
                    <a:pt x="192" y="96"/>
                  </a:lnTo>
                  <a:lnTo>
                    <a:pt x="198" y="84"/>
                  </a:lnTo>
                  <a:lnTo>
                    <a:pt x="208" y="58"/>
                  </a:lnTo>
                  <a:lnTo>
                    <a:pt x="214" y="38"/>
                  </a:lnTo>
                  <a:lnTo>
                    <a:pt x="216" y="28"/>
                  </a:lnTo>
                  <a:lnTo>
                    <a:pt x="218" y="18"/>
                  </a:lnTo>
                  <a:lnTo>
                    <a:pt x="210" y="16"/>
                  </a:lnTo>
                  <a:lnTo>
                    <a:pt x="174" y="0"/>
                  </a:lnTo>
                  <a:lnTo>
                    <a:pt x="170" y="8"/>
                  </a:lnTo>
                  <a:lnTo>
                    <a:pt x="170" y="8"/>
                  </a:lnTo>
                  <a:lnTo>
                    <a:pt x="164" y="16"/>
                  </a:lnTo>
                  <a:lnTo>
                    <a:pt x="154" y="34"/>
                  </a:lnTo>
                  <a:lnTo>
                    <a:pt x="142" y="60"/>
                  </a:lnTo>
                  <a:lnTo>
                    <a:pt x="138" y="74"/>
                  </a:lnTo>
                  <a:lnTo>
                    <a:pt x="134" y="88"/>
                  </a:lnTo>
                  <a:lnTo>
                    <a:pt x="134" y="88"/>
                  </a:lnTo>
                  <a:lnTo>
                    <a:pt x="130" y="114"/>
                  </a:lnTo>
                  <a:lnTo>
                    <a:pt x="124" y="136"/>
                  </a:lnTo>
                  <a:lnTo>
                    <a:pt x="116" y="156"/>
                  </a:lnTo>
                  <a:lnTo>
                    <a:pt x="106" y="174"/>
                  </a:lnTo>
                  <a:lnTo>
                    <a:pt x="92" y="192"/>
                  </a:lnTo>
                  <a:lnTo>
                    <a:pt x="92" y="192"/>
                  </a:lnTo>
                  <a:lnTo>
                    <a:pt x="78" y="212"/>
                  </a:lnTo>
                  <a:lnTo>
                    <a:pt x="64" y="232"/>
                  </a:lnTo>
                  <a:lnTo>
                    <a:pt x="54" y="256"/>
                  </a:lnTo>
                  <a:lnTo>
                    <a:pt x="50" y="268"/>
                  </a:lnTo>
                  <a:lnTo>
                    <a:pt x="46" y="282"/>
                  </a:lnTo>
                  <a:lnTo>
                    <a:pt x="42" y="314"/>
                  </a:lnTo>
                  <a:lnTo>
                    <a:pt x="42" y="314"/>
                  </a:lnTo>
                  <a:lnTo>
                    <a:pt x="36" y="350"/>
                  </a:lnTo>
                  <a:lnTo>
                    <a:pt x="30" y="366"/>
                  </a:lnTo>
                  <a:lnTo>
                    <a:pt x="22" y="384"/>
                  </a:lnTo>
                  <a:lnTo>
                    <a:pt x="22" y="384"/>
                  </a:lnTo>
                  <a:lnTo>
                    <a:pt x="12" y="410"/>
                  </a:lnTo>
                  <a:lnTo>
                    <a:pt x="4" y="434"/>
                  </a:lnTo>
                  <a:lnTo>
                    <a:pt x="2" y="448"/>
                  </a:lnTo>
                  <a:lnTo>
                    <a:pt x="2" y="456"/>
                  </a:lnTo>
                  <a:lnTo>
                    <a:pt x="0" y="484"/>
                  </a:lnTo>
                  <a:lnTo>
                    <a:pt x="20" y="462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1" name="Freeform 163"/>
            <p:cNvSpPr>
              <a:spLocks/>
            </p:cNvSpPr>
            <p:nvPr/>
          </p:nvSpPr>
          <p:spPr bwMode="auto">
            <a:xfrm>
              <a:off x="4254500" y="3495675"/>
              <a:ext cx="307975" cy="701675"/>
            </a:xfrm>
            <a:custGeom>
              <a:avLst/>
              <a:gdLst/>
              <a:ahLst/>
              <a:cxnLst>
                <a:cxn ang="0">
                  <a:pos x="166" y="0"/>
                </a:cxn>
                <a:cxn ang="0">
                  <a:pos x="166" y="0"/>
                </a:cxn>
                <a:cxn ang="0">
                  <a:pos x="162" y="8"/>
                </a:cxn>
                <a:cxn ang="0">
                  <a:pos x="152" y="24"/>
                </a:cxn>
                <a:cxn ang="0">
                  <a:pos x="140" y="48"/>
                </a:cxn>
                <a:cxn ang="0">
                  <a:pos x="136" y="62"/>
                </a:cxn>
                <a:cxn ang="0">
                  <a:pos x="132" y="76"/>
                </a:cxn>
                <a:cxn ang="0">
                  <a:pos x="132" y="76"/>
                </a:cxn>
                <a:cxn ang="0">
                  <a:pos x="128" y="102"/>
                </a:cxn>
                <a:cxn ang="0">
                  <a:pos x="122" y="124"/>
                </a:cxn>
                <a:cxn ang="0">
                  <a:pos x="114" y="146"/>
                </a:cxn>
                <a:cxn ang="0">
                  <a:pos x="102" y="166"/>
                </a:cxn>
                <a:cxn ang="0">
                  <a:pos x="102" y="166"/>
                </a:cxn>
                <a:cxn ang="0">
                  <a:pos x="86" y="186"/>
                </a:cxn>
                <a:cxn ang="0">
                  <a:pos x="70" y="210"/>
                </a:cxn>
                <a:cxn ang="0">
                  <a:pos x="62" y="224"/>
                </a:cxn>
                <a:cxn ang="0">
                  <a:pos x="54" y="238"/>
                </a:cxn>
                <a:cxn ang="0">
                  <a:pos x="48" y="254"/>
                </a:cxn>
                <a:cxn ang="0">
                  <a:pos x="44" y="270"/>
                </a:cxn>
                <a:cxn ang="0">
                  <a:pos x="44" y="270"/>
                </a:cxn>
                <a:cxn ang="0">
                  <a:pos x="36" y="326"/>
                </a:cxn>
                <a:cxn ang="0">
                  <a:pos x="30" y="350"/>
                </a:cxn>
                <a:cxn ang="0">
                  <a:pos x="20" y="374"/>
                </a:cxn>
                <a:cxn ang="0">
                  <a:pos x="20" y="374"/>
                </a:cxn>
                <a:cxn ang="0">
                  <a:pos x="8" y="400"/>
                </a:cxn>
                <a:cxn ang="0">
                  <a:pos x="2" y="422"/>
                </a:cxn>
                <a:cxn ang="0">
                  <a:pos x="0" y="442"/>
                </a:cxn>
                <a:cxn ang="0">
                  <a:pos x="0" y="442"/>
                </a:cxn>
                <a:cxn ang="0">
                  <a:pos x="0" y="442"/>
                </a:cxn>
                <a:cxn ang="0">
                  <a:pos x="12" y="424"/>
                </a:cxn>
                <a:cxn ang="0">
                  <a:pos x="22" y="406"/>
                </a:cxn>
                <a:cxn ang="0">
                  <a:pos x="32" y="380"/>
                </a:cxn>
                <a:cxn ang="0">
                  <a:pos x="32" y="380"/>
                </a:cxn>
                <a:cxn ang="0">
                  <a:pos x="44" y="354"/>
                </a:cxn>
                <a:cxn ang="0">
                  <a:pos x="56" y="334"/>
                </a:cxn>
                <a:cxn ang="0">
                  <a:pos x="90" y="288"/>
                </a:cxn>
                <a:cxn ang="0">
                  <a:pos x="90" y="288"/>
                </a:cxn>
                <a:cxn ang="0">
                  <a:pos x="98" y="274"/>
                </a:cxn>
                <a:cxn ang="0">
                  <a:pos x="106" y="260"/>
                </a:cxn>
                <a:cxn ang="0">
                  <a:pos x="110" y="244"/>
                </a:cxn>
                <a:cxn ang="0">
                  <a:pos x="114" y="228"/>
                </a:cxn>
                <a:cxn ang="0">
                  <a:pos x="118" y="200"/>
                </a:cxn>
                <a:cxn ang="0">
                  <a:pos x="122" y="174"/>
                </a:cxn>
                <a:cxn ang="0">
                  <a:pos x="122" y="174"/>
                </a:cxn>
                <a:cxn ang="0">
                  <a:pos x="128" y="152"/>
                </a:cxn>
                <a:cxn ang="0">
                  <a:pos x="138" y="130"/>
                </a:cxn>
                <a:cxn ang="0">
                  <a:pos x="150" y="110"/>
                </a:cxn>
                <a:cxn ang="0">
                  <a:pos x="164" y="88"/>
                </a:cxn>
                <a:cxn ang="0">
                  <a:pos x="164" y="88"/>
                </a:cxn>
                <a:cxn ang="0">
                  <a:pos x="172" y="76"/>
                </a:cxn>
                <a:cxn ang="0">
                  <a:pos x="178" y="64"/>
                </a:cxn>
                <a:cxn ang="0">
                  <a:pos x="188" y="40"/>
                </a:cxn>
                <a:cxn ang="0">
                  <a:pos x="192" y="20"/>
                </a:cxn>
                <a:cxn ang="0">
                  <a:pos x="194" y="12"/>
                </a:cxn>
                <a:cxn ang="0">
                  <a:pos x="166" y="0"/>
                </a:cxn>
              </a:cxnLst>
              <a:rect l="0" t="0" r="r" b="b"/>
              <a:pathLst>
                <a:path w="194" h="442">
                  <a:moveTo>
                    <a:pt x="166" y="0"/>
                  </a:moveTo>
                  <a:lnTo>
                    <a:pt x="166" y="0"/>
                  </a:lnTo>
                  <a:lnTo>
                    <a:pt x="162" y="8"/>
                  </a:lnTo>
                  <a:lnTo>
                    <a:pt x="152" y="24"/>
                  </a:lnTo>
                  <a:lnTo>
                    <a:pt x="140" y="48"/>
                  </a:lnTo>
                  <a:lnTo>
                    <a:pt x="136" y="62"/>
                  </a:lnTo>
                  <a:lnTo>
                    <a:pt x="132" y="76"/>
                  </a:lnTo>
                  <a:lnTo>
                    <a:pt x="132" y="76"/>
                  </a:lnTo>
                  <a:lnTo>
                    <a:pt x="128" y="102"/>
                  </a:lnTo>
                  <a:lnTo>
                    <a:pt x="122" y="124"/>
                  </a:lnTo>
                  <a:lnTo>
                    <a:pt x="114" y="146"/>
                  </a:lnTo>
                  <a:lnTo>
                    <a:pt x="102" y="166"/>
                  </a:lnTo>
                  <a:lnTo>
                    <a:pt x="102" y="166"/>
                  </a:lnTo>
                  <a:lnTo>
                    <a:pt x="86" y="186"/>
                  </a:lnTo>
                  <a:lnTo>
                    <a:pt x="70" y="210"/>
                  </a:lnTo>
                  <a:lnTo>
                    <a:pt x="62" y="224"/>
                  </a:lnTo>
                  <a:lnTo>
                    <a:pt x="54" y="238"/>
                  </a:lnTo>
                  <a:lnTo>
                    <a:pt x="48" y="254"/>
                  </a:lnTo>
                  <a:lnTo>
                    <a:pt x="44" y="270"/>
                  </a:lnTo>
                  <a:lnTo>
                    <a:pt x="44" y="270"/>
                  </a:lnTo>
                  <a:lnTo>
                    <a:pt x="36" y="326"/>
                  </a:lnTo>
                  <a:lnTo>
                    <a:pt x="30" y="350"/>
                  </a:lnTo>
                  <a:lnTo>
                    <a:pt x="20" y="374"/>
                  </a:lnTo>
                  <a:lnTo>
                    <a:pt x="20" y="374"/>
                  </a:lnTo>
                  <a:lnTo>
                    <a:pt x="8" y="400"/>
                  </a:lnTo>
                  <a:lnTo>
                    <a:pt x="2" y="422"/>
                  </a:lnTo>
                  <a:lnTo>
                    <a:pt x="0" y="442"/>
                  </a:lnTo>
                  <a:lnTo>
                    <a:pt x="0" y="442"/>
                  </a:lnTo>
                  <a:lnTo>
                    <a:pt x="0" y="442"/>
                  </a:lnTo>
                  <a:lnTo>
                    <a:pt x="12" y="424"/>
                  </a:lnTo>
                  <a:lnTo>
                    <a:pt x="22" y="406"/>
                  </a:lnTo>
                  <a:lnTo>
                    <a:pt x="32" y="380"/>
                  </a:lnTo>
                  <a:lnTo>
                    <a:pt x="32" y="380"/>
                  </a:lnTo>
                  <a:lnTo>
                    <a:pt x="44" y="354"/>
                  </a:lnTo>
                  <a:lnTo>
                    <a:pt x="56" y="334"/>
                  </a:lnTo>
                  <a:lnTo>
                    <a:pt x="90" y="288"/>
                  </a:lnTo>
                  <a:lnTo>
                    <a:pt x="90" y="288"/>
                  </a:lnTo>
                  <a:lnTo>
                    <a:pt x="98" y="274"/>
                  </a:lnTo>
                  <a:lnTo>
                    <a:pt x="106" y="260"/>
                  </a:lnTo>
                  <a:lnTo>
                    <a:pt x="110" y="244"/>
                  </a:lnTo>
                  <a:lnTo>
                    <a:pt x="114" y="228"/>
                  </a:lnTo>
                  <a:lnTo>
                    <a:pt x="118" y="200"/>
                  </a:lnTo>
                  <a:lnTo>
                    <a:pt x="122" y="174"/>
                  </a:lnTo>
                  <a:lnTo>
                    <a:pt x="122" y="174"/>
                  </a:lnTo>
                  <a:lnTo>
                    <a:pt x="128" y="152"/>
                  </a:lnTo>
                  <a:lnTo>
                    <a:pt x="138" y="130"/>
                  </a:lnTo>
                  <a:lnTo>
                    <a:pt x="150" y="110"/>
                  </a:lnTo>
                  <a:lnTo>
                    <a:pt x="164" y="88"/>
                  </a:lnTo>
                  <a:lnTo>
                    <a:pt x="164" y="88"/>
                  </a:lnTo>
                  <a:lnTo>
                    <a:pt x="172" y="76"/>
                  </a:lnTo>
                  <a:lnTo>
                    <a:pt x="178" y="64"/>
                  </a:lnTo>
                  <a:lnTo>
                    <a:pt x="188" y="40"/>
                  </a:lnTo>
                  <a:lnTo>
                    <a:pt x="192" y="20"/>
                  </a:lnTo>
                  <a:lnTo>
                    <a:pt x="194" y="12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FF7F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2" name="Freeform 164"/>
            <p:cNvSpPr>
              <a:spLocks/>
            </p:cNvSpPr>
            <p:nvPr/>
          </p:nvSpPr>
          <p:spPr bwMode="auto">
            <a:xfrm>
              <a:off x="4346575" y="3816350"/>
              <a:ext cx="66675" cy="155575"/>
            </a:xfrm>
            <a:custGeom>
              <a:avLst/>
              <a:gdLst/>
              <a:ahLst/>
              <a:cxnLst>
                <a:cxn ang="0">
                  <a:pos x="30" y="54"/>
                </a:cxn>
                <a:cxn ang="0">
                  <a:pos x="30" y="54"/>
                </a:cxn>
                <a:cxn ang="0">
                  <a:pos x="36" y="38"/>
                </a:cxn>
                <a:cxn ang="0">
                  <a:pos x="40" y="22"/>
                </a:cxn>
                <a:cxn ang="0">
                  <a:pos x="42" y="10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4" y="6"/>
                </a:cxn>
                <a:cxn ang="0">
                  <a:pos x="26" y="16"/>
                </a:cxn>
                <a:cxn ang="0">
                  <a:pos x="18" y="30"/>
                </a:cxn>
                <a:cxn ang="0">
                  <a:pos x="10" y="44"/>
                </a:cxn>
                <a:cxn ang="0">
                  <a:pos x="10" y="44"/>
                </a:cxn>
                <a:cxn ang="0">
                  <a:pos x="6" y="60"/>
                </a:cxn>
                <a:cxn ang="0">
                  <a:pos x="2" y="76"/>
                </a:cxn>
                <a:cxn ang="0">
                  <a:pos x="0" y="88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8" y="92"/>
                </a:cxn>
                <a:cxn ang="0">
                  <a:pos x="16" y="82"/>
                </a:cxn>
                <a:cxn ang="0">
                  <a:pos x="24" y="68"/>
                </a:cxn>
                <a:cxn ang="0">
                  <a:pos x="30" y="54"/>
                </a:cxn>
                <a:cxn ang="0">
                  <a:pos x="30" y="54"/>
                </a:cxn>
              </a:cxnLst>
              <a:rect l="0" t="0" r="r" b="b"/>
              <a:pathLst>
                <a:path w="42" h="98">
                  <a:moveTo>
                    <a:pt x="30" y="54"/>
                  </a:moveTo>
                  <a:lnTo>
                    <a:pt x="30" y="54"/>
                  </a:lnTo>
                  <a:lnTo>
                    <a:pt x="36" y="38"/>
                  </a:lnTo>
                  <a:lnTo>
                    <a:pt x="40" y="22"/>
                  </a:lnTo>
                  <a:lnTo>
                    <a:pt x="42" y="1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4" y="6"/>
                  </a:lnTo>
                  <a:lnTo>
                    <a:pt x="26" y="16"/>
                  </a:lnTo>
                  <a:lnTo>
                    <a:pt x="18" y="30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6" y="60"/>
                  </a:lnTo>
                  <a:lnTo>
                    <a:pt x="2" y="76"/>
                  </a:lnTo>
                  <a:lnTo>
                    <a:pt x="0" y="8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8" y="92"/>
                  </a:lnTo>
                  <a:lnTo>
                    <a:pt x="16" y="82"/>
                  </a:lnTo>
                  <a:lnTo>
                    <a:pt x="24" y="68"/>
                  </a:lnTo>
                  <a:lnTo>
                    <a:pt x="30" y="54"/>
                  </a:lnTo>
                  <a:lnTo>
                    <a:pt x="30" y="54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3" name="Freeform 165"/>
            <p:cNvSpPr>
              <a:spLocks/>
            </p:cNvSpPr>
            <p:nvPr/>
          </p:nvSpPr>
          <p:spPr bwMode="auto">
            <a:xfrm>
              <a:off x="3759200" y="3419475"/>
              <a:ext cx="768350" cy="346075"/>
            </a:xfrm>
            <a:custGeom>
              <a:avLst/>
              <a:gdLst/>
              <a:ahLst/>
              <a:cxnLst>
                <a:cxn ang="0">
                  <a:pos x="28" y="216"/>
                </a:cxn>
                <a:cxn ang="0">
                  <a:pos x="50" y="214"/>
                </a:cxn>
                <a:cxn ang="0">
                  <a:pos x="100" y="196"/>
                </a:cxn>
                <a:cxn ang="0">
                  <a:pos x="100" y="196"/>
                </a:cxn>
                <a:cxn ang="0">
                  <a:pos x="134" y="182"/>
                </a:cxn>
                <a:cxn ang="0">
                  <a:pos x="202" y="172"/>
                </a:cxn>
                <a:cxn ang="0">
                  <a:pos x="216" y="168"/>
                </a:cxn>
                <a:cxn ang="0">
                  <a:pos x="252" y="154"/>
                </a:cxn>
                <a:cxn ang="0">
                  <a:pos x="292" y="126"/>
                </a:cxn>
                <a:cxn ang="0">
                  <a:pos x="310" y="112"/>
                </a:cxn>
                <a:cxn ang="0">
                  <a:pos x="348" y="94"/>
                </a:cxn>
                <a:cxn ang="0">
                  <a:pos x="396" y="84"/>
                </a:cxn>
                <a:cxn ang="0">
                  <a:pos x="410" y="80"/>
                </a:cxn>
                <a:cxn ang="0">
                  <a:pos x="448" y="64"/>
                </a:cxn>
                <a:cxn ang="0">
                  <a:pos x="476" y="48"/>
                </a:cxn>
                <a:cxn ang="0">
                  <a:pos x="480" y="36"/>
                </a:cxn>
                <a:cxn ang="0">
                  <a:pos x="456" y="2"/>
                </a:cxn>
                <a:cxn ang="0">
                  <a:pos x="448" y="4"/>
                </a:cxn>
                <a:cxn ang="0">
                  <a:pos x="400" y="18"/>
                </a:cxn>
                <a:cxn ang="0">
                  <a:pos x="374" y="34"/>
                </a:cxn>
                <a:cxn ang="0">
                  <a:pos x="354" y="48"/>
                </a:cxn>
                <a:cxn ang="0">
                  <a:pos x="314" y="68"/>
                </a:cxn>
                <a:cxn ang="0">
                  <a:pos x="272" y="78"/>
                </a:cxn>
                <a:cxn ang="0">
                  <a:pos x="248" y="80"/>
                </a:cxn>
                <a:cxn ang="0">
                  <a:pos x="200" y="94"/>
                </a:cxn>
                <a:cxn ang="0">
                  <a:pos x="176" y="108"/>
                </a:cxn>
                <a:cxn ang="0">
                  <a:pos x="148" y="128"/>
                </a:cxn>
                <a:cxn ang="0">
                  <a:pos x="104" y="156"/>
                </a:cxn>
                <a:cxn ang="0">
                  <a:pos x="88" y="164"/>
                </a:cxn>
                <a:cxn ang="0">
                  <a:pos x="40" y="186"/>
                </a:cxn>
                <a:cxn ang="0">
                  <a:pos x="22" y="198"/>
                </a:cxn>
                <a:cxn ang="0">
                  <a:pos x="28" y="216"/>
                </a:cxn>
              </a:cxnLst>
              <a:rect l="0" t="0" r="r" b="b"/>
              <a:pathLst>
                <a:path w="484" h="218">
                  <a:moveTo>
                    <a:pt x="28" y="216"/>
                  </a:moveTo>
                  <a:lnTo>
                    <a:pt x="28" y="216"/>
                  </a:lnTo>
                  <a:lnTo>
                    <a:pt x="36" y="216"/>
                  </a:lnTo>
                  <a:lnTo>
                    <a:pt x="50" y="214"/>
                  </a:lnTo>
                  <a:lnTo>
                    <a:pt x="74" y="206"/>
                  </a:lnTo>
                  <a:lnTo>
                    <a:pt x="100" y="196"/>
                  </a:lnTo>
                  <a:lnTo>
                    <a:pt x="100" y="196"/>
                  </a:lnTo>
                  <a:lnTo>
                    <a:pt x="100" y="196"/>
                  </a:lnTo>
                  <a:lnTo>
                    <a:pt x="118" y="188"/>
                  </a:lnTo>
                  <a:lnTo>
                    <a:pt x="134" y="182"/>
                  </a:lnTo>
                  <a:lnTo>
                    <a:pt x="170" y="176"/>
                  </a:lnTo>
                  <a:lnTo>
                    <a:pt x="202" y="172"/>
                  </a:lnTo>
                  <a:lnTo>
                    <a:pt x="202" y="172"/>
                  </a:lnTo>
                  <a:lnTo>
                    <a:pt x="216" y="168"/>
                  </a:lnTo>
                  <a:lnTo>
                    <a:pt x="228" y="164"/>
                  </a:lnTo>
                  <a:lnTo>
                    <a:pt x="252" y="154"/>
                  </a:lnTo>
                  <a:lnTo>
                    <a:pt x="272" y="140"/>
                  </a:lnTo>
                  <a:lnTo>
                    <a:pt x="292" y="126"/>
                  </a:lnTo>
                  <a:lnTo>
                    <a:pt x="310" y="112"/>
                  </a:lnTo>
                  <a:lnTo>
                    <a:pt x="310" y="112"/>
                  </a:lnTo>
                  <a:lnTo>
                    <a:pt x="328" y="102"/>
                  </a:lnTo>
                  <a:lnTo>
                    <a:pt x="348" y="94"/>
                  </a:lnTo>
                  <a:lnTo>
                    <a:pt x="370" y="88"/>
                  </a:lnTo>
                  <a:lnTo>
                    <a:pt x="396" y="84"/>
                  </a:lnTo>
                  <a:lnTo>
                    <a:pt x="396" y="84"/>
                  </a:lnTo>
                  <a:lnTo>
                    <a:pt x="410" y="80"/>
                  </a:lnTo>
                  <a:lnTo>
                    <a:pt x="424" y="76"/>
                  </a:lnTo>
                  <a:lnTo>
                    <a:pt x="448" y="64"/>
                  </a:lnTo>
                  <a:lnTo>
                    <a:pt x="466" y="54"/>
                  </a:lnTo>
                  <a:lnTo>
                    <a:pt x="476" y="48"/>
                  </a:lnTo>
                  <a:lnTo>
                    <a:pt x="484" y="44"/>
                  </a:lnTo>
                  <a:lnTo>
                    <a:pt x="480" y="36"/>
                  </a:lnTo>
                  <a:lnTo>
                    <a:pt x="466" y="0"/>
                  </a:lnTo>
                  <a:lnTo>
                    <a:pt x="456" y="2"/>
                  </a:lnTo>
                  <a:lnTo>
                    <a:pt x="456" y="2"/>
                  </a:lnTo>
                  <a:lnTo>
                    <a:pt x="448" y="4"/>
                  </a:lnTo>
                  <a:lnTo>
                    <a:pt x="426" y="10"/>
                  </a:lnTo>
                  <a:lnTo>
                    <a:pt x="400" y="18"/>
                  </a:lnTo>
                  <a:lnTo>
                    <a:pt x="388" y="26"/>
                  </a:lnTo>
                  <a:lnTo>
                    <a:pt x="374" y="34"/>
                  </a:lnTo>
                  <a:lnTo>
                    <a:pt x="374" y="34"/>
                  </a:lnTo>
                  <a:lnTo>
                    <a:pt x="354" y="48"/>
                  </a:lnTo>
                  <a:lnTo>
                    <a:pt x="334" y="60"/>
                  </a:lnTo>
                  <a:lnTo>
                    <a:pt x="314" y="68"/>
                  </a:lnTo>
                  <a:lnTo>
                    <a:pt x="294" y="74"/>
                  </a:lnTo>
                  <a:lnTo>
                    <a:pt x="272" y="78"/>
                  </a:lnTo>
                  <a:lnTo>
                    <a:pt x="272" y="78"/>
                  </a:lnTo>
                  <a:lnTo>
                    <a:pt x="248" y="80"/>
                  </a:lnTo>
                  <a:lnTo>
                    <a:pt x="224" y="86"/>
                  </a:lnTo>
                  <a:lnTo>
                    <a:pt x="200" y="94"/>
                  </a:lnTo>
                  <a:lnTo>
                    <a:pt x="188" y="100"/>
                  </a:lnTo>
                  <a:lnTo>
                    <a:pt x="176" y="108"/>
                  </a:lnTo>
                  <a:lnTo>
                    <a:pt x="148" y="128"/>
                  </a:lnTo>
                  <a:lnTo>
                    <a:pt x="148" y="128"/>
                  </a:lnTo>
                  <a:lnTo>
                    <a:pt x="120" y="148"/>
                  </a:lnTo>
                  <a:lnTo>
                    <a:pt x="104" y="156"/>
                  </a:lnTo>
                  <a:lnTo>
                    <a:pt x="88" y="164"/>
                  </a:lnTo>
                  <a:lnTo>
                    <a:pt x="88" y="164"/>
                  </a:lnTo>
                  <a:lnTo>
                    <a:pt x="60" y="174"/>
                  </a:lnTo>
                  <a:lnTo>
                    <a:pt x="40" y="186"/>
                  </a:lnTo>
                  <a:lnTo>
                    <a:pt x="26" y="194"/>
                  </a:lnTo>
                  <a:lnTo>
                    <a:pt x="22" y="198"/>
                  </a:lnTo>
                  <a:lnTo>
                    <a:pt x="0" y="218"/>
                  </a:lnTo>
                  <a:lnTo>
                    <a:pt x="28" y="216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4" name="Freeform 166"/>
            <p:cNvSpPr>
              <a:spLocks/>
            </p:cNvSpPr>
            <p:nvPr/>
          </p:nvSpPr>
          <p:spPr bwMode="auto">
            <a:xfrm>
              <a:off x="3803650" y="3438525"/>
              <a:ext cx="701675" cy="307975"/>
            </a:xfrm>
            <a:custGeom>
              <a:avLst/>
              <a:gdLst/>
              <a:ahLst/>
              <a:cxnLst>
                <a:cxn ang="0">
                  <a:pos x="430" y="0"/>
                </a:cxn>
                <a:cxn ang="0">
                  <a:pos x="430" y="0"/>
                </a:cxn>
                <a:cxn ang="0">
                  <a:pos x="422" y="2"/>
                </a:cxn>
                <a:cxn ang="0">
                  <a:pos x="402" y="6"/>
                </a:cxn>
                <a:cxn ang="0">
                  <a:pos x="378" y="16"/>
                </a:cxn>
                <a:cxn ang="0">
                  <a:pos x="366" y="22"/>
                </a:cxn>
                <a:cxn ang="0">
                  <a:pos x="354" y="30"/>
                </a:cxn>
                <a:cxn ang="0">
                  <a:pos x="354" y="30"/>
                </a:cxn>
                <a:cxn ang="0">
                  <a:pos x="332" y="44"/>
                </a:cxn>
                <a:cxn ang="0">
                  <a:pos x="312" y="56"/>
                </a:cxn>
                <a:cxn ang="0">
                  <a:pos x="290" y="66"/>
                </a:cxn>
                <a:cxn ang="0">
                  <a:pos x="268" y="72"/>
                </a:cxn>
                <a:cxn ang="0">
                  <a:pos x="268" y="72"/>
                </a:cxn>
                <a:cxn ang="0">
                  <a:pos x="242" y="76"/>
                </a:cxn>
                <a:cxn ang="0">
                  <a:pos x="214" y="80"/>
                </a:cxn>
                <a:cxn ang="0">
                  <a:pos x="198" y="84"/>
                </a:cxn>
                <a:cxn ang="0">
                  <a:pos x="182" y="88"/>
                </a:cxn>
                <a:cxn ang="0">
                  <a:pos x="168" y="96"/>
                </a:cxn>
                <a:cxn ang="0">
                  <a:pos x="154" y="104"/>
                </a:cxn>
                <a:cxn ang="0">
                  <a:pos x="154" y="104"/>
                </a:cxn>
                <a:cxn ang="0">
                  <a:pos x="108" y="138"/>
                </a:cxn>
                <a:cxn ang="0">
                  <a:pos x="88" y="150"/>
                </a:cxn>
                <a:cxn ang="0">
                  <a:pos x="62" y="162"/>
                </a:cxn>
                <a:cxn ang="0">
                  <a:pos x="62" y="162"/>
                </a:cxn>
                <a:cxn ang="0">
                  <a:pos x="36" y="172"/>
                </a:cxn>
                <a:cxn ang="0">
                  <a:pos x="18" y="182"/>
                </a:cxn>
                <a:cxn ang="0">
                  <a:pos x="0" y="194"/>
                </a:cxn>
                <a:cxn ang="0">
                  <a:pos x="0" y="194"/>
                </a:cxn>
                <a:cxn ang="0">
                  <a:pos x="0" y="194"/>
                </a:cxn>
                <a:cxn ang="0">
                  <a:pos x="20" y="192"/>
                </a:cxn>
                <a:cxn ang="0">
                  <a:pos x="42" y="186"/>
                </a:cxn>
                <a:cxn ang="0">
                  <a:pos x="68" y="174"/>
                </a:cxn>
                <a:cxn ang="0">
                  <a:pos x="68" y="174"/>
                </a:cxn>
                <a:cxn ang="0">
                  <a:pos x="92" y="164"/>
                </a:cxn>
                <a:cxn ang="0">
                  <a:pos x="116" y="158"/>
                </a:cxn>
                <a:cxn ang="0">
                  <a:pos x="172" y="150"/>
                </a:cxn>
                <a:cxn ang="0">
                  <a:pos x="172" y="150"/>
                </a:cxn>
                <a:cxn ang="0">
                  <a:pos x="188" y="146"/>
                </a:cxn>
                <a:cxn ang="0">
                  <a:pos x="204" y="140"/>
                </a:cxn>
                <a:cxn ang="0">
                  <a:pos x="218" y="132"/>
                </a:cxn>
                <a:cxn ang="0">
                  <a:pos x="232" y="124"/>
                </a:cxn>
                <a:cxn ang="0">
                  <a:pos x="256" y="108"/>
                </a:cxn>
                <a:cxn ang="0">
                  <a:pos x="276" y="92"/>
                </a:cxn>
                <a:cxn ang="0">
                  <a:pos x="276" y="92"/>
                </a:cxn>
                <a:cxn ang="0">
                  <a:pos x="296" y="80"/>
                </a:cxn>
                <a:cxn ang="0">
                  <a:pos x="318" y="72"/>
                </a:cxn>
                <a:cxn ang="0">
                  <a:pos x="340" y="66"/>
                </a:cxn>
                <a:cxn ang="0">
                  <a:pos x="366" y="62"/>
                </a:cxn>
                <a:cxn ang="0">
                  <a:pos x="366" y="62"/>
                </a:cxn>
                <a:cxn ang="0">
                  <a:pos x="380" y="58"/>
                </a:cxn>
                <a:cxn ang="0">
                  <a:pos x="394" y="54"/>
                </a:cxn>
                <a:cxn ang="0">
                  <a:pos x="418" y="42"/>
                </a:cxn>
                <a:cxn ang="0">
                  <a:pos x="434" y="32"/>
                </a:cxn>
                <a:cxn ang="0">
                  <a:pos x="442" y="28"/>
                </a:cxn>
                <a:cxn ang="0">
                  <a:pos x="430" y="0"/>
                </a:cxn>
              </a:cxnLst>
              <a:rect l="0" t="0" r="r" b="b"/>
              <a:pathLst>
                <a:path w="442" h="194">
                  <a:moveTo>
                    <a:pt x="430" y="0"/>
                  </a:moveTo>
                  <a:lnTo>
                    <a:pt x="430" y="0"/>
                  </a:lnTo>
                  <a:lnTo>
                    <a:pt x="422" y="2"/>
                  </a:lnTo>
                  <a:lnTo>
                    <a:pt x="402" y="6"/>
                  </a:lnTo>
                  <a:lnTo>
                    <a:pt x="378" y="16"/>
                  </a:lnTo>
                  <a:lnTo>
                    <a:pt x="366" y="22"/>
                  </a:lnTo>
                  <a:lnTo>
                    <a:pt x="354" y="30"/>
                  </a:lnTo>
                  <a:lnTo>
                    <a:pt x="354" y="30"/>
                  </a:lnTo>
                  <a:lnTo>
                    <a:pt x="332" y="44"/>
                  </a:lnTo>
                  <a:lnTo>
                    <a:pt x="312" y="56"/>
                  </a:lnTo>
                  <a:lnTo>
                    <a:pt x="290" y="66"/>
                  </a:lnTo>
                  <a:lnTo>
                    <a:pt x="268" y="72"/>
                  </a:lnTo>
                  <a:lnTo>
                    <a:pt x="268" y="72"/>
                  </a:lnTo>
                  <a:lnTo>
                    <a:pt x="242" y="76"/>
                  </a:lnTo>
                  <a:lnTo>
                    <a:pt x="214" y="80"/>
                  </a:lnTo>
                  <a:lnTo>
                    <a:pt x="198" y="84"/>
                  </a:lnTo>
                  <a:lnTo>
                    <a:pt x="182" y="88"/>
                  </a:lnTo>
                  <a:lnTo>
                    <a:pt x="168" y="96"/>
                  </a:lnTo>
                  <a:lnTo>
                    <a:pt x="154" y="104"/>
                  </a:lnTo>
                  <a:lnTo>
                    <a:pt x="154" y="104"/>
                  </a:lnTo>
                  <a:lnTo>
                    <a:pt x="108" y="138"/>
                  </a:lnTo>
                  <a:lnTo>
                    <a:pt x="88" y="150"/>
                  </a:lnTo>
                  <a:lnTo>
                    <a:pt x="62" y="162"/>
                  </a:lnTo>
                  <a:lnTo>
                    <a:pt x="62" y="162"/>
                  </a:lnTo>
                  <a:lnTo>
                    <a:pt x="36" y="172"/>
                  </a:lnTo>
                  <a:lnTo>
                    <a:pt x="18" y="182"/>
                  </a:lnTo>
                  <a:lnTo>
                    <a:pt x="0" y="194"/>
                  </a:lnTo>
                  <a:lnTo>
                    <a:pt x="0" y="194"/>
                  </a:lnTo>
                  <a:lnTo>
                    <a:pt x="0" y="194"/>
                  </a:lnTo>
                  <a:lnTo>
                    <a:pt x="20" y="192"/>
                  </a:lnTo>
                  <a:lnTo>
                    <a:pt x="42" y="186"/>
                  </a:lnTo>
                  <a:lnTo>
                    <a:pt x="68" y="174"/>
                  </a:lnTo>
                  <a:lnTo>
                    <a:pt x="68" y="174"/>
                  </a:lnTo>
                  <a:lnTo>
                    <a:pt x="92" y="164"/>
                  </a:lnTo>
                  <a:lnTo>
                    <a:pt x="116" y="158"/>
                  </a:lnTo>
                  <a:lnTo>
                    <a:pt x="172" y="150"/>
                  </a:lnTo>
                  <a:lnTo>
                    <a:pt x="172" y="150"/>
                  </a:lnTo>
                  <a:lnTo>
                    <a:pt x="188" y="146"/>
                  </a:lnTo>
                  <a:lnTo>
                    <a:pt x="204" y="140"/>
                  </a:lnTo>
                  <a:lnTo>
                    <a:pt x="218" y="132"/>
                  </a:lnTo>
                  <a:lnTo>
                    <a:pt x="232" y="124"/>
                  </a:lnTo>
                  <a:lnTo>
                    <a:pt x="256" y="108"/>
                  </a:lnTo>
                  <a:lnTo>
                    <a:pt x="276" y="92"/>
                  </a:lnTo>
                  <a:lnTo>
                    <a:pt x="276" y="92"/>
                  </a:lnTo>
                  <a:lnTo>
                    <a:pt x="296" y="80"/>
                  </a:lnTo>
                  <a:lnTo>
                    <a:pt x="318" y="72"/>
                  </a:lnTo>
                  <a:lnTo>
                    <a:pt x="340" y="66"/>
                  </a:lnTo>
                  <a:lnTo>
                    <a:pt x="366" y="62"/>
                  </a:lnTo>
                  <a:lnTo>
                    <a:pt x="366" y="62"/>
                  </a:lnTo>
                  <a:lnTo>
                    <a:pt x="380" y="58"/>
                  </a:lnTo>
                  <a:lnTo>
                    <a:pt x="394" y="54"/>
                  </a:lnTo>
                  <a:lnTo>
                    <a:pt x="418" y="42"/>
                  </a:lnTo>
                  <a:lnTo>
                    <a:pt x="434" y="32"/>
                  </a:lnTo>
                  <a:lnTo>
                    <a:pt x="442" y="28"/>
                  </a:lnTo>
                  <a:lnTo>
                    <a:pt x="430" y="0"/>
                  </a:lnTo>
                  <a:close/>
                </a:path>
              </a:pathLst>
            </a:custGeom>
            <a:solidFill>
              <a:srgbClr val="FF7F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5" name="Freeform 167"/>
            <p:cNvSpPr>
              <a:spLocks/>
            </p:cNvSpPr>
            <p:nvPr/>
          </p:nvSpPr>
          <p:spPr bwMode="auto">
            <a:xfrm>
              <a:off x="4029075" y="3587750"/>
              <a:ext cx="155575" cy="66675"/>
            </a:xfrm>
            <a:custGeom>
              <a:avLst/>
              <a:gdLst/>
              <a:ahLst/>
              <a:cxnLst>
                <a:cxn ang="0">
                  <a:pos x="54" y="32"/>
                </a:cxn>
                <a:cxn ang="0">
                  <a:pos x="54" y="32"/>
                </a:cxn>
                <a:cxn ang="0">
                  <a:pos x="68" y="24"/>
                </a:cxn>
                <a:cxn ang="0">
                  <a:pos x="82" y="16"/>
                </a:cxn>
                <a:cxn ang="0">
                  <a:pos x="92" y="8"/>
                </a:cxn>
                <a:cxn ang="0">
                  <a:pos x="98" y="0"/>
                </a:cxn>
                <a:cxn ang="0">
                  <a:pos x="98" y="0"/>
                </a:cxn>
                <a:cxn ang="0">
                  <a:pos x="88" y="0"/>
                </a:cxn>
                <a:cxn ang="0">
                  <a:pos x="76" y="2"/>
                </a:cxn>
                <a:cxn ang="0">
                  <a:pos x="60" y="6"/>
                </a:cxn>
                <a:cxn ang="0">
                  <a:pos x="44" y="12"/>
                </a:cxn>
                <a:cxn ang="0">
                  <a:pos x="44" y="12"/>
                </a:cxn>
                <a:cxn ang="0">
                  <a:pos x="30" y="18"/>
                </a:cxn>
                <a:cxn ang="0">
                  <a:pos x="16" y="26"/>
                </a:cxn>
                <a:cxn ang="0">
                  <a:pos x="6" y="34"/>
                </a:cxn>
                <a:cxn ang="0">
                  <a:pos x="0" y="42"/>
                </a:cxn>
                <a:cxn ang="0">
                  <a:pos x="0" y="42"/>
                </a:cxn>
                <a:cxn ang="0">
                  <a:pos x="10" y="42"/>
                </a:cxn>
                <a:cxn ang="0">
                  <a:pos x="22" y="40"/>
                </a:cxn>
                <a:cxn ang="0">
                  <a:pos x="38" y="36"/>
                </a:cxn>
                <a:cxn ang="0">
                  <a:pos x="54" y="32"/>
                </a:cxn>
                <a:cxn ang="0">
                  <a:pos x="54" y="32"/>
                </a:cxn>
              </a:cxnLst>
              <a:rect l="0" t="0" r="r" b="b"/>
              <a:pathLst>
                <a:path w="98" h="42">
                  <a:moveTo>
                    <a:pt x="54" y="32"/>
                  </a:moveTo>
                  <a:lnTo>
                    <a:pt x="54" y="32"/>
                  </a:lnTo>
                  <a:lnTo>
                    <a:pt x="68" y="24"/>
                  </a:lnTo>
                  <a:lnTo>
                    <a:pt x="82" y="16"/>
                  </a:lnTo>
                  <a:lnTo>
                    <a:pt x="92" y="8"/>
                  </a:lnTo>
                  <a:lnTo>
                    <a:pt x="98" y="0"/>
                  </a:lnTo>
                  <a:lnTo>
                    <a:pt x="98" y="0"/>
                  </a:lnTo>
                  <a:lnTo>
                    <a:pt x="88" y="0"/>
                  </a:lnTo>
                  <a:lnTo>
                    <a:pt x="76" y="2"/>
                  </a:lnTo>
                  <a:lnTo>
                    <a:pt x="60" y="6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30" y="18"/>
                  </a:lnTo>
                  <a:lnTo>
                    <a:pt x="16" y="26"/>
                  </a:lnTo>
                  <a:lnTo>
                    <a:pt x="6" y="3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10" y="42"/>
                  </a:lnTo>
                  <a:lnTo>
                    <a:pt x="22" y="40"/>
                  </a:lnTo>
                  <a:lnTo>
                    <a:pt x="38" y="36"/>
                  </a:lnTo>
                  <a:lnTo>
                    <a:pt x="54" y="32"/>
                  </a:lnTo>
                  <a:lnTo>
                    <a:pt x="54" y="32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6" name="Freeform 168"/>
            <p:cNvSpPr>
              <a:spLocks/>
            </p:cNvSpPr>
            <p:nvPr/>
          </p:nvSpPr>
          <p:spPr bwMode="auto">
            <a:xfrm>
              <a:off x="3759200" y="3092450"/>
              <a:ext cx="768350" cy="346075"/>
            </a:xfrm>
            <a:custGeom>
              <a:avLst/>
              <a:gdLst/>
              <a:ahLst/>
              <a:cxnLst>
                <a:cxn ang="0">
                  <a:pos x="22" y="20"/>
                </a:cxn>
                <a:cxn ang="0">
                  <a:pos x="40" y="32"/>
                </a:cxn>
                <a:cxn ang="0">
                  <a:pos x="88" y="54"/>
                </a:cxn>
                <a:cxn ang="0">
                  <a:pos x="88" y="54"/>
                </a:cxn>
                <a:cxn ang="0">
                  <a:pos x="120" y="70"/>
                </a:cxn>
                <a:cxn ang="0">
                  <a:pos x="176" y="110"/>
                </a:cxn>
                <a:cxn ang="0">
                  <a:pos x="188" y="118"/>
                </a:cxn>
                <a:cxn ang="0">
                  <a:pos x="224" y="132"/>
                </a:cxn>
                <a:cxn ang="0">
                  <a:pos x="272" y="140"/>
                </a:cxn>
                <a:cxn ang="0">
                  <a:pos x="294" y="144"/>
                </a:cxn>
                <a:cxn ang="0">
                  <a:pos x="334" y="158"/>
                </a:cxn>
                <a:cxn ang="0">
                  <a:pos x="374" y="184"/>
                </a:cxn>
                <a:cxn ang="0">
                  <a:pos x="388" y="192"/>
                </a:cxn>
                <a:cxn ang="0">
                  <a:pos x="426" y="208"/>
                </a:cxn>
                <a:cxn ang="0">
                  <a:pos x="456" y="216"/>
                </a:cxn>
                <a:cxn ang="0">
                  <a:pos x="468" y="210"/>
                </a:cxn>
                <a:cxn ang="0">
                  <a:pos x="476" y="170"/>
                </a:cxn>
                <a:cxn ang="0">
                  <a:pos x="468" y="164"/>
                </a:cxn>
                <a:cxn ang="0">
                  <a:pos x="424" y="142"/>
                </a:cxn>
                <a:cxn ang="0">
                  <a:pos x="396" y="134"/>
                </a:cxn>
                <a:cxn ang="0">
                  <a:pos x="370" y="130"/>
                </a:cxn>
                <a:cxn ang="0">
                  <a:pos x="328" y="116"/>
                </a:cxn>
                <a:cxn ang="0">
                  <a:pos x="292" y="92"/>
                </a:cxn>
                <a:cxn ang="0">
                  <a:pos x="272" y="78"/>
                </a:cxn>
                <a:cxn ang="0">
                  <a:pos x="228" y="54"/>
                </a:cxn>
                <a:cxn ang="0">
                  <a:pos x="202" y="46"/>
                </a:cxn>
                <a:cxn ang="0">
                  <a:pos x="170" y="42"/>
                </a:cxn>
                <a:cxn ang="0">
                  <a:pos x="118" y="30"/>
                </a:cxn>
                <a:cxn ang="0">
                  <a:pos x="100" y="22"/>
                </a:cxn>
                <a:cxn ang="0">
                  <a:pos x="50" y="4"/>
                </a:cxn>
                <a:cxn ang="0">
                  <a:pos x="28" y="2"/>
                </a:cxn>
                <a:cxn ang="0">
                  <a:pos x="22" y="20"/>
                </a:cxn>
              </a:cxnLst>
              <a:rect l="0" t="0" r="r" b="b"/>
              <a:pathLst>
                <a:path w="484" h="218">
                  <a:moveTo>
                    <a:pt x="22" y="20"/>
                  </a:moveTo>
                  <a:lnTo>
                    <a:pt x="22" y="20"/>
                  </a:lnTo>
                  <a:lnTo>
                    <a:pt x="26" y="24"/>
                  </a:lnTo>
                  <a:lnTo>
                    <a:pt x="40" y="32"/>
                  </a:lnTo>
                  <a:lnTo>
                    <a:pt x="60" y="44"/>
                  </a:lnTo>
                  <a:lnTo>
                    <a:pt x="88" y="54"/>
                  </a:lnTo>
                  <a:lnTo>
                    <a:pt x="88" y="54"/>
                  </a:lnTo>
                  <a:lnTo>
                    <a:pt x="88" y="54"/>
                  </a:lnTo>
                  <a:lnTo>
                    <a:pt x="104" y="62"/>
                  </a:lnTo>
                  <a:lnTo>
                    <a:pt x="120" y="70"/>
                  </a:lnTo>
                  <a:lnTo>
                    <a:pt x="148" y="90"/>
                  </a:lnTo>
                  <a:lnTo>
                    <a:pt x="176" y="110"/>
                  </a:lnTo>
                  <a:lnTo>
                    <a:pt x="176" y="110"/>
                  </a:lnTo>
                  <a:lnTo>
                    <a:pt x="188" y="118"/>
                  </a:lnTo>
                  <a:lnTo>
                    <a:pt x="200" y="124"/>
                  </a:lnTo>
                  <a:lnTo>
                    <a:pt x="224" y="132"/>
                  </a:lnTo>
                  <a:lnTo>
                    <a:pt x="248" y="138"/>
                  </a:lnTo>
                  <a:lnTo>
                    <a:pt x="272" y="140"/>
                  </a:lnTo>
                  <a:lnTo>
                    <a:pt x="294" y="144"/>
                  </a:lnTo>
                  <a:lnTo>
                    <a:pt x="294" y="144"/>
                  </a:lnTo>
                  <a:lnTo>
                    <a:pt x="314" y="150"/>
                  </a:lnTo>
                  <a:lnTo>
                    <a:pt x="334" y="158"/>
                  </a:lnTo>
                  <a:lnTo>
                    <a:pt x="354" y="170"/>
                  </a:lnTo>
                  <a:lnTo>
                    <a:pt x="374" y="184"/>
                  </a:lnTo>
                  <a:lnTo>
                    <a:pt x="374" y="184"/>
                  </a:lnTo>
                  <a:lnTo>
                    <a:pt x="388" y="192"/>
                  </a:lnTo>
                  <a:lnTo>
                    <a:pt x="400" y="198"/>
                  </a:lnTo>
                  <a:lnTo>
                    <a:pt x="426" y="208"/>
                  </a:lnTo>
                  <a:lnTo>
                    <a:pt x="446" y="214"/>
                  </a:lnTo>
                  <a:lnTo>
                    <a:pt x="456" y="216"/>
                  </a:lnTo>
                  <a:lnTo>
                    <a:pt x="466" y="218"/>
                  </a:lnTo>
                  <a:lnTo>
                    <a:pt x="468" y="210"/>
                  </a:lnTo>
                  <a:lnTo>
                    <a:pt x="484" y="174"/>
                  </a:lnTo>
                  <a:lnTo>
                    <a:pt x="476" y="170"/>
                  </a:lnTo>
                  <a:lnTo>
                    <a:pt x="476" y="170"/>
                  </a:lnTo>
                  <a:lnTo>
                    <a:pt x="468" y="164"/>
                  </a:lnTo>
                  <a:lnTo>
                    <a:pt x="450" y="154"/>
                  </a:lnTo>
                  <a:lnTo>
                    <a:pt x="424" y="142"/>
                  </a:lnTo>
                  <a:lnTo>
                    <a:pt x="410" y="138"/>
                  </a:lnTo>
                  <a:lnTo>
                    <a:pt x="396" y="134"/>
                  </a:lnTo>
                  <a:lnTo>
                    <a:pt x="396" y="134"/>
                  </a:lnTo>
                  <a:lnTo>
                    <a:pt x="370" y="130"/>
                  </a:lnTo>
                  <a:lnTo>
                    <a:pt x="348" y="124"/>
                  </a:lnTo>
                  <a:lnTo>
                    <a:pt x="328" y="116"/>
                  </a:lnTo>
                  <a:lnTo>
                    <a:pt x="310" y="106"/>
                  </a:lnTo>
                  <a:lnTo>
                    <a:pt x="292" y="92"/>
                  </a:lnTo>
                  <a:lnTo>
                    <a:pt x="292" y="92"/>
                  </a:lnTo>
                  <a:lnTo>
                    <a:pt x="272" y="78"/>
                  </a:lnTo>
                  <a:lnTo>
                    <a:pt x="252" y="64"/>
                  </a:lnTo>
                  <a:lnTo>
                    <a:pt x="228" y="54"/>
                  </a:lnTo>
                  <a:lnTo>
                    <a:pt x="216" y="50"/>
                  </a:lnTo>
                  <a:lnTo>
                    <a:pt x="202" y="46"/>
                  </a:lnTo>
                  <a:lnTo>
                    <a:pt x="170" y="42"/>
                  </a:lnTo>
                  <a:lnTo>
                    <a:pt x="170" y="42"/>
                  </a:lnTo>
                  <a:lnTo>
                    <a:pt x="134" y="36"/>
                  </a:lnTo>
                  <a:lnTo>
                    <a:pt x="118" y="30"/>
                  </a:lnTo>
                  <a:lnTo>
                    <a:pt x="100" y="22"/>
                  </a:lnTo>
                  <a:lnTo>
                    <a:pt x="100" y="22"/>
                  </a:lnTo>
                  <a:lnTo>
                    <a:pt x="74" y="12"/>
                  </a:lnTo>
                  <a:lnTo>
                    <a:pt x="50" y="4"/>
                  </a:lnTo>
                  <a:lnTo>
                    <a:pt x="36" y="2"/>
                  </a:lnTo>
                  <a:lnTo>
                    <a:pt x="28" y="2"/>
                  </a:lnTo>
                  <a:lnTo>
                    <a:pt x="0" y="0"/>
                  </a:lnTo>
                  <a:lnTo>
                    <a:pt x="22" y="20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7" name="Freeform 169"/>
            <p:cNvSpPr>
              <a:spLocks/>
            </p:cNvSpPr>
            <p:nvPr/>
          </p:nvSpPr>
          <p:spPr bwMode="auto">
            <a:xfrm>
              <a:off x="3803650" y="3111500"/>
              <a:ext cx="701675" cy="307975"/>
            </a:xfrm>
            <a:custGeom>
              <a:avLst/>
              <a:gdLst/>
              <a:ahLst/>
              <a:cxnLst>
                <a:cxn ang="0">
                  <a:pos x="442" y="166"/>
                </a:cxn>
                <a:cxn ang="0">
                  <a:pos x="442" y="166"/>
                </a:cxn>
                <a:cxn ang="0">
                  <a:pos x="434" y="162"/>
                </a:cxn>
                <a:cxn ang="0">
                  <a:pos x="418" y="152"/>
                </a:cxn>
                <a:cxn ang="0">
                  <a:pos x="394" y="140"/>
                </a:cxn>
                <a:cxn ang="0">
                  <a:pos x="380" y="136"/>
                </a:cxn>
                <a:cxn ang="0">
                  <a:pos x="366" y="132"/>
                </a:cxn>
                <a:cxn ang="0">
                  <a:pos x="366" y="132"/>
                </a:cxn>
                <a:cxn ang="0">
                  <a:pos x="340" y="128"/>
                </a:cxn>
                <a:cxn ang="0">
                  <a:pos x="318" y="122"/>
                </a:cxn>
                <a:cxn ang="0">
                  <a:pos x="296" y="114"/>
                </a:cxn>
                <a:cxn ang="0">
                  <a:pos x="276" y="102"/>
                </a:cxn>
                <a:cxn ang="0">
                  <a:pos x="276" y="102"/>
                </a:cxn>
                <a:cxn ang="0">
                  <a:pos x="256" y="86"/>
                </a:cxn>
                <a:cxn ang="0">
                  <a:pos x="232" y="70"/>
                </a:cxn>
                <a:cxn ang="0">
                  <a:pos x="218" y="62"/>
                </a:cxn>
                <a:cxn ang="0">
                  <a:pos x="204" y="54"/>
                </a:cxn>
                <a:cxn ang="0">
                  <a:pos x="188" y="48"/>
                </a:cxn>
                <a:cxn ang="0">
                  <a:pos x="172" y="44"/>
                </a:cxn>
                <a:cxn ang="0">
                  <a:pos x="172" y="44"/>
                </a:cxn>
                <a:cxn ang="0">
                  <a:pos x="116" y="36"/>
                </a:cxn>
                <a:cxn ang="0">
                  <a:pos x="92" y="30"/>
                </a:cxn>
                <a:cxn ang="0">
                  <a:pos x="68" y="20"/>
                </a:cxn>
                <a:cxn ang="0">
                  <a:pos x="68" y="20"/>
                </a:cxn>
                <a:cxn ang="0">
                  <a:pos x="42" y="8"/>
                </a:cxn>
                <a:cxn ang="0">
                  <a:pos x="2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" y="12"/>
                </a:cxn>
                <a:cxn ang="0">
                  <a:pos x="36" y="22"/>
                </a:cxn>
                <a:cxn ang="0">
                  <a:pos x="62" y="32"/>
                </a:cxn>
                <a:cxn ang="0">
                  <a:pos x="62" y="32"/>
                </a:cxn>
                <a:cxn ang="0">
                  <a:pos x="88" y="44"/>
                </a:cxn>
                <a:cxn ang="0">
                  <a:pos x="108" y="56"/>
                </a:cxn>
                <a:cxn ang="0">
                  <a:pos x="154" y="90"/>
                </a:cxn>
                <a:cxn ang="0">
                  <a:pos x="154" y="90"/>
                </a:cxn>
                <a:cxn ang="0">
                  <a:pos x="168" y="98"/>
                </a:cxn>
                <a:cxn ang="0">
                  <a:pos x="182" y="106"/>
                </a:cxn>
                <a:cxn ang="0">
                  <a:pos x="198" y="110"/>
                </a:cxn>
                <a:cxn ang="0">
                  <a:pos x="214" y="114"/>
                </a:cxn>
                <a:cxn ang="0">
                  <a:pos x="242" y="118"/>
                </a:cxn>
                <a:cxn ang="0">
                  <a:pos x="268" y="122"/>
                </a:cxn>
                <a:cxn ang="0">
                  <a:pos x="268" y="122"/>
                </a:cxn>
                <a:cxn ang="0">
                  <a:pos x="290" y="128"/>
                </a:cxn>
                <a:cxn ang="0">
                  <a:pos x="312" y="138"/>
                </a:cxn>
                <a:cxn ang="0">
                  <a:pos x="332" y="150"/>
                </a:cxn>
                <a:cxn ang="0">
                  <a:pos x="354" y="164"/>
                </a:cxn>
                <a:cxn ang="0">
                  <a:pos x="354" y="164"/>
                </a:cxn>
                <a:cxn ang="0">
                  <a:pos x="366" y="172"/>
                </a:cxn>
                <a:cxn ang="0">
                  <a:pos x="378" y="178"/>
                </a:cxn>
                <a:cxn ang="0">
                  <a:pos x="402" y="188"/>
                </a:cxn>
                <a:cxn ang="0">
                  <a:pos x="422" y="192"/>
                </a:cxn>
                <a:cxn ang="0">
                  <a:pos x="430" y="194"/>
                </a:cxn>
                <a:cxn ang="0">
                  <a:pos x="442" y="166"/>
                </a:cxn>
              </a:cxnLst>
              <a:rect l="0" t="0" r="r" b="b"/>
              <a:pathLst>
                <a:path w="442" h="194">
                  <a:moveTo>
                    <a:pt x="442" y="166"/>
                  </a:moveTo>
                  <a:lnTo>
                    <a:pt x="442" y="166"/>
                  </a:lnTo>
                  <a:lnTo>
                    <a:pt x="434" y="162"/>
                  </a:lnTo>
                  <a:lnTo>
                    <a:pt x="418" y="152"/>
                  </a:lnTo>
                  <a:lnTo>
                    <a:pt x="394" y="140"/>
                  </a:lnTo>
                  <a:lnTo>
                    <a:pt x="380" y="136"/>
                  </a:lnTo>
                  <a:lnTo>
                    <a:pt x="366" y="132"/>
                  </a:lnTo>
                  <a:lnTo>
                    <a:pt x="366" y="132"/>
                  </a:lnTo>
                  <a:lnTo>
                    <a:pt x="340" y="128"/>
                  </a:lnTo>
                  <a:lnTo>
                    <a:pt x="318" y="122"/>
                  </a:lnTo>
                  <a:lnTo>
                    <a:pt x="296" y="114"/>
                  </a:lnTo>
                  <a:lnTo>
                    <a:pt x="276" y="102"/>
                  </a:lnTo>
                  <a:lnTo>
                    <a:pt x="276" y="102"/>
                  </a:lnTo>
                  <a:lnTo>
                    <a:pt x="256" y="86"/>
                  </a:lnTo>
                  <a:lnTo>
                    <a:pt x="232" y="70"/>
                  </a:lnTo>
                  <a:lnTo>
                    <a:pt x="218" y="62"/>
                  </a:lnTo>
                  <a:lnTo>
                    <a:pt x="204" y="54"/>
                  </a:lnTo>
                  <a:lnTo>
                    <a:pt x="188" y="48"/>
                  </a:lnTo>
                  <a:lnTo>
                    <a:pt x="172" y="44"/>
                  </a:lnTo>
                  <a:lnTo>
                    <a:pt x="172" y="44"/>
                  </a:lnTo>
                  <a:lnTo>
                    <a:pt x="116" y="36"/>
                  </a:lnTo>
                  <a:lnTo>
                    <a:pt x="92" y="30"/>
                  </a:lnTo>
                  <a:lnTo>
                    <a:pt x="68" y="20"/>
                  </a:lnTo>
                  <a:lnTo>
                    <a:pt x="68" y="20"/>
                  </a:lnTo>
                  <a:lnTo>
                    <a:pt x="42" y="8"/>
                  </a:lnTo>
                  <a:lnTo>
                    <a:pt x="2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" y="12"/>
                  </a:lnTo>
                  <a:lnTo>
                    <a:pt x="36" y="22"/>
                  </a:lnTo>
                  <a:lnTo>
                    <a:pt x="62" y="32"/>
                  </a:lnTo>
                  <a:lnTo>
                    <a:pt x="62" y="32"/>
                  </a:lnTo>
                  <a:lnTo>
                    <a:pt x="88" y="44"/>
                  </a:lnTo>
                  <a:lnTo>
                    <a:pt x="108" y="56"/>
                  </a:lnTo>
                  <a:lnTo>
                    <a:pt x="154" y="90"/>
                  </a:lnTo>
                  <a:lnTo>
                    <a:pt x="154" y="90"/>
                  </a:lnTo>
                  <a:lnTo>
                    <a:pt x="168" y="98"/>
                  </a:lnTo>
                  <a:lnTo>
                    <a:pt x="182" y="106"/>
                  </a:lnTo>
                  <a:lnTo>
                    <a:pt x="198" y="110"/>
                  </a:lnTo>
                  <a:lnTo>
                    <a:pt x="214" y="114"/>
                  </a:lnTo>
                  <a:lnTo>
                    <a:pt x="242" y="118"/>
                  </a:lnTo>
                  <a:lnTo>
                    <a:pt x="268" y="122"/>
                  </a:lnTo>
                  <a:lnTo>
                    <a:pt x="268" y="122"/>
                  </a:lnTo>
                  <a:lnTo>
                    <a:pt x="290" y="128"/>
                  </a:lnTo>
                  <a:lnTo>
                    <a:pt x="312" y="138"/>
                  </a:lnTo>
                  <a:lnTo>
                    <a:pt x="332" y="150"/>
                  </a:lnTo>
                  <a:lnTo>
                    <a:pt x="354" y="164"/>
                  </a:lnTo>
                  <a:lnTo>
                    <a:pt x="354" y="164"/>
                  </a:lnTo>
                  <a:lnTo>
                    <a:pt x="366" y="172"/>
                  </a:lnTo>
                  <a:lnTo>
                    <a:pt x="378" y="178"/>
                  </a:lnTo>
                  <a:lnTo>
                    <a:pt x="402" y="188"/>
                  </a:lnTo>
                  <a:lnTo>
                    <a:pt x="422" y="192"/>
                  </a:lnTo>
                  <a:lnTo>
                    <a:pt x="430" y="194"/>
                  </a:lnTo>
                  <a:lnTo>
                    <a:pt x="442" y="166"/>
                  </a:lnTo>
                  <a:close/>
                </a:path>
              </a:pathLst>
            </a:custGeom>
            <a:solidFill>
              <a:srgbClr val="FF7F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8" name="Freeform 170"/>
            <p:cNvSpPr>
              <a:spLocks/>
            </p:cNvSpPr>
            <p:nvPr/>
          </p:nvSpPr>
          <p:spPr bwMode="auto">
            <a:xfrm>
              <a:off x="4029075" y="3203575"/>
              <a:ext cx="155575" cy="66675"/>
            </a:xfrm>
            <a:custGeom>
              <a:avLst/>
              <a:gdLst/>
              <a:ahLst/>
              <a:cxnLst>
                <a:cxn ang="0">
                  <a:pos x="44" y="30"/>
                </a:cxn>
                <a:cxn ang="0">
                  <a:pos x="44" y="30"/>
                </a:cxn>
                <a:cxn ang="0">
                  <a:pos x="60" y="36"/>
                </a:cxn>
                <a:cxn ang="0">
                  <a:pos x="76" y="40"/>
                </a:cxn>
                <a:cxn ang="0">
                  <a:pos x="88" y="42"/>
                </a:cxn>
                <a:cxn ang="0">
                  <a:pos x="98" y="42"/>
                </a:cxn>
                <a:cxn ang="0">
                  <a:pos x="98" y="42"/>
                </a:cxn>
                <a:cxn ang="0">
                  <a:pos x="92" y="34"/>
                </a:cxn>
                <a:cxn ang="0">
                  <a:pos x="82" y="26"/>
                </a:cxn>
                <a:cxn ang="0">
                  <a:pos x="68" y="18"/>
                </a:cxn>
                <a:cxn ang="0">
                  <a:pos x="54" y="10"/>
                </a:cxn>
                <a:cxn ang="0">
                  <a:pos x="54" y="10"/>
                </a:cxn>
                <a:cxn ang="0">
                  <a:pos x="38" y="6"/>
                </a:cxn>
                <a:cxn ang="0">
                  <a:pos x="22" y="2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" y="8"/>
                </a:cxn>
                <a:cxn ang="0">
                  <a:pos x="16" y="16"/>
                </a:cxn>
                <a:cxn ang="0">
                  <a:pos x="30" y="24"/>
                </a:cxn>
                <a:cxn ang="0">
                  <a:pos x="44" y="30"/>
                </a:cxn>
                <a:cxn ang="0">
                  <a:pos x="44" y="30"/>
                </a:cxn>
              </a:cxnLst>
              <a:rect l="0" t="0" r="r" b="b"/>
              <a:pathLst>
                <a:path w="98" h="42">
                  <a:moveTo>
                    <a:pt x="44" y="30"/>
                  </a:moveTo>
                  <a:lnTo>
                    <a:pt x="44" y="30"/>
                  </a:lnTo>
                  <a:lnTo>
                    <a:pt x="60" y="36"/>
                  </a:lnTo>
                  <a:lnTo>
                    <a:pt x="76" y="40"/>
                  </a:lnTo>
                  <a:lnTo>
                    <a:pt x="88" y="42"/>
                  </a:lnTo>
                  <a:lnTo>
                    <a:pt x="98" y="42"/>
                  </a:lnTo>
                  <a:lnTo>
                    <a:pt x="98" y="42"/>
                  </a:lnTo>
                  <a:lnTo>
                    <a:pt x="92" y="34"/>
                  </a:lnTo>
                  <a:lnTo>
                    <a:pt x="82" y="26"/>
                  </a:lnTo>
                  <a:lnTo>
                    <a:pt x="68" y="18"/>
                  </a:lnTo>
                  <a:lnTo>
                    <a:pt x="54" y="10"/>
                  </a:lnTo>
                  <a:lnTo>
                    <a:pt x="54" y="10"/>
                  </a:lnTo>
                  <a:lnTo>
                    <a:pt x="38" y="6"/>
                  </a:lnTo>
                  <a:lnTo>
                    <a:pt x="22" y="2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8"/>
                  </a:lnTo>
                  <a:lnTo>
                    <a:pt x="16" y="16"/>
                  </a:lnTo>
                  <a:lnTo>
                    <a:pt x="30" y="24"/>
                  </a:lnTo>
                  <a:lnTo>
                    <a:pt x="44" y="30"/>
                  </a:lnTo>
                  <a:lnTo>
                    <a:pt x="44" y="30"/>
                  </a:lnTo>
                  <a:close/>
                </a:path>
              </a:pathLst>
            </a:custGeom>
            <a:solidFill>
              <a:srgbClr val="FFC800"/>
            </a:solidFill>
            <a:ln w="9525">
              <a:noFill/>
              <a:round/>
              <a:headEnd/>
              <a:tailEnd/>
            </a:ln>
            <a:effectLst/>
            <a:sp3d prstMaterial="clear">
              <a:bevelT h="635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"/>
            <a:ext cx="3378200" cy="1638729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-30480" y="2971800"/>
            <a:ext cx="350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</a:rPr>
              <a:t>For more information 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</a:rPr>
              <a:t>Contact:</a:t>
            </a:r>
          </a:p>
          <a:p>
            <a:pPr algn="ctr"/>
            <a:endParaRPr lang="en-US" b="1" dirty="0" smtClean="0">
              <a:solidFill>
                <a:schemeClr val="bg2"/>
              </a:solidFill>
            </a:endParaRPr>
          </a:p>
          <a:p>
            <a:pPr algn="ctr"/>
            <a:r>
              <a:rPr lang="en-US" b="1" dirty="0" smtClean="0">
                <a:solidFill>
                  <a:schemeClr val="bg2"/>
                </a:solidFill>
              </a:rPr>
              <a:t>+52 </a:t>
            </a:r>
            <a:r>
              <a:rPr lang="en-US" b="1" dirty="0">
                <a:solidFill>
                  <a:schemeClr val="bg2"/>
                </a:solidFill>
              </a:rPr>
              <a:t>(55) 4324-7603</a:t>
            </a:r>
          </a:p>
          <a:p>
            <a:pPr algn="ctr"/>
            <a:r>
              <a:rPr lang="en-US" b="1" dirty="0" err="1" smtClean="0">
                <a:solidFill>
                  <a:schemeClr val="bg2"/>
                </a:solidFill>
              </a:rPr>
              <a:t>Cobeal.com</a:t>
            </a:r>
            <a:endParaRPr lang="en-US" b="1" dirty="0" smtClean="0">
              <a:solidFill>
                <a:schemeClr val="bg2"/>
              </a:solidFill>
            </a:endParaRPr>
          </a:p>
          <a:p>
            <a:pPr algn="ctr"/>
            <a:r>
              <a:rPr lang="en-US" b="1" dirty="0" err="1" smtClean="0">
                <a:solidFill>
                  <a:schemeClr val="bg2"/>
                </a:solidFill>
              </a:rPr>
              <a:t>Info@Cobeal.com</a:t>
            </a:r>
            <a:r>
              <a:rPr lang="en-US" b="1" dirty="0" smtClean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5780782"/>
            <a:ext cx="410400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Turn-Key Planning </a:t>
            </a:r>
          </a:p>
          <a:p>
            <a:pPr algn="ctr"/>
            <a:r>
              <a:rPr lang="en-US" sz="32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and Design Contractor</a:t>
            </a:r>
            <a:endParaRPr lang="en-US" sz="32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05786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8" presetClass="emph" presetSubtype="0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animRot by="-1800000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tx2"/>
            </a:gs>
            <a:gs pos="0">
              <a:schemeClr val="bg2"/>
            </a:gs>
            <a:gs pos="72000">
              <a:schemeClr val="tx2"/>
            </a:gs>
            <a:gs pos="95000">
              <a:schemeClr val="bg2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/>
                </a:solidFill>
              </a:rPr>
              <a:t>Commissioning</a:t>
            </a:r>
            <a:endParaRPr lang="en-US" sz="4000" dirty="0">
              <a:solidFill>
                <a:schemeClr val="bg2"/>
              </a:solidFill>
            </a:endParaRP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943600"/>
            <a:ext cx="1447800" cy="702312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6248400" y="6019800"/>
            <a:ext cx="26865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Turn-Key Planning </a:t>
            </a:r>
          </a:p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and Design Contractor</a:t>
            </a:r>
            <a:endParaRPr lang="en-US" sz="2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1143000"/>
            <a:ext cx="8458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</a:rPr>
              <a:t>Phase I: 		</a:t>
            </a:r>
            <a:r>
              <a:rPr lang="en-US" sz="2000" b="1" dirty="0" smtClean="0">
                <a:solidFill>
                  <a:schemeClr val="bg2"/>
                </a:solidFill>
              </a:rPr>
              <a:t>To turn the completed museum over to the owner</a:t>
            </a:r>
          </a:p>
          <a:p>
            <a:r>
              <a:rPr lang="en-US" sz="2000" b="1" dirty="0">
                <a:solidFill>
                  <a:schemeClr val="bg2"/>
                </a:solidFill>
              </a:rPr>
              <a:t>	</a:t>
            </a:r>
            <a:r>
              <a:rPr lang="en-US" sz="2000" b="1" dirty="0" smtClean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-conduct detailed inspection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-prepare list of deficiencies / assign responsibility 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-reduce list of deficiencies to zero to the Building Committee’s 		 satisfaction 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-ensure effective operation of environmental controls and all 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 other building systems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-declare contract complete and sign-off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-agree on final accounts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-museum takes control of building 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-exhibition and display contractors commence on-site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 installation work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-train building operators and museum staff in new systems 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 and facilities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-museum operation and maintenance commences</a:t>
            </a:r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9267029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tx2"/>
            </a:gs>
            <a:gs pos="0">
              <a:schemeClr val="bg2"/>
            </a:gs>
            <a:gs pos="72000">
              <a:schemeClr val="tx2"/>
            </a:gs>
            <a:gs pos="95000">
              <a:schemeClr val="bg2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/>
                </a:solidFill>
              </a:rPr>
              <a:t>Evaluation</a:t>
            </a:r>
            <a:endParaRPr lang="en-US" sz="4000" dirty="0">
              <a:solidFill>
                <a:schemeClr val="bg2"/>
              </a:solidFill>
            </a:endParaRP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943600"/>
            <a:ext cx="1447800" cy="702312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6248400" y="6019800"/>
            <a:ext cx="26865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Turn-Key Planning </a:t>
            </a:r>
          </a:p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and Design Contractor</a:t>
            </a:r>
            <a:endParaRPr lang="en-US" sz="2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11430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</a:rPr>
              <a:t>Phase I: 		</a:t>
            </a:r>
            <a:r>
              <a:rPr lang="en-US" sz="2000" b="1" dirty="0" smtClean="0">
                <a:solidFill>
                  <a:schemeClr val="bg2"/>
                </a:solidFill>
              </a:rPr>
              <a:t>To improve museum planning and building performance for </a:t>
            </a:r>
          </a:p>
          <a:p>
            <a:r>
              <a:rPr lang="en-US" sz="2000" b="1" dirty="0">
                <a:solidFill>
                  <a:schemeClr val="bg2"/>
                </a:solidFill>
              </a:rPr>
              <a:t>	</a:t>
            </a:r>
            <a:r>
              <a:rPr lang="en-US" sz="2000" b="1" dirty="0" smtClean="0">
                <a:solidFill>
                  <a:schemeClr val="bg2"/>
                </a:solidFill>
              </a:rPr>
              <a:t>	future projects</a:t>
            </a:r>
          </a:p>
          <a:p>
            <a:r>
              <a:rPr lang="en-US" sz="2000" b="1" dirty="0">
                <a:solidFill>
                  <a:schemeClr val="bg2"/>
                </a:solidFill>
              </a:rPr>
              <a:t>	</a:t>
            </a:r>
            <a:r>
              <a:rPr lang="en-US" sz="2000" b="1" dirty="0" smtClean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-study and document the performance of the building against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 the original objectives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-analyze actual costs against cost plan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-disseminate best practices to industry	</a:t>
            </a:r>
          </a:p>
        </p:txBody>
      </p:sp>
    </p:spTree>
    <p:extLst>
      <p:ext uri="{BB962C8B-B14F-4D97-AF65-F5344CB8AC3E}">
        <p14:creationId xmlns:p14="http://schemas.microsoft.com/office/powerpoint/2010/main" val="13196518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tx2"/>
            </a:gs>
            <a:gs pos="0">
              <a:schemeClr val="bg2"/>
            </a:gs>
            <a:gs pos="72000">
              <a:schemeClr val="tx2"/>
            </a:gs>
            <a:gs pos="95000">
              <a:schemeClr val="bg2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/>
                </a:solidFill>
              </a:rPr>
              <a:t>Turn-Key Museum Construction </a:t>
            </a:r>
          </a:p>
          <a:p>
            <a:pPr algn="ctr"/>
            <a:r>
              <a:rPr lang="en-US" sz="4000" dirty="0" smtClean="0">
                <a:solidFill>
                  <a:schemeClr val="bg2"/>
                </a:solidFill>
              </a:rPr>
              <a:t>Process Explanation </a:t>
            </a:r>
            <a:endParaRPr lang="en-US" sz="4000" dirty="0">
              <a:solidFill>
                <a:schemeClr val="bg2"/>
              </a:solidFill>
            </a:endParaRP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943600"/>
            <a:ext cx="1447800" cy="702312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6248400" y="6019800"/>
            <a:ext cx="26865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Turn-Key Planning </a:t>
            </a:r>
          </a:p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and Design Contractor</a:t>
            </a:r>
            <a:endParaRPr lang="en-US" sz="2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1676400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</a:rPr>
              <a:t>This presentation is designed with the client in mind. The aim is to walk through the relatively complex process of constructing a museum, from the Pre-Planning phase to Opening Day. </a:t>
            </a:r>
          </a:p>
          <a:p>
            <a:endParaRPr lang="en-US" sz="2000" dirty="0">
              <a:solidFill>
                <a:schemeClr val="bg2"/>
              </a:solidFill>
            </a:endParaRPr>
          </a:p>
          <a:p>
            <a:r>
              <a:rPr lang="en-US" sz="2000" dirty="0" smtClean="0">
                <a:solidFill>
                  <a:schemeClr val="bg2"/>
                </a:solidFill>
              </a:rPr>
              <a:t>The Museum Construction Process examines: 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2"/>
                </a:solidFill>
              </a:rPr>
              <a:t>Preplanning 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2"/>
                </a:solidFill>
              </a:rPr>
              <a:t>The Functional Plan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2"/>
                </a:solidFill>
              </a:rPr>
              <a:t>Design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2"/>
                </a:solidFill>
              </a:rPr>
              <a:t>Construction Planning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2"/>
                </a:solidFill>
              </a:rPr>
              <a:t>Construction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2"/>
                </a:solidFill>
              </a:rPr>
              <a:t>Commissioning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2"/>
                </a:solidFill>
              </a:rPr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1639748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tx2"/>
            </a:gs>
            <a:gs pos="0">
              <a:schemeClr val="bg2"/>
            </a:gs>
            <a:gs pos="72000">
              <a:schemeClr val="tx2"/>
            </a:gs>
            <a:gs pos="95000">
              <a:schemeClr val="bg2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/>
                </a:solidFill>
              </a:rPr>
              <a:t>Pre-Planning</a:t>
            </a:r>
            <a:endParaRPr lang="en-US" sz="4000" dirty="0">
              <a:solidFill>
                <a:schemeClr val="bg2"/>
              </a:solidFill>
            </a:endParaRP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943600"/>
            <a:ext cx="1447800" cy="702312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6248400" y="6019800"/>
            <a:ext cx="26865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Turn-Key Planning </a:t>
            </a:r>
          </a:p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and Design Contractor</a:t>
            </a:r>
            <a:endParaRPr lang="en-US" sz="2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1447800"/>
            <a:ext cx="8458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2"/>
                </a:solidFill>
              </a:rPr>
              <a:t>Purpose</a:t>
            </a:r>
            <a:r>
              <a:rPr lang="en-US" sz="2000" dirty="0" smtClean="0">
                <a:solidFill>
                  <a:schemeClr val="bg2"/>
                </a:solidFill>
              </a:rPr>
              <a:t>: 	</a:t>
            </a:r>
            <a:r>
              <a:rPr lang="en-US" sz="2000" b="1" dirty="0" smtClean="0">
                <a:solidFill>
                  <a:schemeClr val="bg2"/>
                </a:solidFill>
              </a:rPr>
              <a:t>To define the planning and implementation process that will 			result in a museum that meets the client’s needs </a:t>
            </a:r>
          </a:p>
          <a:p>
            <a:endParaRPr lang="en-US" sz="2000" dirty="0">
              <a:solidFill>
                <a:schemeClr val="bg2"/>
              </a:solidFill>
            </a:endParaRPr>
          </a:p>
          <a:p>
            <a:r>
              <a:rPr lang="en-US" sz="2000" dirty="0" smtClean="0">
                <a:solidFill>
                  <a:schemeClr val="bg2"/>
                </a:solidFill>
              </a:rPr>
              <a:t>Phase I: 		</a:t>
            </a:r>
            <a:r>
              <a:rPr lang="en-US" sz="2000" b="1" dirty="0" smtClean="0">
                <a:solidFill>
                  <a:schemeClr val="bg2"/>
                </a:solidFill>
              </a:rPr>
              <a:t>Define the basic objectives and parameters of the project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-opportunity/need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-client and Cobeal roles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-project stages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-key decision points </a:t>
            </a:r>
          </a:p>
          <a:p>
            <a:endParaRPr lang="en-US" sz="2000" dirty="0" smtClean="0">
              <a:solidFill>
                <a:schemeClr val="bg2"/>
              </a:solidFill>
            </a:endParaRPr>
          </a:p>
          <a:p>
            <a:r>
              <a:rPr lang="en-US" sz="2000" dirty="0" smtClean="0">
                <a:solidFill>
                  <a:schemeClr val="bg2"/>
                </a:solidFill>
              </a:rPr>
              <a:t>Phase II:		</a:t>
            </a:r>
            <a:r>
              <a:rPr lang="en-US" sz="2000" b="1" dirty="0" smtClean="0">
                <a:solidFill>
                  <a:schemeClr val="bg2"/>
                </a:solidFill>
              </a:rPr>
              <a:t>Incorporate the client/institutional context for museum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-mission, mandate, purpose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1021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tx2"/>
            </a:gs>
            <a:gs pos="0">
              <a:schemeClr val="bg2"/>
            </a:gs>
            <a:gs pos="72000">
              <a:schemeClr val="tx2"/>
            </a:gs>
            <a:gs pos="95000">
              <a:schemeClr val="bg2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/>
                </a:solidFill>
              </a:rPr>
              <a:t>Pre-Planning</a:t>
            </a:r>
            <a:endParaRPr lang="en-US" sz="4000" dirty="0">
              <a:solidFill>
                <a:schemeClr val="bg2"/>
              </a:solidFill>
            </a:endParaRP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943600"/>
            <a:ext cx="1447800" cy="702312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6248400" y="6019800"/>
            <a:ext cx="26865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Turn-Key Planning </a:t>
            </a:r>
          </a:p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and Design Contractor</a:t>
            </a:r>
            <a:endParaRPr lang="en-US" sz="2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14478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</a:rPr>
              <a:t>Phase III: 	</a:t>
            </a:r>
            <a:r>
              <a:rPr lang="en-US" sz="2000" b="1" dirty="0" smtClean="0">
                <a:solidFill>
                  <a:schemeClr val="bg2"/>
                </a:solidFill>
              </a:rPr>
              <a:t>Define space and facilities requirements for collection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-review criteria of collection and collection policies 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-classify collection into “Display,” “Study,” “Reserve”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-examine conservation needs of collection 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-calculate exhibition and storage needs</a:t>
            </a:r>
          </a:p>
          <a:p>
            <a:endParaRPr lang="en-US" sz="2000" dirty="0">
              <a:solidFill>
                <a:schemeClr val="bg2"/>
              </a:solidFill>
            </a:endParaRPr>
          </a:p>
          <a:p>
            <a:r>
              <a:rPr lang="en-US" sz="2000" dirty="0" smtClean="0">
                <a:solidFill>
                  <a:schemeClr val="bg2"/>
                </a:solidFill>
              </a:rPr>
              <a:t>Phase IV: 	</a:t>
            </a:r>
            <a:r>
              <a:rPr lang="en-US" sz="2000" b="1" dirty="0" smtClean="0">
                <a:solidFill>
                  <a:schemeClr val="bg2"/>
                </a:solidFill>
              </a:rPr>
              <a:t>Determine users of the museum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-review client’s marketing strategy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-calculate demographic and behavioral data into plan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-analyze basic facility needs for attendance </a:t>
            </a:r>
          </a:p>
          <a:p>
            <a:endParaRPr lang="en-US" sz="2000" dirty="0">
              <a:solidFill>
                <a:schemeClr val="bg2"/>
              </a:solidFill>
            </a:endParaRPr>
          </a:p>
          <a:p>
            <a:endParaRPr lang="en-US" sz="20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2643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tx2"/>
            </a:gs>
            <a:gs pos="0">
              <a:schemeClr val="bg2"/>
            </a:gs>
            <a:gs pos="72000">
              <a:schemeClr val="tx2"/>
            </a:gs>
            <a:gs pos="95000">
              <a:schemeClr val="bg2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/>
                </a:solidFill>
              </a:rPr>
              <a:t>Pre-Planning</a:t>
            </a:r>
            <a:endParaRPr lang="en-US" sz="4000" dirty="0">
              <a:solidFill>
                <a:schemeClr val="bg2"/>
              </a:solidFill>
            </a:endParaRP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943600"/>
            <a:ext cx="1447800" cy="702312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6248400" y="6019800"/>
            <a:ext cx="26865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Turn-Key Planning </a:t>
            </a:r>
          </a:p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and Design Contractor</a:t>
            </a:r>
            <a:endParaRPr lang="en-US" sz="2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14478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</a:rPr>
              <a:t>Phase V: 	</a:t>
            </a:r>
            <a:r>
              <a:rPr lang="en-US" sz="2000" b="1" dirty="0" smtClean="0">
                <a:solidFill>
                  <a:schemeClr val="bg2"/>
                </a:solidFill>
              </a:rPr>
              <a:t>Define space and facility requirements for public use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-examine public access needs and requirements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-define food service (catering) space and facilities 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-define retail sales potential (museum shop) 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-calculate visitor amenities requirements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-calculate staff, space, and facilities requirements to provide 			  public programs (activities, exhibition, programs, research)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</a:t>
            </a:r>
          </a:p>
          <a:p>
            <a:r>
              <a:rPr lang="en-US" sz="2000" dirty="0" smtClean="0">
                <a:solidFill>
                  <a:schemeClr val="bg2"/>
                </a:solidFill>
              </a:rPr>
              <a:t>Phase VI: 	</a:t>
            </a:r>
            <a:r>
              <a:rPr lang="en-US" sz="2000" b="1" dirty="0" smtClean="0">
                <a:solidFill>
                  <a:schemeClr val="bg2"/>
                </a:solidFill>
              </a:rPr>
              <a:t>Review critical points from feasibility study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-establish the budget (capital and operating costs)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-review project fund-raising targets 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-schedule target dates</a:t>
            </a:r>
          </a:p>
        </p:txBody>
      </p:sp>
    </p:spTree>
    <p:extLst>
      <p:ext uri="{BB962C8B-B14F-4D97-AF65-F5344CB8AC3E}">
        <p14:creationId xmlns:p14="http://schemas.microsoft.com/office/powerpoint/2010/main" val="14773695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tx2"/>
            </a:gs>
            <a:gs pos="0">
              <a:schemeClr val="bg2"/>
            </a:gs>
            <a:gs pos="72000">
              <a:schemeClr val="tx2"/>
            </a:gs>
            <a:gs pos="95000">
              <a:schemeClr val="bg2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/>
                </a:solidFill>
              </a:rPr>
              <a:t>The Functional Plan</a:t>
            </a:r>
            <a:endParaRPr lang="en-US" sz="4000" dirty="0">
              <a:solidFill>
                <a:schemeClr val="bg2"/>
              </a:solidFill>
            </a:endParaRP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943600"/>
            <a:ext cx="1447800" cy="702312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6248400" y="6019800"/>
            <a:ext cx="26865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Turn-Key Planning </a:t>
            </a:r>
          </a:p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and Design Contractor</a:t>
            </a:r>
            <a:endParaRPr lang="en-US" sz="2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1143000"/>
            <a:ext cx="8458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</a:rPr>
              <a:t>Phase I: 		</a:t>
            </a:r>
            <a:r>
              <a:rPr lang="en-US" sz="2000" b="1" dirty="0" smtClean="0">
                <a:solidFill>
                  <a:schemeClr val="bg2"/>
                </a:solidFill>
              </a:rPr>
              <a:t>To define the museum’s requirements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-access, adjacencies, and circulation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-zoning and functional areas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-site requirements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-performance criteria for building systems 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-room data sheets (requirements for all factors/all spaces)</a:t>
            </a:r>
          </a:p>
          <a:p>
            <a:r>
              <a:rPr lang="en-US" sz="2000" dirty="0">
                <a:solidFill>
                  <a:schemeClr val="bg2"/>
                </a:solidFill>
              </a:rPr>
              <a:t>		</a:t>
            </a:r>
            <a:r>
              <a:rPr lang="en-US" sz="2000" dirty="0" smtClean="0">
                <a:solidFill>
                  <a:schemeClr val="bg2"/>
                </a:solidFill>
              </a:rPr>
              <a:t>-unit cost plan</a:t>
            </a:r>
          </a:p>
          <a:p>
            <a:endParaRPr lang="en-US" sz="2000" dirty="0">
              <a:solidFill>
                <a:schemeClr val="bg2"/>
              </a:solidFill>
            </a:endParaRPr>
          </a:p>
          <a:p>
            <a:r>
              <a:rPr lang="en-US" sz="2000" dirty="0" smtClean="0">
                <a:solidFill>
                  <a:schemeClr val="bg2"/>
                </a:solidFill>
              </a:rPr>
              <a:t>Phase II:		</a:t>
            </a:r>
            <a:r>
              <a:rPr lang="en-US" sz="2000" b="1" dirty="0" smtClean="0">
                <a:solidFill>
                  <a:schemeClr val="bg2"/>
                </a:solidFill>
              </a:rPr>
              <a:t>To define the technical requirements of Phase I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-site development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-foundation and structure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-materials and surfaces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-building systems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-equipment and facilities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-refine implementation schedule</a:t>
            </a:r>
          </a:p>
        </p:txBody>
      </p:sp>
    </p:spTree>
    <p:extLst>
      <p:ext uri="{BB962C8B-B14F-4D97-AF65-F5344CB8AC3E}">
        <p14:creationId xmlns:p14="http://schemas.microsoft.com/office/powerpoint/2010/main" val="5764178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tx2"/>
            </a:gs>
            <a:gs pos="0">
              <a:schemeClr val="bg2"/>
            </a:gs>
            <a:gs pos="72000">
              <a:schemeClr val="tx2"/>
            </a:gs>
            <a:gs pos="95000">
              <a:schemeClr val="bg2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/>
                </a:solidFill>
              </a:rPr>
              <a:t>The Functional Plan</a:t>
            </a:r>
            <a:endParaRPr lang="en-US" sz="4000" dirty="0">
              <a:solidFill>
                <a:schemeClr val="bg2"/>
              </a:solidFill>
            </a:endParaRP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943600"/>
            <a:ext cx="1447800" cy="702312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6248400" y="6019800"/>
            <a:ext cx="26865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Turn-Key Planning </a:t>
            </a:r>
          </a:p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and Design Contractor</a:t>
            </a:r>
            <a:endParaRPr lang="en-US" sz="2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1143000"/>
            <a:ext cx="8458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</a:rPr>
              <a:t>Phase III: 	</a:t>
            </a:r>
            <a:r>
              <a:rPr lang="en-US" sz="2000" b="1" dirty="0" smtClean="0">
                <a:solidFill>
                  <a:schemeClr val="bg2"/>
                </a:solidFill>
              </a:rPr>
              <a:t>To design the museum according to the Phase I &amp; II 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-develop the initial design concept; defining scope, scale, and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  relationships of building components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-prepare floor plans, sections, and elevations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-prepare site plan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-prepare preliminary exhibition and display design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-test against requirements of Phase I &amp; II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-check against budget and schedules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-refine costs, budget, program, and schedules</a:t>
            </a:r>
            <a:endParaRPr lang="en-US" sz="2000" dirty="0">
              <a:solidFill>
                <a:schemeClr val="bg2"/>
              </a:solidFill>
            </a:endParaRPr>
          </a:p>
          <a:p>
            <a:endParaRPr lang="en-US" sz="2000" dirty="0" smtClean="0">
              <a:solidFill>
                <a:schemeClr val="bg2"/>
              </a:solidFill>
            </a:endParaRPr>
          </a:p>
          <a:p>
            <a:r>
              <a:rPr lang="en-US" sz="2000" dirty="0" smtClean="0">
                <a:solidFill>
                  <a:schemeClr val="bg2"/>
                </a:solidFill>
              </a:rPr>
              <a:t>Phase III:	</a:t>
            </a:r>
            <a:r>
              <a:rPr lang="en-US" sz="2000" b="1" dirty="0" smtClean="0">
                <a:solidFill>
                  <a:schemeClr val="bg2"/>
                </a:solidFill>
              </a:rPr>
              <a:t>To prepare detailed floor plans 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-prepare site plans showing landscape design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-design special systems (</a:t>
            </a:r>
            <a:r>
              <a:rPr lang="en-US" sz="2000" dirty="0" err="1" smtClean="0">
                <a:solidFill>
                  <a:schemeClr val="bg2"/>
                </a:solidFill>
              </a:rPr>
              <a:t>hvac</a:t>
            </a:r>
            <a:r>
              <a:rPr lang="en-US" sz="2000" dirty="0" smtClean="0">
                <a:solidFill>
                  <a:schemeClr val="bg2"/>
                </a:solidFill>
              </a:rPr>
              <a:t>, lighting, etc.)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-test against initial design concept (Phase III)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-check compliance w/regulations, by-laws, building codes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-refine initial costs, budget, schedules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2133600"/>
            <a:ext cx="1142050" cy="64633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Schematic Design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4953000"/>
            <a:ext cx="1142050" cy="64633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Detailed Design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7783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tx2"/>
            </a:gs>
            <a:gs pos="0">
              <a:schemeClr val="bg2"/>
            </a:gs>
            <a:gs pos="72000">
              <a:schemeClr val="tx2"/>
            </a:gs>
            <a:gs pos="95000">
              <a:schemeClr val="bg2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/>
                </a:solidFill>
              </a:rPr>
              <a:t>Construction Planning</a:t>
            </a:r>
            <a:endParaRPr lang="en-US" sz="4000" dirty="0">
              <a:solidFill>
                <a:schemeClr val="bg2"/>
              </a:solidFill>
            </a:endParaRP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943600"/>
            <a:ext cx="1447800" cy="702312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6248400" y="6019800"/>
            <a:ext cx="26865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Turn-Key Planning </a:t>
            </a:r>
          </a:p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and Design Contractor</a:t>
            </a:r>
            <a:endParaRPr lang="en-US" sz="2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1143000"/>
            <a:ext cx="8458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</a:rPr>
              <a:t>Phase I: 		</a:t>
            </a:r>
            <a:r>
              <a:rPr lang="en-US" sz="2000" b="1" dirty="0" smtClean="0">
                <a:solidFill>
                  <a:schemeClr val="bg2"/>
                </a:solidFill>
              </a:rPr>
              <a:t>To prepare the technical drawings and detailed 				specifications: </a:t>
            </a:r>
          </a:p>
          <a:p>
            <a:r>
              <a:rPr lang="en-US" sz="2000" dirty="0" smtClean="0">
                <a:solidFill>
                  <a:schemeClr val="bg2"/>
                </a:solidFill>
              </a:rPr>
              <a:t>		 the final dimensional, coded, comprehensive plans describing		 all aspects of the architectural, structural, mechanical, 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 electrical, communications, and other systems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-invite contractors to submit bids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-analyze and compare bids and make recommendations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-finalize contract for construction and include specifications, 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 conditions of work, schedules, and financial procedures	</a:t>
            </a:r>
          </a:p>
        </p:txBody>
      </p:sp>
    </p:spTree>
    <p:extLst>
      <p:ext uri="{BB962C8B-B14F-4D97-AF65-F5344CB8AC3E}">
        <p14:creationId xmlns:p14="http://schemas.microsoft.com/office/powerpoint/2010/main" val="18538772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tx2"/>
            </a:gs>
            <a:gs pos="0">
              <a:schemeClr val="bg2"/>
            </a:gs>
            <a:gs pos="72000">
              <a:schemeClr val="tx2"/>
            </a:gs>
            <a:gs pos="95000">
              <a:schemeClr val="bg2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/>
                </a:solidFill>
              </a:rPr>
              <a:t>Construction</a:t>
            </a:r>
            <a:endParaRPr lang="en-US" sz="4000" dirty="0">
              <a:solidFill>
                <a:schemeClr val="bg2"/>
              </a:solidFill>
            </a:endParaRP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943600"/>
            <a:ext cx="1447800" cy="702312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6248400" y="6019800"/>
            <a:ext cx="26865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Turn-Key Planning </a:t>
            </a:r>
          </a:p>
          <a:p>
            <a:pPr algn="ctr"/>
            <a:r>
              <a:rPr lang="en-US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and Design Contractor</a:t>
            </a:r>
            <a:endParaRPr lang="en-US" sz="2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11430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</a:rPr>
              <a:t>Phase I: 		</a:t>
            </a:r>
            <a:r>
              <a:rPr lang="en-US" sz="2000" b="1" dirty="0" smtClean="0">
                <a:solidFill>
                  <a:schemeClr val="bg2"/>
                </a:solidFill>
              </a:rPr>
              <a:t>To build (or renovate) the building according to the plans, 			specifications, and schedule</a:t>
            </a:r>
          </a:p>
          <a:p>
            <a:r>
              <a:rPr lang="en-US" sz="2000" b="1" dirty="0">
                <a:solidFill>
                  <a:schemeClr val="bg2"/>
                </a:solidFill>
              </a:rPr>
              <a:t>	</a:t>
            </a:r>
            <a:r>
              <a:rPr lang="en-US" sz="2000" b="1" dirty="0" smtClean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-prepare the site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-construct the building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-monitor and control expenditure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-monitor compliance with Design Intent and Functional Plan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</a:t>
            </a:r>
          </a:p>
          <a:p>
            <a:r>
              <a:rPr lang="en-US" sz="2000" dirty="0">
                <a:solidFill>
                  <a:schemeClr val="bg2"/>
                </a:solidFill>
              </a:rPr>
              <a:t>	</a:t>
            </a:r>
            <a:r>
              <a:rPr lang="en-US" sz="2000" dirty="0" smtClean="0">
                <a:solidFill>
                  <a:schemeClr val="bg2"/>
                </a:solidFill>
              </a:rPr>
              <a:t>	*site visits during construction are arranged through Cobeal	</a:t>
            </a:r>
          </a:p>
        </p:txBody>
      </p:sp>
    </p:spTree>
    <p:extLst>
      <p:ext uri="{BB962C8B-B14F-4D97-AF65-F5344CB8AC3E}">
        <p14:creationId xmlns:p14="http://schemas.microsoft.com/office/powerpoint/2010/main" val="234412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3ed2fc263721c26f23827c21b6dac60d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3fd684bd51e4d18053247c943b6192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 ma:readOnly="false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 ma:readOnly="false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2029-05-12T07:00:00+00:00</AssetExpire>
    <IntlLangReviewDate xmlns="4873beb7-5857-4685-be1f-d57550cc96cc">2010-06-24T19:29:00+00:00</IntlLangReviewDate>
    <TPFriendlyName xmlns="4873beb7-5857-4685-be1f-d57550cc96cc" xsi:nil="true"/>
    <IntlLangReview xmlns="4873beb7-5857-4685-be1f-d57550cc96cc" xsi:nil="true"/>
    <PolicheckWords xmlns="4873beb7-5857-4685-be1f-d57550cc96cc" xsi:nil="true"/>
    <SubmitterId xmlns="4873beb7-5857-4685-be1f-d57550cc96cc" xsi:nil="true"/>
    <AcquiredFrom xmlns="4873beb7-5857-4685-be1f-d57550cc96cc">Community</AcquiredFrom>
    <EditorialStatus xmlns="4873beb7-5857-4685-be1f-d57550cc96cc" xsi:nil="true"/>
    <Markets xmlns="4873beb7-5857-4685-be1f-d57550cc96cc"/>
    <OriginAsset xmlns="4873beb7-5857-4685-be1f-d57550cc96cc" xsi:nil="true"/>
    <AssetStart xmlns="4873beb7-5857-4685-be1f-d57550cc96cc">2010-06-24T19:28:00+00:00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964693</Value>
      <Value>1315717</Value>
    </PublishStatusLookup>
    <APAuthor xmlns="4873beb7-5857-4685-be1f-d57550cc96cc">
      <UserInfo>
        <DisplayName>REDMOND\v-luannv</DisplayName>
        <AccountId>92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true</OutputCachingOn>
    <TemplateStatus xmlns="4873beb7-5857-4685-be1f-d57550cc96cc" xsi:nil="true"/>
    <IsSearchable xmlns="4873beb7-5857-4685-be1f-d57550cc96cc">true</IsSearchable>
    <ContentItem xmlns="4873beb7-5857-4685-be1f-d57550cc96cc" xsi:nil="true"/>
    <HandoffToMSDN xmlns="4873beb7-5857-4685-be1f-d57550cc96cc">2010-06-24T19:29:00+00:00</HandoffToMSDN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>2010-06-24T19:29:00+00:00</LastModifiedDateTime>
    <LastPublishResultLookup xmlns="4873beb7-5857-4685-be1f-d57550cc96cc" xsi:nil="true"/>
    <LegacyData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>2010-06-24T19:29:00+00:00</PlannedPubDate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TPLaunchHelpLinkType xmlns="4873beb7-5857-4685-be1f-d57550cc96cc">Template</TPLaunchHelpLinkType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Provider xmlns="4873beb7-5857-4685-be1f-d57550cc96cc" xsi:nil="true"/>
    <UACurrentWords xmlns="4873beb7-5857-4685-be1f-d57550cc96cc" xsi:nil="true"/>
    <AssetId xmlns="4873beb7-5857-4685-be1f-d57550cc96cc">TP101919202</AssetId>
    <TPClientViewer xmlns="4873beb7-5857-4685-be1f-d57550cc96cc" xsi:nil="true"/>
    <DSATActionTaken xmlns="4873beb7-5857-4685-be1f-d57550cc96cc">Best Bets</DSATActionTaken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</PublishTargets>
    <ApprovalLog xmlns="4873beb7-5857-4685-be1f-d57550cc96cc" xsi:nil="true"/>
    <BugNumber xmlns="4873beb7-5857-4685-be1f-d57550cc96cc" xsi:nil="true"/>
    <CrawlForDependencies xmlns="4873beb7-5857-4685-be1f-d57550cc96cc">false</CrawlForDependencies>
    <LastHandOff xmlns="4873beb7-5857-4685-be1f-d57550cc96cc" xsi:nil="true"/>
    <Milestone xmlns="4873beb7-5857-4685-be1f-d57550cc96cc" xsi:nil="true"/>
    <UANotes xmlns="4873beb7-5857-4685-be1f-d57550cc96cc" xsi:nil="true"/>
    <BlockPublish xmlns="4873beb7-5857-4685-be1f-d57550cc96cc" xsi:nil="true"/>
    <CampaignTagsTaxHTField0 xmlns="4873beb7-5857-4685-be1f-d57550cc96cc">
      <Terms xmlns="http://schemas.microsoft.com/office/infopath/2007/PartnerControls"/>
    </CampaignTagsTaxHTField0>
    <LocLastLocAttemptVersionLookup xmlns="4873beb7-5857-4685-be1f-d57550cc96cc">129677</LocLastLocAttemptVersionLookup>
    <LocLastLocAttemptVersionTypeLookup xmlns="4873beb7-5857-4685-be1f-d57550cc96cc" xsi:nil="true"/>
    <LocOverallPreviewStatusLookup xmlns="4873beb7-5857-4685-be1f-d57550cc96cc" xsi:nil="true"/>
    <LocOverallPublishStatusLookup xmlns="4873beb7-5857-4685-be1f-d57550cc96cc" xsi:nil="true"/>
    <TaxCatchAll xmlns="4873beb7-5857-4685-be1f-d57550cc96cc"/>
    <LocNewPublishedVersionLookup xmlns="4873beb7-5857-4685-be1f-d57550cc96cc" xsi:nil="true"/>
    <LocPublishedDependentAssetsLookup xmlns="4873beb7-5857-4685-be1f-d57550cc96cc" xsi:nil="true"/>
    <LocComments xmlns="4873beb7-5857-4685-be1f-d57550cc96cc" xsi:nil="true"/>
    <LocProcessedForMarketsLookup xmlns="4873beb7-5857-4685-be1f-d57550cc96cc" xsi:nil="true"/>
    <LocRecommendedHandoff xmlns="4873beb7-5857-4685-be1f-d57550cc96cc" xsi:nil="true"/>
    <LocManualTestRequired xmlns="4873beb7-5857-4685-be1f-d57550cc96cc" xsi:nil="true"/>
    <LocProcessedForHandoffsLookup xmlns="4873beb7-5857-4685-be1f-d57550cc96cc" xsi:nil="true"/>
    <LocOverallHandbackStatusLookup xmlns="4873beb7-5857-4685-be1f-d57550cc96cc" xsi:nil="true"/>
    <LocalizationTagsTaxHTField0 xmlns="4873beb7-5857-4685-be1f-d57550cc96cc">
      <Terms xmlns="http://schemas.microsoft.com/office/infopath/2007/PartnerControls"/>
    </LocalizationTagsTaxHTField0>
    <FeatureTagsTaxHTField0 xmlns="4873beb7-5857-4685-be1f-d57550cc96cc">
      <Terms xmlns="http://schemas.microsoft.com/office/infopath/2007/PartnerControls"/>
    </FeatureTagsTaxHTField0>
    <LocOverallLocStatusLookup xmlns="4873beb7-5857-4685-be1f-d57550cc96cc" xsi:nil="true"/>
    <LocPublishedLinkedAssetsLookup xmlns="4873beb7-5857-4685-be1f-d57550cc96cc" xsi:nil="true"/>
    <InternalTagsTaxHTField0 xmlns="4873beb7-5857-4685-be1f-d57550cc96cc">
      <Terms xmlns="http://schemas.microsoft.com/office/infopath/2007/PartnerControls"/>
    </InternalTagsTaxHTField0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LocMarketGroupTiers2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A925545-2164-422E-A44A-92756DCA71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914246-3353-490A-BC7D-172413DB3546}">
  <ds:schemaRefs>
    <ds:schemaRef ds:uri="http://schemas.microsoft.com/office/2006/metadata/properties"/>
    <ds:schemaRef ds:uri="http://schemas.microsoft.com/office/infopath/2007/PartnerControls"/>
    <ds:schemaRef ds:uri="4873beb7-5857-4685-be1f-d57550cc96cc"/>
  </ds:schemaRefs>
</ds:datastoreItem>
</file>

<file path=customXml/itemProps3.xml><?xml version="1.0" encoding="utf-8"?>
<ds:datastoreItem xmlns:ds="http://schemas.openxmlformats.org/officeDocument/2006/customXml" ds:itemID="{B7BE4AED-A9C7-4B3D-B631-126E174B15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Animated sun with spinning text</Template>
  <TotalTime>0</TotalTime>
  <Words>14697</Words>
  <Application>Microsoft Macintosh PowerPoint</Application>
  <PresentationFormat>On-screen Show (4:3)</PresentationFormat>
  <Paragraphs>930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Candara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Shennendoah Erika Hollsten</dc:creator>
  <cp:lastModifiedBy/>
  <cp:revision>1</cp:revision>
  <dcterms:created xsi:type="dcterms:W3CDTF">2017-10-10T21:10:27Z</dcterms:created>
  <dcterms:modified xsi:type="dcterms:W3CDTF">2017-10-10T23:20:59Z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</Properties>
</file>