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omments/comment4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changesInfos/changesInfo1.xml" ContentType="application/vnd.ms-powerpoint.changesinfo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comments/comment2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316" r:id="rId2"/>
    <p:sldId id="318" r:id="rId3"/>
    <p:sldId id="257" r:id="rId4"/>
    <p:sldId id="304" r:id="rId5"/>
    <p:sldId id="260" r:id="rId6"/>
    <p:sldId id="289" r:id="rId7"/>
    <p:sldId id="288" r:id="rId8"/>
    <p:sldId id="322" r:id="rId9"/>
    <p:sldId id="281" r:id="rId10"/>
    <p:sldId id="323" r:id="rId11"/>
    <p:sldId id="282" r:id="rId12"/>
    <p:sldId id="324" r:id="rId13"/>
    <p:sldId id="258" r:id="rId14"/>
    <p:sldId id="284" r:id="rId15"/>
    <p:sldId id="285" r:id="rId16"/>
    <p:sldId id="300" r:id="rId17"/>
    <p:sldId id="302" r:id="rId18"/>
    <p:sldId id="259" r:id="rId19"/>
    <p:sldId id="297" r:id="rId20"/>
    <p:sldId id="298" r:id="rId21"/>
    <p:sldId id="261" r:id="rId22"/>
    <p:sldId id="319" r:id="rId23"/>
    <p:sldId id="286" r:id="rId24"/>
    <p:sldId id="290" r:id="rId25"/>
    <p:sldId id="291" r:id="rId26"/>
    <p:sldId id="294" r:id="rId27"/>
    <p:sldId id="276" r:id="rId28"/>
    <p:sldId id="277" r:id="rId29"/>
    <p:sldId id="278" r:id="rId30"/>
    <p:sldId id="279" r:id="rId31"/>
    <p:sldId id="262" r:id="rId32"/>
    <p:sldId id="292" r:id="rId33"/>
    <p:sldId id="320" r:id="rId34"/>
    <p:sldId id="264" r:id="rId35"/>
    <p:sldId id="263" r:id="rId36"/>
    <p:sldId id="266" r:id="rId37"/>
    <p:sldId id="265" r:id="rId38"/>
    <p:sldId id="295" r:id="rId39"/>
    <p:sldId id="270" r:id="rId40"/>
    <p:sldId id="271" r:id="rId41"/>
    <p:sldId id="272" r:id="rId42"/>
    <p:sldId id="273" r:id="rId43"/>
    <p:sldId id="267" r:id="rId44"/>
    <p:sldId id="268" r:id="rId45"/>
    <p:sldId id="325" r:id="rId46"/>
    <p:sldId id="305" r:id="rId47"/>
    <p:sldId id="314" r:id="rId48"/>
    <p:sldId id="315" r:id="rId49"/>
    <p:sldId id="306" r:id="rId50"/>
    <p:sldId id="307" r:id="rId51"/>
    <p:sldId id="308" r:id="rId52"/>
    <p:sldId id="309" r:id="rId53"/>
    <p:sldId id="313" r:id="rId54"/>
    <p:sldId id="312" r:id="rId55"/>
    <p:sldId id="310" r:id="rId56"/>
    <p:sldId id="311" r:id="rId57"/>
    <p:sldId id="326" r:id="rId58"/>
    <p:sldId id="327" r:id="rId59"/>
    <p:sldId id="328" r:id="rId60"/>
    <p:sldId id="280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h Carr" initials="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7B648"/>
    <a:srgbClr val="023E88"/>
    <a:srgbClr val="ED1B23"/>
    <a:srgbClr val="FFF1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4" autoAdjust="0"/>
    <p:restoredTop sz="94660"/>
  </p:normalViewPr>
  <p:slideViewPr>
    <p:cSldViewPr>
      <p:cViewPr varScale="1">
        <p:scale>
          <a:sx n="110" d="100"/>
          <a:sy n="110" d="100"/>
        </p:scale>
        <p:origin x="-16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Seeger" userId="fa65b321e9b56ed4" providerId="LiveId" clId="{C41741D9-BB4E-4686-89EE-8D4C71D70A5A}"/>
    <pc:docChg chg="undo custSel addSld modSld">
      <pc:chgData name="Andrea Seeger" userId="fa65b321e9b56ed4" providerId="LiveId" clId="{C41741D9-BB4E-4686-89EE-8D4C71D70A5A}" dt="2018-02-27T14:38:05.527" v="415" actId="20577"/>
      <pc:docMkLst>
        <pc:docMk/>
      </pc:docMkLst>
      <pc:sldChg chg="modSp">
        <pc:chgData name="Andrea Seeger" userId="fa65b321e9b56ed4" providerId="LiveId" clId="{C41741D9-BB4E-4686-89EE-8D4C71D70A5A}" dt="2018-02-27T14:37:35.174" v="414" actId="20577"/>
        <pc:sldMkLst>
          <pc:docMk/>
          <pc:sldMk cId="0" sldId="281"/>
        </pc:sldMkLst>
        <pc:spChg chg="mod">
          <ac:chgData name="Andrea Seeger" userId="fa65b321e9b56ed4" providerId="LiveId" clId="{C41741D9-BB4E-4686-89EE-8D4C71D70A5A}" dt="2018-02-27T14:37:35.174" v="414" actId="20577"/>
          <ac:spMkLst>
            <pc:docMk/>
            <pc:sldMk cId="0" sldId="281"/>
            <ac:spMk id="3" creationId="{00000000-0000-0000-0000-000000000000}"/>
          </ac:spMkLst>
        </pc:spChg>
      </pc:sldChg>
      <pc:sldChg chg="modSp">
        <pc:chgData name="Andrea Seeger" userId="fa65b321e9b56ed4" providerId="LiveId" clId="{C41741D9-BB4E-4686-89EE-8D4C71D70A5A}" dt="2018-02-27T04:13:18.338" v="140" actId="20577"/>
        <pc:sldMkLst>
          <pc:docMk/>
          <pc:sldMk cId="0" sldId="282"/>
        </pc:sldMkLst>
        <pc:spChg chg="mod">
          <ac:chgData name="Andrea Seeger" userId="fa65b321e9b56ed4" providerId="LiveId" clId="{C41741D9-BB4E-4686-89EE-8D4C71D70A5A}" dt="2018-02-27T04:13:18.338" v="140" actId="20577"/>
          <ac:spMkLst>
            <pc:docMk/>
            <pc:sldMk cId="0" sldId="282"/>
            <ac:spMk id="3" creationId="{00000000-0000-0000-0000-000000000000}"/>
          </ac:spMkLst>
        </pc:spChg>
      </pc:sldChg>
      <pc:sldChg chg="addSp modSp">
        <pc:chgData name="Andrea Seeger" userId="fa65b321e9b56ed4" providerId="LiveId" clId="{C41741D9-BB4E-4686-89EE-8D4C71D70A5A}" dt="2018-02-27T14:38:05.527" v="415" actId="20577"/>
        <pc:sldMkLst>
          <pc:docMk/>
          <pc:sldMk cId="0" sldId="289"/>
        </pc:sldMkLst>
        <pc:spChg chg="mod">
          <ac:chgData name="Andrea Seeger" userId="fa65b321e9b56ed4" providerId="LiveId" clId="{C41741D9-BB4E-4686-89EE-8D4C71D70A5A}" dt="2018-02-27T14:38:05.527" v="415" actId="20577"/>
          <ac:spMkLst>
            <pc:docMk/>
            <pc:sldMk cId="0" sldId="289"/>
            <ac:spMk id="3" creationId="{00000000-0000-0000-0000-000000000000}"/>
          </ac:spMkLst>
        </pc:spChg>
        <pc:spChg chg="add mod">
          <ac:chgData name="Andrea Seeger" userId="fa65b321e9b56ed4" providerId="LiveId" clId="{C41741D9-BB4E-4686-89EE-8D4C71D70A5A}" dt="2018-02-27T04:12:35.020" v="139" actId="20577"/>
          <ac:spMkLst>
            <pc:docMk/>
            <pc:sldMk cId="0" sldId="289"/>
            <ac:spMk id="4" creationId="{33DD2EBD-45F0-4320-918A-73FADB19818C}"/>
          </ac:spMkLst>
        </pc:spChg>
      </pc:sldChg>
      <pc:sldChg chg="modSp">
        <pc:chgData name="Andrea Seeger" userId="fa65b321e9b56ed4" providerId="LiveId" clId="{C41741D9-BB4E-4686-89EE-8D4C71D70A5A}" dt="2018-02-27T14:36:24.810" v="408" actId="20577"/>
        <pc:sldMkLst>
          <pc:docMk/>
          <pc:sldMk cId="0" sldId="294"/>
        </pc:sldMkLst>
        <pc:spChg chg="mod">
          <ac:chgData name="Andrea Seeger" userId="fa65b321e9b56ed4" providerId="LiveId" clId="{C41741D9-BB4E-4686-89EE-8D4C71D70A5A}" dt="2018-02-27T14:36:24.810" v="408" actId="20577"/>
          <ac:spMkLst>
            <pc:docMk/>
            <pc:sldMk cId="0" sldId="294"/>
            <ac:spMk id="3" creationId="{00000000-0000-0000-0000-000000000000}"/>
          </ac:spMkLst>
        </pc:spChg>
      </pc:sldChg>
      <pc:sldChg chg="modSp">
        <pc:chgData name="Andrea Seeger" userId="fa65b321e9b56ed4" providerId="LiveId" clId="{C41741D9-BB4E-4686-89EE-8D4C71D70A5A}" dt="2018-02-27T14:16:37.370" v="218" actId="20577"/>
        <pc:sldMkLst>
          <pc:docMk/>
          <pc:sldMk cId="1639658302" sldId="323"/>
        </pc:sldMkLst>
        <pc:spChg chg="mod">
          <ac:chgData name="Andrea Seeger" userId="fa65b321e9b56ed4" providerId="LiveId" clId="{C41741D9-BB4E-4686-89EE-8D4C71D70A5A}" dt="2018-02-27T14:16:37.370" v="218" actId="20577"/>
          <ac:spMkLst>
            <pc:docMk/>
            <pc:sldMk cId="1639658302" sldId="323"/>
            <ac:spMk id="3" creationId="{00000000-0000-0000-0000-000000000000}"/>
          </ac:spMkLst>
        </pc:spChg>
      </pc:sldChg>
      <pc:sldChg chg="modSp">
        <pc:chgData name="Andrea Seeger" userId="fa65b321e9b56ed4" providerId="LiveId" clId="{C41741D9-BB4E-4686-89EE-8D4C71D70A5A}" dt="2018-02-27T14:36:42.455" v="409" actId="20577"/>
        <pc:sldMkLst>
          <pc:docMk/>
          <pc:sldMk cId="3725970644" sldId="324"/>
        </pc:sldMkLst>
        <pc:spChg chg="mod">
          <ac:chgData name="Andrea Seeger" userId="fa65b321e9b56ed4" providerId="LiveId" clId="{C41741D9-BB4E-4686-89EE-8D4C71D70A5A}" dt="2018-02-27T14:36:42.455" v="409" actId="20577"/>
          <ac:spMkLst>
            <pc:docMk/>
            <pc:sldMk cId="3725970644" sldId="324"/>
            <ac:spMk id="3" creationId="{00000000-0000-0000-0000-000000000000}"/>
          </ac:spMkLst>
        </pc:spChg>
      </pc:sldChg>
      <pc:sldChg chg="modSp">
        <pc:chgData name="Andrea Seeger" userId="fa65b321e9b56ed4" providerId="LiveId" clId="{C41741D9-BB4E-4686-89EE-8D4C71D70A5A}" dt="2018-02-27T14:26:05.760" v="276" actId="20577"/>
        <pc:sldMkLst>
          <pc:docMk/>
          <pc:sldMk cId="3644307120" sldId="325"/>
        </pc:sldMkLst>
        <pc:spChg chg="mod">
          <ac:chgData name="Andrea Seeger" userId="fa65b321e9b56ed4" providerId="LiveId" clId="{C41741D9-BB4E-4686-89EE-8D4C71D70A5A}" dt="2018-02-27T14:26:05.760" v="276" actId="20577"/>
          <ac:spMkLst>
            <pc:docMk/>
            <pc:sldMk cId="3644307120" sldId="325"/>
            <ac:spMk id="3" creationId="{00000000-0000-0000-0000-000000000000}"/>
          </ac:spMkLst>
        </pc:spChg>
      </pc:sldChg>
      <pc:sldChg chg="modSp add">
        <pc:chgData name="Andrea Seeger" userId="fa65b321e9b56ed4" providerId="LiveId" clId="{C41741D9-BB4E-4686-89EE-8D4C71D70A5A}" dt="2018-02-27T14:33:31.910" v="400" actId="20577"/>
        <pc:sldMkLst>
          <pc:docMk/>
          <pc:sldMk cId="1370691424" sldId="326"/>
        </pc:sldMkLst>
        <pc:spChg chg="mod">
          <ac:chgData name="Andrea Seeger" userId="fa65b321e9b56ed4" providerId="LiveId" clId="{C41741D9-BB4E-4686-89EE-8D4C71D70A5A}" dt="2018-02-27T14:10:32.349" v="155"/>
          <ac:spMkLst>
            <pc:docMk/>
            <pc:sldMk cId="1370691424" sldId="326"/>
            <ac:spMk id="2" creationId="{0A7E2AF2-515D-472B-A7FD-DB9335C16A76}"/>
          </ac:spMkLst>
        </pc:spChg>
        <pc:spChg chg="mod">
          <ac:chgData name="Andrea Seeger" userId="fa65b321e9b56ed4" providerId="LiveId" clId="{C41741D9-BB4E-4686-89EE-8D4C71D70A5A}" dt="2018-02-27T14:33:31.910" v="400" actId="20577"/>
          <ac:spMkLst>
            <pc:docMk/>
            <pc:sldMk cId="1370691424" sldId="326"/>
            <ac:spMk id="3" creationId="{37B64893-F511-4A90-B3AA-B0908DBF941E}"/>
          </ac:spMkLst>
        </pc:spChg>
      </pc:sldChg>
      <pc:sldChg chg="modSp add">
        <pc:chgData name="Andrea Seeger" userId="fa65b321e9b56ed4" providerId="LiveId" clId="{C41741D9-BB4E-4686-89EE-8D4C71D70A5A}" dt="2018-02-27T14:29:59.001" v="362" actId="20577"/>
        <pc:sldMkLst>
          <pc:docMk/>
          <pc:sldMk cId="1388979324" sldId="327"/>
        </pc:sldMkLst>
        <pc:spChg chg="mod">
          <ac:chgData name="Andrea Seeger" userId="fa65b321e9b56ed4" providerId="LiveId" clId="{C41741D9-BB4E-4686-89EE-8D4C71D70A5A}" dt="2018-02-27T14:29:59.001" v="362" actId="20577"/>
          <ac:spMkLst>
            <pc:docMk/>
            <pc:sldMk cId="1388979324" sldId="327"/>
            <ac:spMk id="3" creationId="{37B64893-F511-4A90-B3AA-B0908DBF941E}"/>
          </ac:spMkLst>
        </pc:spChg>
      </pc:sldChg>
      <pc:sldChg chg="modSp add">
        <pc:chgData name="Andrea Seeger" userId="fa65b321e9b56ed4" providerId="LiveId" clId="{C41741D9-BB4E-4686-89EE-8D4C71D70A5A}" dt="2018-02-27T14:32:43.288" v="396" actId="20577"/>
        <pc:sldMkLst>
          <pc:docMk/>
          <pc:sldMk cId="4247728806" sldId="328"/>
        </pc:sldMkLst>
        <pc:spChg chg="mod">
          <ac:chgData name="Andrea Seeger" userId="fa65b321e9b56ed4" providerId="LiveId" clId="{C41741D9-BB4E-4686-89EE-8D4C71D70A5A}" dt="2018-02-27T14:32:43.288" v="396" actId="20577"/>
          <ac:spMkLst>
            <pc:docMk/>
            <pc:sldMk cId="4247728806" sldId="328"/>
            <ac:spMk id="3" creationId="{37B64893-F511-4A90-B3AA-B0908DBF941E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3-07T00:30:18.259" idx="2">
    <p:pos x="3328" y="520"/>
    <p:text>Hey Andrea, House's should be Houses, right?</p:text>
    <p:extLst mod="1">
      <p:ext uri="{C676402C-5697-4E1C-873F-D02D1690AC5C}">
        <p15:threadingInfo xmlns:p15="http://schemas.microsoft.com/office/powerpoint/2012/main" xmlns="" timeZoneBias="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3-07T00:32:06.519" idx="3">
    <p:pos x="4450" y="1210"/>
    <p:text>Where you dropping definition back in on this slide?</p:text>
    <p:extLst mod="1">
      <p:ext uri="{C676402C-5697-4E1C-873F-D02D1690AC5C}">
        <p15:threadingInfo xmlns:p15="http://schemas.microsoft.com/office/powerpoint/2012/main" xmlns="" timeZoneBias="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3-07T00:35:04.453" idx="4">
    <p:pos x="5141" y="3175"/>
    <p:text>High efficiency tankless water heater</p:text>
    <p:extLst mod="1">
      <p:ext uri="{C676402C-5697-4E1C-873F-D02D1690AC5C}">
        <p15:threadingInfo xmlns:p15="http://schemas.microsoft.com/office/powerpoint/2012/main" xmlns="" timeZoneBias="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3-07T00:36:07.425" idx="5">
    <p:pos x="5652" y="2686"/>
    <p:text>Finished Garage , Finished rehabbed basement</p:text>
    <p:extLst mod="1">
      <p:ext uri="{C676402C-5697-4E1C-873F-D02D1690AC5C}">
        <p15:threadingInfo xmlns:p15="http://schemas.microsoft.com/office/powerpoint/2012/main" xmlns="" timeZoneBias="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3-07T00:40:15.923" idx="6">
    <p:pos x="5587" y="1642"/>
    <p:text>Watervliet , On one line</p:text>
    <p:extLst mod="1">
      <p:ext uri="{C676402C-5697-4E1C-873F-D02D1690AC5C}">
        <p15:threadingInfo xmlns:p15="http://schemas.microsoft.com/office/powerpoint/2012/main" xmlns="" timeZoneBias="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D749BD-2C16-41DB-852C-BFDFB08DCA3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5F57F3-552D-453E-9672-45E1A3182407}">
      <dgm:prSet/>
      <dgm:spPr/>
      <dgm:t>
        <a:bodyPr/>
        <a:lstStyle/>
        <a:p>
          <a:r>
            <a:rPr lang="en-US" dirty="0"/>
            <a:t> </a:t>
          </a:r>
          <a:r>
            <a:rPr lang="en-US" dirty="0" smtClean="0"/>
            <a:t>Either sales or fails </a:t>
          </a:r>
          <a:r>
            <a:rPr lang="en-US" dirty="0"/>
            <a:t>to sell in a foreclosure </a:t>
          </a:r>
          <a:r>
            <a:rPr lang="en-US" dirty="0" smtClean="0"/>
            <a:t>auction.</a:t>
          </a:r>
          <a:endParaRPr lang="en-US" dirty="0"/>
        </a:p>
      </dgm:t>
    </dgm:pt>
    <dgm:pt modelId="{1657939D-F6F3-49C8-88D3-41BCF08B76BB}" type="parTrans" cxnId="{354CDDE2-436F-4575-8B29-7730F5052A00}">
      <dgm:prSet/>
      <dgm:spPr/>
      <dgm:t>
        <a:bodyPr/>
        <a:lstStyle/>
        <a:p>
          <a:endParaRPr lang="en-US"/>
        </a:p>
      </dgm:t>
    </dgm:pt>
    <dgm:pt modelId="{8C6B4FA1-1F1C-4B47-B9B8-87FC6DD91907}" type="sibTrans" cxnId="{354CDDE2-436F-4575-8B29-7730F5052A00}">
      <dgm:prSet/>
      <dgm:spPr/>
      <dgm:t>
        <a:bodyPr/>
        <a:lstStyle/>
        <a:p>
          <a:endParaRPr lang="en-US"/>
        </a:p>
      </dgm:t>
    </dgm:pt>
    <dgm:pt modelId="{797A4D18-96E3-4F8F-A57B-DEC7C6DA9A28}">
      <dgm:prSet/>
      <dgm:spPr/>
      <dgm:t>
        <a:bodyPr/>
        <a:lstStyle/>
        <a:p>
          <a:r>
            <a:rPr lang="en-US" b="1" dirty="0"/>
            <a:t>Bank owns</a:t>
          </a:r>
          <a:r>
            <a:rPr lang="en-US" dirty="0"/>
            <a:t> the </a:t>
          </a:r>
          <a:r>
            <a:rPr lang="en-US" b="1" dirty="0"/>
            <a:t>property</a:t>
          </a:r>
          <a:r>
            <a:rPr lang="en-US" dirty="0"/>
            <a:t>, handles eviction, pay </a:t>
          </a:r>
          <a:r>
            <a:rPr lang="en-US" dirty="0" smtClean="0"/>
            <a:t>‘s off </a:t>
          </a:r>
          <a:r>
            <a:rPr lang="en-US" dirty="0"/>
            <a:t>tax liens, may be some repairs. </a:t>
          </a:r>
        </a:p>
      </dgm:t>
    </dgm:pt>
    <dgm:pt modelId="{99070E9F-BE95-4979-965B-4394D263C5F1}" type="parTrans" cxnId="{EC08341B-46BB-4F96-A5AE-7E083C271D2F}">
      <dgm:prSet/>
      <dgm:spPr/>
      <dgm:t>
        <a:bodyPr/>
        <a:lstStyle/>
        <a:p>
          <a:endParaRPr lang="en-US"/>
        </a:p>
      </dgm:t>
    </dgm:pt>
    <dgm:pt modelId="{55A39503-D2D1-4D01-9B2D-47228593FD30}" type="sibTrans" cxnId="{EC08341B-46BB-4F96-A5AE-7E083C271D2F}">
      <dgm:prSet/>
      <dgm:spPr/>
      <dgm:t>
        <a:bodyPr/>
        <a:lstStyle/>
        <a:p>
          <a:endParaRPr lang="en-US"/>
        </a:p>
      </dgm:t>
    </dgm:pt>
    <dgm:pt modelId="{FDF07EBF-DC9C-4822-85D4-94C3F6A601FC}">
      <dgm:prSet/>
      <dgm:spPr/>
      <dgm:t>
        <a:bodyPr/>
        <a:lstStyle/>
        <a:p>
          <a:r>
            <a:rPr lang="en-US" dirty="0"/>
            <a:t>Bank will </a:t>
          </a:r>
          <a:r>
            <a:rPr lang="en-US" dirty="0" smtClean="0"/>
            <a:t>contract </a:t>
          </a:r>
          <a:r>
            <a:rPr lang="en-US" dirty="0"/>
            <a:t>with local agent to list the property on the market.</a:t>
          </a:r>
        </a:p>
      </dgm:t>
    </dgm:pt>
    <dgm:pt modelId="{2D9A428B-B260-41F1-B1DD-B91F136D3B76}" type="parTrans" cxnId="{63104C43-B316-4708-B33C-D0CA2EAB6400}">
      <dgm:prSet/>
      <dgm:spPr/>
      <dgm:t>
        <a:bodyPr/>
        <a:lstStyle/>
        <a:p>
          <a:endParaRPr lang="en-US"/>
        </a:p>
      </dgm:t>
    </dgm:pt>
    <dgm:pt modelId="{F65479E6-6A49-4649-8456-31430FB2B531}" type="sibTrans" cxnId="{63104C43-B316-4708-B33C-D0CA2EAB6400}">
      <dgm:prSet/>
      <dgm:spPr/>
      <dgm:t>
        <a:bodyPr/>
        <a:lstStyle/>
        <a:p>
          <a:endParaRPr lang="en-US"/>
        </a:p>
      </dgm:t>
    </dgm:pt>
    <dgm:pt modelId="{35CEA4D0-BE88-4F37-9B73-48BFB195FF37}">
      <dgm:prSet/>
      <dgm:spPr/>
      <dgm:t>
        <a:bodyPr/>
        <a:lstStyle/>
        <a:p>
          <a:r>
            <a:rPr lang="en-US" dirty="0"/>
            <a:t>P</a:t>
          </a:r>
          <a:r>
            <a:rPr lang="en-US" b="1" dirty="0"/>
            <a:t>roperty </a:t>
          </a:r>
          <a:r>
            <a:rPr lang="en-US" dirty="0"/>
            <a:t>reverted to the mortgage lender after the </a:t>
          </a:r>
          <a:r>
            <a:rPr lang="en-US" dirty="0" smtClean="0"/>
            <a:t>property fails to sell at  auction. </a:t>
          </a:r>
          <a:endParaRPr lang="en-US" dirty="0"/>
        </a:p>
      </dgm:t>
    </dgm:pt>
    <dgm:pt modelId="{EB591A16-9088-4A9E-95A5-C06ACACA8839}" type="parTrans" cxnId="{560E6CD4-CABD-4664-A034-F2B651FBF92B}">
      <dgm:prSet/>
      <dgm:spPr/>
      <dgm:t>
        <a:bodyPr/>
        <a:lstStyle/>
        <a:p>
          <a:endParaRPr lang="en-US"/>
        </a:p>
      </dgm:t>
    </dgm:pt>
    <dgm:pt modelId="{F86EB681-9BBA-46F5-9E12-8268FDAC17B9}" type="sibTrans" cxnId="{560E6CD4-CABD-4664-A034-F2B651FBF92B}">
      <dgm:prSet/>
      <dgm:spPr/>
      <dgm:t>
        <a:bodyPr/>
        <a:lstStyle/>
        <a:p>
          <a:endParaRPr lang="en-US"/>
        </a:p>
      </dgm:t>
    </dgm:pt>
    <dgm:pt modelId="{65ABD7D6-4884-49A3-9E39-95A129D9C397}" type="pres">
      <dgm:prSet presAssocID="{1AD749BD-2C16-41DB-852C-BFDFB08DCA3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3BCC14-3EB9-4495-98CC-9B0FECFB3FCE}" type="pres">
      <dgm:prSet presAssocID="{1AD749BD-2C16-41DB-852C-BFDFB08DCA35}" presName="arrow" presStyleLbl="bgShp" presStyleIdx="0" presStyleCnt="1"/>
      <dgm:spPr/>
    </dgm:pt>
    <dgm:pt modelId="{6D0D8335-EF0C-4D3F-ABB0-1F9BB4CB55A0}" type="pres">
      <dgm:prSet presAssocID="{1AD749BD-2C16-41DB-852C-BFDFB08DCA35}" presName="linearProcess" presStyleCnt="0"/>
      <dgm:spPr/>
    </dgm:pt>
    <dgm:pt modelId="{8450D2F6-D07A-4895-B042-3AF8BEE9073E}" type="pres">
      <dgm:prSet presAssocID="{B45F57F3-552D-453E-9672-45E1A3182407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3A0D00-112B-4918-A7CB-730336E43A9F}" type="pres">
      <dgm:prSet presAssocID="{8C6B4FA1-1F1C-4B47-B9B8-87FC6DD91907}" presName="sibTrans" presStyleCnt="0"/>
      <dgm:spPr/>
    </dgm:pt>
    <dgm:pt modelId="{5B503CE1-0224-4D34-BB67-784FAB43F707}" type="pres">
      <dgm:prSet presAssocID="{35CEA4D0-BE88-4F37-9B73-48BFB195FF37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8404BE-12C6-4918-BBFB-17412A8383C1}" type="pres">
      <dgm:prSet presAssocID="{F86EB681-9BBA-46F5-9E12-8268FDAC17B9}" presName="sibTrans" presStyleCnt="0"/>
      <dgm:spPr/>
    </dgm:pt>
    <dgm:pt modelId="{EFDFA600-5F6A-4B48-8092-CEA1D48C8E11}" type="pres">
      <dgm:prSet presAssocID="{797A4D18-96E3-4F8F-A57B-DEC7C6DA9A28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921139-C707-4A70-91C0-0AA2506F2659}" type="pres">
      <dgm:prSet presAssocID="{55A39503-D2D1-4D01-9B2D-47228593FD30}" presName="sibTrans" presStyleCnt="0"/>
      <dgm:spPr/>
    </dgm:pt>
    <dgm:pt modelId="{80D38E1E-686C-47A2-A41F-DE320293652D}" type="pres">
      <dgm:prSet presAssocID="{FDF07EBF-DC9C-4822-85D4-94C3F6A601FC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08341B-46BB-4F96-A5AE-7E083C271D2F}" srcId="{1AD749BD-2C16-41DB-852C-BFDFB08DCA35}" destId="{797A4D18-96E3-4F8F-A57B-DEC7C6DA9A28}" srcOrd="2" destOrd="0" parTransId="{99070E9F-BE95-4979-965B-4394D263C5F1}" sibTransId="{55A39503-D2D1-4D01-9B2D-47228593FD30}"/>
    <dgm:cxn modelId="{FE678C3A-C694-49A5-8F55-AF94BD6273D7}" type="presOf" srcId="{1AD749BD-2C16-41DB-852C-BFDFB08DCA35}" destId="{65ABD7D6-4884-49A3-9E39-95A129D9C397}" srcOrd="0" destOrd="0" presId="urn:microsoft.com/office/officeart/2005/8/layout/hProcess9"/>
    <dgm:cxn modelId="{63104C43-B316-4708-B33C-D0CA2EAB6400}" srcId="{1AD749BD-2C16-41DB-852C-BFDFB08DCA35}" destId="{FDF07EBF-DC9C-4822-85D4-94C3F6A601FC}" srcOrd="3" destOrd="0" parTransId="{2D9A428B-B260-41F1-B1DD-B91F136D3B76}" sibTransId="{F65479E6-6A49-4649-8456-31430FB2B531}"/>
    <dgm:cxn modelId="{94417C2E-0555-40C5-B3FA-8EF7BE557FA5}" type="presOf" srcId="{B45F57F3-552D-453E-9672-45E1A3182407}" destId="{8450D2F6-D07A-4895-B042-3AF8BEE9073E}" srcOrd="0" destOrd="0" presId="urn:microsoft.com/office/officeart/2005/8/layout/hProcess9"/>
    <dgm:cxn modelId="{6C3F8175-C153-4541-9FB5-A4F18B33BFE2}" type="presOf" srcId="{797A4D18-96E3-4F8F-A57B-DEC7C6DA9A28}" destId="{EFDFA600-5F6A-4B48-8092-CEA1D48C8E11}" srcOrd="0" destOrd="0" presId="urn:microsoft.com/office/officeart/2005/8/layout/hProcess9"/>
    <dgm:cxn modelId="{354CDDE2-436F-4575-8B29-7730F5052A00}" srcId="{1AD749BD-2C16-41DB-852C-BFDFB08DCA35}" destId="{B45F57F3-552D-453E-9672-45E1A3182407}" srcOrd="0" destOrd="0" parTransId="{1657939D-F6F3-49C8-88D3-41BCF08B76BB}" sibTransId="{8C6B4FA1-1F1C-4B47-B9B8-87FC6DD91907}"/>
    <dgm:cxn modelId="{FF991510-F097-47BE-A466-BACB08C3163E}" type="presOf" srcId="{35CEA4D0-BE88-4F37-9B73-48BFB195FF37}" destId="{5B503CE1-0224-4D34-BB67-784FAB43F707}" srcOrd="0" destOrd="0" presId="urn:microsoft.com/office/officeart/2005/8/layout/hProcess9"/>
    <dgm:cxn modelId="{6C82A665-830E-4815-A648-704A48DD8F75}" type="presOf" srcId="{FDF07EBF-DC9C-4822-85D4-94C3F6A601FC}" destId="{80D38E1E-686C-47A2-A41F-DE320293652D}" srcOrd="0" destOrd="0" presId="urn:microsoft.com/office/officeart/2005/8/layout/hProcess9"/>
    <dgm:cxn modelId="{560E6CD4-CABD-4664-A034-F2B651FBF92B}" srcId="{1AD749BD-2C16-41DB-852C-BFDFB08DCA35}" destId="{35CEA4D0-BE88-4F37-9B73-48BFB195FF37}" srcOrd="1" destOrd="0" parTransId="{EB591A16-9088-4A9E-95A5-C06ACACA8839}" sibTransId="{F86EB681-9BBA-46F5-9E12-8268FDAC17B9}"/>
    <dgm:cxn modelId="{D2C7AC54-5D0E-48C7-A30F-80CB5F5C86AD}" type="presParOf" srcId="{65ABD7D6-4884-49A3-9E39-95A129D9C397}" destId="{2A3BCC14-3EB9-4495-98CC-9B0FECFB3FCE}" srcOrd="0" destOrd="0" presId="urn:microsoft.com/office/officeart/2005/8/layout/hProcess9"/>
    <dgm:cxn modelId="{FFE19C86-922F-4964-B078-60F5E3492928}" type="presParOf" srcId="{65ABD7D6-4884-49A3-9E39-95A129D9C397}" destId="{6D0D8335-EF0C-4D3F-ABB0-1F9BB4CB55A0}" srcOrd="1" destOrd="0" presId="urn:microsoft.com/office/officeart/2005/8/layout/hProcess9"/>
    <dgm:cxn modelId="{5EA86C75-EF8F-41F9-BB41-007AEFC14EF6}" type="presParOf" srcId="{6D0D8335-EF0C-4D3F-ABB0-1F9BB4CB55A0}" destId="{8450D2F6-D07A-4895-B042-3AF8BEE9073E}" srcOrd="0" destOrd="0" presId="urn:microsoft.com/office/officeart/2005/8/layout/hProcess9"/>
    <dgm:cxn modelId="{8D11D40D-2C92-421A-9B9A-6769B8EB94DF}" type="presParOf" srcId="{6D0D8335-EF0C-4D3F-ABB0-1F9BB4CB55A0}" destId="{1F3A0D00-112B-4918-A7CB-730336E43A9F}" srcOrd="1" destOrd="0" presId="urn:microsoft.com/office/officeart/2005/8/layout/hProcess9"/>
    <dgm:cxn modelId="{1A428A26-E89C-402B-8297-6BF9E807C504}" type="presParOf" srcId="{6D0D8335-EF0C-4D3F-ABB0-1F9BB4CB55A0}" destId="{5B503CE1-0224-4D34-BB67-784FAB43F707}" srcOrd="2" destOrd="0" presId="urn:microsoft.com/office/officeart/2005/8/layout/hProcess9"/>
    <dgm:cxn modelId="{E37EC6E5-5D0E-4519-A78E-7C81D2A4109B}" type="presParOf" srcId="{6D0D8335-EF0C-4D3F-ABB0-1F9BB4CB55A0}" destId="{6A8404BE-12C6-4918-BBFB-17412A8383C1}" srcOrd="3" destOrd="0" presId="urn:microsoft.com/office/officeart/2005/8/layout/hProcess9"/>
    <dgm:cxn modelId="{D806C267-FE2A-4BE5-90AA-C14EB173D80B}" type="presParOf" srcId="{6D0D8335-EF0C-4D3F-ABB0-1F9BB4CB55A0}" destId="{EFDFA600-5F6A-4B48-8092-CEA1D48C8E11}" srcOrd="4" destOrd="0" presId="urn:microsoft.com/office/officeart/2005/8/layout/hProcess9"/>
    <dgm:cxn modelId="{449034DE-7069-41FB-AE90-B1D1B5C4F04F}" type="presParOf" srcId="{6D0D8335-EF0C-4D3F-ABB0-1F9BB4CB55A0}" destId="{37921139-C707-4A70-91C0-0AA2506F2659}" srcOrd="5" destOrd="0" presId="urn:microsoft.com/office/officeart/2005/8/layout/hProcess9"/>
    <dgm:cxn modelId="{03B3B4F4-9A42-4488-AE27-02A339716013}" type="presParOf" srcId="{6D0D8335-EF0C-4D3F-ABB0-1F9BB4CB55A0}" destId="{80D38E1E-686C-47A2-A41F-DE320293652D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A3BCC14-3EB9-4495-98CC-9B0FECFB3FCE}">
      <dsp:nvSpPr>
        <dsp:cNvPr id="0" name=""/>
        <dsp:cNvSpPr/>
      </dsp:nvSpPr>
      <dsp:spPr>
        <a:xfrm>
          <a:off x="617219" y="0"/>
          <a:ext cx="6995160" cy="452244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0D2F6-D07A-4895-B042-3AF8BEE9073E}">
      <dsp:nvSpPr>
        <dsp:cNvPr id="0" name=""/>
        <dsp:cNvSpPr/>
      </dsp:nvSpPr>
      <dsp:spPr>
        <a:xfrm>
          <a:off x="4118" y="1356733"/>
          <a:ext cx="1981051" cy="18089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 </a:t>
          </a:r>
          <a:r>
            <a:rPr lang="en-US" sz="1600" kern="1200" dirty="0" smtClean="0"/>
            <a:t>Either sales or fails </a:t>
          </a:r>
          <a:r>
            <a:rPr lang="en-US" sz="1600" kern="1200" dirty="0"/>
            <a:t>to sell in a foreclosure </a:t>
          </a:r>
          <a:r>
            <a:rPr lang="en-US" sz="1600" kern="1200" dirty="0" smtClean="0"/>
            <a:t>auction.</a:t>
          </a:r>
          <a:endParaRPr lang="en-US" sz="1600" kern="1200" dirty="0"/>
        </a:p>
      </dsp:txBody>
      <dsp:txXfrm>
        <a:off x="4118" y="1356733"/>
        <a:ext cx="1981051" cy="1808978"/>
      </dsp:txXfrm>
    </dsp:sp>
    <dsp:sp modelId="{5B503CE1-0224-4D34-BB67-784FAB43F707}">
      <dsp:nvSpPr>
        <dsp:cNvPr id="0" name=""/>
        <dsp:cNvSpPr/>
      </dsp:nvSpPr>
      <dsp:spPr>
        <a:xfrm>
          <a:off x="2084222" y="1356733"/>
          <a:ext cx="1981051" cy="18089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</a:t>
          </a:r>
          <a:r>
            <a:rPr lang="en-US" sz="1600" b="1" kern="1200" dirty="0"/>
            <a:t>roperty </a:t>
          </a:r>
          <a:r>
            <a:rPr lang="en-US" sz="1600" kern="1200" dirty="0"/>
            <a:t>reverted to the mortgage lender after the </a:t>
          </a:r>
          <a:r>
            <a:rPr lang="en-US" sz="1600" kern="1200" dirty="0" smtClean="0"/>
            <a:t>property fails to sell at  auction. </a:t>
          </a:r>
          <a:endParaRPr lang="en-US" sz="1600" kern="1200" dirty="0"/>
        </a:p>
      </dsp:txBody>
      <dsp:txXfrm>
        <a:off x="2084222" y="1356733"/>
        <a:ext cx="1981051" cy="1808978"/>
      </dsp:txXfrm>
    </dsp:sp>
    <dsp:sp modelId="{EFDFA600-5F6A-4B48-8092-CEA1D48C8E11}">
      <dsp:nvSpPr>
        <dsp:cNvPr id="0" name=""/>
        <dsp:cNvSpPr/>
      </dsp:nvSpPr>
      <dsp:spPr>
        <a:xfrm>
          <a:off x="4164326" y="1356733"/>
          <a:ext cx="1981051" cy="18089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Bank owns</a:t>
          </a:r>
          <a:r>
            <a:rPr lang="en-US" sz="1600" kern="1200" dirty="0"/>
            <a:t> the </a:t>
          </a:r>
          <a:r>
            <a:rPr lang="en-US" sz="1600" b="1" kern="1200" dirty="0"/>
            <a:t>property</a:t>
          </a:r>
          <a:r>
            <a:rPr lang="en-US" sz="1600" kern="1200" dirty="0"/>
            <a:t>, handles eviction, pay </a:t>
          </a:r>
          <a:r>
            <a:rPr lang="en-US" sz="1600" kern="1200" dirty="0" smtClean="0"/>
            <a:t>‘s off </a:t>
          </a:r>
          <a:r>
            <a:rPr lang="en-US" sz="1600" kern="1200" dirty="0"/>
            <a:t>tax liens, may be some repairs. </a:t>
          </a:r>
        </a:p>
      </dsp:txBody>
      <dsp:txXfrm>
        <a:off x="4164326" y="1356733"/>
        <a:ext cx="1981051" cy="1808978"/>
      </dsp:txXfrm>
    </dsp:sp>
    <dsp:sp modelId="{80D38E1E-686C-47A2-A41F-DE320293652D}">
      <dsp:nvSpPr>
        <dsp:cNvPr id="0" name=""/>
        <dsp:cNvSpPr/>
      </dsp:nvSpPr>
      <dsp:spPr>
        <a:xfrm>
          <a:off x="6244430" y="1356733"/>
          <a:ext cx="1981051" cy="18089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Bank will </a:t>
          </a:r>
          <a:r>
            <a:rPr lang="en-US" sz="1600" kern="1200" dirty="0" smtClean="0"/>
            <a:t>contract </a:t>
          </a:r>
          <a:r>
            <a:rPr lang="en-US" sz="1600" kern="1200" dirty="0"/>
            <a:t>with local agent to list the property on the market.</a:t>
          </a:r>
        </a:p>
      </dsp:txBody>
      <dsp:txXfrm>
        <a:off x="6244430" y="1356733"/>
        <a:ext cx="1981051" cy="18089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3AE12-100B-495F-9652-F167EC38187E}" type="datetimeFigureOut">
              <a:rPr lang="en-US" smtClean="0"/>
              <a:pPr/>
              <a:t>4/27/2018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A8C3B-642E-4274-8089-51120CDBD6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56959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96333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50846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1994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505795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70184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8C3B-642E-4274-8089-51120CDBD644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0C6F-5D87-4FFA-9A26-4A1D64B845CF}" type="datetimeFigureOut">
              <a:rPr lang="en-US" smtClean="0"/>
              <a:pPr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6C3-3262-4E8E-A2DF-25D6458DDA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 dir="in"/>
    <p:sndAc>
      <p:stSnd>
        <p:snd r:embed="rId1" name="arrow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0C6F-5D87-4FFA-9A26-4A1D64B845CF}" type="datetimeFigureOut">
              <a:rPr lang="en-US" smtClean="0"/>
              <a:pPr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6C3-3262-4E8E-A2DF-25D6458DDA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 dir="in"/>
    <p:sndAc>
      <p:stSnd>
        <p:snd r:embed="rId1" name="arrow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0C6F-5D87-4FFA-9A26-4A1D64B845CF}" type="datetimeFigureOut">
              <a:rPr lang="en-US" smtClean="0"/>
              <a:pPr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6C3-3262-4E8E-A2DF-25D6458DDA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 dir="in"/>
    <p:sndAc>
      <p:stSnd>
        <p:snd r:embed="rId1" name="arrow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0C6F-5D87-4FFA-9A26-4A1D64B845CF}" type="datetimeFigureOut">
              <a:rPr lang="en-US" smtClean="0"/>
              <a:pPr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6C3-3262-4E8E-A2DF-25D6458DDA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 dir="in"/>
    <p:sndAc>
      <p:stSnd>
        <p:snd r:embed="rId1" name="arrow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0C6F-5D87-4FFA-9A26-4A1D64B845CF}" type="datetimeFigureOut">
              <a:rPr lang="en-US" smtClean="0"/>
              <a:pPr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6C3-3262-4E8E-A2DF-25D6458DDA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 dir="in"/>
    <p:sndAc>
      <p:stSnd>
        <p:snd r:embed="rId1" name="arrow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0C6F-5D87-4FFA-9A26-4A1D64B845CF}" type="datetimeFigureOut">
              <a:rPr lang="en-US" smtClean="0"/>
              <a:pPr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6C3-3262-4E8E-A2DF-25D6458DDA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 dir="in"/>
    <p:sndAc>
      <p:stSnd>
        <p:snd r:embed="rId1" name="arrow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0C6F-5D87-4FFA-9A26-4A1D64B845CF}" type="datetimeFigureOut">
              <a:rPr lang="en-US" smtClean="0"/>
              <a:pPr/>
              <a:t>4/27/2018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6C3-3262-4E8E-A2DF-25D6458DDA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 dir="in"/>
    <p:sndAc>
      <p:stSnd>
        <p:snd r:embed="rId1" name="arrow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0C6F-5D87-4FFA-9A26-4A1D64B845CF}" type="datetimeFigureOut">
              <a:rPr lang="en-US" smtClean="0"/>
              <a:pPr/>
              <a:t>4/27/2018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6C3-3262-4E8E-A2DF-25D6458DDA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 dir="in"/>
    <p:sndAc>
      <p:stSnd>
        <p:snd r:embed="rId1" name="arrow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0C6F-5D87-4FFA-9A26-4A1D64B845CF}" type="datetimeFigureOut">
              <a:rPr lang="en-US" smtClean="0"/>
              <a:pPr/>
              <a:t>4/27/2018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6C3-3262-4E8E-A2DF-25D6458DDA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 dir="in"/>
    <p:sndAc>
      <p:stSnd>
        <p:snd r:embed="rId1" name="arrow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0C6F-5D87-4FFA-9A26-4A1D64B845CF}" type="datetimeFigureOut">
              <a:rPr lang="en-US" smtClean="0"/>
              <a:pPr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6C3-3262-4E8E-A2DF-25D6458DDA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 dir="in"/>
    <p:sndAc>
      <p:stSnd>
        <p:snd r:embed="rId1" name="arrow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0C6F-5D87-4FFA-9A26-4A1D64B845CF}" type="datetimeFigureOut">
              <a:rPr lang="en-US" smtClean="0"/>
              <a:pPr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6C3-3262-4E8E-A2DF-25D6458DDA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 dir="in"/>
    <p:sndAc>
      <p:stSnd>
        <p:snd r:embed="rId1" name="arrow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70C6F-5D87-4FFA-9A26-4A1D64B845CF}" type="datetimeFigureOut">
              <a:rPr lang="en-US" smtClean="0"/>
              <a:pPr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EF6C3-3262-4E8E-A2DF-25D6458DDA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zoom dir="in"/>
    <p:sndAc>
      <p:stSnd>
        <p:snd r:embed="rId13" name="arrow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5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audio" Target="../media/audio1.wav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comments" Target="../comments/commen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Carr Real Estate Live Seminar flyer.jpg">
            <a:extLst>
              <a:ext uri="{FF2B5EF4-FFF2-40B4-BE49-F238E27FC236}">
                <a16:creationId xmlns:a16="http://schemas.microsoft.com/office/drawing/2014/main" xmlns="" id="{A593697A-F171-49E9-8048-67D6CEC8F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t="12341" b="48326"/>
          <a:stretch/>
        </p:blipFill>
        <p:spPr>
          <a:xfrm>
            <a:off x="20" y="-33997"/>
            <a:ext cx="9143980" cy="449579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B46C61B4-A772-4B61-99F8-60C21D93993E}"/>
              </a:ext>
            </a:extLst>
          </p:cNvPr>
          <p:cNvSpPr txBox="1">
            <a:spLocks/>
          </p:cNvSpPr>
          <p:nvPr/>
        </p:nvSpPr>
        <p:spPr>
          <a:xfrm>
            <a:off x="0" y="4267200"/>
            <a:ext cx="9144000" cy="1418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37B6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V Boli" panose="02000500030200090000" pitchFamily="2" charset="0"/>
              </a:rPr>
              <a:t>FIX &amp; FLIP HOUSE’S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FBD12747-5201-493F-938A-DF15A35EBA3F}"/>
              </a:ext>
            </a:extLst>
          </p:cNvPr>
          <p:cNvSpPr txBox="1">
            <a:spLocks/>
          </p:cNvSpPr>
          <p:nvPr/>
        </p:nvSpPr>
        <p:spPr>
          <a:xfrm>
            <a:off x="0" y="5387926"/>
            <a:ext cx="9143980" cy="1774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i="1" dirty="0">
                <a:solidFill>
                  <a:srgbClr val="37B648"/>
                </a:solidFill>
              </a:rPr>
              <a:t>Create passive income, Buying and Holding multi unit properties &amp; Flipping Houses</a:t>
            </a:r>
          </a:p>
          <a:p>
            <a:pPr algn="ctr"/>
            <a:endParaRPr lang="en-US" sz="2800" i="1" dirty="0">
              <a:solidFill>
                <a:srgbClr val="37B6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9214549"/>
      </p:ext>
    </p:extLst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162800" cy="14176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6 MCELWAIN AVE COHOES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582" y="1415293"/>
            <a:ext cx="8229600" cy="50617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Scope Of Work</a:t>
            </a:r>
          </a:p>
          <a:p>
            <a:r>
              <a:rPr lang="en-US" dirty="0"/>
              <a:t>Determine your order of repairs, (very crucial).</a:t>
            </a:r>
          </a:p>
          <a:p>
            <a:pPr lvl="1"/>
            <a:r>
              <a:rPr lang="en-US" dirty="0"/>
              <a:t>Repairs have to be made in a timely fashion, so one thing does not get ahead of the other. </a:t>
            </a:r>
          </a:p>
          <a:p>
            <a:pPr lvl="1"/>
            <a:r>
              <a:rPr lang="en-US" i="1" dirty="0">
                <a:solidFill>
                  <a:srgbClr val="37B648"/>
                </a:solidFill>
              </a:rPr>
              <a:t>Example (re-sheet rocking a interior wall before you decide if there will be plumbing or electricity running through, deciding on floor plan and bath, and kitchen layout yearly in the planning stage is crucial.</a:t>
            </a:r>
          </a:p>
          <a:p>
            <a:r>
              <a:rPr lang="en-US" dirty="0"/>
              <a:t>Determine timeline and expected completion date. Absolutely a MUST.</a:t>
            </a:r>
          </a:p>
          <a:p>
            <a:r>
              <a:rPr lang="en-US" dirty="0"/>
              <a:t>Market analysis to see what the value would be once property is rehabbed. Also called AVR (after repair value).</a:t>
            </a:r>
          </a:p>
        </p:txBody>
      </p:sp>
    </p:spTree>
    <p:extLst>
      <p:ext uri="{BB962C8B-B14F-4D97-AF65-F5344CB8AC3E}">
        <p14:creationId xmlns:p14="http://schemas.microsoft.com/office/powerpoint/2010/main" xmlns="" val="1639658302"/>
      </p:ext>
    </p:extLst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6553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DOING YOUR HOMEWORK ON A PROPERTY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68" y="1524000"/>
            <a:ext cx="8194431" cy="5334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Once You Find A Property You Would Like To Invest In (Fix &amp; Flip)</a:t>
            </a:r>
          </a:p>
          <a:p>
            <a:r>
              <a:rPr lang="en-US" sz="2400" dirty="0"/>
              <a:t>Compare the neighborhood location</a:t>
            </a:r>
          </a:p>
          <a:p>
            <a:pPr lvl="1"/>
            <a:r>
              <a:rPr lang="en-US" sz="2400" dirty="0">
                <a:solidFill>
                  <a:srgbClr val="37B648"/>
                </a:solidFill>
              </a:rPr>
              <a:t>All real estate is about location, location, LOCATION!</a:t>
            </a:r>
          </a:p>
          <a:p>
            <a:r>
              <a:rPr lang="en-US" sz="2400" dirty="0"/>
              <a:t>You want to look for the worst house on the street </a:t>
            </a:r>
          </a:p>
          <a:p>
            <a:pPr lvl="1"/>
            <a:r>
              <a:rPr lang="en-US" sz="2000" dirty="0"/>
              <a:t>Ideally there is only one on the street that needs rehab </a:t>
            </a:r>
          </a:p>
          <a:p>
            <a:pPr lvl="1"/>
            <a:r>
              <a:rPr lang="en-US" sz="2000" dirty="0"/>
              <a:t>If there is more than one property that needs repair, that falls in the category of possibly a BAD LOCATION.</a:t>
            </a:r>
          </a:p>
          <a:p>
            <a:r>
              <a:rPr lang="en-US" sz="2400" dirty="0"/>
              <a:t>Pick your location wisely or you might find it difficult to sell once all the repairs are completed. </a:t>
            </a:r>
          </a:p>
          <a:p>
            <a:r>
              <a:rPr lang="en-US" sz="2400" dirty="0"/>
              <a:t>Your ARV (After Repair Value) MUST be determined before you purchase any property.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1143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AFTER REPAIR VALUE (ARV)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3378"/>
            <a:ext cx="8229600" cy="5019822"/>
          </a:xfrm>
        </p:spPr>
        <p:txBody>
          <a:bodyPr>
            <a:normAutofit/>
          </a:bodyPr>
          <a:lstStyle/>
          <a:p>
            <a:r>
              <a:rPr lang="en-US" sz="2800" dirty="0"/>
              <a:t>AVR on 6 McelWain Ave Cohoes was $150,000.</a:t>
            </a:r>
          </a:p>
          <a:p>
            <a:pPr lvl="1"/>
            <a:r>
              <a:rPr lang="en-US" sz="2400" dirty="0"/>
              <a:t>That was what I thought the property to be worth once all work was completed.</a:t>
            </a:r>
          </a:p>
          <a:p>
            <a:pPr lvl="1"/>
            <a:r>
              <a:rPr lang="en-US" sz="2400" dirty="0"/>
              <a:t>You figure this out by the comparable sales of the houses in the area.</a:t>
            </a:r>
          </a:p>
          <a:p>
            <a:r>
              <a:rPr lang="en-US" sz="2800" dirty="0"/>
              <a:t>Once you know the AVR, you can begin to calculate cost of repair, as well as holding cost.</a:t>
            </a:r>
          </a:p>
          <a:p>
            <a:pPr lvl="1"/>
            <a:r>
              <a:rPr lang="en-US" sz="2400" dirty="0"/>
              <a:t>Take purchase price, repair cost, holding cost, Minus AVR and that net figure must be attractive enough to take all the risk. Every flip is unique.</a:t>
            </a:r>
          </a:p>
        </p:txBody>
      </p:sp>
    </p:spTree>
    <p:extLst>
      <p:ext uri="{BB962C8B-B14F-4D97-AF65-F5344CB8AC3E}">
        <p14:creationId xmlns:p14="http://schemas.microsoft.com/office/powerpoint/2010/main" xmlns="" val="3725970644"/>
      </p:ext>
    </p:extLst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70624_180034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b="2485"/>
          <a:stretch/>
        </p:blipFill>
        <p:spPr>
          <a:xfrm rot="5400000">
            <a:off x="-603504" y="603504"/>
            <a:ext cx="6858000" cy="5650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049" y="365125"/>
            <a:ext cx="2572954" cy="55303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100" dirty="0"/>
              <a:t>6 MCELWAIN AVE COHOES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70613_114843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13053" r="2946" b="-1"/>
          <a:stretch/>
        </p:blipFill>
        <p:spPr>
          <a:xfrm rot="10800000"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B547373F-AF2E-4907-B442-9F902B387F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0075" y="-4763"/>
            <a:ext cx="2500311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190501"/>
            <a:ext cx="2164556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chemeClr val="bg1"/>
                </a:solidFill>
              </a:rPr>
              <a:t>KITCHEN (IN PROGRESS)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70622_174256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8324" r="3342" b="-1"/>
          <a:stretch/>
        </p:blipFill>
        <p:spPr>
          <a:xfrm rot="10800000"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chemeClr val="bg1"/>
                </a:solidFill>
              </a:rPr>
              <a:t>KITCHEN ( AFTER)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20170118_203324.jpg">
            <a:extLst>
              <a:ext uri="{FF2B5EF4-FFF2-40B4-BE49-F238E27FC236}">
                <a16:creationId xmlns:a16="http://schemas.microsoft.com/office/drawing/2014/main" xmlns="" id="{4B537ADE-E105-4F46-AC67-7A28F0004B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675" r="23554"/>
          <a:stretch/>
        </p:blipFill>
        <p:spPr>
          <a:xfrm rot="5400000">
            <a:off x="4731392" y="-160074"/>
            <a:ext cx="4253215" cy="4572001"/>
          </a:xfrm>
          <a:prstGeom prst="rect">
            <a:avLst/>
          </a:prstGeom>
        </p:spPr>
      </p:pic>
      <p:pic>
        <p:nvPicPr>
          <p:cNvPr id="4" name="Content Placeholder 3" descr="20170118_143516.jpg"/>
          <p:cNvPicPr>
            <a:picLocks noGrp="1" noChangeAspect="1"/>
          </p:cNvPicPr>
          <p:nvPr>
            <p:ph idx="1"/>
          </p:nvPr>
        </p:nvPicPr>
        <p:blipFill rotWithShape="1">
          <a:blip r:embed="rId5" cstate="print"/>
          <a:srcRect r="30241"/>
          <a:stretch/>
        </p:blipFill>
        <p:spPr>
          <a:xfrm rot="5400000">
            <a:off x="159731" y="-159731"/>
            <a:ext cx="4252532" cy="4571995"/>
          </a:xfrm>
          <a:prstGeom prst="rect">
            <a:avLst/>
          </a:prstGeom>
        </p:spPr>
      </p:pic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xmlns="" id="{EBAD6A72-88E8-42F7-88B9-CAF744536BE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xmlns="" id="{C800968E-0A99-46C4-A9B2-6A63AC66F4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Tankless Water heater install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zoom dir="in"/>
    <p:sndAc>
      <p:stSnd>
        <p:snd r:embed="rId3" name="arrow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70622_174102 (1)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16408" r="13821"/>
          <a:stretch/>
        </p:blipFill>
        <p:spPr>
          <a:xfrm rot="5400000">
            <a:off x="4731392" y="-160074"/>
            <a:ext cx="4253215" cy="4572001"/>
          </a:xfrm>
          <a:prstGeom prst="rect">
            <a:avLst/>
          </a:prstGeom>
        </p:spPr>
      </p:pic>
      <p:pic>
        <p:nvPicPr>
          <p:cNvPr id="5" name="Content Placeholder 3" descr="20170620_163606.jpg">
            <a:extLst>
              <a:ext uri="{FF2B5EF4-FFF2-40B4-BE49-F238E27FC236}">
                <a16:creationId xmlns:a16="http://schemas.microsoft.com/office/drawing/2014/main" xmlns="" id="{65ECFC07-6F21-4DD3-9DF4-8CD50E2ABB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941" r="27300"/>
          <a:stretch/>
        </p:blipFill>
        <p:spPr>
          <a:xfrm rot="5400000">
            <a:off x="159731" y="-159731"/>
            <a:ext cx="4252532" cy="457199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BAD6A72-88E8-42F7-88B9-CAF744536BE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800968E-0A99-46C4-A9B2-6A63AC66F4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Garage &amp; Basement Finished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zoom dir="in"/>
    <p:sndAc>
      <p:stSnd>
        <p:snd r:embed="rId3" name="arrow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95422"/>
            <a:ext cx="6477000" cy="112221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6 MCELWAIN AVE COHOES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/>
          <a:lstStyle/>
          <a:p>
            <a:r>
              <a:rPr lang="en-US" dirty="0"/>
              <a:t>Purchased Property for </a:t>
            </a:r>
            <a:r>
              <a:rPr lang="en-US" dirty="0">
                <a:solidFill>
                  <a:srgbClr val="FF0000"/>
                </a:solidFill>
              </a:rPr>
              <a:t>$80,000</a:t>
            </a:r>
          </a:p>
          <a:p>
            <a:r>
              <a:rPr lang="en-US" dirty="0"/>
              <a:t>Repair cost </a:t>
            </a:r>
            <a:r>
              <a:rPr lang="en-US" dirty="0">
                <a:solidFill>
                  <a:srgbClr val="FF0000"/>
                </a:solidFill>
              </a:rPr>
              <a:t>$8,500</a:t>
            </a:r>
          </a:p>
          <a:p>
            <a:r>
              <a:rPr lang="en-US" dirty="0"/>
              <a:t> School and Property taxes prorated 3 months were </a:t>
            </a:r>
            <a:r>
              <a:rPr lang="en-US" dirty="0">
                <a:solidFill>
                  <a:srgbClr val="FF0000"/>
                </a:solidFill>
              </a:rPr>
              <a:t>$1,400 </a:t>
            </a:r>
            <a:r>
              <a:rPr lang="en-US" dirty="0"/>
              <a:t>, Additional holding cost </a:t>
            </a:r>
            <a:r>
              <a:rPr lang="en-US" dirty="0">
                <a:solidFill>
                  <a:srgbClr val="FF0000"/>
                </a:solidFill>
              </a:rPr>
              <a:t>$300.00</a:t>
            </a:r>
          </a:p>
          <a:p>
            <a:r>
              <a:rPr lang="en-US" dirty="0"/>
              <a:t>Remodeled Kitchen, bathrooms, basement, electrical, garage, landscaping, and plumbing.</a:t>
            </a:r>
          </a:p>
          <a:p>
            <a:r>
              <a:rPr lang="en-US" dirty="0"/>
              <a:t>Listed the property for </a:t>
            </a:r>
            <a:r>
              <a:rPr lang="en-US" dirty="0">
                <a:solidFill>
                  <a:srgbClr val="00B050"/>
                </a:solidFill>
              </a:rPr>
              <a:t>$149,000</a:t>
            </a:r>
          </a:p>
          <a:p>
            <a:r>
              <a:rPr lang="en-US" dirty="0"/>
              <a:t>Sold multiple offers </a:t>
            </a:r>
            <a:r>
              <a:rPr lang="en-US" dirty="0">
                <a:solidFill>
                  <a:srgbClr val="00B050"/>
                </a:solidFill>
              </a:rPr>
              <a:t>$153,000</a:t>
            </a:r>
          </a:p>
          <a:p>
            <a:r>
              <a:rPr lang="en-US" dirty="0"/>
              <a:t>Net proceeds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1A3588-D0D1-4C92-A930-4C08324C465A}"/>
              </a:ext>
            </a:extLst>
          </p:cNvPr>
          <p:cNvSpPr txBox="1"/>
          <p:nvPr/>
        </p:nvSpPr>
        <p:spPr>
          <a:xfrm>
            <a:off x="5638800" y="5668835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 </a:t>
            </a:r>
            <a:r>
              <a:rPr lang="en-US" sz="6000" dirty="0">
                <a:solidFill>
                  <a:srgbClr val="00B050"/>
                </a:solidFill>
              </a:rPr>
              <a:t>$62,600</a:t>
            </a:r>
            <a:endParaRPr lang="en-US" sz="6000" dirty="0"/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9151"/>
            <a:ext cx="7086600" cy="117848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CLOSING CHECKS</a:t>
            </a:r>
          </a:p>
        </p:txBody>
      </p:sp>
      <p:pic>
        <p:nvPicPr>
          <p:cNvPr id="4" name="Content Placeholder 3" descr="20170809_113439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14074" t="1464" r="5039"/>
          <a:stretch/>
        </p:blipFill>
        <p:spPr>
          <a:xfrm rot="5400000">
            <a:off x="2387647" y="782591"/>
            <a:ext cx="5143448" cy="6413543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EEC659DA-0FC7-49EF-8036-2EFD71B626E5}"/>
              </a:ext>
            </a:extLst>
          </p:cNvPr>
          <p:cNvSpPr/>
          <p:nvPr/>
        </p:nvSpPr>
        <p:spPr>
          <a:xfrm>
            <a:off x="6515648" y="1981200"/>
            <a:ext cx="12192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2D5C2917-5362-4342-8A1D-A59345E5221A}"/>
              </a:ext>
            </a:extLst>
          </p:cNvPr>
          <p:cNvSpPr/>
          <p:nvPr/>
        </p:nvSpPr>
        <p:spPr>
          <a:xfrm>
            <a:off x="6248400" y="4800600"/>
            <a:ext cx="12192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E5655-A264-41C7-907E-715BEBCF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67286"/>
            <a:ext cx="7162800" cy="115035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MV Boli" panose="02000500030200090000" pitchFamily="2" charset="0"/>
              </a:rPr>
              <a:t>FIX &amp; FLIP HOUSE’S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5B2221CB-A201-4DE4-A12A-E33123650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353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 Passive Income, Buying And Holding Multi Unit Properties &amp; Flipping Houses</a:t>
            </a:r>
          </a:p>
          <a:p>
            <a:pPr algn="ctr"/>
            <a:endParaRPr lang="en-US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9265261"/>
      </p:ext>
    </p:extLst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BANK RECEIPT</a:t>
            </a:r>
          </a:p>
        </p:txBody>
      </p:sp>
      <p:pic>
        <p:nvPicPr>
          <p:cNvPr id="4" name="Content Placeholder 3" descr="20170809_115057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11221" t="15819" b="5051"/>
          <a:stretch/>
        </p:blipFill>
        <p:spPr>
          <a:xfrm rot="5400000">
            <a:off x="1840915" y="2015806"/>
            <a:ext cx="5233567" cy="3886201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D0E8EB91-2627-4931-A2B7-DDC1006B1095}"/>
              </a:ext>
            </a:extLst>
          </p:cNvPr>
          <p:cNvSpPr/>
          <p:nvPr/>
        </p:nvSpPr>
        <p:spPr>
          <a:xfrm>
            <a:off x="4795325" y="3886200"/>
            <a:ext cx="12192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20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r="2" b="8982"/>
          <a:stretch/>
        </p:blipFill>
        <p:spPr>
          <a:xfrm>
            <a:off x="20" y="10"/>
            <a:ext cx="5650972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049" y="365125"/>
            <a:ext cx="2572954" cy="55303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700" dirty="0"/>
              <a:t>908 24</a:t>
            </a:r>
            <a:r>
              <a:rPr lang="en-US" sz="3700" baseline="30000" dirty="0"/>
              <a:t>TH</a:t>
            </a:r>
            <a:r>
              <a:rPr lang="en-US" sz="3700" dirty="0"/>
              <a:t> STREET, WATERVLIET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 descr="IMG00082-20100525-1451.jpg">
            <a:extLst>
              <a:ext uri="{FF2B5EF4-FFF2-40B4-BE49-F238E27FC236}">
                <a16:creationId xmlns:a16="http://schemas.microsoft.com/office/drawing/2014/main" xmlns="" id="{27A98380-D41D-48AC-87CB-CD4CB4E9D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5" name="Down Arrow 7">
            <a:extLst>
              <a:ext uri="{FF2B5EF4-FFF2-40B4-BE49-F238E27FC236}">
                <a16:creationId xmlns:a16="http://schemas.microsoft.com/office/drawing/2014/main" xmlns="" id="{B547373F-AF2E-4907-B442-9F902B387F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0075" y="-4763"/>
            <a:ext cx="2500311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190501"/>
            <a:ext cx="2164556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UPSTAIRS HALL WAY GUTTED</a:t>
            </a:r>
            <a:endParaRPr lang="en-US" sz="3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3874790"/>
      </p:ext>
    </p:extLst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00090-20100525-1454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chemeClr val="bg1"/>
                </a:solidFill>
              </a:rPr>
              <a:t>Stair Way /Foyer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00097-20100525-1457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chemeClr val="bg1"/>
                </a:solidFill>
              </a:rPr>
              <a:t>Kitchen ( before)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25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B547373F-AF2E-4907-B442-9F902B387F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0075" y="-4763"/>
            <a:ext cx="2500311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190501"/>
            <a:ext cx="2164556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chemeClr val="bg1"/>
                </a:solidFill>
              </a:rPr>
              <a:t>Kitchen </a:t>
            </a:r>
            <a:br>
              <a:rPr lang="en-US" sz="3100" dirty="0">
                <a:solidFill>
                  <a:schemeClr val="bg1"/>
                </a:solidFill>
              </a:rPr>
            </a:br>
            <a:r>
              <a:rPr lang="en-US" sz="3100" dirty="0">
                <a:solidFill>
                  <a:schemeClr val="bg1"/>
                </a:solidFill>
              </a:rPr>
              <a:t>(after)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REPAIRS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30763"/>
          </a:xfrm>
        </p:spPr>
        <p:txBody>
          <a:bodyPr>
            <a:normAutofit fontScale="92500"/>
          </a:bodyPr>
          <a:lstStyle/>
          <a:p>
            <a:r>
              <a:rPr lang="en-US" dirty="0"/>
              <a:t>Before you start any fix &amp; flip project: </a:t>
            </a:r>
          </a:p>
          <a:p>
            <a:pPr lvl="1"/>
            <a:r>
              <a:rPr lang="en-US" dirty="0"/>
              <a:t>Walk through property multiple times.</a:t>
            </a:r>
          </a:p>
          <a:p>
            <a:pPr lvl="1"/>
            <a:r>
              <a:rPr lang="en-US" dirty="0"/>
              <a:t>Figure out what you can save from the materials and features that already exist in the house.</a:t>
            </a:r>
          </a:p>
          <a:p>
            <a:r>
              <a:rPr lang="en-US" dirty="0"/>
              <a:t>Try to save kitchens, bathrooms, doors, and moldings on most projects. </a:t>
            </a:r>
          </a:p>
          <a:p>
            <a:pPr lvl="1"/>
            <a:r>
              <a:rPr lang="en-US" dirty="0"/>
              <a:t>Very costly to replace. </a:t>
            </a:r>
          </a:p>
          <a:p>
            <a:pPr lvl="1"/>
            <a:r>
              <a:rPr lang="en-US" dirty="0"/>
              <a:t>These items can be fixed or enhanced in some way to make them look better than they once appeared.</a:t>
            </a:r>
          </a:p>
          <a:p>
            <a:pPr lvl="1"/>
            <a:r>
              <a:rPr lang="en-US" dirty="0"/>
              <a:t>Saving these items can mean staying within budget.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00108-20100602-1257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B547373F-AF2E-4907-B442-9F902B387F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0075" y="-4763"/>
            <a:ext cx="2500311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190501"/>
            <a:ext cx="2164556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chemeClr val="bg1"/>
                </a:solidFill>
              </a:rPr>
              <a:t>Roof  (before)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21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chemeClr val="bg1"/>
                </a:solidFill>
              </a:rPr>
              <a:t>Roof (after)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00100-20100528-1508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B547373F-AF2E-4907-B442-9F902B387F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0075" y="-4763"/>
            <a:ext cx="2500311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190501"/>
            <a:ext cx="2164556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chemeClr val="bg1"/>
                </a:solidFill>
              </a:rPr>
              <a:t>Stair way (before)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2845"/>
            <a:ext cx="7162800" cy="119255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GET STARTED TODAY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FLIPPING HOUSE’S</a:t>
            </a:r>
          </a:p>
        </p:txBody>
      </p:sp>
      <p:pic>
        <p:nvPicPr>
          <p:cNvPr id="4" name="Content Placeholder 3" descr="Carr, Rich Real Estate real estate signs (2) (1)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066800" y="1497355"/>
            <a:ext cx="6822184" cy="4903445"/>
          </a:xfrm>
          <a:effectLst>
            <a:outerShdw blurRad="50800" dist="38100" sx="103000" sy="1030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00184-20100722-1557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chemeClr val="bg1"/>
                </a:solidFill>
              </a:rPr>
              <a:t>Stairway (after)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</a:rPr>
              <a:t>                POOL (BEFORE)</a:t>
            </a:r>
          </a:p>
        </p:txBody>
      </p:sp>
      <p:pic>
        <p:nvPicPr>
          <p:cNvPr id="6" name="Content Placeholder 3" descr="pool.jpg">
            <a:extLst>
              <a:ext uri="{FF2B5EF4-FFF2-40B4-BE49-F238E27FC236}">
                <a16:creationId xmlns:a16="http://schemas.microsoft.com/office/drawing/2014/main" xmlns="" id="{5949DA90-ABDE-4FCF-8BFA-375F991493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6514" r="1286" b="-2"/>
          <a:stretch/>
        </p:blipFill>
        <p:spPr>
          <a:xfrm>
            <a:off x="2234565" y="1752600"/>
            <a:ext cx="4674870" cy="4272681"/>
          </a:xfrm>
          <a:prstGeom prst="rect">
            <a:avLst/>
          </a:prstGeom>
        </p:spPr>
      </p:pic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POOL FILLED IN (AFTER) </a:t>
            </a:r>
          </a:p>
        </p:txBody>
      </p:sp>
      <p:pic>
        <p:nvPicPr>
          <p:cNvPr id="4" name="Content Placeholder 3" descr="IMG00166-20100716-154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143001" y="1447800"/>
            <a:ext cx="7010399" cy="5017970"/>
          </a:xfrm>
        </p:spPr>
      </p:pic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</a:rPr>
              <a:t>                908 24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STREET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Purchased </a:t>
            </a:r>
            <a:r>
              <a:rPr lang="en-US" dirty="0" smtClean="0"/>
              <a:t>property </a:t>
            </a:r>
            <a:r>
              <a:rPr lang="en-US" dirty="0"/>
              <a:t>for </a:t>
            </a:r>
            <a:r>
              <a:rPr lang="en-US" dirty="0">
                <a:solidFill>
                  <a:srgbClr val="FF0000"/>
                </a:solidFill>
              </a:rPr>
              <a:t>$52,000</a:t>
            </a:r>
          </a:p>
          <a:p>
            <a:r>
              <a:rPr lang="en-US" dirty="0"/>
              <a:t>Totally </a:t>
            </a:r>
            <a:r>
              <a:rPr lang="en-US" dirty="0" smtClean="0"/>
              <a:t>gutted </a:t>
            </a:r>
            <a:r>
              <a:rPr lang="en-US" dirty="0"/>
              <a:t>property down to studs</a:t>
            </a:r>
          </a:p>
          <a:p>
            <a:r>
              <a:rPr lang="en-US" dirty="0"/>
              <a:t>Total rehab cost  </a:t>
            </a:r>
            <a:r>
              <a:rPr lang="en-US" dirty="0">
                <a:solidFill>
                  <a:srgbClr val="FF0000"/>
                </a:solidFill>
              </a:rPr>
              <a:t>$32,000</a:t>
            </a:r>
          </a:p>
          <a:p>
            <a:r>
              <a:rPr lang="en-US" dirty="0"/>
              <a:t>Total cost to hold property for 14 months  </a:t>
            </a:r>
            <a:r>
              <a:rPr lang="en-US" dirty="0">
                <a:solidFill>
                  <a:srgbClr val="FF0000"/>
                </a:solidFill>
              </a:rPr>
              <a:t>$5,400</a:t>
            </a:r>
            <a:r>
              <a:rPr lang="en-US" dirty="0"/>
              <a:t>, Including </a:t>
            </a:r>
            <a:r>
              <a:rPr lang="en-US" dirty="0" err="1" smtClean="0"/>
              <a:t>taxes,insurance,utilities</a:t>
            </a:r>
            <a:r>
              <a:rPr lang="en-US" dirty="0"/>
              <a:t>.</a:t>
            </a:r>
          </a:p>
          <a:p>
            <a:r>
              <a:rPr lang="en-US" dirty="0"/>
              <a:t>Entire inside of building brand new</a:t>
            </a:r>
          </a:p>
          <a:p>
            <a:r>
              <a:rPr lang="en-US" dirty="0"/>
              <a:t>Sold </a:t>
            </a:r>
            <a:r>
              <a:rPr lang="en-US" dirty="0" smtClean="0"/>
              <a:t>property </a:t>
            </a:r>
            <a:r>
              <a:rPr lang="en-US" dirty="0"/>
              <a:t>For </a:t>
            </a:r>
            <a:r>
              <a:rPr lang="en-US" dirty="0">
                <a:solidFill>
                  <a:srgbClr val="00B050"/>
                </a:solidFill>
              </a:rPr>
              <a:t>$130,000</a:t>
            </a:r>
          </a:p>
          <a:p>
            <a:r>
              <a:rPr lang="en-US" dirty="0"/>
              <a:t>Net proceeds</a:t>
            </a:r>
            <a:endParaRPr lang="en-US" dirty="0">
              <a:solidFill>
                <a:srgbClr val="00B050"/>
              </a:solidFill>
            </a:endParaRPr>
          </a:p>
          <a:p>
            <a:pPr>
              <a:buNone/>
            </a:pP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51C0E0-0015-40C7-A6F4-E1FEBAE2FE7B}"/>
              </a:ext>
            </a:extLst>
          </p:cNvPr>
          <p:cNvSpPr txBox="1"/>
          <p:nvPr/>
        </p:nvSpPr>
        <p:spPr>
          <a:xfrm>
            <a:off x="4114800" y="5236381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B050"/>
                </a:solidFill>
              </a:rPr>
              <a:t>$40,600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xmlns="" val="38601418"/>
      </p:ext>
    </p:extLst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908 24th st Sold Deed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279369" y="492573"/>
            <a:ext cx="4087153" cy="58807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908 24</a:t>
            </a:r>
            <a:r>
              <a:rPr lang="en-US" sz="4200" kern="1200" baseline="30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STREET DEED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0634 (1)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330825" y="492573"/>
            <a:ext cx="3984241" cy="58807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1410 1</a:t>
            </a:r>
            <a:r>
              <a:rPr lang="en-US" sz="4200" kern="1200" baseline="30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</a:t>
            </a:r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AVE </a:t>
            </a:r>
            <a:r>
              <a:rPr lang="en-US" sz="4200" kern="1200" spc="-1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WATERVLIET</a:t>
            </a:r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(BEFORE)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IMAG0088.jp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4142574" y="492573"/>
            <a:ext cx="4444478" cy="58807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1410 1</a:t>
            </a:r>
            <a:r>
              <a:rPr lang="en-US" sz="4200" kern="1200" baseline="30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</a:t>
            </a:r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Ave  (After) 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66294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1410 1</a:t>
            </a:r>
            <a:r>
              <a:rPr lang="en-US" baseline="30000" dirty="0">
                <a:solidFill>
                  <a:schemeClr val="bg1"/>
                </a:solidFill>
              </a:rPr>
              <a:t>ST</a:t>
            </a:r>
            <a:r>
              <a:rPr lang="en-US" dirty="0">
                <a:solidFill>
                  <a:schemeClr val="bg1"/>
                </a:solidFill>
              </a:rPr>
              <a:t> AVE WATERVLIET 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en-US" dirty="0"/>
              <a:t>Purchased property for </a:t>
            </a:r>
            <a:r>
              <a:rPr lang="en-US" dirty="0">
                <a:solidFill>
                  <a:srgbClr val="FF0000"/>
                </a:solidFill>
              </a:rPr>
              <a:t>$37,000</a:t>
            </a:r>
          </a:p>
          <a:p>
            <a:r>
              <a:rPr lang="en-US" dirty="0"/>
              <a:t>Total all repairs cost    </a:t>
            </a:r>
            <a:r>
              <a:rPr lang="en-US" dirty="0">
                <a:solidFill>
                  <a:srgbClr val="FF0000"/>
                </a:solidFill>
              </a:rPr>
              <a:t>$ 45,000</a:t>
            </a:r>
          </a:p>
          <a:p>
            <a:r>
              <a:rPr lang="en-US" dirty="0"/>
              <a:t>Rehabbed 90% of entire 4 store building</a:t>
            </a:r>
          </a:p>
          <a:p>
            <a:r>
              <a:rPr lang="en-US" dirty="0"/>
              <a:t>Additional holding cost for 13 months </a:t>
            </a:r>
            <a:r>
              <a:rPr lang="en-US" dirty="0">
                <a:solidFill>
                  <a:srgbClr val="FF0000"/>
                </a:solidFill>
              </a:rPr>
              <a:t>$4,500</a:t>
            </a:r>
          </a:p>
          <a:p>
            <a:r>
              <a:rPr lang="en-US" dirty="0"/>
              <a:t>Taxes &amp; utilities</a:t>
            </a:r>
          </a:p>
          <a:p>
            <a:r>
              <a:rPr lang="en-US" dirty="0"/>
              <a:t>Sold property for </a:t>
            </a:r>
            <a:r>
              <a:rPr lang="en-US" dirty="0">
                <a:solidFill>
                  <a:srgbClr val="00B050"/>
                </a:solidFill>
              </a:rPr>
              <a:t>$159,000</a:t>
            </a:r>
          </a:p>
          <a:p>
            <a:r>
              <a:rPr lang="en-US" dirty="0"/>
              <a:t>Net proceeds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665DE5A-7277-4626-B702-49FCC71AFD1E}"/>
              </a:ext>
            </a:extLst>
          </p:cNvPr>
          <p:cNvSpPr txBox="1"/>
          <p:nvPr/>
        </p:nvSpPr>
        <p:spPr>
          <a:xfrm>
            <a:off x="3657600" y="51816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B050"/>
                </a:solidFill>
              </a:rPr>
              <a:t>$64,500</a:t>
            </a:r>
            <a:endParaRPr lang="en-US" sz="7200" dirty="0"/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53218"/>
            <a:ext cx="7162800" cy="116442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SCOPE OF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1410 1</a:t>
            </a:r>
            <a:r>
              <a:rPr lang="en-US" baseline="30000" dirty="0"/>
              <a:t>st</a:t>
            </a:r>
            <a:r>
              <a:rPr lang="en-US" dirty="0"/>
              <a:t> Ave </a:t>
            </a:r>
          </a:p>
          <a:p>
            <a:r>
              <a:rPr lang="en-US" dirty="0"/>
              <a:t>Needed extensive brick foundation work, Over 2 months full time with a mason. </a:t>
            </a:r>
          </a:p>
          <a:p>
            <a:r>
              <a:rPr lang="en-US" dirty="0"/>
              <a:t>I found a mason on craigslist, He (Tony) was laid off from his union job, and he worked for me for $12.00 per hour. </a:t>
            </a:r>
          </a:p>
          <a:p>
            <a:r>
              <a:rPr lang="en-US" dirty="0"/>
              <a:t>When you are buying and selling properties you must try and find quality cheap labor (It does exist)! Tony ended up working for me for an additional </a:t>
            </a:r>
            <a:r>
              <a:rPr lang="en-US" dirty="0" smtClean="0"/>
              <a:t>8 </a:t>
            </a:r>
            <a:r>
              <a:rPr lang="en-US" dirty="0"/>
              <a:t>months until he went back to his previous job</a:t>
            </a:r>
            <a:r>
              <a:rPr lang="en-US" dirty="0" smtClean="0"/>
              <a:t>. 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019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242613" y="492573"/>
            <a:ext cx="4160664" cy="58807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OLD KITCHEN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82880"/>
            <a:ext cx="7772400" cy="10727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ALL REAL ESTATE OWNED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14" y="1524000"/>
            <a:ext cx="8229600" cy="6248400"/>
          </a:xfrm>
        </p:spPr>
        <p:txBody>
          <a:bodyPr>
            <a:normAutofit/>
          </a:bodyPr>
          <a:lstStyle/>
          <a:p>
            <a:pPr algn="just"/>
            <a:r>
              <a:rPr lang="en-US" sz="1800" b="1" dirty="0">
                <a:solidFill>
                  <a:srgbClr val="FF0000"/>
                </a:solidFill>
              </a:rPr>
              <a:t>Property Address              Purchased Price         Sold Price          </a:t>
            </a:r>
            <a:endParaRPr lang="en-US" sz="1800" dirty="0">
              <a:solidFill>
                <a:srgbClr val="FF0000"/>
              </a:solidFill>
            </a:endParaRPr>
          </a:p>
          <a:p>
            <a:pPr algn="just"/>
            <a:r>
              <a:rPr lang="en-US" sz="1800" dirty="0"/>
              <a:t>30 Glen Brook Drive           $81,000                       </a:t>
            </a:r>
            <a:r>
              <a:rPr lang="en-US" sz="1800" dirty="0">
                <a:solidFill>
                  <a:srgbClr val="00B050"/>
                </a:solidFill>
              </a:rPr>
              <a:t>$117,000</a:t>
            </a:r>
          </a:p>
          <a:p>
            <a:pPr algn="just"/>
            <a:r>
              <a:rPr lang="en-US" sz="1800" dirty="0"/>
              <a:t>161 Central Ave                   $72,000                       </a:t>
            </a:r>
            <a:r>
              <a:rPr lang="en-US" sz="1800" dirty="0">
                <a:solidFill>
                  <a:srgbClr val="00B050"/>
                </a:solidFill>
              </a:rPr>
              <a:t>$195,000</a:t>
            </a:r>
          </a:p>
          <a:p>
            <a:pPr algn="just"/>
            <a:r>
              <a:rPr lang="en-US" sz="1800" dirty="0"/>
              <a:t>1608 3</a:t>
            </a:r>
            <a:r>
              <a:rPr lang="en-US" sz="1800" baseline="30000" dirty="0"/>
              <a:t>rd</a:t>
            </a:r>
            <a:r>
              <a:rPr lang="en-US" sz="1800" dirty="0"/>
              <a:t> Ave                         $68,000                       </a:t>
            </a:r>
            <a:r>
              <a:rPr lang="en-US" sz="1800" dirty="0">
                <a:solidFill>
                  <a:srgbClr val="00B050"/>
                </a:solidFill>
              </a:rPr>
              <a:t>$108,000</a:t>
            </a:r>
          </a:p>
          <a:p>
            <a:pPr algn="just"/>
            <a:r>
              <a:rPr lang="en-US" sz="1800" dirty="0"/>
              <a:t>1410 1</a:t>
            </a:r>
            <a:r>
              <a:rPr lang="en-US" sz="1800" baseline="30000" dirty="0"/>
              <a:t>st</a:t>
            </a:r>
            <a:r>
              <a:rPr lang="en-US" sz="1800" dirty="0"/>
              <a:t> Ave                         $37,000                       </a:t>
            </a:r>
            <a:r>
              <a:rPr lang="en-US" sz="1800" dirty="0">
                <a:solidFill>
                  <a:srgbClr val="00B050"/>
                </a:solidFill>
              </a:rPr>
              <a:t>$159,000</a:t>
            </a:r>
          </a:p>
          <a:p>
            <a:pPr algn="just"/>
            <a:r>
              <a:rPr lang="en-US" sz="1800" dirty="0"/>
              <a:t>1432 1</a:t>
            </a:r>
            <a:r>
              <a:rPr lang="en-US" sz="1800" baseline="30000" dirty="0"/>
              <a:t>st</a:t>
            </a:r>
            <a:r>
              <a:rPr lang="en-US" sz="1800" dirty="0"/>
              <a:t> Ave                         $43,000                       </a:t>
            </a:r>
            <a:r>
              <a:rPr lang="en-US" sz="1800" dirty="0">
                <a:solidFill>
                  <a:srgbClr val="00B050"/>
                </a:solidFill>
              </a:rPr>
              <a:t>$62,000</a:t>
            </a:r>
          </a:p>
          <a:p>
            <a:pPr algn="just"/>
            <a:r>
              <a:rPr lang="en-US" sz="1800" dirty="0"/>
              <a:t>908 24</a:t>
            </a:r>
            <a:r>
              <a:rPr lang="en-US" sz="1800" baseline="30000" dirty="0"/>
              <a:t>th</a:t>
            </a:r>
            <a:r>
              <a:rPr lang="en-US" sz="1800" dirty="0"/>
              <a:t> Street                    $52,000                       </a:t>
            </a:r>
            <a:r>
              <a:rPr lang="en-US" sz="1800" dirty="0">
                <a:solidFill>
                  <a:srgbClr val="00B050"/>
                </a:solidFill>
              </a:rPr>
              <a:t>$130,000</a:t>
            </a:r>
          </a:p>
          <a:p>
            <a:pPr algn="just"/>
            <a:r>
              <a:rPr lang="en-US" sz="1800" dirty="0"/>
              <a:t>907 23</a:t>
            </a:r>
            <a:r>
              <a:rPr lang="en-US" sz="1800" baseline="30000" dirty="0"/>
              <a:t>rd</a:t>
            </a:r>
            <a:r>
              <a:rPr lang="en-US" sz="1800" dirty="0"/>
              <a:t> Street                    $95,000                       </a:t>
            </a:r>
            <a:r>
              <a:rPr lang="en-US" sz="1800" dirty="0">
                <a:solidFill>
                  <a:srgbClr val="00B050"/>
                </a:solidFill>
              </a:rPr>
              <a:t>$185,000</a:t>
            </a:r>
          </a:p>
          <a:p>
            <a:pPr algn="just"/>
            <a:r>
              <a:rPr lang="en-US" sz="1800" dirty="0"/>
              <a:t>17-19 Strong Pl.                  $64,000                       </a:t>
            </a:r>
            <a:r>
              <a:rPr lang="en-US" sz="1800" dirty="0">
                <a:solidFill>
                  <a:srgbClr val="00B050"/>
                </a:solidFill>
              </a:rPr>
              <a:t>$225,000</a:t>
            </a:r>
          </a:p>
          <a:p>
            <a:pPr algn="just"/>
            <a:r>
              <a:rPr lang="en-US" sz="1800" dirty="0"/>
              <a:t>1819 7</a:t>
            </a:r>
            <a:r>
              <a:rPr lang="en-US" sz="1800" baseline="30000" dirty="0"/>
              <a:t>th</a:t>
            </a:r>
            <a:r>
              <a:rPr lang="en-US" sz="1800" dirty="0"/>
              <a:t> Ave                        $14,000                       </a:t>
            </a:r>
            <a:r>
              <a:rPr lang="en-US" sz="1800" dirty="0">
                <a:solidFill>
                  <a:srgbClr val="00B050"/>
                </a:solidFill>
              </a:rPr>
              <a:t>$135,000</a:t>
            </a:r>
          </a:p>
          <a:p>
            <a:pPr algn="just"/>
            <a:r>
              <a:rPr lang="en-US" sz="1800" dirty="0"/>
              <a:t>6 McelWain Ave                 $80,000                       </a:t>
            </a:r>
            <a:r>
              <a:rPr lang="en-US" sz="1800" dirty="0">
                <a:solidFill>
                  <a:srgbClr val="00B050"/>
                </a:solidFill>
              </a:rPr>
              <a:t>$153,000</a:t>
            </a:r>
          </a:p>
          <a:p>
            <a:pPr algn="just"/>
            <a:r>
              <a:rPr lang="en-US" sz="1800" dirty="0"/>
              <a:t>29 Valedepenas Ln            $165,000                     </a:t>
            </a:r>
            <a:r>
              <a:rPr lang="en-US" sz="1800" dirty="0">
                <a:solidFill>
                  <a:srgbClr val="00B050"/>
                </a:solidFill>
              </a:rPr>
              <a:t>$260,000</a:t>
            </a:r>
          </a:p>
          <a:p>
            <a:pPr algn="just"/>
            <a:r>
              <a:rPr lang="en-US" sz="1800" dirty="0"/>
              <a:t>84 Old Loudon Rd              $230,000                     </a:t>
            </a:r>
            <a:r>
              <a:rPr lang="en-US" sz="1800" dirty="0">
                <a:solidFill>
                  <a:srgbClr val="00B050"/>
                </a:solidFill>
              </a:rPr>
              <a:t>$350,000</a:t>
            </a:r>
          </a:p>
          <a:p>
            <a:pPr algn="just"/>
            <a:r>
              <a:rPr lang="en-US" sz="1800" dirty="0"/>
              <a:t>79 Blue Jay Way                 $329,000                     </a:t>
            </a:r>
            <a:r>
              <a:rPr lang="en-US" sz="1800" dirty="0">
                <a:solidFill>
                  <a:srgbClr val="00B050"/>
                </a:solidFill>
              </a:rPr>
              <a:t>$435,000</a:t>
            </a:r>
          </a:p>
          <a:p>
            <a:pPr algn="just"/>
            <a:r>
              <a:rPr lang="en-US" sz="1800" dirty="0">
                <a:solidFill>
                  <a:srgbClr val="FF0000"/>
                </a:solidFill>
              </a:rPr>
              <a:t>Real Estate Owed           $1,330,000           </a:t>
            </a:r>
            <a:r>
              <a:rPr lang="en-US" sz="1800" dirty="0">
                <a:solidFill>
                  <a:srgbClr val="00B050"/>
                </a:solidFill>
              </a:rPr>
              <a:t>Net   1,184,000</a:t>
            </a:r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7B4901-2F7A-4622-996B-1B801D6DB20A}"/>
              </a:ext>
            </a:extLst>
          </p:cNvPr>
          <p:cNvSpPr txBox="1"/>
          <p:nvPr/>
        </p:nvSpPr>
        <p:spPr>
          <a:xfrm rot="20762743">
            <a:off x="5810250" y="4090388"/>
            <a:ext cx="3239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 Total $2,514,000</a:t>
            </a:r>
            <a:endParaRPr lang="en-US" sz="3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3576174-7A2E-4F54-B3A9-B6F9F45AB5B0}"/>
              </a:ext>
            </a:extLst>
          </p:cNvPr>
          <p:cNvSpPr/>
          <p:nvPr/>
        </p:nvSpPr>
        <p:spPr>
          <a:xfrm rot="20759815">
            <a:off x="5900096" y="3769372"/>
            <a:ext cx="2972386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 descr="IMAG036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94847" y="1675227"/>
            <a:ext cx="7354305" cy="4394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7113"/>
            <a:ext cx="8408193" cy="7411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NEW KITCHEN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018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889766" y="492573"/>
            <a:ext cx="4866358" cy="58807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chemeClr val="accent1"/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77" y="900332"/>
            <a:ext cx="2743200" cy="29016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4200" kern="1200" baseline="30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RD</a:t>
            </a:r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FLOOR OFFICE (BEFORE)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007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933872" y="492573"/>
            <a:ext cx="4778147" cy="58807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chemeClr val="accent1"/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4200" kern="1200" baseline="30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rd</a:t>
            </a:r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floor office (After)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410 1st ave watervliet Deed sold  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022084" y="492573"/>
            <a:ext cx="4601722" cy="58807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chemeClr val="accent1"/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1410 1</a:t>
            </a:r>
            <a:r>
              <a:rPr lang="en-US" sz="4200" kern="1200" baseline="30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</a:t>
            </a:r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AVE DEED 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7086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MUNICIPALITIES PERMITS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3556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Permits are needed on all major changes that are made to the property.  Individual permits are needed for: </a:t>
            </a:r>
          </a:p>
          <a:p>
            <a:r>
              <a:rPr lang="en-US" dirty="0"/>
              <a:t>Major construction floor plan change</a:t>
            </a:r>
          </a:p>
          <a:p>
            <a:r>
              <a:rPr lang="en-US" dirty="0"/>
              <a:t>Insulation (new walls)</a:t>
            </a:r>
          </a:p>
          <a:p>
            <a:r>
              <a:rPr lang="en-US" dirty="0"/>
              <a:t>All electrical</a:t>
            </a:r>
          </a:p>
          <a:p>
            <a:r>
              <a:rPr lang="en-US" dirty="0"/>
              <a:t>Water heaters</a:t>
            </a:r>
          </a:p>
          <a:p>
            <a:r>
              <a:rPr lang="en-US" dirty="0"/>
              <a:t>HVACs</a:t>
            </a:r>
          </a:p>
          <a:p>
            <a:r>
              <a:rPr lang="en-US" dirty="0"/>
              <a:t>All roofing</a:t>
            </a:r>
          </a:p>
          <a:p>
            <a:r>
              <a:rPr lang="en-US" dirty="0"/>
              <a:t>All siding</a:t>
            </a:r>
          </a:p>
          <a:p>
            <a:r>
              <a:rPr lang="en-US" dirty="0"/>
              <a:t>All foundation work</a:t>
            </a:r>
          </a:p>
          <a:p>
            <a:pPr marL="0" indent="0">
              <a:buNone/>
            </a:pPr>
            <a:r>
              <a:rPr lang="en-US" dirty="0"/>
              <a:t>These permits are necessary at all stages of completion. Without permits it would be very difficult to obtain a COC, (Certificate of Occupancy). 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7086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MUNICIPALITIES PERMITS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355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Certificate of Occupancy </a:t>
            </a:r>
          </a:p>
          <a:p>
            <a:r>
              <a:rPr lang="en-US" dirty="0" smtClean="0"/>
              <a:t>CO </a:t>
            </a:r>
            <a:r>
              <a:rPr lang="en-US" dirty="0"/>
              <a:t>is needed to sell the home once it is completed.</a:t>
            </a:r>
          </a:p>
          <a:p>
            <a:r>
              <a:rPr lang="en-US" dirty="0" smtClean="0"/>
              <a:t>CO, </a:t>
            </a:r>
            <a:r>
              <a:rPr lang="en-US" dirty="0"/>
              <a:t>states to the consumer (home owner) the property is free and clear of defects and is safe and up to code to occupy.</a:t>
            </a:r>
          </a:p>
          <a:p>
            <a:r>
              <a:rPr lang="en-US" dirty="0"/>
              <a:t>Most home owners will get a home inspection as well.</a:t>
            </a:r>
          </a:p>
          <a:p>
            <a:r>
              <a:rPr lang="en-US" dirty="0"/>
              <a:t>Check with you local municipality to determine what permits are necessary for you to obtain and at what stages to apply.  </a:t>
            </a:r>
          </a:p>
        </p:txBody>
      </p:sp>
    </p:spTree>
    <p:extLst>
      <p:ext uri="{BB962C8B-B14F-4D97-AF65-F5344CB8AC3E}">
        <p14:creationId xmlns:p14="http://schemas.microsoft.com/office/powerpoint/2010/main" xmlns="" val="3644307120"/>
      </p:ext>
    </p:extLst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7286"/>
            <a:ext cx="7162800" cy="115035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PERSONAL FIX AND FLIPS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79 Blue Jay Way</a:t>
            </a:r>
          </a:p>
          <a:p>
            <a:r>
              <a:rPr lang="en-US" sz="2400" dirty="0"/>
              <a:t>Intended to be a Fix and Flip project. </a:t>
            </a:r>
          </a:p>
          <a:p>
            <a:r>
              <a:rPr lang="en-US" sz="2400" dirty="0"/>
              <a:t>Purchased 12/03/2015 at Saratoga County Court House.</a:t>
            </a:r>
          </a:p>
          <a:p>
            <a:r>
              <a:rPr lang="en-US" sz="2400" dirty="0"/>
              <a:t>I was the only bidder, Bidding started at $328,000 </a:t>
            </a:r>
          </a:p>
          <a:p>
            <a:pPr lvl="1"/>
            <a:r>
              <a:rPr lang="en-US" sz="2000" dirty="0"/>
              <a:t>The attorney conducting the auction excepted my bid of $329,000. </a:t>
            </a:r>
          </a:p>
          <a:p>
            <a:pPr lvl="1"/>
            <a:r>
              <a:rPr lang="en-US" sz="2000" dirty="0"/>
              <a:t>I also negotiated to finance the property with her and the bank right at the same location. They accepted.</a:t>
            </a:r>
          </a:p>
          <a:p>
            <a:r>
              <a:rPr lang="en-US" sz="2400" dirty="0"/>
              <a:t>Normally all auctions are paid in cash within 30 days of Auction being completed. Or you forfeit your 10% deposit.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03CE2E-4C22-4EE1-BF6E-FD99C27CB196}"/>
              </a:ext>
            </a:extLst>
          </p:cNvPr>
          <p:cNvSpPr txBox="1"/>
          <p:nvPr/>
        </p:nvSpPr>
        <p:spPr>
          <a:xfrm>
            <a:off x="457200" y="54102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After showing the property to my wife two days later we decided to make the property our personal home instead of flipping it.</a:t>
            </a:r>
          </a:p>
          <a:p>
            <a:pPr algn="ctr"/>
            <a:endParaRPr lang="en-US" sz="2400" i="1" dirty="0"/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79 BLUE JAY WAY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REPAIR 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800" dirty="0"/>
              <a:t>New hardwood floors entire first floor </a:t>
            </a:r>
            <a:r>
              <a:rPr lang="en-US" sz="2800" dirty="0" smtClean="0"/>
              <a:t>        </a:t>
            </a:r>
            <a:r>
              <a:rPr lang="en-US" sz="2800" dirty="0" smtClean="0">
                <a:solidFill>
                  <a:srgbClr val="FF0000"/>
                </a:solidFill>
              </a:rPr>
              <a:t>$</a:t>
            </a:r>
            <a:r>
              <a:rPr lang="en-US" sz="2800" dirty="0">
                <a:solidFill>
                  <a:srgbClr val="FF0000"/>
                </a:solidFill>
              </a:rPr>
              <a:t>5,400</a:t>
            </a:r>
          </a:p>
          <a:p>
            <a:pPr algn="just"/>
            <a:r>
              <a:rPr lang="en-US" sz="2800" dirty="0"/>
              <a:t>Granite counters Kitchen and Bathroom </a:t>
            </a:r>
            <a:r>
              <a:rPr lang="en-US" sz="2800" dirty="0" smtClean="0"/>
              <a:t>     </a:t>
            </a:r>
            <a:r>
              <a:rPr lang="en-US" sz="2800" dirty="0" smtClean="0">
                <a:solidFill>
                  <a:srgbClr val="FF0000"/>
                </a:solidFill>
              </a:rPr>
              <a:t>$</a:t>
            </a:r>
            <a:r>
              <a:rPr lang="en-US" sz="2800" dirty="0">
                <a:solidFill>
                  <a:srgbClr val="FF0000"/>
                </a:solidFill>
              </a:rPr>
              <a:t>5,100</a:t>
            </a:r>
          </a:p>
          <a:p>
            <a:pPr algn="just"/>
            <a:r>
              <a:rPr lang="en-US" sz="2800" dirty="0"/>
              <a:t>Kitchen back splash Tile                  </a:t>
            </a:r>
            <a:r>
              <a:rPr lang="en-US" sz="2800" dirty="0" smtClean="0"/>
              <a:t>                 </a:t>
            </a:r>
            <a:r>
              <a:rPr lang="en-US" sz="2800" dirty="0" smtClean="0">
                <a:solidFill>
                  <a:srgbClr val="FF0000"/>
                </a:solidFill>
              </a:rPr>
              <a:t>$</a:t>
            </a:r>
            <a:r>
              <a:rPr lang="en-US" sz="2800" dirty="0">
                <a:solidFill>
                  <a:srgbClr val="FF0000"/>
                </a:solidFill>
              </a:rPr>
              <a:t>2,000</a:t>
            </a:r>
          </a:p>
          <a:p>
            <a:pPr algn="just"/>
            <a:r>
              <a:rPr lang="en-US" sz="2800" dirty="0"/>
              <a:t>Custom paint job entire inside materials      </a:t>
            </a:r>
            <a:r>
              <a:rPr lang="en-US" sz="2800" dirty="0">
                <a:solidFill>
                  <a:srgbClr val="FF0000"/>
                </a:solidFill>
              </a:rPr>
              <a:t>$1,500</a:t>
            </a:r>
          </a:p>
          <a:p>
            <a:pPr algn="just"/>
            <a:r>
              <a:rPr lang="en-US" sz="2800" dirty="0"/>
              <a:t>All appliances           </a:t>
            </a:r>
            <a:r>
              <a:rPr lang="en-US" sz="2800" dirty="0" smtClean="0"/>
              <a:t>    </a:t>
            </a:r>
            <a:r>
              <a:rPr lang="en-US" sz="2800" dirty="0">
                <a:solidFill>
                  <a:srgbClr val="FF0000"/>
                </a:solidFill>
              </a:rPr>
              <a:t>$6,500</a:t>
            </a:r>
          </a:p>
          <a:p>
            <a:pPr algn="just"/>
            <a:r>
              <a:rPr lang="en-US" sz="2800" dirty="0"/>
              <a:t>Pool liner and repair    </a:t>
            </a:r>
            <a:r>
              <a:rPr lang="en-US" sz="2800" dirty="0">
                <a:solidFill>
                  <a:srgbClr val="FF0000"/>
                </a:solidFill>
              </a:rPr>
              <a:t>$4,500</a:t>
            </a:r>
          </a:p>
          <a:p>
            <a:pPr algn="just"/>
            <a:r>
              <a:rPr lang="en-US" sz="2800" dirty="0"/>
              <a:t>Landscaping             </a:t>
            </a:r>
            <a:r>
              <a:rPr lang="en-US" sz="2800" dirty="0" smtClean="0"/>
              <a:t>     </a:t>
            </a:r>
            <a:r>
              <a:rPr lang="en-US" sz="2800" dirty="0" smtClean="0">
                <a:solidFill>
                  <a:srgbClr val="FF0000"/>
                </a:solidFill>
              </a:rPr>
              <a:t>$</a:t>
            </a:r>
            <a:r>
              <a:rPr lang="en-US" sz="2800" dirty="0">
                <a:solidFill>
                  <a:srgbClr val="FF0000"/>
                </a:solidFill>
              </a:rPr>
              <a:t>2,000</a:t>
            </a:r>
          </a:p>
          <a:p>
            <a:pPr algn="just"/>
            <a:r>
              <a:rPr lang="en-US" sz="2800" dirty="0"/>
              <a:t>New deck                 </a:t>
            </a:r>
            <a:r>
              <a:rPr lang="en-US" sz="2800" dirty="0" smtClean="0"/>
              <a:t>     </a:t>
            </a:r>
            <a:r>
              <a:rPr lang="en-US" sz="2800" dirty="0" smtClean="0">
                <a:solidFill>
                  <a:srgbClr val="FF0000"/>
                </a:solidFill>
              </a:rPr>
              <a:t>$</a:t>
            </a:r>
            <a:r>
              <a:rPr lang="en-US" sz="2800" dirty="0">
                <a:solidFill>
                  <a:srgbClr val="FF0000"/>
                </a:solidFill>
              </a:rPr>
              <a:t>7,200</a:t>
            </a:r>
          </a:p>
          <a:p>
            <a:pPr algn="just"/>
            <a:r>
              <a:rPr lang="en-US" sz="2800" dirty="0"/>
              <a:t>New driveway          </a:t>
            </a:r>
            <a:r>
              <a:rPr lang="en-US" sz="2800" dirty="0" smtClean="0"/>
              <a:t>    </a:t>
            </a:r>
            <a:r>
              <a:rPr lang="en-US" sz="2800" dirty="0" smtClean="0">
                <a:solidFill>
                  <a:srgbClr val="FF0000"/>
                </a:solidFill>
              </a:rPr>
              <a:t>$</a:t>
            </a:r>
            <a:r>
              <a:rPr lang="en-US" sz="2800" dirty="0">
                <a:solidFill>
                  <a:srgbClr val="FF0000"/>
                </a:solidFill>
              </a:rPr>
              <a:t>5,200</a:t>
            </a:r>
          </a:p>
          <a:p>
            <a:pPr algn="just"/>
            <a:r>
              <a:rPr lang="en-US" sz="2800" dirty="0"/>
              <a:t>All Repairs cost      </a:t>
            </a:r>
            <a:r>
              <a:rPr lang="en-US" sz="2800" dirty="0" smtClean="0"/>
              <a:t>    </a:t>
            </a:r>
            <a:r>
              <a:rPr lang="en-US" b="1" i="1" dirty="0" smtClean="0">
                <a:solidFill>
                  <a:srgbClr val="FF0000"/>
                </a:solidFill>
              </a:rPr>
              <a:t>$</a:t>
            </a:r>
            <a:r>
              <a:rPr lang="en-US" b="1" i="1" dirty="0">
                <a:solidFill>
                  <a:srgbClr val="FF0000"/>
                </a:solidFill>
              </a:rPr>
              <a:t>39,400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79 BLUE JAY 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Acquired property  for </a:t>
            </a:r>
            <a:r>
              <a:rPr lang="en-US" dirty="0">
                <a:solidFill>
                  <a:srgbClr val="FF0000"/>
                </a:solidFill>
              </a:rPr>
              <a:t>$329,000</a:t>
            </a:r>
          </a:p>
          <a:p>
            <a:r>
              <a:rPr lang="en-US" dirty="0"/>
              <a:t>All repairs cost              </a:t>
            </a:r>
            <a:r>
              <a:rPr lang="en-US" dirty="0">
                <a:solidFill>
                  <a:srgbClr val="FF0000"/>
                </a:solidFill>
              </a:rPr>
              <a:t>$39,400</a:t>
            </a:r>
          </a:p>
          <a:p>
            <a:r>
              <a:rPr lang="en-US" dirty="0"/>
              <a:t>After market value       </a:t>
            </a:r>
            <a:r>
              <a:rPr lang="en-US" dirty="0">
                <a:solidFill>
                  <a:srgbClr val="00B050"/>
                </a:solidFill>
              </a:rPr>
              <a:t>$425,000</a:t>
            </a:r>
          </a:p>
          <a:p>
            <a:r>
              <a:rPr lang="en-US" dirty="0"/>
              <a:t>If property sold, estimated Net return </a:t>
            </a:r>
            <a:r>
              <a:rPr lang="en-US" dirty="0">
                <a:solidFill>
                  <a:srgbClr val="00B050"/>
                </a:solidFill>
              </a:rPr>
              <a:t>$56,600</a:t>
            </a:r>
          </a:p>
          <a:p>
            <a:r>
              <a:rPr lang="en-US" dirty="0"/>
              <a:t>All repairs took 2 months to complete part time.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9C6867-A361-4D43-8F88-F0E698CA3D5B}"/>
              </a:ext>
            </a:extLst>
          </p:cNvPr>
          <p:cNvSpPr txBox="1"/>
          <p:nvPr/>
        </p:nvSpPr>
        <p:spPr>
          <a:xfrm>
            <a:off x="990600" y="5105400"/>
            <a:ext cx="708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Estimated Net Return </a:t>
            </a:r>
            <a:r>
              <a:rPr lang="en-US" sz="4400" dirty="0">
                <a:solidFill>
                  <a:srgbClr val="00B050"/>
                </a:solidFill>
              </a:rPr>
              <a:t>$56,600</a:t>
            </a:r>
            <a:endParaRPr lang="en-US" sz="4400" dirty="0"/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70723_085007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2333"/>
          <a:stretch/>
        </p:blipFill>
        <p:spPr>
          <a:xfrm rot="10800000">
            <a:off x="20" y="-609600"/>
            <a:ext cx="9143980" cy="74676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113164"/>
            <a:ext cx="8435340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chemeClr val="bg1"/>
                </a:solidFill>
              </a:rPr>
              <a:t>79 BLUE JAY WAY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ACQUIRING PROPERTIES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Auction.com phot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334000" y="4162425"/>
            <a:ext cx="2743200" cy="21907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Homepath phot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7600" y="1676400"/>
            <a:ext cx="2438400" cy="2209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Xome phot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7000" y="1676400"/>
            <a:ext cx="2286000" cy="2209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hudhomestore phot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" y="1676400"/>
            <a:ext cx="2719139" cy="21772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Offer submission.JPG"/>
          <p:cNvPicPr>
            <a:picLocks noChangeAspect="1"/>
          </p:cNvPicPr>
          <p:nvPr/>
        </p:nvPicPr>
        <p:blipFill rotWithShape="1">
          <a:blip r:embed="rId8" cstate="print"/>
          <a:srcRect b="9954"/>
          <a:stretch/>
        </p:blipFill>
        <p:spPr>
          <a:xfrm>
            <a:off x="1447800" y="4114800"/>
            <a:ext cx="281940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60318_192905 (1)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r="13334"/>
          <a:stretch/>
        </p:blipFill>
        <p:spPr>
          <a:xfrm rot="10800000"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06" y="5317588"/>
            <a:ext cx="8408194" cy="7444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chemeClr val="bg1"/>
                </a:solidFill>
              </a:rPr>
              <a:t>FAMILY ROOM INTO KITCHEN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60405_205752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12814" r="7852"/>
          <a:stretch/>
        </p:blipFill>
        <p:spPr>
          <a:xfrm rot="10800000"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47113"/>
            <a:ext cx="7886700" cy="777825"/>
          </a:xfr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AFTER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60405_205736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r="16667"/>
          <a:stretch/>
        </p:blipFill>
        <p:spPr>
          <a:xfrm rot="10800000">
            <a:off x="20" y="10"/>
            <a:ext cx="9143980" cy="6857990"/>
          </a:xfrm>
          <a:prstGeom prst="rect">
            <a:avLst/>
          </a:prstGeom>
        </p:spPr>
      </p:pic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60501_15250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3382547" y="1235022"/>
            <a:ext cx="5880796" cy="43958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77" y="858130"/>
            <a:ext cx="2743200" cy="294385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KITCHEN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60501_152532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15121" r="9879"/>
          <a:stretch/>
        </p:blipFill>
        <p:spPr>
          <a:xfrm rot="10800000">
            <a:off x="20" y="10"/>
            <a:ext cx="9143980" cy="6857990"/>
          </a:xfrm>
          <a:prstGeom prst="rect">
            <a:avLst/>
          </a:prstGeom>
        </p:spPr>
      </p:pic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60314_165544 (1)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r="14334" b="1"/>
          <a:stretch/>
        </p:blipFill>
        <p:spPr>
          <a:xfrm rot="10800000">
            <a:off x="20" y="10"/>
            <a:ext cx="9143980" cy="6857990"/>
          </a:xfrm>
          <a:prstGeom prst="rect">
            <a:avLst/>
          </a:prstGeom>
        </p:spPr>
      </p:pic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60521_120357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r="38500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7E2AF2-515D-472B-A7FD-DB9335C16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B64893-F511-4A90-B3AA-B0908DBF9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Bank Owned (REO) Properties</a:t>
            </a:r>
          </a:p>
          <a:p>
            <a:pPr lvl="1"/>
            <a:r>
              <a:rPr lang="en-US" dirty="0"/>
              <a:t>Check all taxes and liens. </a:t>
            </a:r>
          </a:p>
          <a:p>
            <a:r>
              <a:rPr lang="en-US" dirty="0"/>
              <a:t>Determine Repair Cost </a:t>
            </a:r>
          </a:p>
          <a:p>
            <a:pPr lvl="1"/>
            <a:r>
              <a:rPr lang="en-US" dirty="0"/>
              <a:t>Figure out what will be replaced, fixed and rehabbed.</a:t>
            </a:r>
          </a:p>
          <a:p>
            <a:pPr lvl="1"/>
            <a:r>
              <a:rPr lang="en-US" dirty="0"/>
              <a:t>Remember to always estimate repair cost higher.</a:t>
            </a:r>
          </a:p>
          <a:p>
            <a:r>
              <a:rPr lang="en-US" dirty="0"/>
              <a:t>Determine the Scope Of Work</a:t>
            </a:r>
          </a:p>
          <a:p>
            <a:pPr lvl="1"/>
            <a:r>
              <a:rPr lang="en-US" dirty="0"/>
              <a:t>Determine your order of repairs.</a:t>
            </a:r>
          </a:p>
          <a:p>
            <a:pPr lvl="1"/>
            <a:r>
              <a:rPr lang="en-US" dirty="0"/>
              <a:t>Determine timeline and expected completion date.</a:t>
            </a:r>
          </a:p>
          <a:p>
            <a:r>
              <a:rPr lang="en-US" dirty="0"/>
              <a:t>Your ARV (After Repair Value) MUST be Determined </a:t>
            </a:r>
            <a:r>
              <a:rPr lang="en-US" b="1" dirty="0"/>
              <a:t>Before</a:t>
            </a:r>
            <a:r>
              <a:rPr lang="en-US" dirty="0"/>
              <a:t> You Purchase Any Property</a:t>
            </a:r>
          </a:p>
        </p:txBody>
      </p:sp>
    </p:spTree>
    <p:extLst>
      <p:ext uri="{BB962C8B-B14F-4D97-AF65-F5344CB8AC3E}">
        <p14:creationId xmlns:p14="http://schemas.microsoft.com/office/powerpoint/2010/main" xmlns="" val="1370691424"/>
      </p:ext>
    </p:extLst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7E2AF2-515D-472B-A7FD-DB9335C16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B64893-F511-4A90-B3AA-B0908DBF9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Once You Find A Property You Would Like To Invest In (Fix &amp; Flip)</a:t>
            </a:r>
          </a:p>
          <a:p>
            <a:pPr lvl="1"/>
            <a:r>
              <a:rPr lang="en-US" dirty="0"/>
              <a:t>Compare the neighborhood location.</a:t>
            </a:r>
          </a:p>
          <a:p>
            <a:pPr lvl="1"/>
            <a:r>
              <a:rPr lang="en-US" dirty="0"/>
              <a:t>Pick your location wisely.</a:t>
            </a:r>
          </a:p>
          <a:p>
            <a:pPr lvl="1"/>
            <a:r>
              <a:rPr lang="en-US" dirty="0"/>
              <a:t>Once you know the AVR, you can begin to calculate cost of repair, as well as holding cost.</a:t>
            </a:r>
          </a:p>
          <a:p>
            <a:r>
              <a:rPr lang="en-US" dirty="0"/>
              <a:t>Before You Start Any Fix &amp; Flip Project </a:t>
            </a:r>
          </a:p>
          <a:p>
            <a:pPr lvl="1"/>
            <a:r>
              <a:rPr lang="en-US" dirty="0"/>
              <a:t>Figure out what you can save from the materials and features that already exist in the house.</a:t>
            </a:r>
          </a:p>
          <a:p>
            <a:pPr lvl="1"/>
            <a:r>
              <a:rPr lang="en-US" dirty="0"/>
              <a:t>You must try and find quality cheap labor.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88979324"/>
      </p:ext>
    </p:extLst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7E2AF2-515D-472B-A7FD-DB9335C16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B64893-F511-4A90-B3AA-B0908DBF9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Permits are needed on all major changes that are made to the property</a:t>
            </a:r>
          </a:p>
          <a:p>
            <a:r>
              <a:rPr lang="en-US" dirty="0"/>
              <a:t>Certificate Of Occupancy (COC) is needed to sell the home once it is completed</a:t>
            </a:r>
          </a:p>
          <a:p>
            <a:pPr lvl="1"/>
            <a:r>
              <a:rPr lang="en-US" dirty="0"/>
              <a:t>Most homeowners will want an inspection as well.</a:t>
            </a:r>
          </a:p>
          <a:p>
            <a:r>
              <a:rPr lang="en-US" dirty="0"/>
              <a:t>Auctions</a:t>
            </a:r>
          </a:p>
          <a:p>
            <a:pPr lvl="1"/>
            <a:r>
              <a:rPr lang="en-US" dirty="0"/>
              <a:t>Normally all auctions are paid in cash within 30 days of Auction being completed. Or you forfeit your 10% deposit.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47728806"/>
      </p:ext>
    </p:extLst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A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BANK OWNED PROPERTY?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1852"/>
            <a:ext cx="8305800" cy="4522446"/>
          </a:xfrm>
        </p:spPr>
        <p:txBody>
          <a:bodyPr>
            <a:normAutofit/>
          </a:bodyPr>
          <a:lstStyle/>
          <a:p>
            <a:r>
              <a:rPr lang="en-US" dirty="0"/>
              <a:t>A </a:t>
            </a:r>
            <a:r>
              <a:rPr lang="en-US" b="1" dirty="0"/>
              <a:t>bank</a:t>
            </a:r>
            <a:r>
              <a:rPr lang="en-US" dirty="0"/>
              <a:t>-owned or real estate </a:t>
            </a:r>
            <a:r>
              <a:rPr lang="en-US" b="1" dirty="0"/>
              <a:t>owned</a:t>
            </a:r>
            <a:r>
              <a:rPr lang="en-US" dirty="0"/>
              <a:t> (REO) </a:t>
            </a:r>
            <a:r>
              <a:rPr lang="en-US" b="1" dirty="0"/>
              <a:t>property: </a:t>
            </a:r>
            <a:endParaRPr lang="en-US" dirty="0"/>
          </a:p>
          <a:p>
            <a:pPr lvl="1"/>
            <a:r>
              <a:rPr lang="en-US" dirty="0"/>
              <a:t>has reverted to the mortgage lender after the home fails to sell in a foreclosure auction.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DD2EBD-45F0-4320-918A-73FADB19818C}"/>
              </a:ext>
            </a:extLst>
          </p:cNvPr>
          <p:cNvSpPr txBox="1"/>
          <p:nvPr/>
        </p:nvSpPr>
        <p:spPr>
          <a:xfrm>
            <a:off x="457200" y="479525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We will be referencing my personal experience with this from my project at 6 McelWain Ave in Cohoes, N.Y.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690" y="274638"/>
            <a:ext cx="7132109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GET STARTED TODAY FLIPPING HOUSES</a:t>
            </a:r>
          </a:p>
        </p:txBody>
      </p:sp>
      <p:pic>
        <p:nvPicPr>
          <p:cNvPr id="4" name="Content Placeholder 3" descr="Carr, Rich Real Estate real estate signs (2) (1)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56661"/>
            <a:ext cx="7162801" cy="115035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BANK OWNED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PROPERTY WEBSITES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Local ENYR MLS</a:t>
            </a:r>
          </a:p>
          <a:p>
            <a:r>
              <a:rPr lang="en-US" dirty="0"/>
              <a:t>Hudhomestore.com</a:t>
            </a:r>
          </a:p>
          <a:p>
            <a:r>
              <a:rPr lang="en-US" dirty="0"/>
              <a:t>Homepath.com</a:t>
            </a:r>
          </a:p>
          <a:p>
            <a:r>
              <a:rPr lang="en-US" dirty="0"/>
              <a:t>Auction.co</a:t>
            </a:r>
          </a:p>
          <a:p>
            <a:r>
              <a:rPr lang="en-US" dirty="0"/>
              <a:t>Xhome.com</a:t>
            </a:r>
          </a:p>
          <a:p>
            <a:r>
              <a:rPr lang="en-US" dirty="0"/>
              <a:t>Hubzu.com</a:t>
            </a:r>
          </a:p>
          <a:p>
            <a:r>
              <a:rPr lang="en-US" dirty="0"/>
              <a:t>Reo.wellsfargo.com</a:t>
            </a:r>
          </a:p>
          <a:p>
            <a:r>
              <a:rPr lang="en-US" dirty="0"/>
              <a:t>offersubmission.com.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9553E3-FCD1-4E9A-889A-184185E4A60B}"/>
              </a:ext>
            </a:extLst>
          </p:cNvPr>
          <p:cNvSpPr txBox="1"/>
          <p:nvPr/>
        </p:nvSpPr>
        <p:spPr>
          <a:xfrm>
            <a:off x="457200" y="59436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This is just a few that exists. There are many to choose from.</a:t>
            </a:r>
          </a:p>
          <a:p>
            <a:pPr algn="ctr"/>
            <a:endParaRPr lang="en-US" sz="2400" i="1" dirty="0"/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A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BANK OWNED PROPERTY?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97BD1AB1-F02D-4DE9-99BA-DB4A9D6FF4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98279035"/>
              </p:ext>
            </p:extLst>
          </p:nvPr>
        </p:nvGraphicFramePr>
        <p:xfrm>
          <a:off x="457200" y="1631852"/>
          <a:ext cx="8229600" cy="4522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930318572"/>
      </p:ext>
    </p:extLst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162800" cy="14176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6 MCELWAIN AVE COHOES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582" y="1415293"/>
            <a:ext cx="8229600" cy="50617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Prep Work Of Purchasing Bank Owned Property.</a:t>
            </a:r>
          </a:p>
          <a:p>
            <a:r>
              <a:rPr lang="en-US" dirty="0"/>
              <a:t>Check all taxes to make sure their paid and current. </a:t>
            </a:r>
          </a:p>
          <a:p>
            <a:r>
              <a:rPr lang="en-US" dirty="0"/>
              <a:t>Check for any liens. </a:t>
            </a:r>
          </a:p>
          <a:p>
            <a:r>
              <a:rPr lang="en-US" dirty="0"/>
              <a:t>Walk through property to: </a:t>
            </a:r>
          </a:p>
          <a:p>
            <a:pPr lvl="1"/>
            <a:r>
              <a:rPr lang="en-US" dirty="0" smtClean="0"/>
              <a:t>Determine </a:t>
            </a:r>
            <a:r>
              <a:rPr lang="en-US" dirty="0"/>
              <a:t>repair cost.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igure </a:t>
            </a:r>
            <a:r>
              <a:rPr lang="en-US" dirty="0"/>
              <a:t>out what will be replaced, fixed and rehabbed.</a:t>
            </a:r>
          </a:p>
          <a:p>
            <a:r>
              <a:rPr lang="en-US" dirty="0"/>
              <a:t>Remember to always </a:t>
            </a:r>
            <a:r>
              <a:rPr lang="en-US" b="1" dirty="0"/>
              <a:t>estimate repair cost </a:t>
            </a:r>
            <a:r>
              <a:rPr lang="en-US" b="1" dirty="0" smtClean="0"/>
              <a:t>higher</a:t>
            </a:r>
            <a:r>
              <a:rPr lang="en-US" dirty="0" smtClean="0"/>
              <a:t>, on average 20% higher. </a:t>
            </a:r>
            <a:r>
              <a:rPr lang="en-US" i="1" dirty="0"/>
              <a:t>Don’t discount other peoples labor and time, like you would for yourself.</a:t>
            </a:r>
          </a:p>
        </p:txBody>
      </p:sp>
    </p:spTree>
  </p:cSld>
  <p:clrMapOvr>
    <a:masterClrMapping/>
  </p:clrMapOvr>
  <p:transition spd="med">
    <p:zoom dir="in"/>
    <p:sndAc>
      <p:stSnd>
        <p:snd r:embed="rId3" name="arrow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10129</TotalTime>
  <Words>1738</Words>
  <Application>Microsoft Office PowerPoint</Application>
  <PresentationFormat>On-screen Show (4:3)</PresentationFormat>
  <Paragraphs>273</Paragraphs>
  <Slides>60</Slides>
  <Notes>60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Slide 1</vt:lpstr>
      <vt:lpstr>FIX &amp; FLIP HOUSE’S</vt:lpstr>
      <vt:lpstr>GET STARTED TODAY  FLIPPING HOUSE’S</vt:lpstr>
      <vt:lpstr>ALL REAL ESTATE OWNED</vt:lpstr>
      <vt:lpstr>ACQUIRING PROPERTIES </vt:lpstr>
      <vt:lpstr>WHAT IS A  BANK OWNED PROPERTY?</vt:lpstr>
      <vt:lpstr>BANK OWNED  PROPERTY WEBSITES</vt:lpstr>
      <vt:lpstr>WHAT IS A  BANK OWNED PROPERTY?</vt:lpstr>
      <vt:lpstr>6 MCELWAIN AVE COHOES</vt:lpstr>
      <vt:lpstr>6 MCELWAIN AVE COHOES</vt:lpstr>
      <vt:lpstr>DOING YOUR HOMEWORK ON A PROPERTY</vt:lpstr>
      <vt:lpstr>AFTER REPAIR VALUE (ARV) </vt:lpstr>
      <vt:lpstr>6 MCELWAIN AVE COHOES</vt:lpstr>
      <vt:lpstr>KITCHEN (IN PROGRESS)</vt:lpstr>
      <vt:lpstr>KITCHEN ( AFTER)</vt:lpstr>
      <vt:lpstr>    Tankless Water heater install</vt:lpstr>
      <vt:lpstr>   Garage &amp; Basement Finished</vt:lpstr>
      <vt:lpstr>6 MCELWAIN AVE COHOES </vt:lpstr>
      <vt:lpstr>CLOSING CHECKS</vt:lpstr>
      <vt:lpstr>KEY BANK RECEIPT</vt:lpstr>
      <vt:lpstr>908 24TH STREET, WATERVLIET</vt:lpstr>
      <vt:lpstr>UPSTAIRS HALL WAY GUTTED</vt:lpstr>
      <vt:lpstr>Stair Way /Foyer</vt:lpstr>
      <vt:lpstr>Kitchen ( before)</vt:lpstr>
      <vt:lpstr>Kitchen  (after)</vt:lpstr>
      <vt:lpstr>REPAIRS</vt:lpstr>
      <vt:lpstr>Roof  (before)</vt:lpstr>
      <vt:lpstr>Roof (after)</vt:lpstr>
      <vt:lpstr>Stair way (before)</vt:lpstr>
      <vt:lpstr>Stairway (after)</vt:lpstr>
      <vt:lpstr>                POOL (BEFORE)</vt:lpstr>
      <vt:lpstr>POOL FILLED IN (AFTER) </vt:lpstr>
      <vt:lpstr>                908 24TH STREET</vt:lpstr>
      <vt:lpstr>908 24TH STREET DEED</vt:lpstr>
      <vt:lpstr>1410 1ST AVE WATERVLIET (BEFORE)</vt:lpstr>
      <vt:lpstr>1410 1st Ave  (After) </vt:lpstr>
      <vt:lpstr>1410 1ST AVE WATERVLIET  </vt:lpstr>
      <vt:lpstr>SCOPE OF WORK</vt:lpstr>
      <vt:lpstr>OLD KITCHEN</vt:lpstr>
      <vt:lpstr>NEW KITCHEN</vt:lpstr>
      <vt:lpstr>3RD FLOOR OFFICE (BEFORE)</vt:lpstr>
      <vt:lpstr>3rd floor office (After)</vt:lpstr>
      <vt:lpstr>1410 1ST AVE DEED </vt:lpstr>
      <vt:lpstr>MUNICIPALITIES PERMITS</vt:lpstr>
      <vt:lpstr>MUNICIPALITIES PERMITS</vt:lpstr>
      <vt:lpstr>PERSONAL FIX AND FLIPS</vt:lpstr>
      <vt:lpstr>79 BLUE JAY WAY REPAIR COST</vt:lpstr>
      <vt:lpstr>79 BLUE JAY WAY</vt:lpstr>
      <vt:lpstr>79 BLUE JAY WAY</vt:lpstr>
      <vt:lpstr>FAMILY ROOM INTO KITCHEN</vt:lpstr>
      <vt:lpstr>AFTER</vt:lpstr>
      <vt:lpstr>Slide 52</vt:lpstr>
      <vt:lpstr>KITCHEN</vt:lpstr>
      <vt:lpstr>Slide 54</vt:lpstr>
      <vt:lpstr>Slide 55</vt:lpstr>
      <vt:lpstr>Slide 56</vt:lpstr>
      <vt:lpstr>SUMMARY</vt:lpstr>
      <vt:lpstr>SUMMARY</vt:lpstr>
      <vt:lpstr>SUMMARY</vt:lpstr>
      <vt:lpstr>GET STARTED TODAY FLIPPING HOUSES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Flipping Houses</dc:title>
  <dc:creator>Richc</dc:creator>
  <cp:lastModifiedBy>Richc</cp:lastModifiedBy>
  <cp:revision>330</cp:revision>
  <dcterms:created xsi:type="dcterms:W3CDTF">2018-01-19T20:01:17Z</dcterms:created>
  <dcterms:modified xsi:type="dcterms:W3CDTF">2018-04-28T02:07:51Z</dcterms:modified>
</cp:coreProperties>
</file>