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2.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351" r:id="rId2"/>
    <p:sldId id="318" r:id="rId3"/>
    <p:sldId id="333" r:id="rId4"/>
    <p:sldId id="260" r:id="rId5"/>
    <p:sldId id="288" r:id="rId6"/>
    <p:sldId id="347" r:id="rId7"/>
    <p:sldId id="289" r:id="rId8"/>
    <p:sldId id="322" r:id="rId9"/>
    <p:sldId id="341" r:id="rId10"/>
    <p:sldId id="346" r:id="rId11"/>
    <p:sldId id="342" r:id="rId12"/>
    <p:sldId id="331" r:id="rId13"/>
    <p:sldId id="361" r:id="rId14"/>
    <p:sldId id="330" r:id="rId15"/>
    <p:sldId id="363" r:id="rId16"/>
    <p:sldId id="364" r:id="rId17"/>
    <p:sldId id="262" r:id="rId18"/>
    <p:sldId id="365" r:id="rId19"/>
    <p:sldId id="344" r:id="rId20"/>
    <p:sldId id="345" r:id="rId21"/>
    <p:sldId id="332" r:id="rId22"/>
    <p:sldId id="334" r:id="rId23"/>
    <p:sldId id="323" r:id="rId24"/>
    <p:sldId id="281" r:id="rId25"/>
    <p:sldId id="282" r:id="rId26"/>
    <p:sldId id="324" r:id="rId27"/>
    <p:sldId id="258" r:id="rId28"/>
    <p:sldId id="284" r:id="rId29"/>
    <p:sldId id="285" r:id="rId30"/>
    <p:sldId id="300" r:id="rId31"/>
    <p:sldId id="302" r:id="rId32"/>
    <p:sldId id="259" r:id="rId33"/>
    <p:sldId id="297" r:id="rId34"/>
    <p:sldId id="298" r:id="rId35"/>
    <p:sldId id="349" r:id="rId36"/>
    <p:sldId id="320" r:id="rId37"/>
    <p:sldId id="261" r:id="rId38"/>
    <p:sldId id="319" r:id="rId39"/>
    <p:sldId id="286" r:id="rId40"/>
    <p:sldId id="290" r:id="rId41"/>
    <p:sldId id="291" r:id="rId42"/>
    <p:sldId id="294" r:id="rId43"/>
    <p:sldId id="276" r:id="rId44"/>
    <p:sldId id="277" r:id="rId45"/>
    <p:sldId id="278" r:id="rId46"/>
    <p:sldId id="279" r:id="rId47"/>
    <p:sldId id="292" r:id="rId48"/>
    <p:sldId id="264" r:id="rId49"/>
    <p:sldId id="263" r:id="rId50"/>
    <p:sldId id="266" r:id="rId51"/>
    <p:sldId id="265" r:id="rId52"/>
    <p:sldId id="295" r:id="rId53"/>
    <p:sldId id="270" r:id="rId54"/>
    <p:sldId id="271" r:id="rId55"/>
    <p:sldId id="272" r:id="rId56"/>
    <p:sldId id="273" r:id="rId57"/>
    <p:sldId id="267" r:id="rId58"/>
    <p:sldId id="353" r:id="rId59"/>
    <p:sldId id="354" r:id="rId60"/>
    <p:sldId id="355" r:id="rId61"/>
    <p:sldId id="356" r:id="rId62"/>
    <p:sldId id="350" r:id="rId63"/>
    <p:sldId id="357" r:id="rId64"/>
    <p:sldId id="358" r:id="rId65"/>
    <p:sldId id="359" r:id="rId66"/>
    <p:sldId id="268" r:id="rId67"/>
    <p:sldId id="325" r:id="rId68"/>
    <p:sldId id="335" r:id="rId69"/>
    <p:sldId id="338" r:id="rId70"/>
    <p:sldId id="339" r:id="rId71"/>
    <p:sldId id="340" r:id="rId72"/>
    <p:sldId id="336" r:id="rId73"/>
    <p:sldId id="337" r:id="rId74"/>
    <p:sldId id="305" r:id="rId75"/>
    <p:sldId id="314" r:id="rId76"/>
    <p:sldId id="315" r:id="rId77"/>
    <p:sldId id="306" r:id="rId78"/>
    <p:sldId id="307" r:id="rId79"/>
    <p:sldId id="308" r:id="rId80"/>
    <p:sldId id="309" r:id="rId81"/>
    <p:sldId id="313" r:id="rId82"/>
    <p:sldId id="312" r:id="rId83"/>
    <p:sldId id="310" r:id="rId84"/>
    <p:sldId id="311" r:id="rId85"/>
    <p:sldId id="360" r:id="rId86"/>
    <p:sldId id="326" r:id="rId87"/>
    <p:sldId id="327" r:id="rId88"/>
    <p:sldId id="328" r:id="rId89"/>
    <p:sldId id="348"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E5A212-DFB2-412C-88C3-14AB5D94DDF6}">
          <p14:sldIdLst>
            <p14:sldId id="351"/>
            <p14:sldId id="318"/>
            <p14:sldId id="333"/>
            <p14:sldId id="260"/>
            <p14:sldId id="288"/>
            <p14:sldId id="347"/>
            <p14:sldId id="289"/>
            <p14:sldId id="322"/>
            <p14:sldId id="341"/>
            <p14:sldId id="346"/>
            <p14:sldId id="342"/>
            <p14:sldId id="331"/>
            <p14:sldId id="361"/>
          </p14:sldIdLst>
        </p14:section>
        <p14:section name="Untitled Section" id="{C51EB2F5-F013-4732-9B44-C0DB57C65A7E}">
          <p14:sldIdLst>
            <p14:sldId id="330"/>
            <p14:sldId id="363"/>
            <p14:sldId id="364"/>
            <p14:sldId id="262"/>
            <p14:sldId id="365"/>
            <p14:sldId id="344"/>
            <p14:sldId id="345"/>
            <p14:sldId id="332"/>
            <p14:sldId id="334"/>
            <p14:sldId id="323"/>
            <p14:sldId id="281"/>
            <p14:sldId id="282"/>
            <p14:sldId id="324"/>
            <p14:sldId id="258"/>
            <p14:sldId id="284"/>
            <p14:sldId id="285"/>
            <p14:sldId id="300"/>
            <p14:sldId id="302"/>
            <p14:sldId id="259"/>
            <p14:sldId id="297"/>
            <p14:sldId id="298"/>
            <p14:sldId id="349"/>
            <p14:sldId id="320"/>
            <p14:sldId id="261"/>
            <p14:sldId id="319"/>
            <p14:sldId id="286"/>
            <p14:sldId id="290"/>
            <p14:sldId id="291"/>
            <p14:sldId id="294"/>
            <p14:sldId id="276"/>
            <p14:sldId id="277"/>
            <p14:sldId id="278"/>
            <p14:sldId id="279"/>
            <p14:sldId id="292"/>
            <p14:sldId id="264"/>
            <p14:sldId id="263"/>
            <p14:sldId id="266"/>
            <p14:sldId id="265"/>
            <p14:sldId id="295"/>
            <p14:sldId id="270"/>
            <p14:sldId id="271"/>
            <p14:sldId id="272"/>
            <p14:sldId id="273"/>
            <p14:sldId id="267"/>
            <p14:sldId id="353"/>
            <p14:sldId id="354"/>
            <p14:sldId id="355"/>
            <p14:sldId id="356"/>
            <p14:sldId id="350"/>
            <p14:sldId id="357"/>
            <p14:sldId id="358"/>
            <p14:sldId id="359"/>
            <p14:sldId id="268"/>
            <p14:sldId id="325"/>
            <p14:sldId id="335"/>
            <p14:sldId id="338"/>
            <p14:sldId id="339"/>
            <p14:sldId id="340"/>
            <p14:sldId id="336"/>
            <p14:sldId id="337"/>
            <p14:sldId id="305"/>
            <p14:sldId id="314"/>
            <p14:sldId id="315"/>
            <p14:sldId id="306"/>
            <p14:sldId id="307"/>
            <p14:sldId id="308"/>
            <p14:sldId id="309"/>
            <p14:sldId id="313"/>
            <p14:sldId id="312"/>
            <p14:sldId id="310"/>
            <p14:sldId id="311"/>
            <p14:sldId id="360"/>
            <p14:sldId id="326"/>
            <p14:sldId id="327"/>
            <p14:sldId id="328"/>
            <p14:sldId id="34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h Carr"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3"/>
    <a:srgbClr val="37B648"/>
    <a:srgbClr val="023E88"/>
    <a:srgbClr val="FFF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660"/>
  </p:normalViewPr>
  <p:slideViewPr>
    <p:cSldViewPr>
      <p:cViewPr varScale="1">
        <p:scale>
          <a:sx n="90" d="100"/>
          <a:sy n="90" d="100"/>
        </p:scale>
        <p:origin x="144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3-07T00:36:07.425" idx="5">
    <p:pos x="5652" y="2686"/>
    <p:text>Finished Garage , Finished rehabbed basement</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18-03-07T00:40:15.923" idx="6">
    <p:pos x="5587" y="1642"/>
    <p:text>Watervliet , On one line</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D749BD-2C16-41DB-852C-BFDFB08DCA35}"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B45F57F3-552D-453E-9672-45E1A3182407}">
      <dgm:prSet/>
      <dgm:spPr/>
      <dgm:t>
        <a:bodyPr/>
        <a:lstStyle/>
        <a:p>
          <a:r>
            <a:rPr lang="en-US" dirty="0"/>
            <a:t> Either sells or fails to sell in a foreclosure auction, due to bank or county .</a:t>
          </a:r>
        </a:p>
      </dgm:t>
    </dgm:pt>
    <dgm:pt modelId="{1657939D-F6F3-49C8-88D3-41BCF08B76BB}" type="parTrans" cxnId="{354CDDE2-436F-4575-8B29-7730F5052A00}">
      <dgm:prSet/>
      <dgm:spPr/>
      <dgm:t>
        <a:bodyPr/>
        <a:lstStyle/>
        <a:p>
          <a:endParaRPr lang="en-US"/>
        </a:p>
      </dgm:t>
    </dgm:pt>
    <dgm:pt modelId="{8C6B4FA1-1F1C-4B47-B9B8-87FC6DD91907}" type="sibTrans" cxnId="{354CDDE2-436F-4575-8B29-7730F5052A00}">
      <dgm:prSet/>
      <dgm:spPr/>
      <dgm:t>
        <a:bodyPr/>
        <a:lstStyle/>
        <a:p>
          <a:endParaRPr lang="en-US"/>
        </a:p>
      </dgm:t>
    </dgm:pt>
    <dgm:pt modelId="{797A4D18-96E3-4F8F-A57B-DEC7C6DA9A28}">
      <dgm:prSet/>
      <dgm:spPr/>
      <dgm:t>
        <a:bodyPr/>
        <a:lstStyle/>
        <a:p>
          <a:r>
            <a:rPr lang="en-US" b="0" dirty="0"/>
            <a:t>Bank owns the property, handles eviction, pay ‘s off tax liens, may be some repairs. </a:t>
          </a:r>
        </a:p>
      </dgm:t>
    </dgm:pt>
    <dgm:pt modelId="{99070E9F-BE95-4979-965B-4394D263C5F1}" type="parTrans" cxnId="{EC08341B-46BB-4F96-A5AE-7E083C271D2F}">
      <dgm:prSet/>
      <dgm:spPr/>
      <dgm:t>
        <a:bodyPr/>
        <a:lstStyle/>
        <a:p>
          <a:endParaRPr lang="en-US"/>
        </a:p>
      </dgm:t>
    </dgm:pt>
    <dgm:pt modelId="{55A39503-D2D1-4D01-9B2D-47228593FD30}" type="sibTrans" cxnId="{EC08341B-46BB-4F96-A5AE-7E083C271D2F}">
      <dgm:prSet/>
      <dgm:spPr/>
      <dgm:t>
        <a:bodyPr/>
        <a:lstStyle/>
        <a:p>
          <a:endParaRPr lang="en-US"/>
        </a:p>
      </dgm:t>
    </dgm:pt>
    <dgm:pt modelId="{FDF07EBF-DC9C-4822-85D4-94C3F6A601FC}">
      <dgm:prSet/>
      <dgm:spPr/>
      <dgm:t>
        <a:bodyPr/>
        <a:lstStyle/>
        <a:p>
          <a:r>
            <a:rPr lang="en-US" dirty="0"/>
            <a:t>Bank will contract with local agent to list the property on the market.</a:t>
          </a:r>
        </a:p>
      </dgm:t>
    </dgm:pt>
    <dgm:pt modelId="{2D9A428B-B260-41F1-B1DD-B91F136D3B76}" type="parTrans" cxnId="{63104C43-B316-4708-B33C-D0CA2EAB6400}">
      <dgm:prSet/>
      <dgm:spPr/>
      <dgm:t>
        <a:bodyPr/>
        <a:lstStyle/>
        <a:p>
          <a:endParaRPr lang="en-US"/>
        </a:p>
      </dgm:t>
    </dgm:pt>
    <dgm:pt modelId="{F65479E6-6A49-4649-8456-31430FB2B531}" type="sibTrans" cxnId="{63104C43-B316-4708-B33C-D0CA2EAB6400}">
      <dgm:prSet/>
      <dgm:spPr/>
      <dgm:t>
        <a:bodyPr/>
        <a:lstStyle/>
        <a:p>
          <a:endParaRPr lang="en-US"/>
        </a:p>
      </dgm:t>
    </dgm:pt>
    <dgm:pt modelId="{35CEA4D0-BE88-4F37-9B73-48BFB195FF37}">
      <dgm:prSet/>
      <dgm:spPr/>
      <dgm:t>
        <a:bodyPr/>
        <a:lstStyle/>
        <a:p>
          <a:r>
            <a:rPr lang="en-US" b="0" dirty="0"/>
            <a:t>Property reverted,  to the mortgage lender after the property fails to sell at  auction. </a:t>
          </a:r>
        </a:p>
      </dgm:t>
    </dgm:pt>
    <dgm:pt modelId="{EB591A16-9088-4A9E-95A5-C06ACACA8839}" type="parTrans" cxnId="{560E6CD4-CABD-4664-A034-F2B651FBF92B}">
      <dgm:prSet/>
      <dgm:spPr/>
      <dgm:t>
        <a:bodyPr/>
        <a:lstStyle/>
        <a:p>
          <a:endParaRPr lang="en-US"/>
        </a:p>
      </dgm:t>
    </dgm:pt>
    <dgm:pt modelId="{F86EB681-9BBA-46F5-9E12-8268FDAC17B9}" type="sibTrans" cxnId="{560E6CD4-CABD-4664-A034-F2B651FBF92B}">
      <dgm:prSet/>
      <dgm:spPr/>
      <dgm:t>
        <a:bodyPr/>
        <a:lstStyle/>
        <a:p>
          <a:endParaRPr lang="en-US"/>
        </a:p>
      </dgm:t>
    </dgm:pt>
    <dgm:pt modelId="{65ABD7D6-4884-49A3-9E39-95A129D9C397}" type="pres">
      <dgm:prSet presAssocID="{1AD749BD-2C16-41DB-852C-BFDFB08DCA35}" presName="CompostProcess" presStyleCnt="0">
        <dgm:presLayoutVars>
          <dgm:dir/>
          <dgm:resizeHandles val="exact"/>
        </dgm:presLayoutVars>
      </dgm:prSet>
      <dgm:spPr/>
    </dgm:pt>
    <dgm:pt modelId="{2A3BCC14-3EB9-4495-98CC-9B0FECFB3FCE}" type="pres">
      <dgm:prSet presAssocID="{1AD749BD-2C16-41DB-852C-BFDFB08DCA35}" presName="arrow" presStyleLbl="bgShp" presStyleIdx="0" presStyleCnt="1"/>
      <dgm:spPr/>
    </dgm:pt>
    <dgm:pt modelId="{6D0D8335-EF0C-4D3F-ABB0-1F9BB4CB55A0}" type="pres">
      <dgm:prSet presAssocID="{1AD749BD-2C16-41DB-852C-BFDFB08DCA35}" presName="linearProcess" presStyleCnt="0"/>
      <dgm:spPr/>
    </dgm:pt>
    <dgm:pt modelId="{8450D2F6-D07A-4895-B042-3AF8BEE9073E}" type="pres">
      <dgm:prSet presAssocID="{B45F57F3-552D-453E-9672-45E1A3182407}" presName="textNode" presStyleLbl="node1" presStyleIdx="0" presStyleCnt="4">
        <dgm:presLayoutVars>
          <dgm:bulletEnabled val="1"/>
        </dgm:presLayoutVars>
      </dgm:prSet>
      <dgm:spPr/>
    </dgm:pt>
    <dgm:pt modelId="{1F3A0D00-112B-4918-A7CB-730336E43A9F}" type="pres">
      <dgm:prSet presAssocID="{8C6B4FA1-1F1C-4B47-B9B8-87FC6DD91907}" presName="sibTrans" presStyleCnt="0"/>
      <dgm:spPr/>
    </dgm:pt>
    <dgm:pt modelId="{5B503CE1-0224-4D34-BB67-784FAB43F707}" type="pres">
      <dgm:prSet presAssocID="{35CEA4D0-BE88-4F37-9B73-48BFB195FF37}" presName="textNode" presStyleLbl="node1" presStyleIdx="1" presStyleCnt="4">
        <dgm:presLayoutVars>
          <dgm:bulletEnabled val="1"/>
        </dgm:presLayoutVars>
      </dgm:prSet>
      <dgm:spPr/>
    </dgm:pt>
    <dgm:pt modelId="{6A8404BE-12C6-4918-BBFB-17412A8383C1}" type="pres">
      <dgm:prSet presAssocID="{F86EB681-9BBA-46F5-9E12-8268FDAC17B9}" presName="sibTrans" presStyleCnt="0"/>
      <dgm:spPr/>
    </dgm:pt>
    <dgm:pt modelId="{EFDFA600-5F6A-4B48-8092-CEA1D48C8E11}" type="pres">
      <dgm:prSet presAssocID="{797A4D18-96E3-4F8F-A57B-DEC7C6DA9A28}" presName="textNode" presStyleLbl="node1" presStyleIdx="2" presStyleCnt="4">
        <dgm:presLayoutVars>
          <dgm:bulletEnabled val="1"/>
        </dgm:presLayoutVars>
      </dgm:prSet>
      <dgm:spPr/>
    </dgm:pt>
    <dgm:pt modelId="{37921139-C707-4A70-91C0-0AA2506F2659}" type="pres">
      <dgm:prSet presAssocID="{55A39503-D2D1-4D01-9B2D-47228593FD30}" presName="sibTrans" presStyleCnt="0"/>
      <dgm:spPr/>
    </dgm:pt>
    <dgm:pt modelId="{80D38E1E-686C-47A2-A41F-DE320293652D}" type="pres">
      <dgm:prSet presAssocID="{FDF07EBF-DC9C-4822-85D4-94C3F6A601FC}" presName="textNode" presStyleLbl="node1" presStyleIdx="3" presStyleCnt="4">
        <dgm:presLayoutVars>
          <dgm:bulletEnabled val="1"/>
        </dgm:presLayoutVars>
      </dgm:prSet>
      <dgm:spPr/>
    </dgm:pt>
  </dgm:ptLst>
  <dgm:cxnLst>
    <dgm:cxn modelId="{FF991510-F097-47BE-A466-BACB08C3163E}" type="presOf" srcId="{35CEA4D0-BE88-4F37-9B73-48BFB195FF37}" destId="{5B503CE1-0224-4D34-BB67-784FAB43F707}" srcOrd="0" destOrd="0" presId="urn:microsoft.com/office/officeart/2005/8/layout/hProcess9"/>
    <dgm:cxn modelId="{EC08341B-46BB-4F96-A5AE-7E083C271D2F}" srcId="{1AD749BD-2C16-41DB-852C-BFDFB08DCA35}" destId="{797A4D18-96E3-4F8F-A57B-DEC7C6DA9A28}" srcOrd="2" destOrd="0" parTransId="{99070E9F-BE95-4979-965B-4394D263C5F1}" sibTransId="{55A39503-D2D1-4D01-9B2D-47228593FD30}"/>
    <dgm:cxn modelId="{94417C2E-0555-40C5-B3FA-8EF7BE557FA5}" type="presOf" srcId="{B45F57F3-552D-453E-9672-45E1A3182407}" destId="{8450D2F6-D07A-4895-B042-3AF8BEE9073E}" srcOrd="0" destOrd="0" presId="urn:microsoft.com/office/officeart/2005/8/layout/hProcess9"/>
    <dgm:cxn modelId="{FE678C3A-C694-49A5-8F55-AF94BD6273D7}" type="presOf" srcId="{1AD749BD-2C16-41DB-852C-BFDFB08DCA35}" destId="{65ABD7D6-4884-49A3-9E39-95A129D9C397}" srcOrd="0" destOrd="0" presId="urn:microsoft.com/office/officeart/2005/8/layout/hProcess9"/>
    <dgm:cxn modelId="{63104C43-B316-4708-B33C-D0CA2EAB6400}" srcId="{1AD749BD-2C16-41DB-852C-BFDFB08DCA35}" destId="{FDF07EBF-DC9C-4822-85D4-94C3F6A601FC}" srcOrd="3" destOrd="0" parTransId="{2D9A428B-B260-41F1-B1DD-B91F136D3B76}" sibTransId="{F65479E6-6A49-4649-8456-31430FB2B531}"/>
    <dgm:cxn modelId="{6C82A665-830E-4815-A648-704A48DD8F75}" type="presOf" srcId="{FDF07EBF-DC9C-4822-85D4-94C3F6A601FC}" destId="{80D38E1E-686C-47A2-A41F-DE320293652D}" srcOrd="0" destOrd="0" presId="urn:microsoft.com/office/officeart/2005/8/layout/hProcess9"/>
    <dgm:cxn modelId="{6C3F8175-C153-4541-9FB5-A4F18B33BFE2}" type="presOf" srcId="{797A4D18-96E3-4F8F-A57B-DEC7C6DA9A28}" destId="{EFDFA600-5F6A-4B48-8092-CEA1D48C8E11}" srcOrd="0" destOrd="0" presId="urn:microsoft.com/office/officeart/2005/8/layout/hProcess9"/>
    <dgm:cxn modelId="{560E6CD4-CABD-4664-A034-F2B651FBF92B}" srcId="{1AD749BD-2C16-41DB-852C-BFDFB08DCA35}" destId="{35CEA4D0-BE88-4F37-9B73-48BFB195FF37}" srcOrd="1" destOrd="0" parTransId="{EB591A16-9088-4A9E-95A5-C06ACACA8839}" sibTransId="{F86EB681-9BBA-46F5-9E12-8268FDAC17B9}"/>
    <dgm:cxn modelId="{354CDDE2-436F-4575-8B29-7730F5052A00}" srcId="{1AD749BD-2C16-41DB-852C-BFDFB08DCA35}" destId="{B45F57F3-552D-453E-9672-45E1A3182407}" srcOrd="0" destOrd="0" parTransId="{1657939D-F6F3-49C8-88D3-41BCF08B76BB}" sibTransId="{8C6B4FA1-1F1C-4B47-B9B8-87FC6DD91907}"/>
    <dgm:cxn modelId="{D2C7AC54-5D0E-48C7-A30F-80CB5F5C86AD}" type="presParOf" srcId="{65ABD7D6-4884-49A3-9E39-95A129D9C397}" destId="{2A3BCC14-3EB9-4495-98CC-9B0FECFB3FCE}" srcOrd="0" destOrd="0" presId="urn:microsoft.com/office/officeart/2005/8/layout/hProcess9"/>
    <dgm:cxn modelId="{FFE19C86-922F-4964-B078-60F5E3492928}" type="presParOf" srcId="{65ABD7D6-4884-49A3-9E39-95A129D9C397}" destId="{6D0D8335-EF0C-4D3F-ABB0-1F9BB4CB55A0}" srcOrd="1" destOrd="0" presId="urn:microsoft.com/office/officeart/2005/8/layout/hProcess9"/>
    <dgm:cxn modelId="{5EA86C75-EF8F-41F9-BB41-007AEFC14EF6}" type="presParOf" srcId="{6D0D8335-EF0C-4D3F-ABB0-1F9BB4CB55A0}" destId="{8450D2F6-D07A-4895-B042-3AF8BEE9073E}" srcOrd="0" destOrd="0" presId="urn:microsoft.com/office/officeart/2005/8/layout/hProcess9"/>
    <dgm:cxn modelId="{8D11D40D-2C92-421A-9B9A-6769B8EB94DF}" type="presParOf" srcId="{6D0D8335-EF0C-4D3F-ABB0-1F9BB4CB55A0}" destId="{1F3A0D00-112B-4918-A7CB-730336E43A9F}" srcOrd="1" destOrd="0" presId="urn:microsoft.com/office/officeart/2005/8/layout/hProcess9"/>
    <dgm:cxn modelId="{1A428A26-E89C-402B-8297-6BF9E807C504}" type="presParOf" srcId="{6D0D8335-EF0C-4D3F-ABB0-1F9BB4CB55A0}" destId="{5B503CE1-0224-4D34-BB67-784FAB43F707}" srcOrd="2" destOrd="0" presId="urn:microsoft.com/office/officeart/2005/8/layout/hProcess9"/>
    <dgm:cxn modelId="{E37EC6E5-5D0E-4519-A78E-7C81D2A4109B}" type="presParOf" srcId="{6D0D8335-EF0C-4D3F-ABB0-1F9BB4CB55A0}" destId="{6A8404BE-12C6-4918-BBFB-17412A8383C1}" srcOrd="3" destOrd="0" presId="urn:microsoft.com/office/officeart/2005/8/layout/hProcess9"/>
    <dgm:cxn modelId="{D806C267-FE2A-4BE5-90AA-C14EB173D80B}" type="presParOf" srcId="{6D0D8335-EF0C-4D3F-ABB0-1F9BB4CB55A0}" destId="{EFDFA600-5F6A-4B48-8092-CEA1D48C8E11}" srcOrd="4" destOrd="0" presId="urn:microsoft.com/office/officeart/2005/8/layout/hProcess9"/>
    <dgm:cxn modelId="{449034DE-7069-41FB-AE90-B1D1B5C4F04F}" type="presParOf" srcId="{6D0D8335-EF0C-4D3F-ABB0-1F9BB4CB55A0}" destId="{37921139-C707-4A70-91C0-0AA2506F2659}" srcOrd="5" destOrd="0" presId="urn:microsoft.com/office/officeart/2005/8/layout/hProcess9"/>
    <dgm:cxn modelId="{03B3B4F4-9A42-4488-AE27-02A339716013}" type="presParOf" srcId="{6D0D8335-EF0C-4D3F-ABB0-1F9BB4CB55A0}" destId="{80D38E1E-686C-47A2-A41F-DE320293652D}"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BCC14-3EB9-4495-98CC-9B0FECFB3FCE}">
      <dsp:nvSpPr>
        <dsp:cNvPr id="0" name=""/>
        <dsp:cNvSpPr/>
      </dsp:nvSpPr>
      <dsp:spPr>
        <a:xfrm>
          <a:off x="617219" y="0"/>
          <a:ext cx="6995160" cy="452244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50D2F6-D07A-4895-B042-3AF8BEE9073E}">
      <dsp:nvSpPr>
        <dsp:cNvPr id="0" name=""/>
        <dsp:cNvSpPr/>
      </dsp:nvSpPr>
      <dsp:spPr>
        <a:xfrm>
          <a:off x="4118" y="1356733"/>
          <a:ext cx="1981051" cy="18089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 Either sells or fails to sell in a foreclosure auction, due to bank or county .</a:t>
          </a:r>
        </a:p>
      </dsp:txBody>
      <dsp:txXfrm>
        <a:off x="92425" y="1445040"/>
        <a:ext cx="1804437" cy="1632364"/>
      </dsp:txXfrm>
    </dsp:sp>
    <dsp:sp modelId="{5B503CE1-0224-4D34-BB67-784FAB43F707}">
      <dsp:nvSpPr>
        <dsp:cNvPr id="0" name=""/>
        <dsp:cNvSpPr/>
      </dsp:nvSpPr>
      <dsp:spPr>
        <a:xfrm>
          <a:off x="2084222" y="1356733"/>
          <a:ext cx="1981051" cy="18089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t>Property reverted,  to the mortgage lender after the property fails to sell at  auction. </a:t>
          </a:r>
        </a:p>
      </dsp:txBody>
      <dsp:txXfrm>
        <a:off x="2172529" y="1445040"/>
        <a:ext cx="1804437" cy="1632364"/>
      </dsp:txXfrm>
    </dsp:sp>
    <dsp:sp modelId="{EFDFA600-5F6A-4B48-8092-CEA1D48C8E11}">
      <dsp:nvSpPr>
        <dsp:cNvPr id="0" name=""/>
        <dsp:cNvSpPr/>
      </dsp:nvSpPr>
      <dsp:spPr>
        <a:xfrm>
          <a:off x="4164326" y="1356733"/>
          <a:ext cx="1981051" cy="18089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t>Bank owns the property, handles eviction, pay ‘s off tax liens, may be some repairs. </a:t>
          </a:r>
        </a:p>
      </dsp:txBody>
      <dsp:txXfrm>
        <a:off x="4252633" y="1445040"/>
        <a:ext cx="1804437" cy="1632364"/>
      </dsp:txXfrm>
    </dsp:sp>
    <dsp:sp modelId="{80D38E1E-686C-47A2-A41F-DE320293652D}">
      <dsp:nvSpPr>
        <dsp:cNvPr id="0" name=""/>
        <dsp:cNvSpPr/>
      </dsp:nvSpPr>
      <dsp:spPr>
        <a:xfrm>
          <a:off x="6244430" y="1356733"/>
          <a:ext cx="1981051" cy="18089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Bank will contract with local agent to list the property on the market.</a:t>
          </a:r>
        </a:p>
      </dsp:txBody>
      <dsp:txXfrm>
        <a:off x="6332737" y="1445040"/>
        <a:ext cx="1804437" cy="163236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93AE12-100B-495F-9652-F167EC38187E}" type="datetimeFigureOut">
              <a:rPr lang="en-US" smtClean="0"/>
              <a:pPr/>
              <a:t>2/18/2020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A8C3B-642E-4274-8089-51120CDBD64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26</a:t>
            </a:fld>
            <a:endParaRPr lang="en-US" dirty="0"/>
          </a:p>
        </p:txBody>
      </p:sp>
    </p:spTree>
    <p:extLst>
      <p:ext uri="{BB962C8B-B14F-4D97-AF65-F5344CB8AC3E}">
        <p14:creationId xmlns:p14="http://schemas.microsoft.com/office/powerpoint/2010/main" val="1396333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27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28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29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30</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31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32</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33</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34</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36</a:t>
            </a:fld>
            <a:endParaRPr lang="en-US" dirty="0"/>
          </a:p>
        </p:txBody>
      </p:sp>
    </p:spTree>
    <p:extLst>
      <p:ext uri="{BB962C8B-B14F-4D97-AF65-F5344CB8AC3E}">
        <p14:creationId xmlns:p14="http://schemas.microsoft.com/office/powerpoint/2010/main" val="284199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4</a:t>
            </a:fld>
            <a:endParaRPr lang="en-US" dirty="0"/>
          </a:p>
        </p:txBody>
      </p:sp>
    </p:spTree>
    <p:extLst>
      <p:ext uri="{BB962C8B-B14F-4D97-AF65-F5344CB8AC3E}">
        <p14:creationId xmlns:p14="http://schemas.microsoft.com/office/powerpoint/2010/main" val="725614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37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38</a:t>
            </a:fld>
            <a:endParaRPr lang="en-US" dirty="0"/>
          </a:p>
        </p:txBody>
      </p:sp>
    </p:spTree>
    <p:extLst>
      <p:ext uri="{BB962C8B-B14F-4D97-AF65-F5344CB8AC3E}">
        <p14:creationId xmlns:p14="http://schemas.microsoft.com/office/powerpoint/2010/main" val="450846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39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40</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41</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42</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43</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44</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45</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46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47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48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49</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50</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51</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52</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53</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54</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55</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56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7</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57</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66</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67</a:t>
            </a:fld>
            <a:endParaRPr lang="en-US" dirty="0"/>
          </a:p>
        </p:txBody>
      </p:sp>
    </p:spTree>
    <p:extLst>
      <p:ext uri="{BB962C8B-B14F-4D97-AF65-F5344CB8AC3E}">
        <p14:creationId xmlns:p14="http://schemas.microsoft.com/office/powerpoint/2010/main" val="2250579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74</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75</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76</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77</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78</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79</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80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8</a:t>
            </a:fld>
            <a:endParaRPr lang="en-US" dirty="0"/>
          </a:p>
        </p:txBody>
      </p:sp>
    </p:spTree>
    <p:extLst>
      <p:ext uri="{BB962C8B-B14F-4D97-AF65-F5344CB8AC3E}">
        <p14:creationId xmlns:p14="http://schemas.microsoft.com/office/powerpoint/2010/main" val="26701845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81</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82</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83</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84</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86</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87</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88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A8C3B-642E-4274-8089-51120CDBD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04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23</a:t>
            </a:fld>
            <a:endParaRPr lang="en-US" dirty="0"/>
          </a:p>
        </p:txBody>
      </p:sp>
    </p:spTree>
    <p:extLst>
      <p:ext uri="{BB962C8B-B14F-4D97-AF65-F5344CB8AC3E}">
        <p14:creationId xmlns:p14="http://schemas.microsoft.com/office/powerpoint/2010/main" val="315695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24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1A8C3B-642E-4274-8089-51120CDBD644}" type="slidenum">
              <a:rPr lang="en-US" smtClean="0"/>
              <a:pPr/>
              <a:t>25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270C6F-5D87-4FFA-9A26-4A1D64B845CF}" type="datetimeFigureOut">
              <a:rPr lang="en-US" smtClean="0"/>
              <a:pPr/>
              <a:t>2/18/2020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EF6C3-3262-4E8E-A2DF-25D6458DDA4A}" type="slidenum">
              <a:rPr lang="en-US" smtClean="0"/>
              <a:pPr/>
              <a:t>‹#›</a:t>
            </a:fld>
            <a:endParaRPr lang="en-US" dirty="0"/>
          </a:p>
        </p:txBody>
      </p:sp>
    </p:spTree>
  </p:cSld>
  <p:clrMapOvr>
    <a:masterClrMapping/>
  </p:clrMapOvr>
  <p:transition spd="med">
    <p:zoom dir="in"/>
    <p:sndAc>
      <p:stSnd>
        <p:snd r:embed="rId1" name="arrow.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270C6F-5D87-4FFA-9A26-4A1D64B845CF}" type="datetimeFigureOut">
              <a:rPr lang="en-US" smtClean="0"/>
              <a:pPr/>
              <a:t>2/18/2020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EF6C3-3262-4E8E-A2DF-25D6458DDA4A}" type="slidenum">
              <a:rPr lang="en-US" smtClean="0"/>
              <a:pPr/>
              <a:t>‹#›</a:t>
            </a:fld>
            <a:endParaRPr lang="en-US" dirty="0"/>
          </a:p>
        </p:txBody>
      </p:sp>
    </p:spTree>
  </p:cSld>
  <p:clrMapOvr>
    <a:masterClrMapping/>
  </p:clrMapOvr>
  <p:transition spd="med">
    <p:zoom dir="in"/>
    <p:sndAc>
      <p:stSnd>
        <p:snd r:embed="rId1" name="arrow.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270C6F-5D87-4FFA-9A26-4A1D64B845CF}" type="datetimeFigureOut">
              <a:rPr lang="en-US" smtClean="0"/>
              <a:pPr/>
              <a:t>2/18/2020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EF6C3-3262-4E8E-A2DF-25D6458DDA4A}" type="slidenum">
              <a:rPr lang="en-US" smtClean="0"/>
              <a:pPr/>
              <a:t>‹#›</a:t>
            </a:fld>
            <a:endParaRPr lang="en-US" dirty="0"/>
          </a:p>
        </p:txBody>
      </p:sp>
    </p:spTree>
  </p:cSld>
  <p:clrMapOvr>
    <a:masterClrMapping/>
  </p:clrMapOvr>
  <p:transition spd="med">
    <p:zoom dir="in"/>
    <p:sndAc>
      <p:stSnd>
        <p:snd r:embed="rId1" name="arrow.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270C6F-5D87-4FFA-9A26-4A1D64B845CF}" type="datetimeFigureOut">
              <a:rPr lang="en-US" smtClean="0"/>
              <a:pPr/>
              <a:t>2/18/2020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EF6C3-3262-4E8E-A2DF-25D6458DDA4A}" type="slidenum">
              <a:rPr lang="en-US" smtClean="0"/>
              <a:pPr/>
              <a:t>‹#›</a:t>
            </a:fld>
            <a:endParaRPr lang="en-US" dirty="0"/>
          </a:p>
        </p:txBody>
      </p:sp>
    </p:spTree>
  </p:cSld>
  <p:clrMapOvr>
    <a:masterClrMapping/>
  </p:clrMapOvr>
  <p:transition spd="med">
    <p:zoom dir="in"/>
    <p:sndAc>
      <p:stSnd>
        <p:snd r:embed="rId1" name="arrow.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270C6F-5D87-4FFA-9A26-4A1D64B845CF}" type="datetimeFigureOut">
              <a:rPr lang="en-US" smtClean="0"/>
              <a:pPr/>
              <a:t>2/18/2020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BEF6C3-3262-4E8E-A2DF-25D6458DDA4A}" type="slidenum">
              <a:rPr lang="en-US" smtClean="0"/>
              <a:pPr/>
              <a:t>‹#›</a:t>
            </a:fld>
            <a:endParaRPr lang="en-US" dirty="0"/>
          </a:p>
        </p:txBody>
      </p:sp>
    </p:spTree>
  </p:cSld>
  <p:clrMapOvr>
    <a:masterClrMapping/>
  </p:clrMapOvr>
  <p:transition spd="med">
    <p:zoom dir="in"/>
    <p:sndAc>
      <p:stSnd>
        <p:snd r:embed="rId1" name="arrow.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270C6F-5D87-4FFA-9A26-4A1D64B845CF}" type="datetimeFigureOut">
              <a:rPr lang="en-US" smtClean="0"/>
              <a:pPr/>
              <a:t>2/18/2020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BEF6C3-3262-4E8E-A2DF-25D6458DDA4A}" type="slidenum">
              <a:rPr lang="en-US" smtClean="0"/>
              <a:pPr/>
              <a:t>‹#›</a:t>
            </a:fld>
            <a:endParaRPr lang="en-US" dirty="0"/>
          </a:p>
        </p:txBody>
      </p:sp>
    </p:spTree>
  </p:cSld>
  <p:clrMapOvr>
    <a:masterClrMapping/>
  </p:clrMapOvr>
  <p:transition spd="med">
    <p:zoom dir="in"/>
    <p:sndAc>
      <p:stSnd>
        <p:snd r:embed="rId1" name="arrow.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270C6F-5D87-4FFA-9A26-4A1D64B845CF}" type="datetimeFigureOut">
              <a:rPr lang="en-US" smtClean="0"/>
              <a:pPr/>
              <a:t>2/18/2020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BEF6C3-3262-4E8E-A2DF-25D6458DDA4A}" type="slidenum">
              <a:rPr lang="en-US" smtClean="0"/>
              <a:pPr/>
              <a:t>‹#›</a:t>
            </a:fld>
            <a:endParaRPr lang="en-US" dirty="0"/>
          </a:p>
        </p:txBody>
      </p:sp>
    </p:spTree>
  </p:cSld>
  <p:clrMapOvr>
    <a:masterClrMapping/>
  </p:clrMapOvr>
  <p:transition spd="med">
    <p:zoom dir="in"/>
    <p:sndAc>
      <p:stSnd>
        <p:snd r:embed="rId1" name="arrow.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270C6F-5D87-4FFA-9A26-4A1D64B845CF}" type="datetimeFigureOut">
              <a:rPr lang="en-US" smtClean="0"/>
              <a:pPr/>
              <a:t>2/18/2020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BEF6C3-3262-4E8E-A2DF-25D6458DDA4A}" type="slidenum">
              <a:rPr lang="en-US" smtClean="0"/>
              <a:pPr/>
              <a:t>‹#›</a:t>
            </a:fld>
            <a:endParaRPr lang="en-US" dirty="0"/>
          </a:p>
        </p:txBody>
      </p:sp>
    </p:spTree>
  </p:cSld>
  <p:clrMapOvr>
    <a:masterClrMapping/>
  </p:clrMapOvr>
  <p:transition spd="med">
    <p:zoom dir="in"/>
    <p:sndAc>
      <p:stSnd>
        <p:snd r:embed="rId1" name="arrow.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70C6F-5D87-4FFA-9A26-4A1D64B845CF}" type="datetimeFigureOut">
              <a:rPr lang="en-US" smtClean="0"/>
              <a:pPr/>
              <a:t>2/18/2020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5BEF6C3-3262-4E8E-A2DF-25D6458DDA4A}" type="slidenum">
              <a:rPr lang="en-US" smtClean="0"/>
              <a:pPr/>
              <a:t>‹#›</a:t>
            </a:fld>
            <a:endParaRPr lang="en-US" dirty="0"/>
          </a:p>
        </p:txBody>
      </p:sp>
    </p:spTree>
  </p:cSld>
  <p:clrMapOvr>
    <a:masterClrMapping/>
  </p:clrMapOvr>
  <p:transition spd="med">
    <p:zoom dir="in"/>
    <p:sndAc>
      <p:stSnd>
        <p:snd r:embed="rId1" name="arrow.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270C6F-5D87-4FFA-9A26-4A1D64B845CF}" type="datetimeFigureOut">
              <a:rPr lang="en-US" smtClean="0"/>
              <a:pPr/>
              <a:t>2/18/2020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BEF6C3-3262-4E8E-A2DF-25D6458DDA4A}" type="slidenum">
              <a:rPr lang="en-US" smtClean="0"/>
              <a:pPr/>
              <a:t>‹#›</a:t>
            </a:fld>
            <a:endParaRPr lang="en-US" dirty="0"/>
          </a:p>
        </p:txBody>
      </p:sp>
    </p:spTree>
  </p:cSld>
  <p:clrMapOvr>
    <a:masterClrMapping/>
  </p:clrMapOvr>
  <p:transition spd="med">
    <p:zoom dir="in"/>
    <p:sndAc>
      <p:stSnd>
        <p:snd r:embed="rId1" name="arrow.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270C6F-5D87-4FFA-9A26-4A1D64B845CF}" type="datetimeFigureOut">
              <a:rPr lang="en-US" smtClean="0"/>
              <a:pPr/>
              <a:t>2/18/2020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BEF6C3-3262-4E8E-A2DF-25D6458DDA4A}" type="slidenum">
              <a:rPr lang="en-US" smtClean="0"/>
              <a:pPr/>
              <a:t>‹#›</a:t>
            </a:fld>
            <a:endParaRPr lang="en-US" dirty="0"/>
          </a:p>
        </p:txBody>
      </p:sp>
    </p:spTree>
  </p:cSld>
  <p:clrMapOvr>
    <a:masterClrMapping/>
  </p:clrMapOvr>
  <p:transition spd="med">
    <p:zoom dir="in"/>
    <p:sndAc>
      <p:stSnd>
        <p:snd r:embed="rId1" name="arrow.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5000">
              <a:schemeClr val="accent1">
                <a:lumMod val="5000"/>
                <a:lumOff val="95000"/>
              </a:schemeClr>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70C6F-5D87-4FFA-9A26-4A1D64B845CF}" type="datetimeFigureOut">
              <a:rPr lang="en-US" smtClean="0"/>
              <a:pPr/>
              <a:t>2/18/2020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EF6C3-3262-4E8E-A2DF-25D6458DDA4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zoom dir="in"/>
    <p:sndAc>
      <p:stSnd>
        <p:snd r:embed="rId13" name="arrow.wav"/>
      </p:stSnd>
    </p:sndAc>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package" Target="../embeddings/Microsoft_Word_Document.docx"/></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package" Target="../embeddings/Microsoft_Excel_Worksheet1.xlsx"/><Relationship Id="rId5" Type="http://schemas.openxmlformats.org/officeDocument/2006/relationships/image" Target="../media/image25.emf"/><Relationship Id="rId4" Type="http://schemas.openxmlformats.org/officeDocument/2006/relationships/package" Target="../embeddings/Microsoft_Excel_Worksheet.xlsx"/></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pacer.login.uscourts.gov/csologin/login.jsf?appurl=pcl.uscourts.gov/search" TargetMode="External"/><Relationship Id="rId3" Type="http://schemas.openxmlformats.org/officeDocument/2006/relationships/hyperlink" Target="https://egov.basgov.com/" TargetMode="External"/><Relationship Id="rId7" Type="http://schemas.openxmlformats.org/officeDocument/2006/relationships/hyperlink" Target="https://publicrecords.netronline.com/state/NY/county/albany/" TargetMode="Externa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hyperlink" Target="https://www.taxlookup.net/" TargetMode="External"/><Relationship Id="rId5" Type="http://schemas.openxmlformats.org/officeDocument/2006/relationships/hyperlink" Target="http://www.infotaxonline.com/" TargetMode="External"/><Relationship Id="rId4" Type="http://schemas.openxmlformats.org/officeDocument/2006/relationships/hyperlink" Target="http://tax.neric.org/Search.aspx?district=412402" TargetMode="Externa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1.wav"/><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gif"/></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g"/><Relationship Id="rId7" Type="http://schemas.openxmlformats.org/officeDocument/2006/relationships/image" Target="../media/image60.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 Id="rId9"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calculator.net/401k-calculator.html?age=25&amp;income=50000&amp;balance=5000&amp;contribution=10&amp;ematch=50&amp;ematchend=3&amp;retirementage=65&amp;lifeexpectancy=85&amp;incomeincrease=3&amp;rate=6&amp;inflation=3&amp;hideirslimit=0&amp;type=1&amp;x=63&amp;y=20#top" TargetMode="External"/><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7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audio" Target="../media/audio1.wav"/><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8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8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8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carrrealestategroupllc.com/" TargetMode="Externa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BACA59-DADF-48FD-B0B7-57FEA967EB88}"/>
              </a:ext>
            </a:extLst>
          </p:cNvPr>
          <p:cNvSpPr txBox="1"/>
          <p:nvPr/>
        </p:nvSpPr>
        <p:spPr>
          <a:xfrm>
            <a:off x="1860500" y="76200"/>
            <a:ext cx="5502349" cy="707886"/>
          </a:xfrm>
          <a:prstGeom prst="rect">
            <a:avLst/>
          </a:prstGeom>
          <a:noFill/>
        </p:spPr>
        <p:txBody>
          <a:bodyPr wrap="square" rtlCol="0">
            <a:spAutoFit/>
          </a:bodyPr>
          <a:lstStyle/>
          <a:p>
            <a:pPr algn="ctr"/>
            <a:r>
              <a:rPr lang="en-US" sz="4000" b="1" dirty="0">
                <a:solidFill>
                  <a:srgbClr val="FF0000"/>
                </a:solidFill>
              </a:rPr>
              <a:t>Find, Fund, Fix &amp; Flip LLc </a:t>
            </a:r>
          </a:p>
        </p:txBody>
      </p:sp>
      <p:pic>
        <p:nvPicPr>
          <p:cNvPr id="6" name="Picture 5">
            <a:extLst>
              <a:ext uri="{FF2B5EF4-FFF2-40B4-BE49-F238E27FC236}">
                <a16:creationId xmlns:a16="http://schemas.microsoft.com/office/drawing/2014/main" id="{F0D346FD-CF98-4CD8-BAE6-C4FFE69CB6F7}"/>
              </a:ext>
            </a:extLst>
          </p:cNvPr>
          <p:cNvPicPr>
            <a:picLocks noChangeAspect="1"/>
          </p:cNvPicPr>
          <p:nvPr/>
        </p:nvPicPr>
        <p:blipFill>
          <a:blip r:embed="rId3"/>
          <a:stretch>
            <a:fillRect/>
          </a:stretch>
        </p:blipFill>
        <p:spPr>
          <a:xfrm>
            <a:off x="0" y="1728017"/>
            <a:ext cx="2674286" cy="1754814"/>
          </a:xfrm>
          <a:prstGeom prst="rect">
            <a:avLst/>
          </a:prstGeom>
        </p:spPr>
      </p:pic>
      <p:pic>
        <p:nvPicPr>
          <p:cNvPr id="8" name="Picture 7">
            <a:extLst>
              <a:ext uri="{FF2B5EF4-FFF2-40B4-BE49-F238E27FC236}">
                <a16:creationId xmlns:a16="http://schemas.microsoft.com/office/drawing/2014/main" id="{0B3D5C99-44A5-4319-8340-B0F2EC792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2007" y="1728016"/>
            <a:ext cx="2403319" cy="1754814"/>
          </a:xfrm>
          <a:prstGeom prst="rect">
            <a:avLst/>
          </a:prstGeom>
        </p:spPr>
      </p:pic>
      <p:pic>
        <p:nvPicPr>
          <p:cNvPr id="10" name="Picture 9">
            <a:extLst>
              <a:ext uri="{FF2B5EF4-FFF2-40B4-BE49-F238E27FC236}">
                <a16:creationId xmlns:a16="http://schemas.microsoft.com/office/drawing/2014/main" id="{E12F5058-8FD0-4420-893A-AF441D0B3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3047" y="1728016"/>
            <a:ext cx="1900238" cy="1754813"/>
          </a:xfrm>
          <a:prstGeom prst="rect">
            <a:avLst/>
          </a:prstGeom>
        </p:spPr>
      </p:pic>
      <p:pic>
        <p:nvPicPr>
          <p:cNvPr id="12" name="Picture 11">
            <a:extLst>
              <a:ext uri="{FF2B5EF4-FFF2-40B4-BE49-F238E27FC236}">
                <a16:creationId xmlns:a16="http://schemas.microsoft.com/office/drawing/2014/main" id="{8890A3DC-37F7-4930-BE90-0D2C480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1006" y="1728016"/>
            <a:ext cx="2112994" cy="1754812"/>
          </a:xfrm>
          <a:prstGeom prst="rect">
            <a:avLst/>
          </a:prstGeom>
        </p:spPr>
      </p:pic>
      <p:pic>
        <p:nvPicPr>
          <p:cNvPr id="14" name="Picture 13">
            <a:extLst>
              <a:ext uri="{FF2B5EF4-FFF2-40B4-BE49-F238E27FC236}">
                <a16:creationId xmlns:a16="http://schemas.microsoft.com/office/drawing/2014/main" id="{991D09FF-C6FF-4D4F-ACA8-3A0D9C0C8BD1}"/>
              </a:ext>
            </a:extLst>
          </p:cNvPr>
          <p:cNvPicPr>
            <a:picLocks noChangeAspect="1"/>
          </p:cNvPicPr>
          <p:nvPr/>
        </p:nvPicPr>
        <p:blipFill rotWithShape="1">
          <a:blip r:embed="rId7">
            <a:extLst>
              <a:ext uri="{28A0092B-C50C-407E-A947-70E740481C1C}">
                <a14:useLocalDpi xmlns:a14="http://schemas.microsoft.com/office/drawing/2010/main" val="0"/>
              </a:ext>
            </a:extLst>
          </a:blip>
          <a:srcRect l="-1129" t="1373" r="1129" b="-1373"/>
          <a:stretch/>
        </p:blipFill>
        <p:spPr>
          <a:xfrm>
            <a:off x="3120656" y="4495800"/>
            <a:ext cx="2902688" cy="120015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99755977"/>
      </p:ext>
    </p:extLst>
  </p:cSld>
  <p:clrMapOvr>
    <a:masterClrMapping/>
  </p:clrMapOvr>
  <p:transition spd="med">
    <p:zoom dir="in"/>
    <p:sndAc>
      <p:stSnd>
        <p:snd r:embed="rId2" name="arrow.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2BE966-E00B-4211-8114-CC76D7442B80}"/>
              </a:ext>
            </a:extLst>
          </p:cNvPr>
          <p:cNvSpPr>
            <a:spLocks noGrp="1"/>
          </p:cNvSpPr>
          <p:nvPr>
            <p:ph type="title"/>
          </p:nvPr>
        </p:nvSpPr>
        <p:spPr>
          <a:xfrm>
            <a:off x="457200" y="264006"/>
            <a:ext cx="8229600" cy="457200"/>
          </a:xfrm>
        </p:spPr>
        <p:txBody>
          <a:bodyPr>
            <a:normAutofit fontScale="90000"/>
          </a:bodyPr>
          <a:lstStyle/>
          <a:p>
            <a:r>
              <a:rPr lang="en-US" dirty="0">
                <a:solidFill>
                  <a:srgbClr val="FFC000"/>
                </a:solidFill>
              </a:rPr>
              <a:t>Auction.com</a:t>
            </a:r>
            <a:br>
              <a:rPr lang="en-US" dirty="0">
                <a:solidFill>
                  <a:srgbClr val="FFC000"/>
                </a:solidFill>
              </a:rPr>
            </a:br>
            <a:r>
              <a:rPr lang="en-US" dirty="0">
                <a:solidFill>
                  <a:srgbClr val="FFC000"/>
                </a:solidFill>
              </a:rPr>
              <a:t>Contracts</a:t>
            </a:r>
          </a:p>
        </p:txBody>
      </p:sp>
      <p:graphicFrame>
        <p:nvGraphicFramePr>
          <p:cNvPr id="8" name="Content Placeholder 7">
            <a:extLst>
              <a:ext uri="{FF2B5EF4-FFF2-40B4-BE49-F238E27FC236}">
                <a16:creationId xmlns:a16="http://schemas.microsoft.com/office/drawing/2014/main" id="{AE22C18D-9471-4743-9CFA-11D7861916BB}"/>
              </a:ext>
            </a:extLst>
          </p:cNvPr>
          <p:cNvGraphicFramePr>
            <a:graphicFrameLocks noGrp="1" noChangeAspect="1"/>
          </p:cNvGraphicFramePr>
          <p:nvPr>
            <p:ph idx="1"/>
            <p:extLst>
              <p:ext uri="{D42A27DB-BD31-4B8C-83A1-F6EECF244321}">
                <p14:modId xmlns:p14="http://schemas.microsoft.com/office/powerpoint/2010/main" val="124954367"/>
              </p:ext>
            </p:extLst>
          </p:nvPr>
        </p:nvGraphicFramePr>
        <p:xfrm>
          <a:off x="914401" y="1329106"/>
          <a:ext cx="7041356" cy="5257800"/>
        </p:xfrm>
        <a:graphic>
          <a:graphicData uri="http://schemas.openxmlformats.org/presentationml/2006/ole">
            <mc:AlternateContent xmlns:mc="http://schemas.openxmlformats.org/markup-compatibility/2006">
              <mc:Choice xmlns:v="urn:schemas-microsoft-com:vml" Requires="v">
                <p:oleObj spid="_x0000_s3126" name="Document" r:id="rId4" imgW="6085747" imgH="4071086" progId="Word.Document.12">
                  <p:embed/>
                </p:oleObj>
              </mc:Choice>
              <mc:Fallback>
                <p:oleObj name="Document" r:id="rId4" imgW="6085747" imgH="4071086" progId="Word.Document.12">
                  <p:embed/>
                  <p:pic>
                    <p:nvPicPr>
                      <p:cNvPr id="0" name=""/>
                      <p:cNvPicPr/>
                      <p:nvPr/>
                    </p:nvPicPr>
                    <p:blipFill>
                      <a:blip r:embed="rId5"/>
                      <a:stretch>
                        <a:fillRect/>
                      </a:stretch>
                    </p:blipFill>
                    <p:spPr>
                      <a:xfrm>
                        <a:off x="914401" y="1329106"/>
                        <a:ext cx="7041356" cy="5257800"/>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BC3FA095-CCBB-4EC1-A04C-FBBA6B8E91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990600"/>
            <a:ext cx="7162799" cy="5867401"/>
          </a:xfrm>
          <a:prstGeom prst="rect">
            <a:avLst/>
          </a:prstGeom>
        </p:spPr>
      </p:pic>
    </p:spTree>
    <p:extLst>
      <p:ext uri="{BB962C8B-B14F-4D97-AF65-F5344CB8AC3E}">
        <p14:creationId xmlns:p14="http://schemas.microsoft.com/office/powerpoint/2010/main" val="2054153571"/>
      </p:ext>
    </p:extLst>
  </p:cSld>
  <p:clrMapOvr>
    <a:masterClrMapping/>
  </p:clrMapOvr>
  <p:transition spd="med">
    <p:zoom dir="in"/>
    <p:sndAc>
      <p:stSnd>
        <p:snd r:embed="rId3" name="arrow.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BEBC-15F2-4DC7-91E4-DA391A2A41A8}"/>
              </a:ext>
            </a:extLst>
          </p:cNvPr>
          <p:cNvSpPr>
            <a:spLocks noGrp="1"/>
          </p:cNvSpPr>
          <p:nvPr>
            <p:ph type="title"/>
          </p:nvPr>
        </p:nvSpPr>
        <p:spPr>
          <a:xfrm>
            <a:off x="496888" y="152400"/>
            <a:ext cx="3008312" cy="609600"/>
          </a:xfrm>
        </p:spPr>
        <p:txBody>
          <a:bodyPr>
            <a:normAutofit fontScale="90000"/>
          </a:bodyPr>
          <a:lstStyle/>
          <a:p>
            <a:r>
              <a:rPr lang="en-US" sz="2800" dirty="0">
                <a:solidFill>
                  <a:schemeClr val="accent1"/>
                </a:solidFill>
              </a:rPr>
              <a:t>892 6</a:t>
            </a:r>
            <a:r>
              <a:rPr lang="en-US" sz="2800" baseline="30000" dirty="0">
                <a:solidFill>
                  <a:schemeClr val="accent1"/>
                </a:solidFill>
              </a:rPr>
              <a:t>th</a:t>
            </a:r>
            <a:r>
              <a:rPr lang="en-US" sz="2800" dirty="0">
                <a:solidFill>
                  <a:schemeClr val="accent1"/>
                </a:solidFill>
              </a:rPr>
              <a:t> Ave  Lansingburgh</a:t>
            </a:r>
          </a:p>
        </p:txBody>
      </p:sp>
      <p:sp>
        <p:nvSpPr>
          <p:cNvPr id="3" name="Content Placeholder 2">
            <a:extLst>
              <a:ext uri="{FF2B5EF4-FFF2-40B4-BE49-F238E27FC236}">
                <a16:creationId xmlns:a16="http://schemas.microsoft.com/office/drawing/2014/main" id="{3D38DFAE-1434-45F7-A1A6-319FDFD98C65}"/>
              </a:ext>
            </a:extLst>
          </p:cNvPr>
          <p:cNvSpPr>
            <a:spLocks noGrp="1"/>
          </p:cNvSpPr>
          <p:nvPr>
            <p:ph idx="1"/>
          </p:nvPr>
        </p:nvSpPr>
        <p:spPr/>
        <p:txBody>
          <a:bodyPr/>
          <a:lstStyle/>
          <a:p>
            <a:r>
              <a:rPr lang="en-US" dirty="0">
                <a:solidFill>
                  <a:srgbClr val="FF0000"/>
                </a:solidFill>
              </a:rPr>
              <a:t>Purchase price $60,000</a:t>
            </a:r>
          </a:p>
          <a:p>
            <a:r>
              <a:rPr lang="en-US" dirty="0">
                <a:solidFill>
                  <a:srgbClr val="FF0000"/>
                </a:solidFill>
              </a:rPr>
              <a:t>Repair cost       $35,000</a:t>
            </a:r>
          </a:p>
          <a:p>
            <a:r>
              <a:rPr lang="en-US" dirty="0">
                <a:solidFill>
                  <a:srgbClr val="FF0000"/>
                </a:solidFill>
              </a:rPr>
              <a:t>Holding cost     $3,500</a:t>
            </a:r>
          </a:p>
          <a:p>
            <a:r>
              <a:rPr lang="en-US" dirty="0">
                <a:solidFill>
                  <a:srgbClr val="FF0000"/>
                </a:solidFill>
              </a:rPr>
              <a:t>Utilities   +/-     $950.00</a:t>
            </a:r>
          </a:p>
          <a:p>
            <a:r>
              <a:rPr lang="en-US" b="1" dirty="0">
                <a:solidFill>
                  <a:srgbClr val="00B050"/>
                </a:solidFill>
              </a:rPr>
              <a:t>ARV Market price</a:t>
            </a:r>
          </a:p>
          <a:p>
            <a:r>
              <a:rPr lang="en-US" b="1" dirty="0">
                <a:solidFill>
                  <a:srgbClr val="00B050"/>
                </a:solidFill>
              </a:rPr>
              <a:t>       $179,000</a:t>
            </a:r>
          </a:p>
          <a:p>
            <a:r>
              <a:rPr lang="en-US" b="1" dirty="0">
                <a:solidFill>
                  <a:srgbClr val="00B050"/>
                </a:solidFill>
              </a:rPr>
              <a:t>Estimated net profits</a:t>
            </a:r>
          </a:p>
          <a:p>
            <a:r>
              <a:rPr lang="en-US" b="1" dirty="0">
                <a:solidFill>
                  <a:srgbClr val="00B050"/>
                </a:solidFill>
              </a:rPr>
              <a:t>       $80,500</a:t>
            </a:r>
          </a:p>
          <a:p>
            <a:r>
              <a:rPr lang="en-US" b="1" dirty="0">
                <a:solidFill>
                  <a:srgbClr val="FF0000"/>
                </a:solidFill>
              </a:rPr>
              <a:t>Minus buyer agent 2.5%</a:t>
            </a:r>
          </a:p>
          <a:p>
            <a:r>
              <a:rPr lang="en-US" b="1" dirty="0">
                <a:solidFill>
                  <a:srgbClr val="FF0000"/>
                </a:solidFill>
              </a:rPr>
              <a:t>Of the sale price</a:t>
            </a:r>
          </a:p>
        </p:txBody>
      </p:sp>
      <p:sp>
        <p:nvSpPr>
          <p:cNvPr id="4" name="Text Placeholder 3">
            <a:extLst>
              <a:ext uri="{FF2B5EF4-FFF2-40B4-BE49-F238E27FC236}">
                <a16:creationId xmlns:a16="http://schemas.microsoft.com/office/drawing/2014/main" id="{44F50D7A-B206-4D98-BF7E-CAC883025B50}"/>
              </a:ext>
            </a:extLst>
          </p:cNvPr>
          <p:cNvSpPr>
            <a:spLocks noGrp="1"/>
          </p:cNvSpPr>
          <p:nvPr>
            <p:ph type="body" sz="half" idx="2"/>
          </p:nvPr>
        </p:nvSpPr>
        <p:spPr>
          <a:xfrm>
            <a:off x="0" y="762000"/>
            <a:ext cx="3465513" cy="6024563"/>
          </a:xfrm>
        </p:spPr>
        <p:txBody>
          <a:bodyPr>
            <a:normAutofit fontScale="92500"/>
          </a:bodyPr>
          <a:lstStyle/>
          <a:p>
            <a:r>
              <a:rPr lang="en-US" sz="1800" dirty="0"/>
              <a:t>After placing a bid on this property, I scheduled a showing.  I also did a market analysis to determined ARV. I drove around the area and determined </a:t>
            </a:r>
            <a:r>
              <a:rPr lang="en-US" sz="1800" b="1" u="sng" dirty="0">
                <a:solidFill>
                  <a:srgbClr val="FF0000"/>
                </a:solidFill>
              </a:rPr>
              <a:t>location</a:t>
            </a:r>
            <a:r>
              <a:rPr lang="en-US" sz="1800" b="1" dirty="0">
                <a:solidFill>
                  <a:srgbClr val="FF0000"/>
                </a:solidFill>
              </a:rPr>
              <a:t> </a:t>
            </a:r>
            <a:r>
              <a:rPr lang="en-US" sz="1800" dirty="0"/>
              <a:t>was </a:t>
            </a:r>
            <a:r>
              <a:rPr lang="en-US" sz="1800" b="1" dirty="0">
                <a:solidFill>
                  <a:srgbClr val="00B050"/>
                </a:solidFill>
              </a:rPr>
              <a:t>marketable.</a:t>
            </a:r>
          </a:p>
          <a:p>
            <a:r>
              <a:rPr lang="en-US" sz="1800" dirty="0"/>
              <a:t>While at the showing I measured the property square footage and began to determined the repair cost.  </a:t>
            </a:r>
          </a:p>
          <a:p>
            <a:r>
              <a:rPr lang="en-US" sz="1800" dirty="0"/>
              <a:t>Repairs consist of New roof, new furnace, all plumbing replaced, New carpeting upstairs, windows, refinishing Hardwood floors downstairs, New painting all throughout, vanity’s, toilets, kitchen counters, appliances, upgraded electrical panel, new electrical wiring on the first floor.  Sheetrock replacement, sheetrock repairs, new doors, new vinyl flooring.</a:t>
            </a:r>
          </a:p>
          <a:p>
            <a:r>
              <a:rPr lang="en-US" sz="1800" dirty="0">
                <a:solidFill>
                  <a:srgbClr val="FF0000"/>
                </a:solidFill>
              </a:rPr>
              <a:t> </a:t>
            </a:r>
            <a:r>
              <a:rPr lang="en-US" sz="1800" b="1" dirty="0">
                <a:solidFill>
                  <a:srgbClr val="FF0000"/>
                </a:solidFill>
              </a:rPr>
              <a:t>All repairs estimated to be $35,000</a:t>
            </a:r>
          </a:p>
          <a:p>
            <a:endParaRPr lang="en-US" sz="1600" dirty="0"/>
          </a:p>
        </p:txBody>
      </p:sp>
    </p:spTree>
    <p:extLst>
      <p:ext uri="{BB962C8B-B14F-4D97-AF65-F5344CB8AC3E}">
        <p14:creationId xmlns:p14="http://schemas.microsoft.com/office/powerpoint/2010/main" val="914528137"/>
      </p:ext>
    </p:extLst>
  </p:cSld>
  <p:clrMapOvr>
    <a:masterClrMapping/>
  </p:clrMapOvr>
  <p:transition spd="med">
    <p:zoom dir="in"/>
    <p:sndAc>
      <p:stSnd>
        <p:snd r:embed="rId2" name="arrow.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49762-B395-4A2B-A983-EADBD19DE04D}"/>
              </a:ext>
            </a:extLst>
          </p:cNvPr>
          <p:cNvSpPr>
            <a:spLocks noGrp="1"/>
          </p:cNvSpPr>
          <p:nvPr>
            <p:ph type="title"/>
          </p:nvPr>
        </p:nvSpPr>
        <p:spPr>
          <a:xfrm>
            <a:off x="-685800" y="304800"/>
            <a:ext cx="10210800" cy="1112838"/>
          </a:xfrm>
        </p:spPr>
        <p:txBody>
          <a:bodyPr/>
          <a:lstStyle/>
          <a:p>
            <a:r>
              <a:rPr lang="en-US" dirty="0">
                <a:solidFill>
                  <a:srgbClr val="FF0000"/>
                </a:solidFill>
              </a:rPr>
              <a:t>County Tax Lien Auctions</a:t>
            </a:r>
          </a:p>
        </p:txBody>
      </p:sp>
      <p:sp>
        <p:nvSpPr>
          <p:cNvPr id="3" name="Content Placeholder 2">
            <a:extLst>
              <a:ext uri="{FF2B5EF4-FFF2-40B4-BE49-F238E27FC236}">
                <a16:creationId xmlns:a16="http://schemas.microsoft.com/office/drawing/2014/main" id="{F64AD2D1-CE86-4FB4-B4A5-5BAD66048FC7}"/>
              </a:ext>
            </a:extLst>
          </p:cNvPr>
          <p:cNvSpPr>
            <a:spLocks noGrp="1"/>
          </p:cNvSpPr>
          <p:nvPr>
            <p:ph idx="1"/>
          </p:nvPr>
        </p:nvSpPr>
        <p:spPr/>
        <p:txBody>
          <a:bodyPr>
            <a:normAutofit fontScale="85000" lnSpcReduction="20000"/>
          </a:bodyPr>
          <a:lstStyle/>
          <a:p>
            <a:pPr marL="0" indent="0">
              <a:buNone/>
            </a:pPr>
            <a:r>
              <a:rPr lang="en-US" dirty="0"/>
              <a:t>              </a:t>
            </a:r>
            <a:r>
              <a:rPr lang="en-US" dirty="0">
                <a:solidFill>
                  <a:srgbClr val="FF0000"/>
                </a:solidFill>
              </a:rPr>
              <a:t>Albany County Auctions &amp; Capital Region</a:t>
            </a:r>
          </a:p>
          <a:p>
            <a:r>
              <a:rPr lang="en-US" dirty="0"/>
              <a:t>Town of Colonie, City of Cohoes, City of  Watervliet, City of Albany.</a:t>
            </a:r>
          </a:p>
          <a:p>
            <a:r>
              <a:rPr lang="en-US" dirty="0"/>
              <a:t>If the properties on the list remain unpaid after 4 years of collection efforts Albany County is now proceeding with foreclosure and will take title to any that remain unpaid. Once taken, County-owned parcels are transferred per the conditions set forth in the County Disposition Plan.</a:t>
            </a:r>
          </a:p>
          <a:p>
            <a:r>
              <a:rPr lang="en-US" dirty="0"/>
              <a:t>Albany, Rensselaer, Schenectady, and Saratoga Counties are very similar when it comes to handling tax lien collection.  </a:t>
            </a:r>
          </a:p>
          <a:p>
            <a:endParaRPr lang="en-US" dirty="0"/>
          </a:p>
        </p:txBody>
      </p:sp>
    </p:spTree>
    <p:extLst>
      <p:ext uri="{BB962C8B-B14F-4D97-AF65-F5344CB8AC3E}">
        <p14:creationId xmlns:p14="http://schemas.microsoft.com/office/powerpoint/2010/main" val="1048099719"/>
      </p:ext>
    </p:extLst>
  </p:cSld>
  <p:clrMapOvr>
    <a:masterClrMapping/>
  </p:clrMapOvr>
  <p:transition spd="med">
    <p:zoom dir="in"/>
    <p:sndAc>
      <p:stSnd>
        <p:snd r:embed="rId2" name="arrow.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8C41-BEB0-44BB-94B8-08482DD4E49F}"/>
              </a:ext>
            </a:extLst>
          </p:cNvPr>
          <p:cNvSpPr>
            <a:spLocks noGrp="1"/>
          </p:cNvSpPr>
          <p:nvPr>
            <p:ph type="title"/>
          </p:nvPr>
        </p:nvSpPr>
        <p:spPr/>
        <p:txBody>
          <a:bodyPr/>
          <a:lstStyle/>
          <a:p>
            <a:r>
              <a:rPr lang="en-US" dirty="0">
                <a:solidFill>
                  <a:srgbClr val="FF0000"/>
                </a:solidFill>
              </a:rPr>
              <a:t>Auctioned properties &amp; Tax Liens</a:t>
            </a:r>
          </a:p>
        </p:txBody>
      </p:sp>
      <p:sp>
        <p:nvSpPr>
          <p:cNvPr id="3" name="Content Placeholder 2">
            <a:extLst>
              <a:ext uri="{FF2B5EF4-FFF2-40B4-BE49-F238E27FC236}">
                <a16:creationId xmlns:a16="http://schemas.microsoft.com/office/drawing/2014/main" id="{30C96B02-A6BD-47AF-8CA8-03E5C90FF766}"/>
              </a:ext>
            </a:extLst>
          </p:cNvPr>
          <p:cNvSpPr>
            <a:spLocks noGrp="1"/>
          </p:cNvSpPr>
          <p:nvPr>
            <p:ph idx="1"/>
          </p:nvPr>
        </p:nvSpPr>
        <p:spPr>
          <a:xfrm>
            <a:off x="457200" y="1143000"/>
            <a:ext cx="8229600" cy="5715000"/>
          </a:xfrm>
        </p:spPr>
        <p:txBody>
          <a:bodyPr>
            <a:noAutofit/>
          </a:bodyPr>
          <a:lstStyle/>
          <a:p>
            <a:r>
              <a:rPr lang="en-US" sz="2000" dirty="0">
                <a:solidFill>
                  <a:srgbClr val="263238"/>
                </a:solidFill>
                <a:latin typeface="Avenir"/>
              </a:rPr>
              <a:t>Most liens are removed after a foreclosure property sale, but certain liens may remain.</a:t>
            </a:r>
          </a:p>
          <a:p>
            <a:pPr marL="0" indent="0">
              <a:buNone/>
            </a:pPr>
            <a:r>
              <a:rPr lang="en-US" sz="2000" dirty="0">
                <a:solidFill>
                  <a:srgbClr val="263238"/>
                </a:solidFill>
                <a:latin typeface="Avenir"/>
              </a:rPr>
              <a:t>                                     </a:t>
            </a:r>
            <a:r>
              <a:rPr lang="en-US" sz="2000" dirty="0">
                <a:solidFill>
                  <a:srgbClr val="FF0000"/>
                </a:solidFill>
                <a:latin typeface="Avenir"/>
              </a:rPr>
              <a:t>Here are some examples:</a:t>
            </a:r>
          </a:p>
          <a:p>
            <a:r>
              <a:rPr lang="en-US" sz="2000" dirty="0">
                <a:solidFill>
                  <a:srgbClr val="263238"/>
                </a:solidFill>
                <a:latin typeface="Avenir"/>
              </a:rPr>
              <a:t>Any lien recorded on title prior in time to the foreclosing mortgage.</a:t>
            </a:r>
          </a:p>
          <a:p>
            <a:r>
              <a:rPr lang="en-US" sz="2000" dirty="0">
                <a:solidFill>
                  <a:srgbClr val="263238"/>
                </a:solidFill>
                <a:latin typeface="Avenir"/>
              </a:rPr>
              <a:t>First Mortgage (if the foreclosing mortgage is a second or third mortgage)</a:t>
            </a:r>
          </a:p>
          <a:p>
            <a:r>
              <a:rPr lang="en-US" sz="2000" dirty="0">
                <a:solidFill>
                  <a:srgbClr val="263238"/>
                </a:solidFill>
                <a:latin typeface="Avenir"/>
              </a:rPr>
              <a:t>HOA or COA assessment liens (in certain states)</a:t>
            </a:r>
          </a:p>
          <a:p>
            <a:r>
              <a:rPr lang="en-US" sz="2000" dirty="0">
                <a:solidFill>
                  <a:srgbClr val="263238"/>
                </a:solidFill>
                <a:latin typeface="Avenir"/>
              </a:rPr>
              <a:t>Mechanic’s Liens (in some states)</a:t>
            </a:r>
          </a:p>
          <a:p>
            <a:r>
              <a:rPr lang="en-US" sz="2000" dirty="0">
                <a:solidFill>
                  <a:srgbClr val="263238"/>
                </a:solidFill>
                <a:latin typeface="Avenir"/>
              </a:rPr>
              <a:t>Government liens such as state and federal tax liens, city or county liens, US Government liens.</a:t>
            </a:r>
          </a:p>
          <a:p>
            <a:r>
              <a:rPr lang="en-US" sz="2000" dirty="0">
                <a:solidFill>
                  <a:srgbClr val="263238"/>
                </a:solidFill>
                <a:latin typeface="Avenir"/>
              </a:rPr>
              <a:t>IRS liens (IRS may buy the property within 120 days after sale at the price paid at foreclosure sale)</a:t>
            </a:r>
          </a:p>
          <a:p>
            <a:r>
              <a:rPr lang="en-US" sz="2000" dirty="0">
                <a:solidFill>
                  <a:srgbClr val="263238"/>
                </a:solidFill>
                <a:latin typeface="Avenir"/>
              </a:rPr>
              <a:t>Code Enforcement Liens, Environmental Liens, and Utility Liens</a:t>
            </a:r>
          </a:p>
          <a:p>
            <a:r>
              <a:rPr lang="en-US" sz="2000" dirty="0">
                <a:solidFill>
                  <a:srgbClr val="263238"/>
                </a:solidFill>
                <a:latin typeface="Avenir"/>
              </a:rPr>
              <a:t>Child Support Liens, Etc..</a:t>
            </a:r>
          </a:p>
          <a:p>
            <a:r>
              <a:rPr lang="en-US" sz="2000" b="1" dirty="0">
                <a:solidFill>
                  <a:srgbClr val="37B648"/>
                </a:solidFill>
              </a:rPr>
              <a:t>I always recommend owner’s title insurance policy, based on ARV. </a:t>
            </a:r>
            <a:br>
              <a:rPr lang="en-US" sz="2000" dirty="0"/>
            </a:br>
            <a:endParaRPr lang="en-US" sz="2000" dirty="0"/>
          </a:p>
        </p:txBody>
      </p:sp>
    </p:spTree>
    <p:extLst>
      <p:ext uri="{BB962C8B-B14F-4D97-AF65-F5344CB8AC3E}">
        <p14:creationId xmlns:p14="http://schemas.microsoft.com/office/powerpoint/2010/main" val="330495765"/>
      </p:ext>
    </p:extLst>
  </p:cSld>
  <p:clrMapOvr>
    <a:masterClrMapping/>
  </p:clrMapOvr>
  <p:transition spd="med">
    <p:zoom dir="in"/>
    <p:sndAc>
      <p:stSnd>
        <p:snd r:embed="rId2" name="arrow.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533353"/>
            <a:ext cx="5257800" cy="56323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Another way to purchase property is by buying from an owner that does NOT have a mortgage.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seller may have a property that needs extensive repairs before it could be sold. You can acquire these property sometimes by the owner holding paper (promissory note). This is an option when the property is not well marketable. When the owner holds paper meaning the promissory note.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owner now acts as the bank, you gain title to the property, and the deed is filed and recorded in your name with terms and conditions you and the owner set forth. All property payments are made directly to the owner, all taxes are paid by you, (the new owner) directly to the municipality, according to the local tax map. In some cases this may be a less expensive way to acquire property. Once the property is repaired, you can now borrow against the property and payoff the owner.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285751" y="333024"/>
            <a:ext cx="5867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Calibri"/>
                <a:ea typeface="+mn-ea"/>
                <a:cs typeface="+mn-cs"/>
              </a:rPr>
              <a:t>Off The Market Homes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2"/>
                </a:solidFill>
                <a:effectLst/>
                <a:uLnTx/>
                <a:uFillTx/>
                <a:latin typeface="Calibri"/>
                <a:ea typeface="+mn-ea"/>
                <a:cs typeface="+mn-cs"/>
              </a:rPr>
              <a:t>1 Overidge Rd Latham</a:t>
            </a:r>
          </a:p>
        </p:txBody>
      </p:sp>
      <p:pic>
        <p:nvPicPr>
          <p:cNvPr id="5" name="Picture 4">
            <a:extLst>
              <a:ext uri="{FF2B5EF4-FFF2-40B4-BE49-F238E27FC236}">
                <a16:creationId xmlns:a16="http://schemas.microsoft.com/office/drawing/2014/main" id="{5522616A-816F-4959-9A47-6BB63EF70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0"/>
            <a:ext cx="3115734" cy="1899354"/>
          </a:xfrm>
          <a:prstGeom prst="rect">
            <a:avLst/>
          </a:prstGeom>
        </p:spPr>
      </p:pic>
      <p:pic>
        <p:nvPicPr>
          <p:cNvPr id="7" name="Picture 6">
            <a:extLst>
              <a:ext uri="{FF2B5EF4-FFF2-40B4-BE49-F238E27FC236}">
                <a16:creationId xmlns:a16="http://schemas.microsoft.com/office/drawing/2014/main" id="{4B31A96B-7007-4722-BEB6-7EFB8BC78E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799" y="1905000"/>
            <a:ext cx="3115733" cy="1899354"/>
          </a:xfrm>
          <a:prstGeom prst="rect">
            <a:avLst/>
          </a:prstGeom>
        </p:spPr>
      </p:pic>
      <p:pic>
        <p:nvPicPr>
          <p:cNvPr id="9" name="Picture 8">
            <a:extLst>
              <a:ext uri="{FF2B5EF4-FFF2-40B4-BE49-F238E27FC236}">
                <a16:creationId xmlns:a16="http://schemas.microsoft.com/office/drawing/2014/main" id="{0A238740-3E99-4783-A473-0923688CC4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053362" y="3776437"/>
            <a:ext cx="3026735" cy="3093862"/>
          </a:xfrm>
          <a:prstGeom prst="rect">
            <a:avLst/>
          </a:prstGeom>
        </p:spPr>
      </p:pic>
    </p:spTree>
    <p:extLst>
      <p:ext uri="{BB962C8B-B14F-4D97-AF65-F5344CB8AC3E}">
        <p14:creationId xmlns:p14="http://schemas.microsoft.com/office/powerpoint/2010/main" val="1317395144"/>
      </p:ext>
    </p:extLst>
  </p:cSld>
  <p:clrMapOvr>
    <a:masterClrMapping/>
  </p:clrMapOvr>
  <p:transition spd="med">
    <p:zoom dir="in"/>
    <p:sndAc>
      <p:stSnd>
        <p:snd r:embed="rId3" name="arrow.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49762-B395-4A2B-A983-EADBD19DE04D}"/>
              </a:ext>
            </a:extLst>
          </p:cNvPr>
          <p:cNvSpPr>
            <a:spLocks noGrp="1"/>
          </p:cNvSpPr>
          <p:nvPr>
            <p:ph type="title"/>
          </p:nvPr>
        </p:nvSpPr>
        <p:spPr>
          <a:xfrm>
            <a:off x="-2133600" y="175418"/>
            <a:ext cx="10210800" cy="1112838"/>
          </a:xfrm>
        </p:spPr>
        <p:txBody>
          <a:bodyPr/>
          <a:lstStyle/>
          <a:p>
            <a:r>
              <a:rPr lang="en-US" dirty="0">
                <a:solidFill>
                  <a:srgbClr val="FF0000"/>
                </a:solidFill>
              </a:rPr>
              <a:t>1 Overidge Rd, Latham</a:t>
            </a:r>
          </a:p>
        </p:txBody>
      </p:sp>
      <p:sp>
        <p:nvSpPr>
          <p:cNvPr id="3" name="Content Placeholder 2">
            <a:extLst>
              <a:ext uri="{FF2B5EF4-FFF2-40B4-BE49-F238E27FC236}">
                <a16:creationId xmlns:a16="http://schemas.microsoft.com/office/drawing/2014/main" id="{F64AD2D1-CE86-4FB4-B4A5-5BAD66048FC7}"/>
              </a:ext>
            </a:extLst>
          </p:cNvPr>
          <p:cNvSpPr>
            <a:spLocks noGrp="1"/>
          </p:cNvSpPr>
          <p:nvPr>
            <p:ph idx="1"/>
          </p:nvPr>
        </p:nvSpPr>
        <p:spPr/>
        <p:txBody>
          <a:bodyPr>
            <a:normAutofit/>
          </a:bodyPr>
          <a:lstStyle/>
          <a:p>
            <a:pPr marL="0" indent="0">
              <a:buNone/>
            </a:pPr>
            <a:r>
              <a:rPr lang="en-US" dirty="0"/>
              <a:t>              </a:t>
            </a:r>
          </a:p>
        </p:txBody>
      </p:sp>
      <p:pic>
        <p:nvPicPr>
          <p:cNvPr id="4" name="Picture 3">
            <a:extLst>
              <a:ext uri="{FF2B5EF4-FFF2-40B4-BE49-F238E27FC236}">
                <a16:creationId xmlns:a16="http://schemas.microsoft.com/office/drawing/2014/main" id="{2A5CF4EA-F8C1-4FE3-BAA6-8015807F6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0"/>
            <a:ext cx="3115734" cy="2362200"/>
          </a:xfrm>
          <a:prstGeom prst="rect">
            <a:avLst/>
          </a:prstGeom>
        </p:spPr>
      </p:pic>
      <p:sp>
        <p:nvSpPr>
          <p:cNvPr id="5" name="TextBox 4">
            <a:extLst>
              <a:ext uri="{FF2B5EF4-FFF2-40B4-BE49-F238E27FC236}">
                <a16:creationId xmlns:a16="http://schemas.microsoft.com/office/drawing/2014/main" id="{65579374-C447-4176-BFD6-F59E076101BD}"/>
              </a:ext>
            </a:extLst>
          </p:cNvPr>
          <p:cNvSpPr txBox="1"/>
          <p:nvPr/>
        </p:nvSpPr>
        <p:spPr>
          <a:xfrm>
            <a:off x="0" y="2362200"/>
            <a:ext cx="9135534" cy="8279190"/>
          </a:xfrm>
          <a:prstGeom prst="rect">
            <a:avLst/>
          </a:prstGeom>
          <a:noFill/>
        </p:spPr>
        <p:txBody>
          <a:bodyPr wrap="square" rtlCol="0">
            <a:spAutoFit/>
          </a:bodyPr>
          <a:lstStyle/>
          <a:p>
            <a:r>
              <a:rPr lang="en-US" sz="2800" dirty="0"/>
              <a:t>Purchase Price-                                                   </a:t>
            </a:r>
            <a:r>
              <a:rPr lang="en-US" sz="2800" b="1" dirty="0">
                <a:solidFill>
                  <a:srgbClr val="FF0000"/>
                </a:solidFill>
              </a:rPr>
              <a:t>$150,000</a:t>
            </a:r>
          </a:p>
          <a:p>
            <a:r>
              <a:rPr lang="en-US" sz="2800" dirty="0"/>
              <a:t>Property &amp; School Taxes-                                     </a:t>
            </a:r>
            <a:r>
              <a:rPr lang="en-US" sz="2800" dirty="0">
                <a:solidFill>
                  <a:srgbClr val="FF0000"/>
                </a:solidFill>
              </a:rPr>
              <a:t>$4,015</a:t>
            </a:r>
          </a:p>
          <a:p>
            <a:r>
              <a:rPr lang="en-US" sz="2800" dirty="0"/>
              <a:t>Insurance ( Hazard)-                                               </a:t>
            </a:r>
            <a:r>
              <a:rPr lang="en-US" sz="2800" dirty="0">
                <a:solidFill>
                  <a:srgbClr val="FF0000"/>
                </a:solidFill>
              </a:rPr>
              <a:t>$850</a:t>
            </a:r>
          </a:p>
          <a:p>
            <a:r>
              <a:rPr lang="en-US" sz="2800" dirty="0"/>
              <a:t>Water &amp; Sewer Bill   (Quarterly)                           </a:t>
            </a:r>
            <a:r>
              <a:rPr lang="en-US" sz="2800" dirty="0">
                <a:solidFill>
                  <a:srgbClr val="FF0000"/>
                </a:solidFill>
              </a:rPr>
              <a:t>$285</a:t>
            </a:r>
          </a:p>
          <a:p>
            <a:r>
              <a:rPr lang="en-US" sz="2800" dirty="0"/>
              <a:t>National Grid Monthly Utilities                             </a:t>
            </a:r>
            <a:r>
              <a:rPr lang="en-US" sz="2800" dirty="0">
                <a:solidFill>
                  <a:srgbClr val="FF0000"/>
                </a:solidFill>
              </a:rPr>
              <a:t>$110</a:t>
            </a:r>
          </a:p>
          <a:p>
            <a:r>
              <a:rPr lang="en-US" sz="2800" dirty="0"/>
              <a:t>Owned Property for 6 months.</a:t>
            </a:r>
          </a:p>
          <a:p>
            <a:r>
              <a:rPr lang="en-US" sz="2800" dirty="0"/>
              <a:t>Repairs include, Replaced furnace &amp; A/C, Rehabbed bathroom</a:t>
            </a:r>
          </a:p>
          <a:p>
            <a:r>
              <a:rPr lang="en-US" sz="2800" dirty="0"/>
              <a:t>Replaced all plumbing, New granite in kitchen, refinished hardwood floors &amp; kitchen cabinets, New windows, new electrical panel, meter can and weather head.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46093846"/>
      </p:ext>
    </p:extLst>
  </p:cSld>
  <p:clrMapOvr>
    <a:masterClrMapping/>
  </p:clrMapOvr>
  <p:transition spd="med">
    <p:zoom dir="in"/>
    <p:sndAc>
      <p:stSnd>
        <p:snd r:embed="rId2" name="arrow.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6A1D-B74B-427B-8E9B-12EA057DF358}"/>
              </a:ext>
            </a:extLst>
          </p:cNvPr>
          <p:cNvSpPr>
            <a:spLocks noGrp="1"/>
          </p:cNvSpPr>
          <p:nvPr>
            <p:ph type="title"/>
          </p:nvPr>
        </p:nvSpPr>
        <p:spPr/>
        <p:txBody>
          <a:bodyPr/>
          <a:lstStyle/>
          <a:p>
            <a:r>
              <a:rPr lang="en-US" dirty="0">
                <a:solidFill>
                  <a:srgbClr val="FF0000"/>
                </a:solidFill>
              </a:rPr>
              <a:t>1 Overidge Rd, Latham</a:t>
            </a:r>
          </a:p>
        </p:txBody>
      </p:sp>
      <p:sp>
        <p:nvSpPr>
          <p:cNvPr id="3" name="Content Placeholder 2">
            <a:extLst>
              <a:ext uri="{FF2B5EF4-FFF2-40B4-BE49-F238E27FC236}">
                <a16:creationId xmlns:a16="http://schemas.microsoft.com/office/drawing/2014/main" id="{C898C66F-D2DE-4B06-844D-A700BCA3FD4C}"/>
              </a:ext>
            </a:extLst>
          </p:cNvPr>
          <p:cNvSpPr>
            <a:spLocks noGrp="1"/>
          </p:cNvSpPr>
          <p:nvPr>
            <p:ph idx="1"/>
          </p:nvPr>
        </p:nvSpPr>
        <p:spPr>
          <a:xfrm>
            <a:off x="457200" y="1417638"/>
            <a:ext cx="8229600" cy="5287962"/>
          </a:xfrm>
        </p:spPr>
        <p:txBody>
          <a:bodyPr>
            <a:normAutofit/>
          </a:bodyPr>
          <a:lstStyle/>
          <a:p>
            <a:r>
              <a:rPr lang="en-US" dirty="0"/>
              <a:t>This property was purchased off the market for </a:t>
            </a:r>
            <a:r>
              <a:rPr lang="en-US" dirty="0">
                <a:solidFill>
                  <a:srgbClr val="FF0000"/>
                </a:solidFill>
              </a:rPr>
              <a:t>$150,000</a:t>
            </a:r>
            <a:r>
              <a:rPr lang="en-US" dirty="0"/>
              <a:t>,  extensive repairs made over 6 months totaling </a:t>
            </a:r>
            <a:r>
              <a:rPr lang="en-US" dirty="0">
                <a:solidFill>
                  <a:srgbClr val="FF0000"/>
                </a:solidFill>
              </a:rPr>
              <a:t>$28k</a:t>
            </a:r>
            <a:r>
              <a:rPr lang="en-US" dirty="0"/>
              <a:t>. Total holding cost </a:t>
            </a:r>
            <a:r>
              <a:rPr lang="en-US" dirty="0">
                <a:solidFill>
                  <a:srgbClr val="FF0000"/>
                </a:solidFill>
              </a:rPr>
              <a:t>($3,200</a:t>
            </a:r>
            <a:r>
              <a:rPr lang="en-US" dirty="0"/>
              <a:t>, taxes, utilities, insurance). Buyer agent commission </a:t>
            </a:r>
            <a:r>
              <a:rPr lang="en-US" dirty="0">
                <a:solidFill>
                  <a:srgbClr val="FF0000"/>
                </a:solidFill>
              </a:rPr>
              <a:t>$5,850 </a:t>
            </a:r>
            <a:r>
              <a:rPr lang="en-US" dirty="0"/>
              <a:t>on the sale. Sold for </a:t>
            </a:r>
            <a:r>
              <a:rPr lang="en-US" b="1" dirty="0">
                <a:solidFill>
                  <a:srgbClr val="00B050"/>
                </a:solidFill>
              </a:rPr>
              <a:t>$234,000</a:t>
            </a:r>
            <a:r>
              <a:rPr lang="en-US" dirty="0"/>
              <a:t>,  Net profits proceeds </a:t>
            </a:r>
            <a:r>
              <a:rPr lang="en-US" b="1" dirty="0">
                <a:solidFill>
                  <a:srgbClr val="00B050"/>
                </a:solidFill>
              </a:rPr>
              <a:t>$46,000</a:t>
            </a:r>
            <a:r>
              <a:rPr lang="en-US" dirty="0"/>
              <a:t>.</a:t>
            </a:r>
          </a:p>
          <a:p>
            <a:r>
              <a:rPr lang="en-US" dirty="0"/>
              <a:t>This property would have made a great </a:t>
            </a:r>
            <a:r>
              <a:rPr lang="en-US" b="1" dirty="0">
                <a:solidFill>
                  <a:srgbClr val="FF0000"/>
                </a:solidFill>
              </a:rPr>
              <a:t>wholesale </a:t>
            </a:r>
            <a:r>
              <a:rPr lang="en-US" dirty="0"/>
              <a:t>opportunity, I could have sold this property within 24 hrs. for </a:t>
            </a:r>
            <a:r>
              <a:rPr lang="en-US" b="1" dirty="0"/>
              <a:t>$175,000 </a:t>
            </a:r>
            <a:r>
              <a:rPr lang="en-US" dirty="0"/>
              <a:t>without repairing anything.</a:t>
            </a:r>
          </a:p>
        </p:txBody>
      </p:sp>
    </p:spTree>
    <p:extLst>
      <p:ext uri="{BB962C8B-B14F-4D97-AF65-F5344CB8AC3E}">
        <p14:creationId xmlns:p14="http://schemas.microsoft.com/office/powerpoint/2010/main" val="714774678"/>
      </p:ext>
    </p:extLst>
  </p:cSld>
  <p:clrMapOvr>
    <a:masterClrMapping/>
  </p:clrMapOvr>
  <p:transition spd="med">
    <p:zoom dir="in"/>
    <p:sndAc>
      <p:stSnd>
        <p:snd r:embed="rId2" name="arrow.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ACB77-C90C-4B44-B30B-1FF08AC4FA9F}"/>
              </a:ext>
            </a:extLst>
          </p:cNvPr>
          <p:cNvSpPr>
            <a:spLocks noGrp="1"/>
          </p:cNvSpPr>
          <p:nvPr>
            <p:ph type="title"/>
          </p:nvPr>
        </p:nvSpPr>
        <p:spPr/>
        <p:txBody>
          <a:bodyPr/>
          <a:lstStyle/>
          <a:p>
            <a:r>
              <a:rPr lang="en-US" b="1" dirty="0">
                <a:solidFill>
                  <a:srgbClr val="FF0000"/>
                </a:solidFill>
              </a:rPr>
              <a:t>  1 Overidge Rd Latham</a:t>
            </a:r>
          </a:p>
        </p:txBody>
      </p:sp>
      <p:pic>
        <p:nvPicPr>
          <p:cNvPr id="6" name="Content Placeholder 5">
            <a:extLst>
              <a:ext uri="{FF2B5EF4-FFF2-40B4-BE49-F238E27FC236}">
                <a16:creationId xmlns:a16="http://schemas.microsoft.com/office/drawing/2014/main" id="{44E6F4F4-E6CA-40FA-BF92-80B0BDAF34D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491334" y="1908969"/>
            <a:ext cx="5440365" cy="4457699"/>
          </a:xfrm>
        </p:spPr>
      </p:pic>
      <p:pic>
        <p:nvPicPr>
          <p:cNvPr id="8" name="Content Placeholder 7">
            <a:extLst>
              <a:ext uri="{FF2B5EF4-FFF2-40B4-BE49-F238E27FC236}">
                <a16:creationId xmlns:a16="http://schemas.microsoft.com/office/drawing/2014/main" id="{9A62B892-89B5-4549-AC7C-6E170E4A6363}"/>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4080668" y="1794671"/>
            <a:ext cx="5440363" cy="4686300"/>
          </a:xfrm>
        </p:spPr>
      </p:pic>
    </p:spTree>
    <p:extLst>
      <p:ext uri="{BB962C8B-B14F-4D97-AF65-F5344CB8AC3E}">
        <p14:creationId xmlns:p14="http://schemas.microsoft.com/office/powerpoint/2010/main" val="2731289756"/>
      </p:ext>
    </p:extLst>
  </p:cSld>
  <p:clrMapOvr>
    <a:masterClrMapping/>
  </p:clrMapOvr>
  <p:transition spd="med">
    <p:zoom dir="in"/>
    <p:sndAc>
      <p:stSnd>
        <p:snd r:embed="rId2" name="arrow.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474E-65EE-4DD4-86E8-FB1C37B58AAB}"/>
              </a:ext>
            </a:extLst>
          </p:cNvPr>
          <p:cNvSpPr>
            <a:spLocks noGrp="1"/>
          </p:cNvSpPr>
          <p:nvPr>
            <p:ph type="title"/>
          </p:nvPr>
        </p:nvSpPr>
        <p:spPr/>
        <p:txBody>
          <a:bodyPr/>
          <a:lstStyle/>
          <a:p>
            <a:r>
              <a:rPr lang="en-US" dirty="0">
                <a:solidFill>
                  <a:srgbClr val="ED1B23"/>
                </a:solidFill>
              </a:rPr>
              <a:t>1 Overidge Rd Before &amp; After</a:t>
            </a:r>
          </a:p>
        </p:txBody>
      </p:sp>
      <p:pic>
        <p:nvPicPr>
          <p:cNvPr id="6" name="Content Placeholder 5">
            <a:extLst>
              <a:ext uri="{FF2B5EF4-FFF2-40B4-BE49-F238E27FC236}">
                <a16:creationId xmlns:a16="http://schemas.microsoft.com/office/drawing/2014/main" id="{BDF9DC11-7C61-42A1-BC9C-082D3786FA22}"/>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10800000">
            <a:off x="4495800" y="2005805"/>
            <a:ext cx="4648200" cy="4120357"/>
          </a:xfrm>
        </p:spPr>
      </p:pic>
      <p:pic>
        <p:nvPicPr>
          <p:cNvPr id="8" name="Content Placeholder 7">
            <a:extLst>
              <a:ext uri="{FF2B5EF4-FFF2-40B4-BE49-F238E27FC236}">
                <a16:creationId xmlns:a16="http://schemas.microsoft.com/office/drawing/2014/main" id="{55522316-459C-4C3D-A48B-10FD7FD12EEC}"/>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0" y="2005804"/>
            <a:ext cx="4495800" cy="4120357"/>
          </a:xfrm>
        </p:spPr>
      </p:pic>
      <p:sp>
        <p:nvSpPr>
          <p:cNvPr id="9" name="TextBox 8">
            <a:extLst>
              <a:ext uri="{FF2B5EF4-FFF2-40B4-BE49-F238E27FC236}">
                <a16:creationId xmlns:a16="http://schemas.microsoft.com/office/drawing/2014/main" id="{636969D2-E641-462F-93D7-86ED01A2F094}"/>
              </a:ext>
            </a:extLst>
          </p:cNvPr>
          <p:cNvSpPr txBox="1"/>
          <p:nvPr/>
        </p:nvSpPr>
        <p:spPr>
          <a:xfrm>
            <a:off x="658333" y="1383240"/>
            <a:ext cx="3200400" cy="646331"/>
          </a:xfrm>
          <a:prstGeom prst="rect">
            <a:avLst/>
          </a:prstGeom>
          <a:noFill/>
        </p:spPr>
        <p:txBody>
          <a:bodyPr wrap="square" rtlCol="0">
            <a:spAutoFit/>
          </a:bodyPr>
          <a:lstStyle/>
          <a:p>
            <a:r>
              <a:rPr lang="en-US" sz="3600" dirty="0">
                <a:solidFill>
                  <a:srgbClr val="ED1B23"/>
                </a:solidFill>
              </a:rPr>
              <a:t>Kitchen before</a:t>
            </a:r>
          </a:p>
        </p:txBody>
      </p:sp>
      <p:sp>
        <p:nvSpPr>
          <p:cNvPr id="10" name="TextBox 9">
            <a:extLst>
              <a:ext uri="{FF2B5EF4-FFF2-40B4-BE49-F238E27FC236}">
                <a16:creationId xmlns:a16="http://schemas.microsoft.com/office/drawing/2014/main" id="{648CF5EB-77A9-4901-AB30-E09E579154D3}"/>
              </a:ext>
            </a:extLst>
          </p:cNvPr>
          <p:cNvSpPr txBox="1"/>
          <p:nvPr/>
        </p:nvSpPr>
        <p:spPr>
          <a:xfrm>
            <a:off x="5410200" y="1417638"/>
            <a:ext cx="3124201" cy="646331"/>
          </a:xfrm>
          <a:prstGeom prst="rect">
            <a:avLst/>
          </a:prstGeom>
          <a:noFill/>
        </p:spPr>
        <p:txBody>
          <a:bodyPr wrap="square" rtlCol="0">
            <a:spAutoFit/>
          </a:bodyPr>
          <a:lstStyle/>
          <a:p>
            <a:r>
              <a:rPr lang="en-US" sz="3600" dirty="0">
                <a:solidFill>
                  <a:srgbClr val="ED1B23"/>
                </a:solidFill>
              </a:rPr>
              <a:t>Kitchen After</a:t>
            </a:r>
          </a:p>
        </p:txBody>
      </p:sp>
    </p:spTree>
    <p:extLst>
      <p:ext uri="{BB962C8B-B14F-4D97-AF65-F5344CB8AC3E}">
        <p14:creationId xmlns:p14="http://schemas.microsoft.com/office/powerpoint/2010/main" val="1389595041"/>
      </p:ext>
    </p:extLst>
  </p:cSld>
  <p:clrMapOvr>
    <a:masterClrMapping/>
  </p:clrMapOvr>
  <p:transition spd="med">
    <p:zoom dir="in"/>
    <p:sndAc>
      <p:stSnd>
        <p:snd r:embed="rId2" name="arrow.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4C17E4FC-A31B-44C4-AB4B-48567D536ADF}"/>
              </a:ext>
            </a:extLst>
          </p:cNvPr>
          <p:cNvGraphicFramePr>
            <a:graphicFrameLocks noChangeAspect="1"/>
          </p:cNvGraphicFramePr>
          <p:nvPr/>
        </p:nvGraphicFramePr>
        <p:xfrm>
          <a:off x="3957638" y="3233738"/>
          <a:ext cx="1228725" cy="390525"/>
        </p:xfrm>
        <a:graphic>
          <a:graphicData uri="http://schemas.openxmlformats.org/presentationml/2006/ole">
            <mc:AlternateContent xmlns:mc="http://schemas.openxmlformats.org/markup-compatibility/2006">
              <mc:Choice xmlns:v="urn:schemas-microsoft-com:vml" Requires="v">
                <p:oleObj spid="_x0000_s2156" name="Worksheet" r:id="rId4" imgW="1228775" imgH="390570" progId="Excel.Sheet.12">
                  <p:embed/>
                </p:oleObj>
              </mc:Choice>
              <mc:Fallback>
                <p:oleObj name="Worksheet" r:id="rId4" imgW="1228775" imgH="390570" progId="Excel.Sheet.12">
                  <p:embed/>
                  <p:pic>
                    <p:nvPicPr>
                      <p:cNvPr id="5" name="Object 4">
                        <a:extLst>
                          <a:ext uri="{FF2B5EF4-FFF2-40B4-BE49-F238E27FC236}">
                            <a16:creationId xmlns:a16="http://schemas.microsoft.com/office/drawing/2014/main" id="{4C17E4FC-A31B-44C4-AB4B-48567D536ADF}"/>
                          </a:ext>
                        </a:extLst>
                      </p:cNvPr>
                      <p:cNvPicPr/>
                      <p:nvPr/>
                    </p:nvPicPr>
                    <p:blipFill>
                      <a:blip r:embed="rId5"/>
                      <a:stretch>
                        <a:fillRect/>
                      </a:stretch>
                    </p:blipFill>
                    <p:spPr>
                      <a:xfrm>
                        <a:off x="3957638" y="3233738"/>
                        <a:ext cx="1228725" cy="390525"/>
                      </a:xfrm>
                      <a:prstGeom prst="rect">
                        <a:avLst/>
                      </a:prstGeom>
                    </p:spPr>
                  </p:pic>
                </p:oleObj>
              </mc:Fallback>
            </mc:AlternateContent>
          </a:graphicData>
        </a:graphic>
      </p:graphicFrame>
      <p:graphicFrame>
        <p:nvGraphicFramePr>
          <p:cNvPr id="26" name="Content Placeholder 25">
            <a:extLst>
              <a:ext uri="{FF2B5EF4-FFF2-40B4-BE49-F238E27FC236}">
                <a16:creationId xmlns:a16="http://schemas.microsoft.com/office/drawing/2014/main" id="{AF2837F9-6EFA-4EEB-BD90-17F41E77BDCF}"/>
              </a:ext>
            </a:extLst>
          </p:cNvPr>
          <p:cNvGraphicFramePr>
            <a:graphicFrameLocks noGrp="1" noChangeAspect="1"/>
          </p:cNvGraphicFramePr>
          <p:nvPr>
            <p:ph sz="half" idx="4294967295"/>
          </p:nvPr>
        </p:nvGraphicFramePr>
        <p:xfrm>
          <a:off x="0" y="3954463"/>
          <a:ext cx="1228725" cy="390525"/>
        </p:xfrm>
        <a:graphic>
          <a:graphicData uri="http://schemas.openxmlformats.org/presentationml/2006/ole">
            <mc:AlternateContent xmlns:mc="http://schemas.openxmlformats.org/markup-compatibility/2006">
              <mc:Choice xmlns:v="urn:schemas-microsoft-com:vml" Requires="v">
                <p:oleObj spid="_x0000_s2157" name="Worksheet" r:id="rId6" imgW="1228775" imgH="390570" progId="Excel.Sheet.12">
                  <p:embed/>
                </p:oleObj>
              </mc:Choice>
              <mc:Fallback>
                <p:oleObj name="Worksheet" r:id="rId6" imgW="1228775" imgH="390570" progId="Excel.Sheet.12">
                  <p:embed/>
                  <p:pic>
                    <p:nvPicPr>
                      <p:cNvPr id="26" name="Content Placeholder 25">
                        <a:extLst>
                          <a:ext uri="{FF2B5EF4-FFF2-40B4-BE49-F238E27FC236}">
                            <a16:creationId xmlns:a16="http://schemas.microsoft.com/office/drawing/2014/main" id="{AF2837F9-6EFA-4EEB-BD90-17F41E77BDCF}"/>
                          </a:ext>
                        </a:extLst>
                      </p:cNvPr>
                      <p:cNvPicPr/>
                      <p:nvPr/>
                    </p:nvPicPr>
                    <p:blipFill>
                      <a:blip r:embed="rId5"/>
                      <a:stretch>
                        <a:fillRect/>
                      </a:stretch>
                    </p:blipFill>
                    <p:spPr>
                      <a:xfrm>
                        <a:off x="0" y="3954463"/>
                        <a:ext cx="1228725" cy="390525"/>
                      </a:xfrm>
                      <a:prstGeom prst="rect">
                        <a:avLst/>
                      </a:prstGeom>
                    </p:spPr>
                  </p:pic>
                </p:oleObj>
              </mc:Fallback>
            </mc:AlternateContent>
          </a:graphicData>
        </a:graphic>
      </p:graphicFrame>
      <p:pic>
        <p:nvPicPr>
          <p:cNvPr id="48" name="Picture 47">
            <a:extLst>
              <a:ext uri="{FF2B5EF4-FFF2-40B4-BE49-F238E27FC236}">
                <a16:creationId xmlns:a16="http://schemas.microsoft.com/office/drawing/2014/main" id="{5410BB1A-7513-46FC-867E-054CF80FAB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100" y="0"/>
            <a:ext cx="7163800" cy="6858000"/>
          </a:xfrm>
          <a:prstGeom prst="rect">
            <a:avLst/>
          </a:prstGeom>
        </p:spPr>
      </p:pic>
    </p:spTree>
    <p:extLst>
      <p:ext uri="{BB962C8B-B14F-4D97-AF65-F5344CB8AC3E}">
        <p14:creationId xmlns:p14="http://schemas.microsoft.com/office/powerpoint/2010/main" val="3030908346"/>
      </p:ext>
    </p:extLst>
  </p:cSld>
  <p:clrMapOvr>
    <a:masterClrMapping/>
  </p:clrMapOvr>
  <p:transition spd="med">
    <p:zoom dir="in"/>
    <p:sndAc>
      <p:stSnd>
        <p:snd r:embed="rId3" name="arrow.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5655-A264-41C7-907E-715BEBCF2C36}"/>
              </a:ext>
            </a:extLst>
          </p:cNvPr>
          <p:cNvSpPr>
            <a:spLocks noGrp="1"/>
          </p:cNvSpPr>
          <p:nvPr>
            <p:ph type="title"/>
          </p:nvPr>
        </p:nvSpPr>
        <p:spPr>
          <a:xfrm>
            <a:off x="914400" y="0"/>
            <a:ext cx="7620000" cy="1341438"/>
          </a:xfrm>
          <a:noFill/>
        </p:spPr>
        <p:txBody>
          <a:bodyPr/>
          <a:lstStyle/>
          <a:p>
            <a:r>
              <a:rPr lang="en-US" b="1" dirty="0">
                <a:solidFill>
                  <a:srgbClr val="FF0000"/>
                </a:solidFill>
                <a:cs typeface="MV Boli" panose="02000500030200090000" pitchFamily="2" charset="0"/>
              </a:rPr>
              <a:t>Find, Fund, Fix &amp; Flip </a:t>
            </a:r>
            <a:endParaRPr lang="en-US" b="1" dirty="0">
              <a:solidFill>
                <a:srgbClr val="FF0000"/>
              </a:solidFill>
            </a:endParaRPr>
          </a:p>
        </p:txBody>
      </p:sp>
      <p:sp>
        <p:nvSpPr>
          <p:cNvPr id="14" name="Subtitle 2">
            <a:extLst>
              <a:ext uri="{FF2B5EF4-FFF2-40B4-BE49-F238E27FC236}">
                <a16:creationId xmlns:a16="http://schemas.microsoft.com/office/drawing/2014/main" id="{5B2221CB-A201-4DE4-A12A-E331236500A9}"/>
              </a:ext>
            </a:extLst>
          </p:cNvPr>
          <p:cNvSpPr>
            <a:spLocks noGrp="1"/>
          </p:cNvSpPr>
          <p:nvPr>
            <p:ph idx="1"/>
          </p:nvPr>
        </p:nvSpPr>
        <p:spPr>
          <a:xfrm>
            <a:off x="457200" y="1981200"/>
            <a:ext cx="8229600" cy="4144964"/>
          </a:xfrm>
        </p:spPr>
        <p:txBody>
          <a:bodyPr>
            <a:noAutofit/>
          </a:bodyPr>
          <a:lstStyle/>
          <a:p>
            <a:pPr marL="0" indent="0" algn="ctr">
              <a:buNone/>
            </a:pPr>
            <a:r>
              <a:rPr lang="en-US" sz="4000" i="1" dirty="0">
                <a:effectLst>
                  <a:outerShdw blurRad="38100" dist="38100" dir="2700000" algn="tl">
                    <a:srgbClr val="000000">
                      <a:alpha val="43137"/>
                    </a:srgbClr>
                  </a:outerShdw>
                </a:effectLst>
              </a:rPr>
              <a:t>Create Passive Income, Buying And Holding Multi Unit Properties &amp; </a:t>
            </a:r>
          </a:p>
          <a:p>
            <a:pPr marL="0" indent="0" algn="ctr">
              <a:buNone/>
            </a:pPr>
            <a:r>
              <a:rPr lang="en-US" sz="4000" i="1" dirty="0">
                <a:effectLst>
                  <a:outerShdw blurRad="38100" dist="38100" dir="2700000" algn="tl">
                    <a:srgbClr val="000000">
                      <a:alpha val="43137"/>
                    </a:srgbClr>
                  </a:outerShdw>
                </a:effectLst>
              </a:rPr>
              <a:t>Find, Fund, Fix and Flip Houses</a:t>
            </a:r>
          </a:p>
          <a:p>
            <a:pPr algn="ctr"/>
            <a:endParaRPr lang="en-US" sz="4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9265261"/>
      </p:ext>
    </p:extLst>
  </p:cSld>
  <p:clrMapOvr>
    <a:masterClrMapping/>
  </p:clrMapOvr>
  <p:transition spd="med">
    <p:zoom dir="in"/>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77368-4067-4DD9-BFD5-D7C49FA13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0"/>
            <a:ext cx="7848600" cy="7010400"/>
          </a:xfrm>
          <a:prstGeom prst="rect">
            <a:avLst/>
          </a:prstGeom>
        </p:spPr>
      </p:pic>
    </p:spTree>
    <p:extLst>
      <p:ext uri="{BB962C8B-B14F-4D97-AF65-F5344CB8AC3E}">
        <p14:creationId xmlns:p14="http://schemas.microsoft.com/office/powerpoint/2010/main" val="3038789372"/>
      </p:ext>
    </p:extLst>
  </p:cSld>
  <p:clrMapOvr>
    <a:masterClrMapping/>
  </p:clrMapOvr>
  <p:transition spd="med">
    <p:zoom dir="in"/>
    <p:sndAc>
      <p:stSnd>
        <p:snd r:embed="rId2" name="arrow.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F297-8B8E-47AC-93AD-CE7502D33A7E}"/>
              </a:ext>
            </a:extLst>
          </p:cNvPr>
          <p:cNvSpPr>
            <a:spLocks noGrp="1"/>
          </p:cNvSpPr>
          <p:nvPr>
            <p:ph type="title"/>
          </p:nvPr>
        </p:nvSpPr>
        <p:spPr>
          <a:xfrm>
            <a:off x="-762000" y="0"/>
            <a:ext cx="9448800" cy="914400"/>
          </a:xfrm>
        </p:spPr>
        <p:txBody>
          <a:bodyPr/>
          <a:lstStyle/>
          <a:p>
            <a:r>
              <a:rPr lang="en-US" dirty="0">
                <a:solidFill>
                  <a:srgbClr val="37B648"/>
                </a:solidFill>
              </a:rPr>
              <a:t>      $$</a:t>
            </a:r>
            <a:r>
              <a:rPr lang="en-US" dirty="0">
                <a:solidFill>
                  <a:schemeClr val="bg1"/>
                </a:solidFill>
              </a:rPr>
              <a:t>  </a:t>
            </a:r>
            <a:r>
              <a:rPr lang="en-US" dirty="0">
                <a:solidFill>
                  <a:srgbClr val="37B648"/>
                </a:solidFill>
              </a:rPr>
              <a:t>Funding Your Flip  $$</a:t>
            </a:r>
          </a:p>
        </p:txBody>
      </p:sp>
      <p:sp>
        <p:nvSpPr>
          <p:cNvPr id="3" name="Content Placeholder 2">
            <a:extLst>
              <a:ext uri="{FF2B5EF4-FFF2-40B4-BE49-F238E27FC236}">
                <a16:creationId xmlns:a16="http://schemas.microsoft.com/office/drawing/2014/main" id="{23D1DCE4-DEC6-4B95-9A6D-BA6FC8B24F33}"/>
              </a:ext>
            </a:extLst>
          </p:cNvPr>
          <p:cNvSpPr>
            <a:spLocks noGrp="1"/>
          </p:cNvSpPr>
          <p:nvPr>
            <p:ph idx="1"/>
          </p:nvPr>
        </p:nvSpPr>
        <p:spPr>
          <a:xfrm>
            <a:off x="457200" y="990600"/>
            <a:ext cx="8229600" cy="5867400"/>
          </a:xfrm>
        </p:spPr>
        <p:txBody>
          <a:bodyPr>
            <a:normAutofit/>
          </a:bodyPr>
          <a:lstStyle/>
          <a:p>
            <a:pPr marL="457200" lvl="1" indent="0">
              <a:buNone/>
            </a:pPr>
            <a:r>
              <a:rPr lang="en-US" dirty="0">
                <a:solidFill>
                  <a:srgbClr val="FF0000"/>
                </a:solidFill>
              </a:rPr>
              <a:t>             </a:t>
            </a:r>
            <a:r>
              <a:rPr lang="en-US" sz="3500" dirty="0">
                <a:solidFill>
                  <a:srgbClr val="FF0000"/>
                </a:solidFill>
              </a:rPr>
              <a:t>Types of lending available</a:t>
            </a:r>
          </a:p>
          <a:p>
            <a:r>
              <a:rPr lang="en-US" sz="2800" dirty="0"/>
              <a:t>FHA 203k Rehab Loan, Finance the property and cost of repairs. Rules do apply.</a:t>
            </a:r>
          </a:p>
          <a:p>
            <a:r>
              <a:rPr lang="en-US" sz="2800" dirty="0"/>
              <a:t>Conventional mortgage, can sometimes be utilized if the property needs TLC. Conv. Mortgage will not qualify if the property is a rehab.</a:t>
            </a:r>
          </a:p>
          <a:p>
            <a:r>
              <a:rPr lang="en-US" sz="2800" dirty="0"/>
              <a:t>Line of credit, on residential primary, or income property, Commercial, and some SBA loans</a:t>
            </a:r>
          </a:p>
          <a:p>
            <a:r>
              <a:rPr lang="en-US" sz="2800" dirty="0"/>
              <a:t>Utilizing lines of credit to purchase homes is one of the best ways, you are consider a cash buyer.</a:t>
            </a:r>
          </a:p>
          <a:p>
            <a:r>
              <a:rPr lang="en-US" sz="2800" dirty="0"/>
              <a:t>Off the market real estate purchases?</a:t>
            </a:r>
          </a:p>
          <a:p>
            <a:r>
              <a:rPr lang="en-US" sz="2800" dirty="0"/>
              <a:t>Holding paper on the real estate purchase?</a:t>
            </a:r>
          </a:p>
          <a:p>
            <a:endParaRPr lang="en-US" dirty="0"/>
          </a:p>
          <a:p>
            <a:endParaRPr lang="en-US" dirty="0"/>
          </a:p>
          <a:p>
            <a:endParaRPr lang="en-US" dirty="0"/>
          </a:p>
        </p:txBody>
      </p:sp>
    </p:spTree>
    <p:extLst>
      <p:ext uri="{BB962C8B-B14F-4D97-AF65-F5344CB8AC3E}">
        <p14:creationId xmlns:p14="http://schemas.microsoft.com/office/powerpoint/2010/main" val="2818893714"/>
      </p:ext>
    </p:extLst>
  </p:cSld>
  <p:clrMapOvr>
    <a:masterClrMapping/>
  </p:clrMapOvr>
  <p:transition spd="med">
    <p:zoom dir="in"/>
    <p:sndAc>
      <p:stSnd>
        <p:snd r:embed="rId2" name="arrow.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30C3-FD3B-42D1-825B-2E79A5844010}"/>
              </a:ext>
            </a:extLst>
          </p:cNvPr>
          <p:cNvSpPr>
            <a:spLocks noGrp="1"/>
          </p:cNvSpPr>
          <p:nvPr>
            <p:ph type="title"/>
          </p:nvPr>
        </p:nvSpPr>
        <p:spPr>
          <a:xfrm>
            <a:off x="0" y="304800"/>
            <a:ext cx="9296400" cy="1143000"/>
          </a:xfrm>
        </p:spPr>
        <p:txBody>
          <a:bodyPr/>
          <a:lstStyle/>
          <a:p>
            <a:r>
              <a:rPr lang="en-US" dirty="0">
                <a:solidFill>
                  <a:schemeClr val="tx2"/>
                </a:solidFill>
              </a:rPr>
              <a:t>Search Properties MLS</a:t>
            </a:r>
          </a:p>
        </p:txBody>
      </p:sp>
      <p:sp>
        <p:nvSpPr>
          <p:cNvPr id="3" name="Content Placeholder 2">
            <a:extLst>
              <a:ext uri="{FF2B5EF4-FFF2-40B4-BE49-F238E27FC236}">
                <a16:creationId xmlns:a16="http://schemas.microsoft.com/office/drawing/2014/main" id="{383DD951-99E5-4C6E-AD40-CF9FAD63C2AD}"/>
              </a:ext>
            </a:extLst>
          </p:cNvPr>
          <p:cNvSpPr>
            <a:spLocks noGrp="1"/>
          </p:cNvSpPr>
          <p:nvPr>
            <p:ph idx="1"/>
          </p:nvPr>
        </p:nvSpPr>
        <p:spPr>
          <a:xfrm>
            <a:off x="-2286000" y="1447800"/>
            <a:ext cx="11430000" cy="5105399"/>
          </a:xfrm>
        </p:spPr>
        <p:txBody>
          <a:bodyPr>
            <a:normAutofit fontScale="55000" lnSpcReduction="20000"/>
          </a:bodyPr>
          <a:lstStyle/>
          <a:p>
            <a:pPr marL="2743200" lvl="6" indent="0">
              <a:buNone/>
            </a:pPr>
            <a:r>
              <a:rPr lang="en-US" sz="3600" dirty="0">
                <a:solidFill>
                  <a:schemeClr val="accent2"/>
                </a:solidFill>
              </a:rPr>
              <a:t>                                              	     </a:t>
            </a:r>
            <a:r>
              <a:rPr lang="en-US" sz="5100" dirty="0">
                <a:solidFill>
                  <a:schemeClr val="accent2"/>
                </a:solidFill>
              </a:rPr>
              <a:t>Take 45 min </a:t>
            </a:r>
          </a:p>
          <a:p>
            <a:pPr marL="2743200" lvl="6" indent="0" algn="ctr">
              <a:buNone/>
            </a:pPr>
            <a:r>
              <a:rPr lang="en-US" sz="3600" dirty="0"/>
              <a:t>Find, Evaluate, Determine ARV, Market Analysis report. Compare current sale price to ARV market price.</a:t>
            </a:r>
          </a:p>
          <a:p>
            <a:pPr marL="2743200" lvl="6" indent="0" algn="ctr">
              <a:buNone/>
            </a:pPr>
            <a:r>
              <a:rPr lang="en-US" sz="3600" dirty="0">
                <a:solidFill>
                  <a:srgbClr val="FF0000"/>
                </a:solidFill>
              </a:rPr>
              <a:t>Research property taxes.</a:t>
            </a:r>
          </a:p>
          <a:p>
            <a:pPr marL="2743200" lvl="6" indent="0">
              <a:buNone/>
            </a:pPr>
            <a:endParaRPr lang="en-US" sz="3600" dirty="0">
              <a:solidFill>
                <a:srgbClr val="FF0000"/>
              </a:solidFill>
            </a:endParaRPr>
          </a:p>
          <a:p>
            <a:pPr marL="2743200" lvl="6" indent="0">
              <a:buNone/>
            </a:pPr>
            <a:r>
              <a:rPr lang="en-US" sz="3600" dirty="0">
                <a:hlinkClick r:id="rId3"/>
              </a:rPr>
              <a:t>https://egov.basgov.com</a:t>
            </a:r>
            <a:endParaRPr lang="en-US" sz="3600" dirty="0"/>
          </a:p>
          <a:p>
            <a:pPr marL="2743200" lvl="6" indent="0">
              <a:buNone/>
            </a:pPr>
            <a:r>
              <a:rPr lang="en-US" sz="3600" dirty="0">
                <a:solidFill>
                  <a:srgbClr val="002060"/>
                </a:solidFill>
                <a:hlinkClick r:id="rId4">
                  <a:extLst>
                    <a:ext uri="{A12FA001-AC4F-418D-AE19-62706E023703}">
                      <ahyp:hlinkClr xmlns:ahyp="http://schemas.microsoft.com/office/drawing/2018/hyperlinkcolor" val="tx"/>
                    </a:ext>
                  </a:extLst>
                </a:hlinkClick>
              </a:rPr>
              <a:t>http://tax.neric.org/Search.aspx?district=412402</a:t>
            </a:r>
            <a:endParaRPr lang="en-US" sz="3600" dirty="0">
              <a:solidFill>
                <a:srgbClr val="002060"/>
              </a:solidFill>
            </a:endParaRPr>
          </a:p>
          <a:p>
            <a:pPr marL="2743200" lvl="6" indent="0">
              <a:buNone/>
            </a:pPr>
            <a:r>
              <a:rPr lang="en-US" sz="3600" dirty="0">
                <a:hlinkClick r:id="rId5"/>
              </a:rPr>
              <a:t>http://www.infotaxonline.com/</a:t>
            </a:r>
            <a:endParaRPr lang="en-US" sz="3600" dirty="0"/>
          </a:p>
          <a:p>
            <a:pPr marL="2743200" lvl="6" indent="0">
              <a:buNone/>
            </a:pPr>
            <a:r>
              <a:rPr lang="en-US" sz="3600" dirty="0">
                <a:hlinkClick r:id="rId6"/>
              </a:rPr>
              <a:t>https://www.taxlookup.net/</a:t>
            </a:r>
            <a:r>
              <a:rPr lang="en-US" sz="3600" dirty="0"/>
              <a:t> </a:t>
            </a:r>
            <a:r>
              <a:rPr lang="en-US" sz="3600" dirty="0">
                <a:solidFill>
                  <a:srgbClr val="FF0000"/>
                </a:solidFill>
                <a:hlinkClick r:id="rId7">
                  <a:extLst>
                    <a:ext uri="{A12FA001-AC4F-418D-AE19-62706E023703}">
                      <ahyp:hlinkClr xmlns:ahyp="http://schemas.microsoft.com/office/drawing/2018/hyperlinkcolor" val="tx"/>
                    </a:ext>
                  </a:extLst>
                </a:hlinkClick>
              </a:rPr>
              <a:t>https://publicrecords.netronline.com/state/NY/county/albany/</a:t>
            </a:r>
            <a:endParaRPr lang="en-US" sz="3600" dirty="0">
              <a:solidFill>
                <a:srgbClr val="FF0000"/>
              </a:solidFill>
            </a:endParaRPr>
          </a:p>
          <a:p>
            <a:pPr marL="2743200" lvl="6" indent="0">
              <a:buNone/>
            </a:pPr>
            <a:r>
              <a:rPr lang="en-US" sz="3600" dirty="0">
                <a:hlinkClick r:id="rId8"/>
              </a:rPr>
              <a:t>https://pacer.login.uscourts.gov/csologin/login.jsf?appurl=pcl.uscourts.gov/search</a:t>
            </a:r>
            <a:endParaRPr lang="en-US" sz="3600" dirty="0"/>
          </a:p>
          <a:p>
            <a:pPr marL="2743200" lvl="6" indent="0">
              <a:buNone/>
            </a:pPr>
            <a:endParaRPr lang="en-US" sz="3600" dirty="0"/>
          </a:p>
          <a:p>
            <a:pPr marL="2743200" lvl="6" indent="0">
              <a:buNone/>
            </a:pPr>
            <a:endParaRPr lang="en-US" sz="3600" dirty="0"/>
          </a:p>
          <a:p>
            <a:pPr marL="2743200" lvl="6" indent="0">
              <a:buNone/>
            </a:pPr>
            <a:r>
              <a:rPr lang="en-US" sz="3600" dirty="0"/>
              <a:t>Break up in groups of 3 people.				</a:t>
            </a:r>
          </a:p>
        </p:txBody>
      </p:sp>
    </p:spTree>
    <p:extLst>
      <p:ext uri="{BB962C8B-B14F-4D97-AF65-F5344CB8AC3E}">
        <p14:creationId xmlns:p14="http://schemas.microsoft.com/office/powerpoint/2010/main" val="800835250"/>
      </p:ext>
    </p:extLst>
  </p:cSld>
  <p:clrMapOvr>
    <a:masterClrMapping/>
  </p:clrMapOvr>
  <p:transition spd="med">
    <p:zoom dir="in"/>
    <p:sndAc>
      <p:stSnd>
        <p:snd r:embed="rId2" name="arrow.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1417638"/>
          </a:xfrm>
        </p:spPr>
        <p:txBody>
          <a:bodyPr/>
          <a:lstStyle/>
          <a:p>
            <a:r>
              <a:rPr lang="en-US" dirty="0">
                <a:solidFill>
                  <a:schemeClr val="tx2"/>
                </a:solidFill>
              </a:rPr>
              <a:t>Find, Fund, Fix, &amp; Flip</a:t>
            </a:r>
          </a:p>
        </p:txBody>
      </p:sp>
      <p:sp>
        <p:nvSpPr>
          <p:cNvPr id="3" name="Content Placeholder 2"/>
          <p:cNvSpPr>
            <a:spLocks noGrp="1"/>
          </p:cNvSpPr>
          <p:nvPr>
            <p:ph idx="1"/>
          </p:nvPr>
        </p:nvSpPr>
        <p:spPr>
          <a:xfrm>
            <a:off x="432582" y="1415293"/>
            <a:ext cx="8229600" cy="5061707"/>
          </a:xfrm>
        </p:spPr>
        <p:txBody>
          <a:bodyPr>
            <a:normAutofit fontScale="92500" lnSpcReduction="20000"/>
          </a:bodyPr>
          <a:lstStyle/>
          <a:p>
            <a:pPr marL="0" indent="0">
              <a:buNone/>
            </a:pPr>
            <a:r>
              <a:rPr lang="en-US" dirty="0"/>
              <a:t>The Scope Of Work</a:t>
            </a:r>
          </a:p>
          <a:p>
            <a:r>
              <a:rPr lang="en-US" dirty="0"/>
              <a:t>Determine your order of repairs, (very crucial).</a:t>
            </a:r>
          </a:p>
          <a:p>
            <a:pPr lvl="1"/>
            <a:r>
              <a:rPr lang="en-US" dirty="0"/>
              <a:t>Repairs have to be made in a timely fashion, so one thing does not get ahead of the other. </a:t>
            </a:r>
          </a:p>
          <a:p>
            <a:pPr lvl="1"/>
            <a:r>
              <a:rPr lang="en-US" i="1" dirty="0">
                <a:solidFill>
                  <a:srgbClr val="37B648"/>
                </a:solidFill>
              </a:rPr>
              <a:t>Example (re-sheet rocking a interior wall before you decide if there will be plumbing or electricity running through, deciding on floor plan and bath, and kitchen layout yearly in the planning stage is crucial.</a:t>
            </a:r>
          </a:p>
          <a:p>
            <a:r>
              <a:rPr lang="en-US" dirty="0"/>
              <a:t>Determining a timeline and expected completion date, is absolutely a MUST.</a:t>
            </a:r>
          </a:p>
          <a:p>
            <a:r>
              <a:rPr lang="en-US" dirty="0"/>
              <a:t>Market analysis to see what the value would be once property is rehabbed. Also called ARV (after repair value).</a:t>
            </a:r>
          </a:p>
        </p:txBody>
      </p:sp>
    </p:spTree>
    <p:extLst>
      <p:ext uri="{BB962C8B-B14F-4D97-AF65-F5344CB8AC3E}">
        <p14:creationId xmlns:p14="http://schemas.microsoft.com/office/powerpoint/2010/main" val="1639658302"/>
      </p:ext>
    </p:extLst>
  </p:cSld>
  <p:clrMapOvr>
    <a:masterClrMapping/>
  </p:clrMapOvr>
  <p:transition spd="med">
    <p:zoom dir="in"/>
    <p:sndAc>
      <p:stSnd>
        <p:snd r:embed="rId3" name="arrow.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417638"/>
          </a:xfrm>
        </p:spPr>
        <p:txBody>
          <a:bodyPr>
            <a:normAutofit/>
          </a:bodyPr>
          <a:lstStyle/>
          <a:p>
            <a:r>
              <a:rPr lang="en-US" u="sng" dirty="0">
                <a:solidFill>
                  <a:schemeClr val="tx2"/>
                </a:solidFill>
              </a:rPr>
              <a:t>Doing your homework</a:t>
            </a:r>
          </a:p>
        </p:txBody>
      </p:sp>
      <p:sp>
        <p:nvSpPr>
          <p:cNvPr id="3" name="Content Placeholder 2"/>
          <p:cNvSpPr>
            <a:spLocks noGrp="1"/>
          </p:cNvSpPr>
          <p:nvPr>
            <p:ph idx="1"/>
          </p:nvPr>
        </p:nvSpPr>
        <p:spPr>
          <a:xfrm>
            <a:off x="432582" y="1143001"/>
            <a:ext cx="8229600" cy="5715000"/>
          </a:xfrm>
        </p:spPr>
        <p:txBody>
          <a:bodyPr>
            <a:normAutofit fontScale="92500" lnSpcReduction="20000"/>
          </a:bodyPr>
          <a:lstStyle/>
          <a:p>
            <a:pPr marL="0" indent="0">
              <a:buNone/>
            </a:pPr>
            <a:r>
              <a:rPr lang="en-US" dirty="0"/>
              <a:t>Prep Work Of Purchasing Bank Owned Property.</a:t>
            </a:r>
          </a:p>
          <a:p>
            <a:r>
              <a:rPr lang="en-US" dirty="0"/>
              <a:t>Check all taxes to make sure their paid and current, title search, purchase ( home owners title policy) </a:t>
            </a:r>
          </a:p>
          <a:p>
            <a:r>
              <a:rPr lang="en-US" dirty="0"/>
              <a:t>Check for any liens. </a:t>
            </a:r>
          </a:p>
          <a:p>
            <a:r>
              <a:rPr lang="en-US" dirty="0"/>
              <a:t>Check local code enforcement for violations.</a:t>
            </a:r>
          </a:p>
          <a:p>
            <a:r>
              <a:rPr lang="en-US" dirty="0"/>
              <a:t>Walk through property to: </a:t>
            </a:r>
          </a:p>
          <a:p>
            <a:pPr lvl="1"/>
            <a:r>
              <a:rPr lang="en-US" dirty="0"/>
              <a:t>Determine repair cost. </a:t>
            </a:r>
          </a:p>
          <a:p>
            <a:pPr lvl="1"/>
            <a:r>
              <a:rPr lang="en-US" dirty="0"/>
              <a:t>Figure out what will be replaced, fixed and rehabbed.</a:t>
            </a:r>
          </a:p>
          <a:p>
            <a:r>
              <a:rPr lang="en-US" dirty="0"/>
              <a:t>Remember to always </a:t>
            </a:r>
            <a:r>
              <a:rPr lang="en-US" b="1" dirty="0"/>
              <a:t>estimate repair cost higher</a:t>
            </a:r>
            <a:r>
              <a:rPr lang="en-US" dirty="0"/>
              <a:t>, on average 20% higher. </a:t>
            </a:r>
            <a:r>
              <a:rPr lang="en-US" i="1" dirty="0"/>
              <a:t>Don’t discount other peoples labor and time, like you would for yourself.</a:t>
            </a:r>
          </a:p>
        </p:txBody>
      </p:sp>
    </p:spTree>
  </p:cSld>
  <p:clrMapOvr>
    <a:masterClrMapping/>
  </p:clrMapOvr>
  <p:transition spd="med">
    <p:zoom dir="in"/>
    <p:sndAc>
      <p:stSnd>
        <p:snd r:embed="rId3" name="arrow.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43000"/>
          </a:xfrm>
        </p:spPr>
        <p:txBody>
          <a:bodyPr>
            <a:normAutofit fontScale="90000"/>
          </a:bodyPr>
          <a:lstStyle/>
          <a:p>
            <a:r>
              <a:rPr lang="en-US" dirty="0">
                <a:solidFill>
                  <a:schemeClr val="tx2"/>
                </a:solidFill>
              </a:rPr>
              <a:t>DOING YOUR HOMEWORK ON A PROPERTY</a:t>
            </a:r>
          </a:p>
        </p:txBody>
      </p:sp>
      <p:sp>
        <p:nvSpPr>
          <p:cNvPr id="3" name="Content Placeholder 2"/>
          <p:cNvSpPr>
            <a:spLocks noGrp="1"/>
          </p:cNvSpPr>
          <p:nvPr>
            <p:ph idx="1"/>
          </p:nvPr>
        </p:nvSpPr>
        <p:spPr>
          <a:xfrm>
            <a:off x="492368" y="1524000"/>
            <a:ext cx="8194431" cy="5334000"/>
          </a:xfrm>
        </p:spPr>
        <p:txBody>
          <a:bodyPr>
            <a:noAutofit/>
          </a:bodyPr>
          <a:lstStyle/>
          <a:p>
            <a:pPr marL="0" indent="0">
              <a:buNone/>
            </a:pPr>
            <a:r>
              <a:rPr lang="en-US" sz="2400" dirty="0"/>
              <a:t>Once You Find A Property You Would Like To Invest In (Fix &amp; Flip)</a:t>
            </a:r>
          </a:p>
          <a:p>
            <a:r>
              <a:rPr lang="en-US" sz="2400" dirty="0"/>
              <a:t>Compare the neighborhood location</a:t>
            </a:r>
          </a:p>
          <a:p>
            <a:pPr lvl="1"/>
            <a:r>
              <a:rPr lang="en-US" sz="2400" dirty="0">
                <a:solidFill>
                  <a:srgbClr val="37B648"/>
                </a:solidFill>
              </a:rPr>
              <a:t>All real estate is about location, location, LOCATION!</a:t>
            </a:r>
          </a:p>
          <a:p>
            <a:r>
              <a:rPr lang="en-US" sz="2400" dirty="0"/>
              <a:t>You want to look for the worst house on the street </a:t>
            </a:r>
          </a:p>
          <a:p>
            <a:pPr lvl="1"/>
            <a:r>
              <a:rPr lang="en-US" sz="2000" dirty="0"/>
              <a:t>Ideally there is only one on the street that needs rehab </a:t>
            </a:r>
          </a:p>
          <a:p>
            <a:pPr lvl="1"/>
            <a:r>
              <a:rPr lang="en-US" sz="2000" dirty="0"/>
              <a:t>If there is more than one property that needs repair, that falls in the category of possibly a BAD LOCATION.</a:t>
            </a:r>
          </a:p>
          <a:p>
            <a:r>
              <a:rPr lang="en-US" sz="2400" dirty="0"/>
              <a:t>Pick your location wisely or you might find it difficult to sell once all the repairs are completed. </a:t>
            </a:r>
          </a:p>
          <a:p>
            <a:r>
              <a:rPr lang="en-US" sz="2400" dirty="0"/>
              <a:t>Your ARV (After Repair Value) MUST be determined before you purchase any property.</a:t>
            </a:r>
          </a:p>
          <a:p>
            <a:endParaRPr lang="en-US" sz="2400" dirty="0"/>
          </a:p>
          <a:p>
            <a:endParaRPr lang="en-US" sz="2400" dirty="0"/>
          </a:p>
        </p:txBody>
      </p:sp>
    </p:spTree>
  </p:cSld>
  <p:clrMapOvr>
    <a:masterClrMapping/>
  </p:clrMapOvr>
  <p:transition spd="med">
    <p:zoom dir="in"/>
    <p:sndAc>
      <p:stSnd>
        <p:snd r:embed="rId3" name="arrow.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vert="horz" lIns="91440" tIns="45720" rIns="91440" bIns="45720" rtlCol="0" anchor="ctr">
            <a:normAutofit fontScale="90000"/>
          </a:bodyPr>
          <a:lstStyle/>
          <a:p>
            <a:r>
              <a:rPr lang="en-US" dirty="0">
                <a:solidFill>
                  <a:schemeClr val="tx2"/>
                </a:solidFill>
              </a:rPr>
              <a:t>AFTER REPAIR VALUE (ARV)</a:t>
            </a:r>
            <a:br>
              <a:rPr lang="en-US" dirty="0">
                <a:solidFill>
                  <a:schemeClr val="tx2"/>
                </a:solidFill>
              </a:rPr>
            </a:br>
            <a:endParaRPr lang="en-US" dirty="0">
              <a:solidFill>
                <a:schemeClr val="tx2"/>
              </a:solidFill>
            </a:endParaRPr>
          </a:p>
        </p:txBody>
      </p:sp>
      <p:sp>
        <p:nvSpPr>
          <p:cNvPr id="3" name="Content Placeholder 2"/>
          <p:cNvSpPr>
            <a:spLocks noGrp="1"/>
          </p:cNvSpPr>
          <p:nvPr>
            <p:ph idx="1"/>
          </p:nvPr>
        </p:nvSpPr>
        <p:spPr>
          <a:xfrm>
            <a:off x="457200" y="1533378"/>
            <a:ext cx="8229600" cy="5019822"/>
          </a:xfrm>
        </p:spPr>
        <p:txBody>
          <a:bodyPr>
            <a:normAutofit/>
          </a:bodyPr>
          <a:lstStyle/>
          <a:p>
            <a:r>
              <a:rPr lang="en-US" sz="2800" dirty="0"/>
              <a:t>ARV on 6 McelWain Ave Cohoes was </a:t>
            </a:r>
            <a:r>
              <a:rPr lang="en-US" sz="2800" b="1" dirty="0">
                <a:solidFill>
                  <a:srgbClr val="00B050"/>
                </a:solidFill>
              </a:rPr>
              <a:t>$150,000</a:t>
            </a:r>
            <a:r>
              <a:rPr lang="en-US" sz="2800" dirty="0"/>
              <a:t>.</a:t>
            </a:r>
          </a:p>
          <a:p>
            <a:pPr lvl="1"/>
            <a:r>
              <a:rPr lang="en-US" sz="2400" dirty="0"/>
              <a:t>That was my opinion of the property value once all the work was completed.</a:t>
            </a:r>
          </a:p>
          <a:p>
            <a:pPr lvl="1"/>
            <a:r>
              <a:rPr lang="en-US" sz="2400" dirty="0"/>
              <a:t>You figure this out by the comparable sales of the houses in the area / neighborhood.</a:t>
            </a:r>
          </a:p>
          <a:p>
            <a:r>
              <a:rPr lang="en-US" sz="2800" dirty="0"/>
              <a:t>Once you know the ARV, you can begin to calculate cost of repair, as well as holding cost.</a:t>
            </a:r>
          </a:p>
          <a:p>
            <a:pPr lvl="1"/>
            <a:r>
              <a:rPr lang="en-US" sz="2400" dirty="0"/>
              <a:t>Take purchase price, repair cost, holding cost, Minus ARV and that net figure must be attractive enough to take all the risk. Every flip is unique.</a:t>
            </a:r>
          </a:p>
        </p:txBody>
      </p:sp>
    </p:spTree>
    <p:extLst>
      <p:ext uri="{BB962C8B-B14F-4D97-AF65-F5344CB8AC3E}">
        <p14:creationId xmlns:p14="http://schemas.microsoft.com/office/powerpoint/2010/main" val="3725970644"/>
      </p:ext>
    </p:extLst>
  </p:cSld>
  <p:clrMapOvr>
    <a:masterClrMapping/>
  </p:clrMapOvr>
  <p:transition spd="med">
    <p:zoom dir="in"/>
    <p:sndAc>
      <p:stSnd>
        <p:snd r:embed="rId3" name="arrow.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70624_180034.jpg"/>
          <p:cNvPicPr>
            <a:picLocks noGrp="1" noChangeAspect="1"/>
          </p:cNvPicPr>
          <p:nvPr>
            <p:ph idx="1"/>
          </p:nvPr>
        </p:nvPicPr>
        <p:blipFill rotWithShape="1">
          <a:blip r:embed="rId4" cstate="print"/>
          <a:srcRect b="2485"/>
          <a:stretch/>
        </p:blipFill>
        <p:spPr>
          <a:xfrm rot="5400000">
            <a:off x="-603504" y="603504"/>
            <a:ext cx="6858000" cy="5650992"/>
          </a:xfrm>
          <a:prstGeom prst="rect">
            <a:avLst/>
          </a:prstGeom>
        </p:spPr>
      </p:pic>
      <p:sp>
        <p:nvSpPr>
          <p:cNvPr id="2" name="Title 1"/>
          <p:cNvSpPr>
            <a:spLocks noGrp="1"/>
          </p:cNvSpPr>
          <p:nvPr>
            <p:ph type="title"/>
          </p:nvPr>
        </p:nvSpPr>
        <p:spPr>
          <a:xfrm>
            <a:off x="6115049" y="365125"/>
            <a:ext cx="2572954" cy="5530319"/>
          </a:xfrm>
        </p:spPr>
        <p:txBody>
          <a:bodyPr vert="horz" lIns="91440" tIns="45720" rIns="91440" bIns="45720" rtlCol="0" anchor="ctr">
            <a:normAutofit/>
          </a:bodyPr>
          <a:lstStyle/>
          <a:p>
            <a:pPr algn="l">
              <a:lnSpc>
                <a:spcPct val="90000"/>
              </a:lnSpc>
            </a:pPr>
            <a:r>
              <a:rPr lang="en-US" sz="4100" dirty="0"/>
              <a:t>6 MCELWAIN AVE COHOES</a:t>
            </a:r>
          </a:p>
        </p:txBody>
      </p:sp>
    </p:spTree>
  </p:cSld>
  <p:clrMapOvr>
    <a:masterClrMapping/>
  </p:clrMapOvr>
  <p:transition spd="med">
    <p:zoom dir="in"/>
    <p:sndAc>
      <p:stSnd>
        <p:snd r:embed="rId3" name="arrow.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70613_114843.jpg"/>
          <p:cNvPicPr>
            <a:picLocks noGrp="1" noChangeAspect="1"/>
          </p:cNvPicPr>
          <p:nvPr>
            <p:ph idx="1"/>
          </p:nvPr>
        </p:nvPicPr>
        <p:blipFill rotWithShape="1">
          <a:blip r:embed="rId4" cstate="print"/>
          <a:srcRect l="13053" r="2946" b="-1"/>
          <a:stretch/>
        </p:blipFill>
        <p:spPr>
          <a:xfrm rot="10800000">
            <a:off x="20" y="10"/>
            <a:ext cx="9143980" cy="6857990"/>
          </a:xfrm>
          <a:prstGeom prst="rect">
            <a:avLst/>
          </a:prstGeom>
        </p:spPr>
      </p:pic>
      <p:sp>
        <p:nvSpPr>
          <p:cNvPr id="9" name="Down Arrow 7">
            <a:extLst>
              <a:ext uri="{FF2B5EF4-FFF2-40B4-BE49-F238E27FC236}">
                <a16:creationId xmlns:a16="http://schemas.microsoft.com/office/drawing/2014/main" id="{B547373F-AF2E-4907-B442-9F902B387F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0075" y="-4763"/>
            <a:ext cx="2500311"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71525" y="190501"/>
            <a:ext cx="2164556" cy="2486024"/>
          </a:xfrm>
          <a:noFill/>
        </p:spPr>
        <p:txBody>
          <a:bodyPr vert="horz" lIns="91440" tIns="45720" rIns="91440" bIns="45720" rtlCol="0" anchor="ctr">
            <a:normAutofit/>
          </a:bodyPr>
          <a:lstStyle/>
          <a:p>
            <a:pPr>
              <a:lnSpc>
                <a:spcPct val="90000"/>
              </a:lnSpc>
            </a:pPr>
            <a:r>
              <a:rPr lang="en-US" sz="3100" dirty="0">
                <a:solidFill>
                  <a:schemeClr val="bg1"/>
                </a:solidFill>
              </a:rPr>
              <a:t>KITCHEN (IN PROGRESS)</a:t>
            </a:r>
          </a:p>
        </p:txBody>
      </p:sp>
    </p:spTree>
  </p:cSld>
  <p:clrMapOvr>
    <a:masterClrMapping/>
  </p:clrMapOvr>
  <p:transition spd="med">
    <p:zoom dir="in"/>
    <p:sndAc>
      <p:stSnd>
        <p:snd r:embed="rId3" name="arrow.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70622_174256.jpg"/>
          <p:cNvPicPr>
            <a:picLocks noGrp="1" noChangeAspect="1"/>
          </p:cNvPicPr>
          <p:nvPr>
            <p:ph idx="1"/>
          </p:nvPr>
        </p:nvPicPr>
        <p:blipFill rotWithShape="1">
          <a:blip r:embed="rId4" cstate="print"/>
          <a:srcRect l="8324" r="3342" b="-1"/>
          <a:stretch/>
        </p:blipFill>
        <p:spPr>
          <a:xfrm rot="10800000">
            <a:off x="20" y="10"/>
            <a:ext cx="9143980" cy="6857990"/>
          </a:xfrm>
          <a:prstGeom prst="rect">
            <a:avLst/>
          </a:prstGeom>
        </p:spPr>
      </p:pic>
      <p:sp>
        <p:nvSpPr>
          <p:cNvPr id="9" name="Rectangle 8">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dirty="0">
                <a:solidFill>
                  <a:schemeClr val="bg1"/>
                </a:solidFill>
              </a:rPr>
              <a:t>KITCHEN ( AFTER)</a:t>
            </a:r>
          </a:p>
        </p:txBody>
      </p:sp>
    </p:spTree>
  </p:cSld>
  <p:clrMapOvr>
    <a:masterClrMapping/>
  </p:clrMapOvr>
  <p:transition spd="med">
    <p:zoom dir="in"/>
    <p:sndAc>
      <p:stSnd>
        <p:snd r:embed="rId3" name="arrow.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EE1A0-FAE8-4D16-9572-122852DC2840}"/>
              </a:ext>
            </a:extLst>
          </p:cNvPr>
          <p:cNvSpPr>
            <a:spLocks noGrp="1"/>
          </p:cNvSpPr>
          <p:nvPr>
            <p:ph type="title"/>
          </p:nvPr>
        </p:nvSpPr>
        <p:spPr>
          <a:xfrm>
            <a:off x="430619" y="8860"/>
            <a:ext cx="8229600" cy="762000"/>
          </a:xfrm>
        </p:spPr>
        <p:txBody>
          <a:bodyPr/>
          <a:lstStyle/>
          <a:p>
            <a:r>
              <a:rPr lang="en-US" dirty="0">
                <a:solidFill>
                  <a:schemeClr val="tx2"/>
                </a:solidFill>
              </a:rPr>
              <a:t>How to </a:t>
            </a:r>
            <a:r>
              <a:rPr lang="en-US" b="1" u="sng" dirty="0">
                <a:solidFill>
                  <a:schemeClr val="tx2"/>
                </a:solidFill>
              </a:rPr>
              <a:t>Find</a:t>
            </a:r>
            <a:r>
              <a:rPr lang="en-US" dirty="0">
                <a:solidFill>
                  <a:schemeClr val="tx2"/>
                </a:solidFill>
              </a:rPr>
              <a:t> Properties</a:t>
            </a:r>
          </a:p>
        </p:txBody>
      </p:sp>
      <p:sp>
        <p:nvSpPr>
          <p:cNvPr id="3" name="Content Placeholder 2">
            <a:extLst>
              <a:ext uri="{FF2B5EF4-FFF2-40B4-BE49-F238E27FC236}">
                <a16:creationId xmlns:a16="http://schemas.microsoft.com/office/drawing/2014/main" id="{743C4AFF-62F7-4FA1-A379-16B3B0EC9DA5}"/>
              </a:ext>
            </a:extLst>
          </p:cNvPr>
          <p:cNvSpPr>
            <a:spLocks noGrp="1"/>
          </p:cNvSpPr>
          <p:nvPr>
            <p:ph idx="1"/>
          </p:nvPr>
        </p:nvSpPr>
        <p:spPr>
          <a:xfrm>
            <a:off x="457200" y="1066800"/>
            <a:ext cx="8229600" cy="5782340"/>
          </a:xfrm>
        </p:spPr>
        <p:txBody>
          <a:bodyPr>
            <a:normAutofit fontScale="77500" lnSpcReduction="20000"/>
          </a:bodyPr>
          <a:lstStyle/>
          <a:p>
            <a:r>
              <a:rPr lang="en-US" dirty="0"/>
              <a:t>Public notices - Notice of Sale Description in the newspapers and City, County, State Court Houses, Libraries, Sheriffs offices, and other city, state and county offices.</a:t>
            </a:r>
          </a:p>
          <a:p>
            <a:pPr marL="0" indent="0">
              <a:buNone/>
            </a:pPr>
            <a:endParaRPr lang="en-US" dirty="0"/>
          </a:p>
          <a:p>
            <a:r>
              <a:rPr lang="en-US" dirty="0"/>
              <a:t>Below are some of the due diligence buyers should be prepared to do.</a:t>
            </a:r>
          </a:p>
          <a:p>
            <a:r>
              <a:rPr lang="en-US" dirty="0"/>
              <a:t>Current and overdue Water and Sewer Bills.</a:t>
            </a:r>
          </a:p>
          <a:p>
            <a:r>
              <a:rPr lang="en-US" dirty="0"/>
              <a:t>Past Codes Violations.</a:t>
            </a:r>
          </a:p>
          <a:p>
            <a:r>
              <a:rPr lang="en-US" dirty="0"/>
              <a:t>Current Year Tax Bill (will be pro-rated at closing)</a:t>
            </a:r>
          </a:p>
          <a:p>
            <a:r>
              <a:rPr lang="en-US" dirty="0"/>
              <a:t>Check county for all past due or delinquent taxes.</a:t>
            </a:r>
          </a:p>
          <a:p>
            <a:r>
              <a:rPr lang="en-US" dirty="0"/>
              <a:t>Zoning and Planning Allowed uses after closing.</a:t>
            </a:r>
          </a:p>
          <a:p>
            <a:r>
              <a:rPr lang="en-US" dirty="0"/>
              <a:t>Prior use does not guarantee future zoning.</a:t>
            </a:r>
          </a:p>
          <a:p>
            <a:endParaRPr lang="en-US" dirty="0"/>
          </a:p>
          <a:p>
            <a:pPr marL="0" indent="0">
              <a:buNone/>
            </a:pPr>
            <a:br>
              <a:rPr lang="en-US" dirty="0"/>
            </a:br>
            <a:endParaRPr lang="en-US" dirty="0"/>
          </a:p>
          <a:p>
            <a:endParaRPr lang="en-US" dirty="0"/>
          </a:p>
        </p:txBody>
      </p:sp>
    </p:spTree>
    <p:extLst>
      <p:ext uri="{BB962C8B-B14F-4D97-AF65-F5344CB8AC3E}">
        <p14:creationId xmlns:p14="http://schemas.microsoft.com/office/powerpoint/2010/main" val="3818906328"/>
      </p:ext>
    </p:extLst>
  </p:cSld>
  <p:clrMapOvr>
    <a:masterClrMapping/>
  </p:clrMapOvr>
  <p:transition spd="med">
    <p:zoom dir="in"/>
    <p:sndAc>
      <p:stSnd>
        <p:snd r:embed="rId2" name="arrow.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20170118_203324.jpg">
            <a:extLst>
              <a:ext uri="{FF2B5EF4-FFF2-40B4-BE49-F238E27FC236}">
                <a16:creationId xmlns:a16="http://schemas.microsoft.com/office/drawing/2014/main" id="{4B537ADE-E105-4F46-AC67-7A28F0004B2A}"/>
              </a:ext>
            </a:extLst>
          </p:cNvPr>
          <p:cNvPicPr>
            <a:picLocks noChangeAspect="1"/>
          </p:cNvPicPr>
          <p:nvPr/>
        </p:nvPicPr>
        <p:blipFill rotWithShape="1">
          <a:blip r:embed="rId4" cstate="print"/>
          <a:srcRect l="6675" r="23554"/>
          <a:stretch/>
        </p:blipFill>
        <p:spPr>
          <a:xfrm rot="5400000">
            <a:off x="4731392" y="-160074"/>
            <a:ext cx="4253215" cy="4572001"/>
          </a:xfrm>
          <a:prstGeom prst="rect">
            <a:avLst/>
          </a:prstGeom>
        </p:spPr>
      </p:pic>
      <p:pic>
        <p:nvPicPr>
          <p:cNvPr id="4" name="Content Placeholder 3" descr="20170118_143516.jpg"/>
          <p:cNvPicPr>
            <a:picLocks noGrp="1" noChangeAspect="1"/>
          </p:cNvPicPr>
          <p:nvPr>
            <p:ph idx="1"/>
          </p:nvPr>
        </p:nvPicPr>
        <p:blipFill rotWithShape="1">
          <a:blip r:embed="rId5" cstate="print"/>
          <a:srcRect r="30241"/>
          <a:stretch/>
        </p:blipFill>
        <p:spPr>
          <a:xfrm rot="5400000">
            <a:off x="159731" y="-159731"/>
            <a:ext cx="4252532" cy="4571995"/>
          </a:xfrm>
          <a:prstGeom prst="rect">
            <a:avLst/>
          </a:prstGeom>
        </p:spPr>
      </p:pic>
      <p:cxnSp>
        <p:nvCxnSpPr>
          <p:cNvPr id="7" name="Straight Connector 9">
            <a:extLst>
              <a:ext uri="{FF2B5EF4-FFF2-40B4-BE49-F238E27FC236}">
                <a16:creationId xmlns:a16="http://schemas.microsoft.com/office/drawing/2014/main" id="{EBAD6A72-88E8-42F7-88B9-CAF744536BE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11">
            <a:extLst>
              <a:ext uri="{FF2B5EF4-FFF2-40B4-BE49-F238E27FC236}">
                <a16:creationId xmlns:a16="http://schemas.microsoft.com/office/drawing/2014/main" id="{C800968E-0A99-46C4-A9B2-6A63AC66F4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385066"/>
            <a:ext cx="8192729" cy="1317643"/>
          </a:xfrm>
        </p:spPr>
        <p:txBody>
          <a:bodyPr vert="horz" lIns="91440" tIns="45720" rIns="91440" bIns="45720" rtlCol="0" anchor="b">
            <a:normAutofit/>
          </a:bodyPr>
          <a:lstStyle/>
          <a:p>
            <a:pPr algn="l">
              <a:lnSpc>
                <a:spcPct val="90000"/>
              </a:lnSpc>
            </a:pPr>
            <a:r>
              <a:rPr lang="en-US" sz="4800" kern="1200" dirty="0">
                <a:solidFill>
                  <a:schemeClr val="tx1"/>
                </a:solidFill>
                <a:latin typeface="+mj-lt"/>
                <a:ea typeface="+mj-ea"/>
                <a:cs typeface="+mj-cs"/>
              </a:rPr>
              <a:t>    </a:t>
            </a:r>
            <a:r>
              <a:rPr lang="en-US" sz="4800" kern="1200" dirty="0">
                <a:solidFill>
                  <a:srgbClr val="ED1B23"/>
                </a:solidFill>
                <a:latin typeface="+mj-lt"/>
                <a:ea typeface="+mj-ea"/>
                <a:cs typeface="+mj-cs"/>
              </a:rPr>
              <a:t>Tankless Water heater install</a:t>
            </a:r>
          </a:p>
        </p:txBody>
      </p:sp>
    </p:spTree>
  </p:cSld>
  <p:clrMapOvr>
    <a:overrideClrMapping bg1="dk1" tx1="lt1" bg2="dk2" tx2="lt2" accent1="accent1" accent2="accent2" accent3="accent3" accent4="accent4" accent5="accent5" accent6="accent6" hlink="hlink" folHlink="folHlink"/>
  </p:clrMapOvr>
  <p:transition spd="med">
    <p:zoom dir="in"/>
    <p:sndAc>
      <p:stSnd>
        <p:snd r:embed="rId3" name="arrow.wav"/>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70622_174102 (1).jpg"/>
          <p:cNvPicPr>
            <a:picLocks noGrp="1" noChangeAspect="1"/>
          </p:cNvPicPr>
          <p:nvPr>
            <p:ph idx="1"/>
          </p:nvPr>
        </p:nvPicPr>
        <p:blipFill rotWithShape="1">
          <a:blip r:embed="rId4" cstate="print"/>
          <a:srcRect l="16408" r="13821"/>
          <a:stretch/>
        </p:blipFill>
        <p:spPr>
          <a:xfrm rot="5400000">
            <a:off x="4731392" y="-160074"/>
            <a:ext cx="4253215" cy="4572001"/>
          </a:xfrm>
          <a:prstGeom prst="rect">
            <a:avLst/>
          </a:prstGeom>
        </p:spPr>
      </p:pic>
      <p:pic>
        <p:nvPicPr>
          <p:cNvPr id="5" name="Content Placeholder 3" descr="20170620_163606.jpg">
            <a:extLst>
              <a:ext uri="{FF2B5EF4-FFF2-40B4-BE49-F238E27FC236}">
                <a16:creationId xmlns:a16="http://schemas.microsoft.com/office/drawing/2014/main" id="{65ECFC07-6F21-4DD3-9DF4-8CD50E2ABB48}"/>
              </a:ext>
            </a:extLst>
          </p:cNvPr>
          <p:cNvPicPr>
            <a:picLocks noChangeAspect="1"/>
          </p:cNvPicPr>
          <p:nvPr/>
        </p:nvPicPr>
        <p:blipFill rotWithShape="1">
          <a:blip r:embed="rId5" cstate="print"/>
          <a:srcRect l="2941" r="27300"/>
          <a:stretch/>
        </p:blipFill>
        <p:spPr>
          <a:xfrm rot="5400000">
            <a:off x="159731" y="-159731"/>
            <a:ext cx="4252532" cy="4571995"/>
          </a:xfrm>
          <a:prstGeom prst="rect">
            <a:avLst/>
          </a:prstGeom>
        </p:spPr>
      </p:pic>
      <p:cxnSp>
        <p:nvCxnSpPr>
          <p:cNvPr id="10" name="Straight Connector 9">
            <a:extLst>
              <a:ext uri="{FF2B5EF4-FFF2-40B4-BE49-F238E27FC236}">
                <a16:creationId xmlns:a16="http://schemas.microsoft.com/office/drawing/2014/main" id="{EBAD6A72-88E8-42F7-88B9-CAF744536BE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00968E-0A99-46C4-A9B2-6A63AC66F4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4385066"/>
            <a:ext cx="8192729" cy="1317643"/>
          </a:xfrm>
        </p:spPr>
        <p:txBody>
          <a:bodyPr vert="horz" lIns="91440" tIns="45720" rIns="91440" bIns="45720" rtlCol="0" anchor="b">
            <a:normAutofit/>
          </a:bodyPr>
          <a:lstStyle/>
          <a:p>
            <a:pPr algn="l">
              <a:lnSpc>
                <a:spcPct val="90000"/>
              </a:lnSpc>
            </a:pPr>
            <a:r>
              <a:rPr lang="en-US" sz="4800" kern="1200" dirty="0">
                <a:solidFill>
                  <a:schemeClr val="tx1"/>
                </a:solidFill>
                <a:latin typeface="+mj-lt"/>
                <a:ea typeface="+mj-ea"/>
                <a:cs typeface="+mj-cs"/>
              </a:rPr>
              <a:t>   </a:t>
            </a:r>
            <a:r>
              <a:rPr lang="en-US" sz="4800" kern="1200" dirty="0">
                <a:solidFill>
                  <a:srgbClr val="ED1B23"/>
                </a:solidFill>
                <a:latin typeface="+mj-lt"/>
                <a:ea typeface="+mj-ea"/>
                <a:cs typeface="+mj-cs"/>
              </a:rPr>
              <a:t>Garage &amp; Basement Finished</a:t>
            </a:r>
          </a:p>
        </p:txBody>
      </p:sp>
    </p:spTree>
  </p:cSld>
  <p:clrMapOvr>
    <a:overrideClrMapping bg1="dk1" tx1="lt1" bg2="dk2" tx2="lt2" accent1="accent1" accent2="accent2" accent3="accent3" accent4="accent4" accent5="accent5" accent6="accent6" hlink="hlink" folHlink="folHlink"/>
  </p:clrMapOvr>
  <p:transition spd="med">
    <p:zoom dir="in"/>
    <p:sndAc>
      <p:stSnd>
        <p:snd r:embed="rId3" name="arrow.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5422"/>
            <a:ext cx="8991600" cy="1122216"/>
          </a:xfrm>
        </p:spPr>
        <p:txBody>
          <a:bodyPr/>
          <a:lstStyle/>
          <a:p>
            <a:r>
              <a:rPr lang="en-US" dirty="0">
                <a:solidFill>
                  <a:srgbClr val="023E88"/>
                </a:solidFill>
              </a:rPr>
              <a:t>6 MCELWAIN AVE COHOES </a:t>
            </a:r>
          </a:p>
        </p:txBody>
      </p:sp>
      <p:sp>
        <p:nvSpPr>
          <p:cNvPr id="3" name="Content Placeholder 2"/>
          <p:cNvSpPr>
            <a:spLocks noGrp="1"/>
          </p:cNvSpPr>
          <p:nvPr>
            <p:ph idx="1"/>
          </p:nvPr>
        </p:nvSpPr>
        <p:spPr>
          <a:xfrm>
            <a:off x="457200" y="1219200"/>
            <a:ext cx="8229600" cy="5638800"/>
          </a:xfrm>
        </p:spPr>
        <p:txBody>
          <a:bodyPr>
            <a:normAutofit lnSpcReduction="10000"/>
          </a:bodyPr>
          <a:lstStyle/>
          <a:p>
            <a:r>
              <a:rPr lang="en-US" dirty="0"/>
              <a:t>Purchased Property for </a:t>
            </a:r>
            <a:r>
              <a:rPr lang="en-US" dirty="0">
                <a:solidFill>
                  <a:srgbClr val="FF0000"/>
                </a:solidFill>
              </a:rPr>
              <a:t>$80,000   </a:t>
            </a:r>
            <a:r>
              <a:rPr lang="en-US" dirty="0">
                <a:solidFill>
                  <a:schemeClr val="accent1"/>
                </a:solidFill>
              </a:rPr>
              <a:t>( homepath)</a:t>
            </a:r>
          </a:p>
          <a:p>
            <a:r>
              <a:rPr lang="en-US" dirty="0"/>
              <a:t>Repair cost </a:t>
            </a:r>
            <a:r>
              <a:rPr lang="en-US" dirty="0">
                <a:solidFill>
                  <a:srgbClr val="FF0000"/>
                </a:solidFill>
              </a:rPr>
              <a:t>$8,500</a:t>
            </a:r>
          </a:p>
          <a:p>
            <a:r>
              <a:rPr lang="en-US" dirty="0"/>
              <a:t> School and Property taxes prorated 3 months were </a:t>
            </a:r>
            <a:r>
              <a:rPr lang="en-US" dirty="0">
                <a:solidFill>
                  <a:srgbClr val="FF0000"/>
                </a:solidFill>
              </a:rPr>
              <a:t>$1,400 </a:t>
            </a:r>
            <a:r>
              <a:rPr lang="en-US" dirty="0"/>
              <a:t>, Additional holding cost </a:t>
            </a:r>
            <a:r>
              <a:rPr lang="en-US" dirty="0">
                <a:solidFill>
                  <a:srgbClr val="FF0000"/>
                </a:solidFill>
              </a:rPr>
              <a:t>$300.00</a:t>
            </a:r>
          </a:p>
          <a:p>
            <a:r>
              <a:rPr lang="en-US" dirty="0"/>
              <a:t>Remodeled Kitchen, bathrooms, basement, electrical, garage, landscaping, and plumbing.</a:t>
            </a:r>
          </a:p>
          <a:p>
            <a:r>
              <a:rPr lang="en-US" dirty="0"/>
              <a:t>Listed the property for   </a:t>
            </a:r>
            <a:r>
              <a:rPr lang="en-US" dirty="0">
                <a:solidFill>
                  <a:srgbClr val="00B050"/>
                </a:solidFill>
              </a:rPr>
              <a:t>$149,000</a:t>
            </a:r>
          </a:p>
          <a:p>
            <a:r>
              <a:rPr lang="en-US" dirty="0"/>
              <a:t>Sold multiple offers        </a:t>
            </a:r>
            <a:r>
              <a:rPr lang="en-US" dirty="0">
                <a:solidFill>
                  <a:srgbClr val="00B050"/>
                </a:solidFill>
              </a:rPr>
              <a:t>$153,000</a:t>
            </a:r>
          </a:p>
          <a:p>
            <a:r>
              <a:rPr lang="en-US" dirty="0">
                <a:solidFill>
                  <a:srgbClr val="ED1B23"/>
                </a:solidFill>
              </a:rPr>
              <a:t>Minus buyer agent commission 2.5%  $3,825</a:t>
            </a:r>
          </a:p>
          <a:p>
            <a:r>
              <a:rPr lang="en-US" dirty="0"/>
              <a:t>Net proceeds</a:t>
            </a:r>
            <a:endParaRPr lang="en-US" dirty="0">
              <a:solidFill>
                <a:srgbClr val="00B050"/>
              </a:solidFill>
            </a:endParaRPr>
          </a:p>
          <a:p>
            <a:endParaRPr lang="en-US" dirty="0"/>
          </a:p>
          <a:p>
            <a:endParaRPr lang="en-US" dirty="0"/>
          </a:p>
          <a:p>
            <a:endParaRPr lang="en-US" dirty="0"/>
          </a:p>
        </p:txBody>
      </p:sp>
      <p:sp>
        <p:nvSpPr>
          <p:cNvPr id="4" name="TextBox 3">
            <a:extLst>
              <a:ext uri="{FF2B5EF4-FFF2-40B4-BE49-F238E27FC236}">
                <a16:creationId xmlns:a16="http://schemas.microsoft.com/office/drawing/2014/main" id="{AB1A3588-D0D1-4C92-A930-4C08324C465A}"/>
              </a:ext>
            </a:extLst>
          </p:cNvPr>
          <p:cNvSpPr txBox="1"/>
          <p:nvPr/>
        </p:nvSpPr>
        <p:spPr>
          <a:xfrm>
            <a:off x="5638800" y="5668835"/>
            <a:ext cx="2895600" cy="1015663"/>
          </a:xfrm>
          <a:prstGeom prst="rect">
            <a:avLst/>
          </a:prstGeom>
          <a:noFill/>
        </p:spPr>
        <p:txBody>
          <a:bodyPr wrap="square" rtlCol="0">
            <a:spAutoFit/>
          </a:bodyPr>
          <a:lstStyle/>
          <a:p>
            <a:r>
              <a:rPr lang="en-US" sz="6000" dirty="0"/>
              <a:t> </a:t>
            </a:r>
            <a:r>
              <a:rPr lang="en-US" sz="6000" b="1" dirty="0">
                <a:solidFill>
                  <a:srgbClr val="00B050"/>
                </a:solidFill>
              </a:rPr>
              <a:t>$58,675</a:t>
            </a:r>
            <a:endParaRPr lang="en-US" sz="6000" b="1" dirty="0"/>
          </a:p>
        </p:txBody>
      </p:sp>
    </p:spTree>
  </p:cSld>
  <p:clrMapOvr>
    <a:masterClrMapping/>
  </p:clrMapOvr>
  <p:transition spd="med">
    <p:zoom dir="in"/>
    <p:sndAc>
      <p:stSnd>
        <p:snd r:embed="rId3" name="arrow.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9151"/>
            <a:ext cx="8839200" cy="903849"/>
          </a:xfrm>
        </p:spPr>
        <p:txBody>
          <a:bodyPr/>
          <a:lstStyle/>
          <a:p>
            <a:r>
              <a:rPr lang="en-US" dirty="0">
                <a:solidFill>
                  <a:srgbClr val="37B648"/>
                </a:solidFill>
              </a:rPr>
              <a:t>      CLOSING CHECKS</a:t>
            </a:r>
          </a:p>
        </p:txBody>
      </p:sp>
      <p:pic>
        <p:nvPicPr>
          <p:cNvPr id="4" name="Content Placeholder 3" descr="20170809_113439.jpg"/>
          <p:cNvPicPr>
            <a:picLocks noGrp="1" noChangeAspect="1"/>
          </p:cNvPicPr>
          <p:nvPr>
            <p:ph idx="1"/>
          </p:nvPr>
        </p:nvPicPr>
        <p:blipFill rotWithShape="1">
          <a:blip r:embed="rId4" cstate="print"/>
          <a:srcRect l="14074" t="1464" r="5039"/>
          <a:stretch/>
        </p:blipFill>
        <p:spPr>
          <a:xfrm rot="5400000">
            <a:off x="1714501" y="679430"/>
            <a:ext cx="5714998" cy="6642142"/>
          </a:xfrm>
          <a:prstGeom prst="rect">
            <a:avLst/>
          </a:prstGeom>
          <a:ln w="228600" cap="sq" cmpd="thickThin">
            <a:solidFill>
              <a:srgbClr val="000000"/>
            </a:solidFill>
            <a:prstDash val="solid"/>
            <a:miter lim="800000"/>
          </a:ln>
          <a:effectLst>
            <a:innerShdw blurRad="76200">
              <a:srgbClr val="000000"/>
            </a:innerShdw>
          </a:effectLst>
        </p:spPr>
      </p:pic>
      <p:sp>
        <p:nvSpPr>
          <p:cNvPr id="5" name="Oval 4">
            <a:extLst>
              <a:ext uri="{FF2B5EF4-FFF2-40B4-BE49-F238E27FC236}">
                <a16:creationId xmlns:a16="http://schemas.microsoft.com/office/drawing/2014/main" id="{EEC659DA-0FC7-49EF-8036-2EFD71B626E5}"/>
              </a:ext>
            </a:extLst>
          </p:cNvPr>
          <p:cNvSpPr/>
          <p:nvPr/>
        </p:nvSpPr>
        <p:spPr>
          <a:xfrm>
            <a:off x="6515648" y="1981200"/>
            <a:ext cx="1219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2D5C2917-5362-4342-8A1D-A59345E5221A}"/>
              </a:ext>
            </a:extLst>
          </p:cNvPr>
          <p:cNvSpPr/>
          <p:nvPr/>
        </p:nvSpPr>
        <p:spPr>
          <a:xfrm>
            <a:off x="6248400" y="4800600"/>
            <a:ext cx="1219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zoom dir="in"/>
    <p:sndAc>
      <p:stSnd>
        <p:snd r:embed="rId3" name="arrow.wav"/>
      </p:stSnd>
    </p:sndAc>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p>
            <a:r>
              <a:rPr lang="en-US" dirty="0">
                <a:solidFill>
                  <a:srgbClr val="37B648"/>
                </a:solidFill>
              </a:rPr>
              <a:t>KEY BANK RECEIPT</a:t>
            </a:r>
          </a:p>
        </p:txBody>
      </p:sp>
      <p:pic>
        <p:nvPicPr>
          <p:cNvPr id="4" name="Content Placeholder 3" descr="20170809_115057.jpg"/>
          <p:cNvPicPr>
            <a:picLocks noGrp="1" noChangeAspect="1"/>
          </p:cNvPicPr>
          <p:nvPr>
            <p:ph idx="1"/>
          </p:nvPr>
        </p:nvPicPr>
        <p:blipFill rotWithShape="1">
          <a:blip r:embed="rId4" cstate="print"/>
          <a:srcRect l="11221" t="15819" b="5051"/>
          <a:stretch/>
        </p:blipFill>
        <p:spPr>
          <a:xfrm rot="5400000">
            <a:off x="1638297" y="2095500"/>
            <a:ext cx="5638800" cy="3886201"/>
          </a:xfrm>
        </p:spPr>
      </p:pic>
      <p:sp>
        <p:nvSpPr>
          <p:cNvPr id="3" name="Oval 2">
            <a:extLst>
              <a:ext uri="{FF2B5EF4-FFF2-40B4-BE49-F238E27FC236}">
                <a16:creationId xmlns:a16="http://schemas.microsoft.com/office/drawing/2014/main" id="{D0E8EB91-2627-4931-A2B7-DDC1006B1095}"/>
              </a:ext>
            </a:extLst>
          </p:cNvPr>
          <p:cNvSpPr/>
          <p:nvPr/>
        </p:nvSpPr>
        <p:spPr>
          <a:xfrm>
            <a:off x="4795325" y="3886200"/>
            <a:ext cx="1219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med">
    <p:zoom dir="in"/>
    <p:sndAc>
      <p:stSnd>
        <p:snd r:embed="rId3" name="arrow.wav"/>
      </p:stSnd>
    </p:sndAc>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accent1">
                <a:lumMod val="5000"/>
                <a:lumOff val="95000"/>
                <a:alpha val="16000"/>
              </a:schemeClr>
            </a:gs>
            <a:gs pos="6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FBABA-EE17-42BE-A0EB-5B41D3F29E45}"/>
              </a:ext>
            </a:extLst>
          </p:cNvPr>
          <p:cNvSpPr>
            <a:spLocks noGrp="1"/>
          </p:cNvSpPr>
          <p:nvPr>
            <p:ph type="title"/>
          </p:nvPr>
        </p:nvSpPr>
        <p:spPr>
          <a:xfrm>
            <a:off x="457200" y="0"/>
            <a:ext cx="8229600" cy="1143000"/>
          </a:xfrm>
        </p:spPr>
        <p:txBody>
          <a:bodyPr>
            <a:normAutofit fontScale="90000"/>
          </a:bodyPr>
          <a:lstStyle/>
          <a:p>
            <a:r>
              <a:rPr lang="en-US" dirty="0">
                <a:solidFill>
                  <a:srgbClr val="FF0000"/>
                </a:solidFill>
              </a:rPr>
              <a:t>Trusted Vendors</a:t>
            </a:r>
            <a:br>
              <a:rPr lang="en-US" dirty="0">
                <a:solidFill>
                  <a:srgbClr val="FF0000"/>
                </a:solidFill>
              </a:rPr>
            </a:br>
            <a:r>
              <a:rPr lang="en-US" dirty="0">
                <a:solidFill>
                  <a:srgbClr val="FF0000"/>
                </a:solidFill>
              </a:rPr>
              <a:t>Wholesale</a:t>
            </a:r>
          </a:p>
        </p:txBody>
      </p:sp>
      <p:sp>
        <p:nvSpPr>
          <p:cNvPr id="3" name="Content Placeholder 2">
            <a:extLst>
              <a:ext uri="{FF2B5EF4-FFF2-40B4-BE49-F238E27FC236}">
                <a16:creationId xmlns:a16="http://schemas.microsoft.com/office/drawing/2014/main" id="{3D7DD486-463D-48B6-AA8F-23D42A722F79}"/>
              </a:ext>
            </a:extLst>
          </p:cNvPr>
          <p:cNvSpPr>
            <a:spLocks noGrp="1"/>
          </p:cNvSpPr>
          <p:nvPr>
            <p:ph idx="1"/>
          </p:nvPr>
        </p:nvSpPr>
        <p:spPr>
          <a:xfrm>
            <a:off x="0" y="1600200"/>
            <a:ext cx="9144000" cy="4525963"/>
          </a:xfrm>
        </p:spPr>
        <p:txBody>
          <a:bodyPr>
            <a:normAutofit lnSpcReduction="10000"/>
          </a:bodyPr>
          <a:lstStyle/>
          <a:p>
            <a:r>
              <a:rPr lang="en-US" dirty="0"/>
              <a:t>Kamco Supply Corp. -  Drywall &amp; supply, molding’s  </a:t>
            </a:r>
          </a:p>
          <a:p>
            <a:r>
              <a:rPr lang="en-US" dirty="0"/>
              <a:t>Bryant Northeast -       Tankless water heaters, HVAC</a:t>
            </a:r>
          </a:p>
          <a:p>
            <a:r>
              <a:rPr lang="en-US" dirty="0"/>
              <a:t>Prosource of Albany  - Flooring, kitchen cabinets</a:t>
            </a:r>
          </a:p>
          <a:p>
            <a:r>
              <a:rPr lang="en-US" dirty="0"/>
              <a:t>Ral-Supply                   - HVAC equipment </a:t>
            </a:r>
          </a:p>
          <a:p>
            <a:r>
              <a:rPr lang="en-US" dirty="0"/>
              <a:t>Alside Albany             -  Windows, siding</a:t>
            </a:r>
          </a:p>
          <a:p>
            <a:r>
              <a:rPr lang="en-US" dirty="0"/>
              <a:t>ABC Supply                 -  Siding, roofing</a:t>
            </a:r>
          </a:p>
          <a:p>
            <a:r>
              <a:rPr lang="en-US" dirty="0"/>
              <a:t>City Electric                -  Electrical supplies </a:t>
            </a:r>
          </a:p>
          <a:p>
            <a:r>
              <a:rPr lang="en-US" dirty="0"/>
              <a:t>Appliance Giant         - Appliances</a:t>
            </a:r>
          </a:p>
          <a:p>
            <a:endParaRPr lang="en-US" dirty="0"/>
          </a:p>
        </p:txBody>
      </p:sp>
    </p:spTree>
    <p:extLst>
      <p:ext uri="{BB962C8B-B14F-4D97-AF65-F5344CB8AC3E}">
        <p14:creationId xmlns:p14="http://schemas.microsoft.com/office/powerpoint/2010/main" val="3268611348"/>
      </p:ext>
    </p:extLst>
  </p:cSld>
  <p:clrMapOvr>
    <a:masterClrMapping/>
  </p:clrMapOvr>
  <p:transition spd="med">
    <p:zoom dir="in"/>
    <p:sndAc>
      <p:stSnd>
        <p:snd r:embed="rId2" name="arrow.wav"/>
      </p:stSnd>
    </p:sndAc>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610600" cy="1143000"/>
          </a:xfrm>
        </p:spPr>
        <p:txBody>
          <a:bodyPr/>
          <a:lstStyle/>
          <a:p>
            <a:pPr algn="just"/>
            <a:r>
              <a:rPr lang="en-US" dirty="0">
                <a:solidFill>
                  <a:schemeClr val="bg1"/>
                </a:solidFill>
              </a:rPr>
              <a:t>                </a:t>
            </a:r>
            <a:r>
              <a:rPr lang="en-US" dirty="0">
                <a:solidFill>
                  <a:srgbClr val="023E88"/>
                </a:solidFill>
              </a:rPr>
              <a:t>908 24</a:t>
            </a:r>
            <a:r>
              <a:rPr lang="en-US" baseline="30000" dirty="0">
                <a:solidFill>
                  <a:srgbClr val="023E88"/>
                </a:solidFill>
              </a:rPr>
              <a:t>TH</a:t>
            </a:r>
            <a:r>
              <a:rPr lang="en-US" dirty="0">
                <a:solidFill>
                  <a:srgbClr val="023E88"/>
                </a:solidFill>
              </a:rPr>
              <a:t> STREET</a:t>
            </a:r>
          </a:p>
        </p:txBody>
      </p:sp>
      <p:sp>
        <p:nvSpPr>
          <p:cNvPr id="3" name="Content Placeholder 2"/>
          <p:cNvSpPr>
            <a:spLocks noGrp="1"/>
          </p:cNvSpPr>
          <p:nvPr>
            <p:ph idx="1"/>
          </p:nvPr>
        </p:nvSpPr>
        <p:spPr>
          <a:xfrm>
            <a:off x="457200" y="1600200"/>
            <a:ext cx="8229600" cy="5105400"/>
          </a:xfrm>
        </p:spPr>
        <p:txBody>
          <a:bodyPr>
            <a:normAutofit lnSpcReduction="10000"/>
          </a:bodyPr>
          <a:lstStyle/>
          <a:p>
            <a:r>
              <a:rPr lang="en-US" dirty="0"/>
              <a:t>Purchased property for </a:t>
            </a:r>
            <a:r>
              <a:rPr lang="en-US" dirty="0">
                <a:solidFill>
                  <a:srgbClr val="FF0000"/>
                </a:solidFill>
              </a:rPr>
              <a:t>$52,000</a:t>
            </a:r>
          </a:p>
          <a:p>
            <a:r>
              <a:rPr lang="en-US" dirty="0"/>
              <a:t>Totally gutted property down to studs</a:t>
            </a:r>
          </a:p>
          <a:p>
            <a:r>
              <a:rPr lang="en-US" dirty="0"/>
              <a:t>Total rehab cost  </a:t>
            </a:r>
            <a:r>
              <a:rPr lang="en-US" dirty="0">
                <a:solidFill>
                  <a:srgbClr val="FF0000"/>
                </a:solidFill>
              </a:rPr>
              <a:t>$32,000</a:t>
            </a:r>
          </a:p>
          <a:p>
            <a:r>
              <a:rPr lang="en-US" dirty="0"/>
              <a:t>Total cost to hold property for 14 months  </a:t>
            </a:r>
            <a:r>
              <a:rPr lang="en-US" dirty="0">
                <a:solidFill>
                  <a:srgbClr val="FF0000"/>
                </a:solidFill>
              </a:rPr>
              <a:t>$5,400</a:t>
            </a:r>
            <a:r>
              <a:rPr lang="en-US" dirty="0"/>
              <a:t>, Including taxes, insurance, utilities.</a:t>
            </a:r>
          </a:p>
          <a:p>
            <a:r>
              <a:rPr lang="en-US" dirty="0"/>
              <a:t>Entire inside of building brand new</a:t>
            </a:r>
          </a:p>
          <a:p>
            <a:r>
              <a:rPr lang="en-US" dirty="0"/>
              <a:t>Sold property For </a:t>
            </a:r>
            <a:r>
              <a:rPr lang="en-US" dirty="0">
                <a:solidFill>
                  <a:srgbClr val="00B050"/>
                </a:solidFill>
              </a:rPr>
              <a:t>$130,000</a:t>
            </a:r>
          </a:p>
          <a:p>
            <a:r>
              <a:rPr lang="en-US" dirty="0">
                <a:solidFill>
                  <a:srgbClr val="ED1B23"/>
                </a:solidFill>
              </a:rPr>
              <a:t>No commission</a:t>
            </a:r>
          </a:p>
          <a:p>
            <a:r>
              <a:rPr lang="en-US" dirty="0"/>
              <a:t>Net proceeds</a:t>
            </a:r>
            <a:endParaRPr lang="en-US" dirty="0">
              <a:solidFill>
                <a:srgbClr val="00B050"/>
              </a:solidFill>
            </a:endParaRPr>
          </a:p>
          <a:p>
            <a:pPr>
              <a:buNone/>
            </a:pPr>
            <a:endParaRPr lang="en-US" dirty="0">
              <a:solidFill>
                <a:srgbClr val="00B050"/>
              </a:solidFill>
            </a:endParaRPr>
          </a:p>
          <a:p>
            <a:endParaRPr lang="en-US" dirty="0"/>
          </a:p>
        </p:txBody>
      </p:sp>
      <p:sp>
        <p:nvSpPr>
          <p:cNvPr id="4" name="TextBox 3">
            <a:extLst>
              <a:ext uri="{FF2B5EF4-FFF2-40B4-BE49-F238E27FC236}">
                <a16:creationId xmlns:a16="http://schemas.microsoft.com/office/drawing/2014/main" id="{4551C0E0-0015-40C7-A6F4-E1FEBAE2FE7B}"/>
              </a:ext>
            </a:extLst>
          </p:cNvPr>
          <p:cNvSpPr txBox="1"/>
          <p:nvPr/>
        </p:nvSpPr>
        <p:spPr>
          <a:xfrm>
            <a:off x="4114800" y="5236381"/>
            <a:ext cx="3886200" cy="1200329"/>
          </a:xfrm>
          <a:prstGeom prst="rect">
            <a:avLst/>
          </a:prstGeom>
          <a:noFill/>
        </p:spPr>
        <p:txBody>
          <a:bodyPr wrap="square" rtlCol="0">
            <a:spAutoFit/>
          </a:bodyPr>
          <a:lstStyle/>
          <a:p>
            <a:r>
              <a:rPr lang="en-US" sz="7200" b="1" dirty="0">
                <a:solidFill>
                  <a:srgbClr val="00B050"/>
                </a:solidFill>
              </a:rPr>
              <a:t>$40,600</a:t>
            </a:r>
            <a:endParaRPr lang="en-US" sz="7200" b="1" dirty="0"/>
          </a:p>
        </p:txBody>
      </p:sp>
    </p:spTree>
    <p:extLst>
      <p:ext uri="{BB962C8B-B14F-4D97-AF65-F5344CB8AC3E}">
        <p14:creationId xmlns:p14="http://schemas.microsoft.com/office/powerpoint/2010/main" val="38601418"/>
      </p:ext>
    </p:extLst>
  </p:cSld>
  <p:clrMapOvr>
    <a:masterClrMapping/>
  </p:clrMapOvr>
  <p:transition spd="med">
    <p:zoom dir="in"/>
    <p:sndAc>
      <p:stSnd>
        <p:snd r:embed="rId3" name="arrow.wav"/>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20.JPG"/>
          <p:cNvPicPr>
            <a:picLocks noGrp="1" noChangeAspect="1"/>
          </p:cNvPicPr>
          <p:nvPr>
            <p:ph idx="1"/>
          </p:nvPr>
        </p:nvPicPr>
        <p:blipFill rotWithShape="1">
          <a:blip r:embed="rId4" cstate="print"/>
          <a:srcRect r="2" b="8982"/>
          <a:stretch/>
        </p:blipFill>
        <p:spPr>
          <a:xfrm>
            <a:off x="20" y="10"/>
            <a:ext cx="5650972" cy="6857990"/>
          </a:xfrm>
          <a:prstGeom prst="rect">
            <a:avLst/>
          </a:prstGeom>
        </p:spPr>
      </p:pic>
      <p:sp>
        <p:nvSpPr>
          <p:cNvPr id="2" name="Title 1"/>
          <p:cNvSpPr>
            <a:spLocks noGrp="1"/>
          </p:cNvSpPr>
          <p:nvPr>
            <p:ph type="title"/>
          </p:nvPr>
        </p:nvSpPr>
        <p:spPr>
          <a:xfrm>
            <a:off x="6115049" y="365125"/>
            <a:ext cx="2572954" cy="5530319"/>
          </a:xfrm>
        </p:spPr>
        <p:txBody>
          <a:bodyPr vert="horz" lIns="91440" tIns="45720" rIns="91440" bIns="45720" rtlCol="0" anchor="ctr">
            <a:normAutofit/>
          </a:bodyPr>
          <a:lstStyle/>
          <a:p>
            <a:pPr algn="l">
              <a:lnSpc>
                <a:spcPct val="90000"/>
              </a:lnSpc>
            </a:pPr>
            <a:r>
              <a:rPr lang="en-US" sz="3700" dirty="0"/>
              <a:t>908 24</a:t>
            </a:r>
            <a:r>
              <a:rPr lang="en-US" sz="3700" baseline="30000" dirty="0"/>
              <a:t>TH</a:t>
            </a:r>
            <a:r>
              <a:rPr lang="en-US" sz="3700" dirty="0"/>
              <a:t> STREET, WATERVLIET</a:t>
            </a:r>
            <a:br>
              <a:rPr lang="en-US" sz="3700" dirty="0"/>
            </a:br>
            <a:br>
              <a:rPr lang="en-US" sz="3700" dirty="0"/>
            </a:br>
            <a:r>
              <a:rPr lang="en-US" sz="3700" dirty="0"/>
              <a:t>A-1Reo.com</a:t>
            </a:r>
            <a:br>
              <a:rPr lang="en-US" sz="3700" dirty="0"/>
            </a:br>
            <a:r>
              <a:rPr lang="en-US" sz="2800" dirty="0"/>
              <a:t>( Selling broker</a:t>
            </a:r>
            <a:r>
              <a:rPr lang="en-US" sz="3700" dirty="0"/>
              <a:t>)</a:t>
            </a:r>
          </a:p>
        </p:txBody>
      </p:sp>
    </p:spTree>
  </p:cSld>
  <p:clrMapOvr>
    <a:masterClrMapping/>
  </p:clrMapOvr>
  <p:transition spd="med">
    <p:zoom dir="in"/>
    <p:sndAc>
      <p:stSnd>
        <p:snd r:embed="rId3" name="arrow.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descr="IMG00082-20100525-1451.jpg">
            <a:extLst>
              <a:ext uri="{FF2B5EF4-FFF2-40B4-BE49-F238E27FC236}">
                <a16:creationId xmlns:a16="http://schemas.microsoft.com/office/drawing/2014/main" id="{27A98380-D41D-48AC-87CB-CD4CB4E9DB3C}"/>
              </a:ext>
            </a:extLst>
          </p:cNvPr>
          <p:cNvPicPr>
            <a:picLocks noGrp="1" noChangeAspect="1"/>
          </p:cNvPicPr>
          <p:nvPr>
            <p:ph idx="1"/>
          </p:nvPr>
        </p:nvPicPr>
        <p:blipFill rotWithShape="1">
          <a:blip r:embed="rId4" cstate="print"/>
          <a:srcRect/>
          <a:stretch/>
        </p:blipFill>
        <p:spPr>
          <a:xfrm>
            <a:off x="20" y="10"/>
            <a:ext cx="9143980" cy="685799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15" name="Down Arrow 7">
            <a:extLst>
              <a:ext uri="{FF2B5EF4-FFF2-40B4-BE49-F238E27FC236}">
                <a16:creationId xmlns:a16="http://schemas.microsoft.com/office/drawing/2014/main" id="{B547373F-AF2E-4907-B442-9F902B387F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0075" y="-4763"/>
            <a:ext cx="2500311"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71525" y="190501"/>
            <a:ext cx="2164556" cy="2486024"/>
          </a:xfrm>
          <a:solidFill>
            <a:schemeClr val="tx2">
              <a:lumMod val="60000"/>
              <a:lumOff val="40000"/>
            </a:schemeClr>
          </a:solidFill>
        </p:spPr>
        <p:txBody>
          <a:bodyPr vert="horz" lIns="91440" tIns="45720" rIns="91440" bIns="45720" rtlCol="0" anchor="ctr">
            <a:normAutofit/>
          </a:bodyPr>
          <a:lstStyle/>
          <a:p>
            <a:pPr>
              <a:lnSpc>
                <a:spcPct val="90000"/>
              </a:lnSpc>
            </a:pPr>
            <a:r>
              <a:rPr lang="en-US" sz="3200" dirty="0">
                <a:solidFill>
                  <a:srgbClr val="FF0000"/>
                </a:solidFill>
              </a:rPr>
              <a:t>UPSTAIRS HALL WAY GUTTED</a:t>
            </a:r>
            <a:endParaRPr lang="en-US" sz="3100" dirty="0">
              <a:solidFill>
                <a:srgbClr val="FF0000"/>
              </a:solidFill>
            </a:endParaRPr>
          </a:p>
        </p:txBody>
      </p:sp>
    </p:spTree>
    <p:extLst>
      <p:ext uri="{BB962C8B-B14F-4D97-AF65-F5344CB8AC3E}">
        <p14:creationId xmlns:p14="http://schemas.microsoft.com/office/powerpoint/2010/main" val="1423874790"/>
      </p:ext>
    </p:extLst>
  </p:cSld>
  <p:clrMapOvr>
    <a:masterClrMapping/>
  </p:clrMapOvr>
  <p:transition spd="med">
    <p:zoom dir="in"/>
    <p:sndAc>
      <p:stSnd>
        <p:snd r:embed="rId3" name="arrow.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00090-20100525-1454.jpg"/>
          <p:cNvPicPr>
            <a:picLocks noGrp="1" noChangeAspect="1"/>
          </p:cNvPicPr>
          <p:nvPr>
            <p:ph idx="1"/>
          </p:nvPr>
        </p:nvPicPr>
        <p:blipFill rotWithShape="1">
          <a:blip r:embed="rId4" cstate="print"/>
          <a:src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dirty="0">
                <a:solidFill>
                  <a:srgbClr val="ED1B23"/>
                </a:solidFill>
              </a:rPr>
              <a:t>Stair Way /Foyer</a:t>
            </a:r>
          </a:p>
        </p:txBody>
      </p:sp>
    </p:spTree>
  </p:cSld>
  <p:clrMapOvr>
    <a:masterClrMapping/>
  </p:clrMapOvr>
  <p:transition spd="med">
    <p:zoom dir="in"/>
    <p:sndAc>
      <p:stSnd>
        <p:snd r:embed="rId3" name="arrow.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Autofit/>
          </a:bodyPr>
          <a:lstStyle/>
          <a:p>
            <a:r>
              <a:rPr lang="en-US" sz="4000" dirty="0">
                <a:solidFill>
                  <a:schemeClr val="tx2"/>
                </a:solidFill>
              </a:rPr>
              <a:t>ACQUIRING PROPERTIES</a:t>
            </a:r>
            <a:br>
              <a:rPr lang="en-US" sz="4000" dirty="0">
                <a:solidFill>
                  <a:schemeClr val="tx2"/>
                </a:solidFill>
              </a:rPr>
            </a:br>
            <a:r>
              <a:rPr lang="en-US" sz="4000" dirty="0">
                <a:solidFill>
                  <a:schemeClr val="tx2"/>
                </a:solidFill>
              </a:rPr>
              <a:t>(Find Below Market Houses)</a:t>
            </a:r>
          </a:p>
        </p:txBody>
      </p:sp>
      <p:pic>
        <p:nvPicPr>
          <p:cNvPr id="4" name="Content Placeholder 3" descr="Auction.com photo.JPG"/>
          <p:cNvPicPr>
            <a:picLocks noGrp="1" noChangeAspect="1"/>
          </p:cNvPicPr>
          <p:nvPr>
            <p:ph idx="1"/>
          </p:nvPr>
        </p:nvPicPr>
        <p:blipFill>
          <a:blip r:embed="rId4" cstate="print"/>
          <a:stretch>
            <a:fillRect/>
          </a:stretch>
        </p:blipFill>
        <p:spPr>
          <a:xfrm>
            <a:off x="6096000" y="4114800"/>
            <a:ext cx="2743200" cy="2190750"/>
          </a:xfrm>
          <a:effectLst>
            <a:outerShdw blurRad="50800" dist="38100" dir="2700000" algn="tl" rotWithShape="0">
              <a:prstClr val="black">
                <a:alpha val="40000"/>
              </a:prstClr>
            </a:outerShdw>
          </a:effectLst>
        </p:spPr>
      </p:pic>
      <p:pic>
        <p:nvPicPr>
          <p:cNvPr id="5" name="Picture 4" descr="Homepath photo.JPG"/>
          <p:cNvPicPr>
            <a:picLocks noChangeAspect="1"/>
          </p:cNvPicPr>
          <p:nvPr/>
        </p:nvPicPr>
        <p:blipFill>
          <a:blip r:embed="rId5" cstate="print"/>
          <a:stretch>
            <a:fillRect/>
          </a:stretch>
        </p:blipFill>
        <p:spPr>
          <a:xfrm>
            <a:off x="3657600" y="1676400"/>
            <a:ext cx="2438400" cy="2209800"/>
          </a:xfrm>
          <a:prstGeom prst="rect">
            <a:avLst/>
          </a:prstGeom>
          <a:effectLst>
            <a:outerShdw blurRad="50800" dist="38100" dir="2700000" algn="tl" rotWithShape="0">
              <a:prstClr val="black">
                <a:alpha val="40000"/>
              </a:prstClr>
            </a:outerShdw>
          </a:effectLst>
        </p:spPr>
      </p:pic>
      <p:pic>
        <p:nvPicPr>
          <p:cNvPr id="6" name="Picture 5" descr="Xome photo.JPG"/>
          <p:cNvPicPr>
            <a:picLocks noChangeAspect="1"/>
          </p:cNvPicPr>
          <p:nvPr/>
        </p:nvPicPr>
        <p:blipFill>
          <a:blip r:embed="rId6" cstate="print"/>
          <a:stretch>
            <a:fillRect/>
          </a:stretch>
        </p:blipFill>
        <p:spPr>
          <a:xfrm>
            <a:off x="6477000" y="1676400"/>
            <a:ext cx="2286000" cy="2209800"/>
          </a:xfrm>
          <a:prstGeom prst="rect">
            <a:avLst/>
          </a:prstGeom>
          <a:effectLst>
            <a:outerShdw blurRad="50800" dist="38100" dir="2700000" algn="tl" rotWithShape="0">
              <a:prstClr val="black">
                <a:alpha val="40000"/>
              </a:prstClr>
            </a:outerShdw>
          </a:effectLst>
        </p:spPr>
      </p:pic>
      <p:pic>
        <p:nvPicPr>
          <p:cNvPr id="7" name="Picture 6" descr="hudhomestore photo.JPG"/>
          <p:cNvPicPr>
            <a:picLocks noChangeAspect="1"/>
          </p:cNvPicPr>
          <p:nvPr/>
        </p:nvPicPr>
        <p:blipFill>
          <a:blip r:embed="rId7" cstate="print"/>
          <a:stretch>
            <a:fillRect/>
          </a:stretch>
        </p:blipFill>
        <p:spPr>
          <a:xfrm>
            <a:off x="228600" y="1676400"/>
            <a:ext cx="2719139" cy="2177202"/>
          </a:xfrm>
          <a:prstGeom prst="rect">
            <a:avLst/>
          </a:prstGeom>
          <a:effectLst>
            <a:outerShdw blurRad="50800" dist="38100" dir="2700000" algn="tl" rotWithShape="0">
              <a:prstClr val="black">
                <a:alpha val="40000"/>
              </a:prstClr>
            </a:outerShdw>
          </a:effectLst>
        </p:spPr>
      </p:pic>
      <p:pic>
        <p:nvPicPr>
          <p:cNvPr id="10" name="Picture 9" descr="Offer submission.JPG"/>
          <p:cNvPicPr>
            <a:picLocks noChangeAspect="1"/>
          </p:cNvPicPr>
          <p:nvPr/>
        </p:nvPicPr>
        <p:blipFill rotWithShape="1">
          <a:blip r:embed="rId8" cstate="print"/>
          <a:srcRect b="9954"/>
          <a:stretch/>
        </p:blipFill>
        <p:spPr>
          <a:xfrm>
            <a:off x="228600" y="4114800"/>
            <a:ext cx="2819400" cy="2286000"/>
          </a:xfrm>
          <a:prstGeom prst="rect">
            <a:avLst/>
          </a:prstGeom>
          <a:effectLst>
            <a:outerShdw blurRad="50800" dist="38100" dir="2700000" algn="tl" rotWithShape="0">
              <a:prstClr val="black">
                <a:alpha val="40000"/>
              </a:prstClr>
            </a:outerShdw>
          </a:effectLst>
        </p:spPr>
      </p:pic>
      <p:pic>
        <p:nvPicPr>
          <p:cNvPr id="8" name="Picture 7" descr="wellslogo.gif"/>
          <p:cNvPicPr>
            <a:picLocks noChangeAspect="1"/>
          </p:cNvPicPr>
          <p:nvPr/>
        </p:nvPicPr>
        <p:blipFill>
          <a:blip r:embed="rId9" cstate="print"/>
          <a:stretch>
            <a:fillRect/>
          </a:stretch>
        </p:blipFill>
        <p:spPr>
          <a:xfrm>
            <a:off x="3429000" y="4114800"/>
            <a:ext cx="2514600" cy="2209800"/>
          </a:xfrm>
          <a:prstGeom prst="rect">
            <a:avLst/>
          </a:prstGeom>
        </p:spPr>
      </p:pic>
    </p:spTree>
    <p:extLst>
      <p:ext uri="{BB962C8B-B14F-4D97-AF65-F5344CB8AC3E}">
        <p14:creationId xmlns:p14="http://schemas.microsoft.com/office/powerpoint/2010/main" val="1162127237"/>
      </p:ext>
    </p:extLst>
  </p:cSld>
  <p:clrMapOvr>
    <a:masterClrMapping/>
  </p:clrMapOvr>
  <p:transition spd="med">
    <p:zoom dir="in"/>
    <p:sndAc>
      <p:stSnd>
        <p:snd r:embed="rId3" name="arrow.wav"/>
      </p:stSnd>
    </p:sndAc>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00097-20100525-1457.jpg"/>
          <p:cNvPicPr>
            <a:picLocks noGrp="1" noChangeAspect="1"/>
          </p:cNvPicPr>
          <p:nvPr>
            <p:ph idx="1"/>
          </p:nvPr>
        </p:nvPicPr>
        <p:blipFill rotWithShape="1">
          <a:blip r:embed="rId4" cstate="print"/>
          <a:src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dirty="0">
                <a:solidFill>
                  <a:srgbClr val="ED1B23"/>
                </a:solidFill>
              </a:rPr>
              <a:t>Kitchen ( before)</a:t>
            </a:r>
          </a:p>
        </p:txBody>
      </p:sp>
    </p:spTree>
  </p:cSld>
  <p:clrMapOvr>
    <a:masterClrMapping/>
  </p:clrMapOvr>
  <p:transition spd="med">
    <p:zoom dir="in"/>
    <p:sndAc>
      <p:stSnd>
        <p:snd r:embed="rId3" name="arrow.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25.JPG"/>
          <p:cNvPicPr>
            <a:picLocks noGrp="1" noChangeAspect="1"/>
          </p:cNvPicPr>
          <p:nvPr>
            <p:ph idx="1"/>
          </p:nvPr>
        </p:nvPicPr>
        <p:blipFill rotWithShape="1">
          <a:blip r:embed="rId4" cstate="print"/>
          <a:srcRect/>
          <a:stretch/>
        </p:blipFill>
        <p:spPr>
          <a:xfrm>
            <a:off x="20" y="10"/>
            <a:ext cx="9143980" cy="6857990"/>
          </a:xfrm>
          <a:prstGeom prst="rect">
            <a:avLst/>
          </a:prstGeom>
          <a:ln>
            <a:noFill/>
          </a:ln>
          <a:effectLst>
            <a:outerShdw blurRad="292100" dist="139700" dir="2700000" algn="tl" rotWithShape="0">
              <a:srgbClr val="333333">
                <a:alpha val="65000"/>
              </a:srgbClr>
            </a:outerShdw>
          </a:effectLst>
        </p:spPr>
      </p:pic>
      <p:sp>
        <p:nvSpPr>
          <p:cNvPr id="9" name="Down Arrow 7">
            <a:extLst>
              <a:ext uri="{FF2B5EF4-FFF2-40B4-BE49-F238E27FC236}">
                <a16:creationId xmlns:a16="http://schemas.microsoft.com/office/drawing/2014/main" id="{B547373F-AF2E-4907-B442-9F902B387F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0075" y="-4763"/>
            <a:ext cx="2500311"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71525" y="190501"/>
            <a:ext cx="2164556" cy="2486024"/>
          </a:xfrm>
          <a:solidFill>
            <a:schemeClr val="tx2">
              <a:lumMod val="60000"/>
              <a:lumOff val="40000"/>
            </a:schemeClr>
          </a:solidFill>
        </p:spPr>
        <p:txBody>
          <a:bodyPr vert="horz" lIns="91440" tIns="45720" rIns="91440" bIns="45720" rtlCol="0" anchor="ctr">
            <a:normAutofit/>
          </a:bodyPr>
          <a:lstStyle/>
          <a:p>
            <a:pPr>
              <a:lnSpc>
                <a:spcPct val="90000"/>
              </a:lnSpc>
            </a:pPr>
            <a:r>
              <a:rPr lang="en-US" sz="3100" dirty="0">
                <a:solidFill>
                  <a:srgbClr val="FF0000"/>
                </a:solidFill>
              </a:rPr>
              <a:t>Kitchen</a:t>
            </a:r>
            <a:r>
              <a:rPr lang="en-US" sz="3100" dirty="0">
                <a:solidFill>
                  <a:schemeClr val="bg1"/>
                </a:solidFill>
              </a:rPr>
              <a:t> </a:t>
            </a:r>
            <a:br>
              <a:rPr lang="en-US" sz="3100" dirty="0">
                <a:solidFill>
                  <a:schemeClr val="bg1"/>
                </a:solidFill>
              </a:rPr>
            </a:br>
            <a:r>
              <a:rPr lang="en-US" sz="3100" dirty="0">
                <a:solidFill>
                  <a:srgbClr val="FF0000"/>
                </a:solidFill>
              </a:rPr>
              <a:t>(after)</a:t>
            </a:r>
          </a:p>
        </p:txBody>
      </p:sp>
    </p:spTree>
  </p:cSld>
  <p:clrMapOvr>
    <a:masterClrMapping/>
  </p:clrMapOvr>
  <p:transition spd="med">
    <p:zoom dir="in"/>
    <p:sndAc>
      <p:stSnd>
        <p:snd r:embed="rId3" name="arrow.wav"/>
      </p:stSnd>
    </p:sndAc>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143000"/>
          </a:xfrm>
        </p:spPr>
        <p:txBody>
          <a:bodyPr/>
          <a:lstStyle/>
          <a:p>
            <a:r>
              <a:rPr lang="en-US" dirty="0">
                <a:solidFill>
                  <a:srgbClr val="FF0000"/>
                </a:solidFill>
              </a:rPr>
              <a:t>REPAIRS</a:t>
            </a:r>
          </a:p>
        </p:txBody>
      </p:sp>
      <p:sp>
        <p:nvSpPr>
          <p:cNvPr id="3" name="Content Placeholder 2"/>
          <p:cNvSpPr>
            <a:spLocks noGrp="1"/>
          </p:cNvSpPr>
          <p:nvPr>
            <p:ph idx="1"/>
          </p:nvPr>
        </p:nvSpPr>
        <p:spPr>
          <a:xfrm>
            <a:off x="457200" y="1524000"/>
            <a:ext cx="8229600" cy="4830763"/>
          </a:xfrm>
        </p:spPr>
        <p:txBody>
          <a:bodyPr>
            <a:normAutofit fontScale="92500"/>
          </a:bodyPr>
          <a:lstStyle/>
          <a:p>
            <a:r>
              <a:rPr lang="en-US" dirty="0"/>
              <a:t>Before you start any fix &amp; flip project: </a:t>
            </a:r>
          </a:p>
          <a:p>
            <a:pPr lvl="1"/>
            <a:r>
              <a:rPr lang="en-US" dirty="0"/>
              <a:t>Walk through property multiple times.</a:t>
            </a:r>
          </a:p>
          <a:p>
            <a:pPr lvl="1"/>
            <a:r>
              <a:rPr lang="en-US" dirty="0"/>
              <a:t>Figure out what you can save from the materials and features that already exist in the house.</a:t>
            </a:r>
          </a:p>
          <a:p>
            <a:r>
              <a:rPr lang="en-US" dirty="0"/>
              <a:t>Try to save kitchens, bathrooms, doors, and moldings on most projects. </a:t>
            </a:r>
          </a:p>
          <a:p>
            <a:pPr lvl="1"/>
            <a:r>
              <a:rPr lang="en-US" dirty="0"/>
              <a:t>Very costly to replace. </a:t>
            </a:r>
          </a:p>
          <a:p>
            <a:pPr lvl="1"/>
            <a:r>
              <a:rPr lang="en-US" dirty="0"/>
              <a:t>These items can be fixed or enhanced in some way to make them look better than they once appeared.</a:t>
            </a:r>
          </a:p>
          <a:p>
            <a:pPr lvl="1"/>
            <a:r>
              <a:rPr lang="en-US" dirty="0"/>
              <a:t>Saving these items can mean staying within budget.</a:t>
            </a:r>
          </a:p>
        </p:txBody>
      </p:sp>
    </p:spTree>
  </p:cSld>
  <p:clrMapOvr>
    <a:masterClrMapping/>
  </p:clrMapOvr>
  <p:transition spd="med">
    <p:zoom dir="in"/>
    <p:sndAc>
      <p:stSnd>
        <p:snd r:embed="rId3" name="arrow.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00108-20100602-1257.jpg"/>
          <p:cNvPicPr>
            <a:picLocks noGrp="1" noChangeAspect="1"/>
          </p:cNvPicPr>
          <p:nvPr>
            <p:ph idx="1"/>
          </p:nvPr>
        </p:nvPicPr>
        <p:blipFill rotWithShape="1">
          <a:blip r:embed="rId4" cstate="print"/>
          <a:srcRect/>
          <a:stretch/>
        </p:blipFill>
        <p:spPr>
          <a:xfrm>
            <a:off x="20" y="10"/>
            <a:ext cx="9143980" cy="6857990"/>
          </a:xfrm>
          <a:prstGeom prst="rect">
            <a:avLst/>
          </a:prstGeom>
          <a:ln>
            <a:solidFill>
              <a:schemeClr val="accent1"/>
            </a:solidFill>
          </a:ln>
          <a:effectLst>
            <a:softEdge rad="112500"/>
          </a:effectLst>
        </p:spPr>
      </p:pic>
      <p:sp>
        <p:nvSpPr>
          <p:cNvPr id="9" name="Down Arrow 7">
            <a:extLst>
              <a:ext uri="{FF2B5EF4-FFF2-40B4-BE49-F238E27FC236}">
                <a16:creationId xmlns:a16="http://schemas.microsoft.com/office/drawing/2014/main" id="{B547373F-AF2E-4907-B442-9F902B387F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0075" y="-4763"/>
            <a:ext cx="2500311"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71525" y="190501"/>
            <a:ext cx="2164556" cy="2486024"/>
          </a:xfrm>
          <a:solidFill>
            <a:schemeClr val="tx2">
              <a:lumMod val="60000"/>
              <a:lumOff val="40000"/>
            </a:schemeClr>
          </a:solidFill>
        </p:spPr>
        <p:txBody>
          <a:bodyPr vert="horz" lIns="91440" tIns="45720" rIns="91440" bIns="45720" rtlCol="0" anchor="ctr">
            <a:normAutofit/>
          </a:bodyPr>
          <a:lstStyle/>
          <a:p>
            <a:pPr>
              <a:lnSpc>
                <a:spcPct val="90000"/>
              </a:lnSpc>
            </a:pPr>
            <a:r>
              <a:rPr lang="en-US" sz="3100" dirty="0">
                <a:solidFill>
                  <a:srgbClr val="FF0000"/>
                </a:solidFill>
              </a:rPr>
              <a:t>Roof  (before)</a:t>
            </a:r>
          </a:p>
        </p:txBody>
      </p:sp>
    </p:spTree>
  </p:cSld>
  <p:clrMapOvr>
    <a:masterClrMapping/>
  </p:clrMapOvr>
  <p:transition spd="med">
    <p:zoom dir="in"/>
    <p:sndAc>
      <p:stSnd>
        <p:snd r:embed="rId3" name="arrow.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21.JPG"/>
          <p:cNvPicPr>
            <a:picLocks noGrp="1" noChangeAspect="1"/>
          </p:cNvPicPr>
          <p:nvPr>
            <p:ph idx="1"/>
          </p:nvPr>
        </p:nvPicPr>
        <p:blipFill rotWithShape="1">
          <a:blip r:embed="rId4" cstate="print"/>
          <a:src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92906" y="5317240"/>
            <a:ext cx="8408194" cy="744836"/>
          </a:xfrm>
          <a:solidFill>
            <a:schemeClr val="tx2">
              <a:lumMod val="60000"/>
              <a:lumOff val="40000"/>
            </a:schemeClr>
          </a:solidFill>
        </p:spPr>
        <p:txBody>
          <a:bodyPr vert="horz" lIns="91440" tIns="45720" rIns="91440" bIns="45720" rtlCol="0" anchor="ctr">
            <a:normAutofit/>
          </a:bodyPr>
          <a:lstStyle/>
          <a:p>
            <a:pPr>
              <a:lnSpc>
                <a:spcPct val="90000"/>
              </a:lnSpc>
            </a:pPr>
            <a:r>
              <a:rPr lang="en-US" sz="3100" dirty="0">
                <a:solidFill>
                  <a:srgbClr val="FF0000"/>
                </a:solidFill>
              </a:rPr>
              <a:t>Roof (after)</a:t>
            </a:r>
          </a:p>
        </p:txBody>
      </p:sp>
    </p:spTree>
  </p:cSld>
  <p:clrMapOvr>
    <a:masterClrMapping/>
  </p:clrMapOvr>
  <p:transition spd="med">
    <p:zoom dir="in"/>
    <p:sndAc>
      <p:stSnd>
        <p:snd r:embed="rId3" name="arrow.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00100-20100528-1508.jpg"/>
          <p:cNvPicPr>
            <a:picLocks noGrp="1" noChangeAspect="1"/>
          </p:cNvPicPr>
          <p:nvPr>
            <p:ph idx="1"/>
          </p:nvPr>
        </p:nvPicPr>
        <p:blipFill rotWithShape="1">
          <a:blip r:embed="rId4" cstate="print"/>
          <a:srcRect/>
          <a:stretch/>
        </p:blipFill>
        <p:spPr>
          <a:xfrm>
            <a:off x="20" y="10"/>
            <a:ext cx="9143980" cy="6857990"/>
          </a:xfrm>
          <a:prstGeom prst="rect">
            <a:avLst/>
          </a:prstGeom>
        </p:spPr>
      </p:pic>
      <p:sp>
        <p:nvSpPr>
          <p:cNvPr id="9" name="Down Arrow 7">
            <a:extLst>
              <a:ext uri="{FF2B5EF4-FFF2-40B4-BE49-F238E27FC236}">
                <a16:creationId xmlns:a16="http://schemas.microsoft.com/office/drawing/2014/main" id="{B547373F-AF2E-4907-B442-9F902B387F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0075" y="-4763"/>
            <a:ext cx="2500311"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71525" y="190501"/>
            <a:ext cx="2164556" cy="2486024"/>
          </a:xfrm>
          <a:noFill/>
        </p:spPr>
        <p:txBody>
          <a:bodyPr vert="horz" lIns="91440" tIns="45720" rIns="91440" bIns="45720" rtlCol="0" anchor="ctr">
            <a:normAutofit/>
          </a:bodyPr>
          <a:lstStyle/>
          <a:p>
            <a:pPr>
              <a:lnSpc>
                <a:spcPct val="90000"/>
              </a:lnSpc>
            </a:pPr>
            <a:r>
              <a:rPr lang="en-US" sz="3100" dirty="0">
                <a:solidFill>
                  <a:srgbClr val="FF0000"/>
                </a:solidFill>
              </a:rPr>
              <a:t>Stair way (before)</a:t>
            </a:r>
          </a:p>
        </p:txBody>
      </p:sp>
    </p:spTree>
  </p:cSld>
  <p:clrMapOvr>
    <a:masterClrMapping/>
  </p:clrMapOvr>
  <p:transition spd="med">
    <p:zoom dir="in"/>
    <p:sndAc>
      <p:stSnd>
        <p:snd r:embed="rId3" name="arrow.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00184-20100722-1557.jpg"/>
          <p:cNvPicPr>
            <a:picLocks noGrp="1" noChangeAspect="1"/>
          </p:cNvPicPr>
          <p:nvPr>
            <p:ph idx="1"/>
          </p:nvPr>
        </p:nvPicPr>
        <p:blipFill rotWithShape="1">
          <a:blip r:embed="rId4" cstate="print"/>
          <a:src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92906" y="5317240"/>
            <a:ext cx="8408194" cy="744836"/>
          </a:xfrm>
          <a:solidFill>
            <a:schemeClr val="tx2">
              <a:lumMod val="60000"/>
              <a:lumOff val="40000"/>
            </a:schemeClr>
          </a:solidFill>
        </p:spPr>
        <p:txBody>
          <a:bodyPr vert="horz" lIns="91440" tIns="45720" rIns="91440" bIns="45720" rtlCol="0" anchor="ctr">
            <a:normAutofit/>
          </a:bodyPr>
          <a:lstStyle/>
          <a:p>
            <a:pPr>
              <a:lnSpc>
                <a:spcPct val="90000"/>
              </a:lnSpc>
            </a:pPr>
            <a:r>
              <a:rPr lang="en-US" sz="3100" dirty="0">
                <a:solidFill>
                  <a:srgbClr val="FF0000"/>
                </a:solidFill>
              </a:rPr>
              <a:t>Stairway (after)</a:t>
            </a:r>
          </a:p>
        </p:txBody>
      </p:sp>
    </p:spTree>
  </p:cSld>
  <p:clrMapOvr>
    <a:masterClrMapping/>
  </p:clrMapOvr>
  <p:transition spd="med">
    <p:zoom dir="in"/>
    <p:sndAc>
      <p:stSnd>
        <p:snd r:embed="rId3" name="arrow.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99318"/>
            <a:ext cx="7162800" cy="1143000"/>
          </a:xfrm>
        </p:spPr>
        <p:txBody>
          <a:bodyPr/>
          <a:lstStyle/>
          <a:p>
            <a:r>
              <a:rPr lang="en-US" dirty="0">
                <a:solidFill>
                  <a:srgbClr val="FF0000"/>
                </a:solidFill>
              </a:rPr>
              <a:t>POOL FILLED IN (AFTER) </a:t>
            </a:r>
          </a:p>
        </p:txBody>
      </p:sp>
      <p:pic>
        <p:nvPicPr>
          <p:cNvPr id="4" name="Content Placeholder 3" descr="IMG00166-20100716-1548.jpg"/>
          <p:cNvPicPr>
            <a:picLocks noGrp="1" noChangeAspect="1"/>
          </p:cNvPicPr>
          <p:nvPr>
            <p:ph idx="1"/>
          </p:nvPr>
        </p:nvPicPr>
        <p:blipFill>
          <a:blip r:embed="rId4" cstate="print"/>
          <a:stretch>
            <a:fillRect/>
          </a:stretch>
        </p:blipFill>
        <p:spPr>
          <a:xfrm>
            <a:off x="1143001" y="1447800"/>
            <a:ext cx="7010399" cy="5017970"/>
          </a:xfrm>
        </p:spPr>
      </p:pic>
    </p:spTree>
  </p:cSld>
  <p:clrMapOvr>
    <a:masterClrMapping/>
  </p:clrMapOvr>
  <p:transition spd="med">
    <p:zoom dir="in"/>
    <p:sndAc>
      <p:stSnd>
        <p:snd r:embed="rId3" name="arrow.wav"/>
      </p:st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08 24th st Sold Deed.JPG"/>
          <p:cNvPicPr>
            <a:picLocks noGrp="1" noChangeAspect="1"/>
          </p:cNvPicPr>
          <p:nvPr>
            <p:ph idx="1"/>
          </p:nvPr>
        </p:nvPicPr>
        <p:blipFill>
          <a:blip r:embed="rId4" cstate="print"/>
          <a:stretch>
            <a:fillRect/>
          </a:stretch>
        </p:blipFill>
        <p:spPr>
          <a:xfrm>
            <a:off x="3754907" y="38100"/>
            <a:ext cx="5136430" cy="6781800"/>
          </a:xfrm>
          <a:prstGeom prst="rect">
            <a:avLst/>
          </a:prstGeom>
        </p:spPr>
      </p:pic>
      <p:sp>
        <p:nvSpPr>
          <p:cNvPr id="9" name="Rectangle 8">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chemeClr val="tx2">
              <a:lumMod val="60000"/>
              <a:lumOff val="40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dirty="0">
                <a:solidFill>
                  <a:schemeClr val="bg1"/>
                </a:solidFill>
                <a:latin typeface="+mj-lt"/>
                <a:ea typeface="+mj-ea"/>
                <a:cs typeface="+mj-cs"/>
              </a:rPr>
              <a:t>908 24</a:t>
            </a:r>
            <a:r>
              <a:rPr lang="en-US" sz="4200" kern="1200" baseline="30000" dirty="0">
                <a:solidFill>
                  <a:schemeClr val="bg1"/>
                </a:solidFill>
                <a:latin typeface="+mj-lt"/>
                <a:ea typeface="+mj-ea"/>
                <a:cs typeface="+mj-cs"/>
              </a:rPr>
              <a:t>TH</a:t>
            </a:r>
            <a:r>
              <a:rPr lang="en-US" sz="4200" kern="1200" dirty="0">
                <a:solidFill>
                  <a:schemeClr val="bg1"/>
                </a:solidFill>
                <a:latin typeface="+mj-lt"/>
                <a:ea typeface="+mj-ea"/>
                <a:cs typeface="+mj-cs"/>
              </a:rPr>
              <a:t> STREET DEED</a:t>
            </a:r>
          </a:p>
        </p:txBody>
      </p:sp>
    </p:spTree>
  </p:cSld>
  <p:clrMapOvr>
    <a:masterClrMapping/>
  </p:clrMapOvr>
  <p:transition spd="med">
    <p:zoom dir="in"/>
    <p:sndAc>
      <p:stSnd>
        <p:snd r:embed="rId3" name="arrow.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0634 (1).jpg"/>
          <p:cNvPicPr>
            <a:picLocks noGrp="1" noChangeAspect="1"/>
          </p:cNvPicPr>
          <p:nvPr>
            <p:ph idx="1"/>
          </p:nvPr>
        </p:nvPicPr>
        <p:blipFill>
          <a:blip r:embed="rId4" cstate="print"/>
          <a:stretch>
            <a:fillRect/>
          </a:stretch>
        </p:blipFill>
        <p:spPr>
          <a:xfrm>
            <a:off x="4330825" y="492573"/>
            <a:ext cx="3984241" cy="5880796"/>
          </a:xfrm>
          <a:prstGeom prst="rect">
            <a:avLst/>
          </a:prstGeom>
        </p:spPr>
      </p:pic>
      <p:sp>
        <p:nvSpPr>
          <p:cNvPr id="9" name="Rectangle 8">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chemeClr val="tx2">
              <a:lumMod val="60000"/>
              <a:lumOff val="40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dirty="0">
                <a:solidFill>
                  <a:schemeClr val="bg1"/>
                </a:solidFill>
                <a:latin typeface="+mj-lt"/>
                <a:ea typeface="+mj-ea"/>
                <a:cs typeface="+mj-cs"/>
              </a:rPr>
              <a:t>1410 1</a:t>
            </a:r>
            <a:r>
              <a:rPr lang="en-US" sz="4200" kern="1200" baseline="30000" dirty="0">
                <a:solidFill>
                  <a:schemeClr val="bg1"/>
                </a:solidFill>
                <a:latin typeface="+mj-lt"/>
                <a:ea typeface="+mj-ea"/>
                <a:cs typeface="+mj-cs"/>
              </a:rPr>
              <a:t>ST</a:t>
            </a:r>
            <a:r>
              <a:rPr lang="en-US" sz="4200" kern="1200" dirty="0">
                <a:solidFill>
                  <a:schemeClr val="bg1"/>
                </a:solidFill>
                <a:latin typeface="+mj-lt"/>
                <a:ea typeface="+mj-ea"/>
                <a:cs typeface="+mj-cs"/>
              </a:rPr>
              <a:t> AVE </a:t>
            </a:r>
            <a:r>
              <a:rPr lang="en-US" sz="4200" kern="1200" spc="-150" dirty="0">
                <a:solidFill>
                  <a:schemeClr val="bg1"/>
                </a:solidFill>
                <a:latin typeface="+mj-lt"/>
                <a:ea typeface="+mj-ea"/>
                <a:cs typeface="+mj-cs"/>
              </a:rPr>
              <a:t>WATERVLIET</a:t>
            </a:r>
            <a:r>
              <a:rPr lang="en-US" sz="4200" kern="1200" dirty="0">
                <a:solidFill>
                  <a:schemeClr val="bg1"/>
                </a:solidFill>
                <a:latin typeface="+mj-lt"/>
                <a:ea typeface="+mj-ea"/>
                <a:cs typeface="+mj-cs"/>
              </a:rPr>
              <a:t> (BEFORE)</a:t>
            </a:r>
          </a:p>
        </p:txBody>
      </p:sp>
    </p:spTree>
  </p:cSld>
  <p:clrMapOvr>
    <a:masterClrMapping/>
  </p:clrMapOvr>
  <p:transition spd="med">
    <p:zoom dir="in"/>
    <p:sndAc>
      <p:stSnd>
        <p:snd r:embed="rId3" name="arrow.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7918"/>
            <a:ext cx="8382000" cy="699440"/>
          </a:xfrm>
        </p:spPr>
        <p:txBody>
          <a:bodyPr>
            <a:normAutofit fontScale="90000"/>
          </a:bodyPr>
          <a:lstStyle/>
          <a:p>
            <a:r>
              <a:rPr lang="en-US" dirty="0">
                <a:solidFill>
                  <a:srgbClr val="FF0000"/>
                </a:solidFill>
              </a:rPr>
              <a:t>BANK OWNED </a:t>
            </a:r>
            <a:br>
              <a:rPr lang="en-US" dirty="0">
                <a:solidFill>
                  <a:srgbClr val="FF0000"/>
                </a:solidFill>
              </a:rPr>
            </a:br>
            <a:r>
              <a:rPr lang="en-US" dirty="0">
                <a:solidFill>
                  <a:srgbClr val="FF0000"/>
                </a:solidFill>
              </a:rPr>
              <a:t>PROPERTY WEBSITES</a:t>
            </a:r>
          </a:p>
        </p:txBody>
      </p:sp>
      <p:sp>
        <p:nvSpPr>
          <p:cNvPr id="3" name="Content Placeholder 2"/>
          <p:cNvSpPr>
            <a:spLocks noGrp="1"/>
          </p:cNvSpPr>
          <p:nvPr>
            <p:ph idx="1"/>
          </p:nvPr>
        </p:nvSpPr>
        <p:spPr>
          <a:xfrm>
            <a:off x="457200" y="1038108"/>
            <a:ext cx="8229600" cy="5819892"/>
          </a:xfrm>
        </p:spPr>
        <p:txBody>
          <a:bodyPr>
            <a:normAutofit fontScale="92500" lnSpcReduction="10000"/>
          </a:bodyPr>
          <a:lstStyle/>
          <a:p>
            <a:r>
              <a:rPr lang="en-US" dirty="0"/>
              <a:t>Local ENYR MLS</a:t>
            </a:r>
          </a:p>
          <a:p>
            <a:r>
              <a:rPr lang="en-US" dirty="0"/>
              <a:t>Hudhomestore.com</a:t>
            </a:r>
          </a:p>
          <a:p>
            <a:r>
              <a:rPr lang="en-US" dirty="0"/>
              <a:t>Homepath.com</a:t>
            </a:r>
          </a:p>
          <a:p>
            <a:r>
              <a:rPr lang="en-US" dirty="0"/>
              <a:t>Auction.com</a:t>
            </a:r>
          </a:p>
          <a:p>
            <a:r>
              <a:rPr lang="en-US" dirty="0"/>
              <a:t>Xhome.com</a:t>
            </a:r>
          </a:p>
          <a:p>
            <a:r>
              <a:rPr lang="en-US" dirty="0"/>
              <a:t>Hubzu.com</a:t>
            </a:r>
          </a:p>
          <a:p>
            <a:r>
              <a:rPr lang="en-US" dirty="0"/>
              <a:t>Reo.wellsfargo.com</a:t>
            </a:r>
          </a:p>
          <a:p>
            <a:r>
              <a:rPr lang="en-US" dirty="0"/>
              <a:t>offersubmission.com</a:t>
            </a:r>
          </a:p>
          <a:p>
            <a:r>
              <a:rPr lang="en-US" dirty="0"/>
              <a:t>Res.Net</a:t>
            </a:r>
          </a:p>
          <a:p>
            <a:r>
              <a:rPr lang="en-US" dirty="0"/>
              <a:t>A-1Reo</a:t>
            </a:r>
          </a:p>
          <a:p>
            <a:r>
              <a:rPr lang="en-US" dirty="0"/>
              <a:t>Craigslist.com</a:t>
            </a:r>
          </a:p>
          <a:p>
            <a:endParaRPr lang="en-US" dirty="0"/>
          </a:p>
          <a:p>
            <a:endParaRPr lang="en-US" dirty="0"/>
          </a:p>
        </p:txBody>
      </p:sp>
      <p:sp>
        <p:nvSpPr>
          <p:cNvPr id="4" name="TextBox 3">
            <a:extLst>
              <a:ext uri="{FF2B5EF4-FFF2-40B4-BE49-F238E27FC236}">
                <a16:creationId xmlns:a16="http://schemas.microsoft.com/office/drawing/2014/main" id="{0C9553E3-FCD1-4E9A-889A-184185E4A60B}"/>
              </a:ext>
            </a:extLst>
          </p:cNvPr>
          <p:cNvSpPr txBox="1"/>
          <p:nvPr/>
        </p:nvSpPr>
        <p:spPr>
          <a:xfrm>
            <a:off x="457200" y="6442501"/>
            <a:ext cx="7924800" cy="830997"/>
          </a:xfrm>
          <a:prstGeom prst="rect">
            <a:avLst/>
          </a:prstGeom>
          <a:noFill/>
        </p:spPr>
        <p:txBody>
          <a:bodyPr wrap="square" rtlCol="0">
            <a:spAutoFit/>
          </a:bodyPr>
          <a:lstStyle/>
          <a:p>
            <a:pPr algn="ctr"/>
            <a:r>
              <a:rPr lang="en-US" sz="2400" i="1" dirty="0"/>
              <a:t>This is just a few that exist. There are many to choose from.</a:t>
            </a:r>
          </a:p>
          <a:p>
            <a:pPr algn="ctr"/>
            <a:endParaRPr lang="en-US" sz="2400" i="1" dirty="0"/>
          </a:p>
        </p:txBody>
      </p:sp>
    </p:spTree>
  </p:cSld>
  <p:clrMapOvr>
    <a:masterClrMapping/>
  </p:clrMapOvr>
  <p:transition spd="med">
    <p:zoom dir="in"/>
    <p:sndAc>
      <p:stSnd>
        <p:snd r:embed="rId3" name="arrow.wav"/>
      </p:stSnd>
    </p:sndAc>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IMAG0088.jpg"/>
          <p:cNvPicPr>
            <a:picLocks noChangeAspect="1"/>
          </p:cNvPicPr>
          <p:nvPr/>
        </p:nvPicPr>
        <p:blipFill rotWithShape="1">
          <a:blip r:embed="rId4" cstate="print"/>
          <a:srcRect/>
          <a:stretch/>
        </p:blipFill>
        <p:spPr>
          <a:xfrm>
            <a:off x="4142574" y="492573"/>
            <a:ext cx="4444478" cy="5880796"/>
          </a:xfrm>
          <a:prstGeom prst="rect">
            <a:avLst/>
          </a:prstGeom>
        </p:spPr>
      </p:pic>
      <p:sp>
        <p:nvSpPr>
          <p:cNvPr id="17" name="Rectangle 16">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chemeClr val="tx2">
              <a:lumMod val="60000"/>
              <a:lumOff val="40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dirty="0">
                <a:solidFill>
                  <a:schemeClr val="bg1"/>
                </a:solidFill>
                <a:latin typeface="+mj-lt"/>
                <a:ea typeface="+mj-ea"/>
                <a:cs typeface="+mj-cs"/>
              </a:rPr>
              <a:t>1410 1</a:t>
            </a:r>
            <a:r>
              <a:rPr lang="en-US" sz="4200" kern="1200" baseline="30000" dirty="0">
                <a:solidFill>
                  <a:schemeClr val="bg1"/>
                </a:solidFill>
                <a:latin typeface="+mj-lt"/>
                <a:ea typeface="+mj-ea"/>
                <a:cs typeface="+mj-cs"/>
              </a:rPr>
              <a:t>st</a:t>
            </a:r>
            <a:r>
              <a:rPr lang="en-US" sz="4200" kern="1200" dirty="0">
                <a:solidFill>
                  <a:schemeClr val="bg1"/>
                </a:solidFill>
                <a:latin typeface="+mj-lt"/>
                <a:ea typeface="+mj-ea"/>
                <a:cs typeface="+mj-cs"/>
              </a:rPr>
              <a:t> Ave  (After) </a:t>
            </a:r>
          </a:p>
        </p:txBody>
      </p:sp>
    </p:spTree>
  </p:cSld>
  <p:clrMapOvr>
    <a:masterClrMapping/>
  </p:clrMapOvr>
  <p:transition spd="med">
    <p:zoom dir="in"/>
    <p:sndAc>
      <p:stSnd>
        <p:snd r:embed="rId3" name="arrow.wav"/>
      </p:stSnd>
    </p:sndAc>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p>
            <a:r>
              <a:rPr lang="en-US" dirty="0">
                <a:solidFill>
                  <a:srgbClr val="023E88"/>
                </a:solidFill>
              </a:rPr>
              <a:t>1410 1</a:t>
            </a:r>
            <a:r>
              <a:rPr lang="en-US" baseline="30000" dirty="0">
                <a:solidFill>
                  <a:srgbClr val="023E88"/>
                </a:solidFill>
              </a:rPr>
              <a:t>ST</a:t>
            </a:r>
            <a:r>
              <a:rPr lang="en-US" dirty="0">
                <a:solidFill>
                  <a:srgbClr val="023E88"/>
                </a:solidFill>
              </a:rPr>
              <a:t> AVE WATERVLIET </a:t>
            </a:r>
            <a:r>
              <a:rPr lang="en-US" dirty="0">
                <a:solidFill>
                  <a:schemeClr val="bg1"/>
                </a:solidFill>
              </a:rPr>
              <a:t>	</a:t>
            </a:r>
          </a:p>
        </p:txBody>
      </p:sp>
      <p:sp>
        <p:nvSpPr>
          <p:cNvPr id="3" name="Content Placeholder 2"/>
          <p:cNvSpPr>
            <a:spLocks noGrp="1"/>
          </p:cNvSpPr>
          <p:nvPr>
            <p:ph idx="1"/>
          </p:nvPr>
        </p:nvSpPr>
        <p:spPr>
          <a:xfrm>
            <a:off x="457200" y="1600200"/>
            <a:ext cx="8229600" cy="5181600"/>
          </a:xfrm>
        </p:spPr>
        <p:txBody>
          <a:bodyPr/>
          <a:lstStyle/>
          <a:p>
            <a:r>
              <a:rPr lang="en-US" dirty="0"/>
              <a:t>Purchased property for  </a:t>
            </a:r>
            <a:r>
              <a:rPr lang="en-US" dirty="0">
                <a:solidFill>
                  <a:srgbClr val="FF0000"/>
                </a:solidFill>
              </a:rPr>
              <a:t>$37,000      (</a:t>
            </a:r>
            <a:r>
              <a:rPr lang="en-US" b="1" dirty="0">
                <a:solidFill>
                  <a:srgbClr val="FF0000"/>
                </a:solidFill>
              </a:rPr>
              <a:t>2 offers)</a:t>
            </a:r>
          </a:p>
          <a:p>
            <a:r>
              <a:rPr lang="en-US" dirty="0"/>
              <a:t>Total all repairs cost       </a:t>
            </a:r>
            <a:r>
              <a:rPr lang="en-US" dirty="0">
                <a:solidFill>
                  <a:srgbClr val="FF0000"/>
                </a:solidFill>
              </a:rPr>
              <a:t>$ 45,000</a:t>
            </a:r>
          </a:p>
          <a:p>
            <a:r>
              <a:rPr lang="en-US" dirty="0"/>
              <a:t>Rehabbed 90% of entire 4 store building</a:t>
            </a:r>
          </a:p>
          <a:p>
            <a:r>
              <a:rPr lang="en-US" dirty="0"/>
              <a:t>Additional holding cost for 13 months </a:t>
            </a:r>
            <a:r>
              <a:rPr lang="en-US" dirty="0">
                <a:solidFill>
                  <a:srgbClr val="FF0000"/>
                </a:solidFill>
              </a:rPr>
              <a:t>$4,500</a:t>
            </a:r>
          </a:p>
          <a:p>
            <a:r>
              <a:rPr lang="en-US" dirty="0"/>
              <a:t>Taxes &amp; utilities</a:t>
            </a:r>
          </a:p>
          <a:p>
            <a:r>
              <a:rPr lang="en-US" dirty="0"/>
              <a:t>Sold property for </a:t>
            </a:r>
            <a:r>
              <a:rPr lang="en-US" dirty="0">
                <a:solidFill>
                  <a:srgbClr val="00B050"/>
                </a:solidFill>
              </a:rPr>
              <a:t>$159,000</a:t>
            </a:r>
          </a:p>
          <a:p>
            <a:r>
              <a:rPr lang="en-US" dirty="0">
                <a:solidFill>
                  <a:srgbClr val="ED1B23"/>
                </a:solidFill>
              </a:rPr>
              <a:t>Minus $3,975 Buyer agent commission</a:t>
            </a:r>
          </a:p>
          <a:p>
            <a:r>
              <a:rPr lang="en-US" dirty="0"/>
              <a:t>Net proceeds</a:t>
            </a:r>
            <a:endParaRPr lang="en-US" dirty="0">
              <a:solidFill>
                <a:srgbClr val="00B050"/>
              </a:solidFill>
            </a:endParaRPr>
          </a:p>
          <a:p>
            <a:endParaRPr lang="en-US" dirty="0"/>
          </a:p>
        </p:txBody>
      </p:sp>
      <p:sp>
        <p:nvSpPr>
          <p:cNvPr id="4" name="TextBox 3">
            <a:extLst>
              <a:ext uri="{FF2B5EF4-FFF2-40B4-BE49-F238E27FC236}">
                <a16:creationId xmlns:a16="http://schemas.microsoft.com/office/drawing/2014/main" id="{5665DE5A-7277-4626-B702-49FCC71AFD1E}"/>
              </a:ext>
            </a:extLst>
          </p:cNvPr>
          <p:cNvSpPr txBox="1"/>
          <p:nvPr/>
        </p:nvSpPr>
        <p:spPr>
          <a:xfrm>
            <a:off x="3657600" y="5585015"/>
            <a:ext cx="3505200" cy="1200329"/>
          </a:xfrm>
          <a:prstGeom prst="rect">
            <a:avLst/>
          </a:prstGeom>
          <a:noFill/>
        </p:spPr>
        <p:txBody>
          <a:bodyPr wrap="square" rtlCol="0">
            <a:spAutoFit/>
          </a:bodyPr>
          <a:lstStyle/>
          <a:p>
            <a:r>
              <a:rPr lang="en-US" sz="7200" b="1" dirty="0">
                <a:solidFill>
                  <a:srgbClr val="00B050"/>
                </a:solidFill>
              </a:rPr>
              <a:t>$60,525</a:t>
            </a:r>
            <a:endParaRPr lang="en-US" sz="7200" b="1" dirty="0"/>
          </a:p>
        </p:txBody>
      </p:sp>
    </p:spTree>
  </p:cSld>
  <p:clrMapOvr>
    <a:masterClrMapping/>
  </p:clrMapOvr>
  <p:transition spd="med">
    <p:zoom dir="in"/>
    <p:sndAc>
      <p:stSnd>
        <p:snd r:embed="rId3" name="arrow.wav"/>
      </p:st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3218"/>
            <a:ext cx="8534400" cy="1164420"/>
          </a:xfrm>
        </p:spPr>
        <p:txBody>
          <a:bodyPr/>
          <a:lstStyle/>
          <a:p>
            <a:r>
              <a:rPr lang="en-US" dirty="0">
                <a:solidFill>
                  <a:srgbClr val="023E88"/>
                </a:solidFill>
              </a:rPr>
              <a:t>SCOPE OF WORK</a:t>
            </a:r>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pPr marL="0" indent="0">
              <a:buNone/>
            </a:pPr>
            <a:r>
              <a:rPr lang="en-US" dirty="0">
                <a:solidFill>
                  <a:srgbClr val="FF0000"/>
                </a:solidFill>
              </a:rPr>
              <a:t>1410 1</a:t>
            </a:r>
            <a:r>
              <a:rPr lang="en-US" baseline="30000" dirty="0">
                <a:solidFill>
                  <a:srgbClr val="FF0000"/>
                </a:solidFill>
              </a:rPr>
              <a:t>st</a:t>
            </a:r>
            <a:r>
              <a:rPr lang="en-US" dirty="0">
                <a:solidFill>
                  <a:srgbClr val="FF0000"/>
                </a:solidFill>
              </a:rPr>
              <a:t> Ave </a:t>
            </a:r>
          </a:p>
          <a:p>
            <a:r>
              <a:rPr lang="en-US" dirty="0"/>
              <a:t>Needed extensive brick foundation work, over 2 months full time with a mason. </a:t>
            </a:r>
          </a:p>
          <a:p>
            <a:r>
              <a:rPr lang="en-US" dirty="0"/>
              <a:t>I found a mason on craigslist, He (Tony) was laid off from his union job, and he worked for me for $12.00 per hour, as a misc. 1099  employee.</a:t>
            </a:r>
          </a:p>
          <a:p>
            <a:r>
              <a:rPr lang="en-US" dirty="0"/>
              <a:t>When you are buying and selling properties you must try and find quality cheap labor (It does exist)! Tony ended up working for me for an additional 8 months until he went back to his previous job. </a:t>
            </a:r>
          </a:p>
          <a:p>
            <a:endParaRPr lang="en-US" dirty="0"/>
          </a:p>
        </p:txBody>
      </p:sp>
    </p:spTree>
  </p:cSld>
  <p:clrMapOvr>
    <a:masterClrMapping/>
  </p:clrMapOvr>
  <p:transition spd="med">
    <p:zoom dir="in"/>
    <p:sndAc>
      <p:stSnd>
        <p:snd r:embed="rId3" name="arrow.wav"/>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0192.jpg"/>
          <p:cNvPicPr>
            <a:picLocks noGrp="1" noChangeAspect="1"/>
          </p:cNvPicPr>
          <p:nvPr>
            <p:ph idx="1"/>
          </p:nvPr>
        </p:nvPicPr>
        <p:blipFill>
          <a:blip r:embed="rId4" cstate="print"/>
          <a:stretch>
            <a:fillRect/>
          </a:stretch>
        </p:blipFill>
        <p:spPr>
          <a:xfrm>
            <a:off x="4242613" y="492573"/>
            <a:ext cx="4160664" cy="5880796"/>
          </a:xfrm>
          <a:prstGeom prst="rect">
            <a:avLst/>
          </a:prstGeom>
        </p:spPr>
      </p:pic>
      <p:sp>
        <p:nvSpPr>
          <p:cNvPr id="9" name="Rectangle 8">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chemeClr val="tx2">
              <a:lumMod val="60000"/>
              <a:lumOff val="40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dirty="0">
                <a:solidFill>
                  <a:schemeClr val="bg1"/>
                </a:solidFill>
                <a:latin typeface="+mj-lt"/>
                <a:ea typeface="+mj-ea"/>
                <a:cs typeface="+mj-cs"/>
              </a:rPr>
              <a:t>OLD KITCHEN</a:t>
            </a:r>
          </a:p>
        </p:txBody>
      </p:sp>
      <p:sp>
        <p:nvSpPr>
          <p:cNvPr id="3" name="TextBox 2">
            <a:extLst>
              <a:ext uri="{FF2B5EF4-FFF2-40B4-BE49-F238E27FC236}">
                <a16:creationId xmlns:a16="http://schemas.microsoft.com/office/drawing/2014/main" id="{F0C17BD2-599B-4934-B98D-C672650035C2}"/>
              </a:ext>
            </a:extLst>
          </p:cNvPr>
          <p:cNvSpPr txBox="1"/>
          <p:nvPr/>
        </p:nvSpPr>
        <p:spPr>
          <a:xfrm>
            <a:off x="1066800" y="4267200"/>
            <a:ext cx="1940093" cy="954107"/>
          </a:xfrm>
          <a:prstGeom prst="rect">
            <a:avLst/>
          </a:prstGeom>
          <a:noFill/>
        </p:spPr>
        <p:txBody>
          <a:bodyPr wrap="square" rtlCol="0">
            <a:spAutoFit/>
          </a:bodyPr>
          <a:lstStyle/>
          <a:p>
            <a:r>
              <a:rPr lang="en-US" sz="2800" dirty="0">
                <a:solidFill>
                  <a:schemeClr val="bg1"/>
                </a:solidFill>
              </a:rPr>
              <a:t>Actual kitchen</a:t>
            </a:r>
          </a:p>
        </p:txBody>
      </p:sp>
    </p:spTree>
  </p:cSld>
  <p:clrMapOvr>
    <a:masterClrMapping/>
  </p:clrMapOvr>
  <p:transition spd="med">
    <p:zoom dir="in"/>
    <p:sndAc>
      <p:stSnd>
        <p:snd r:embed="rId3" name="arrow.wav"/>
      </p:stSnd>
    </p:sndAc>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IMAG0368.jpg"/>
          <p:cNvPicPr>
            <a:picLocks noGrp="1" noChangeAspect="1"/>
          </p:cNvPicPr>
          <p:nvPr>
            <p:ph idx="1"/>
          </p:nvPr>
        </p:nvPicPr>
        <p:blipFill>
          <a:blip r:embed="rId4" cstate="print"/>
          <a:stretch>
            <a:fillRect/>
          </a:stretch>
        </p:blipFill>
        <p:spPr>
          <a:xfrm>
            <a:off x="894847" y="1675227"/>
            <a:ext cx="7354305" cy="4394199"/>
          </a:xfrm>
          <a:prstGeom prst="rect">
            <a:avLst/>
          </a:prstGeom>
        </p:spPr>
      </p:pic>
      <p:sp>
        <p:nvSpPr>
          <p:cNvPr id="2" name="Title 1"/>
          <p:cNvSpPr>
            <a:spLocks noGrp="1"/>
          </p:cNvSpPr>
          <p:nvPr>
            <p:ph type="title"/>
          </p:nvPr>
        </p:nvSpPr>
        <p:spPr>
          <a:xfrm>
            <a:off x="417399" y="647113"/>
            <a:ext cx="8408193" cy="741189"/>
          </a:xfrm>
        </p:spPr>
        <p:txBody>
          <a:bodyPr vert="horz" lIns="91440" tIns="45720" rIns="91440" bIns="45720" rtlCol="0" anchor="ctr">
            <a:normAutofit/>
          </a:bodyPr>
          <a:lstStyle/>
          <a:p>
            <a:pPr>
              <a:lnSpc>
                <a:spcPct val="90000"/>
              </a:lnSpc>
            </a:pPr>
            <a:r>
              <a:rPr lang="en-US" sz="2800" kern="1200" dirty="0">
                <a:solidFill>
                  <a:schemeClr val="bg1"/>
                </a:solidFill>
                <a:latin typeface="+mj-lt"/>
                <a:ea typeface="+mj-ea"/>
                <a:cs typeface="+mj-cs"/>
              </a:rPr>
              <a:t>NEW KITCHEN</a:t>
            </a:r>
          </a:p>
        </p:txBody>
      </p:sp>
    </p:spTree>
  </p:cSld>
  <p:clrMapOvr>
    <a:masterClrMapping/>
  </p:clrMapOvr>
  <p:transition spd="med">
    <p:zoom dir="in"/>
    <p:sndAc>
      <p:stSnd>
        <p:snd r:embed="rId3" name="arrow.wav"/>
      </p:stSnd>
    </p:sndAc>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0189.jpg"/>
          <p:cNvPicPr>
            <a:picLocks noGrp="1" noChangeAspect="1"/>
          </p:cNvPicPr>
          <p:nvPr>
            <p:ph idx="1"/>
          </p:nvPr>
        </p:nvPicPr>
        <p:blipFill>
          <a:blip r:embed="rId4" cstate="print"/>
          <a:stretch>
            <a:fillRect/>
          </a:stretch>
        </p:blipFill>
        <p:spPr>
          <a:xfrm>
            <a:off x="3889766" y="492573"/>
            <a:ext cx="4866358" cy="5880796"/>
          </a:xfrm>
          <a:prstGeom prst="rect">
            <a:avLst/>
          </a:prstGeom>
        </p:spPr>
      </p:pic>
      <p:sp>
        <p:nvSpPr>
          <p:cNvPr id="9" name="Rectangle 8">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chemeClr val="accent1"/>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5677" y="900332"/>
            <a:ext cx="2743200" cy="2901647"/>
          </a:xfrm>
        </p:spPr>
        <p:txBody>
          <a:bodyPr vert="horz" lIns="91440" tIns="45720" rIns="91440" bIns="45720" rtlCol="0" anchor="b">
            <a:normAutofit/>
          </a:bodyPr>
          <a:lstStyle/>
          <a:p>
            <a:pPr>
              <a:lnSpc>
                <a:spcPct val="90000"/>
              </a:lnSpc>
            </a:pPr>
            <a:r>
              <a:rPr lang="en-US" sz="4200" kern="1200" dirty="0">
                <a:solidFill>
                  <a:schemeClr val="bg1"/>
                </a:solidFill>
                <a:latin typeface="+mj-lt"/>
                <a:ea typeface="+mj-ea"/>
                <a:cs typeface="+mj-cs"/>
              </a:rPr>
              <a:t>3rd FLOOR OFFICE (BEFORE)</a:t>
            </a:r>
          </a:p>
        </p:txBody>
      </p:sp>
    </p:spTree>
  </p:cSld>
  <p:clrMapOvr>
    <a:masterClrMapping/>
  </p:clrMapOvr>
  <p:transition spd="med">
    <p:zoom dir="in"/>
    <p:sndAc>
      <p:stSnd>
        <p:snd r:embed="rId3" name="arrow.wav"/>
      </p:stSnd>
    </p:sndAc>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0076.jpg"/>
          <p:cNvPicPr>
            <a:picLocks noGrp="1" noChangeAspect="1"/>
          </p:cNvPicPr>
          <p:nvPr>
            <p:ph idx="1"/>
          </p:nvPr>
        </p:nvPicPr>
        <p:blipFill>
          <a:blip r:embed="rId4" cstate="print"/>
          <a:stretch>
            <a:fillRect/>
          </a:stretch>
        </p:blipFill>
        <p:spPr>
          <a:xfrm>
            <a:off x="3933872" y="492573"/>
            <a:ext cx="4778147" cy="5880796"/>
          </a:xfrm>
          <a:prstGeom prst="rect">
            <a:avLst/>
          </a:prstGeom>
        </p:spPr>
      </p:pic>
      <p:sp>
        <p:nvSpPr>
          <p:cNvPr id="9" name="Rectangle 8">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chemeClr val="accent1"/>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dirty="0">
                <a:solidFill>
                  <a:schemeClr val="bg1"/>
                </a:solidFill>
                <a:latin typeface="+mj-lt"/>
                <a:ea typeface="+mj-ea"/>
                <a:cs typeface="+mj-cs"/>
              </a:rPr>
              <a:t>3</a:t>
            </a:r>
            <a:r>
              <a:rPr lang="en-US" sz="4200" kern="1200" baseline="30000" dirty="0">
                <a:solidFill>
                  <a:schemeClr val="bg1"/>
                </a:solidFill>
                <a:latin typeface="+mj-lt"/>
                <a:ea typeface="+mj-ea"/>
                <a:cs typeface="+mj-cs"/>
              </a:rPr>
              <a:t>rd</a:t>
            </a:r>
            <a:r>
              <a:rPr lang="en-US" sz="4200" kern="1200" dirty="0">
                <a:solidFill>
                  <a:schemeClr val="bg1"/>
                </a:solidFill>
                <a:latin typeface="+mj-lt"/>
                <a:ea typeface="+mj-ea"/>
                <a:cs typeface="+mj-cs"/>
              </a:rPr>
              <a:t> floor office (After)</a:t>
            </a:r>
          </a:p>
        </p:txBody>
      </p:sp>
    </p:spTree>
  </p:cSld>
  <p:clrMapOvr>
    <a:masterClrMapping/>
  </p:clrMapOvr>
  <p:transition spd="med">
    <p:zoom dir="in"/>
    <p:sndAc>
      <p:stSnd>
        <p:snd r:embed="rId3" name="arrow.wav"/>
      </p:stSnd>
    </p:sndAc>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410 1st ave watervliet Deed sold  .JPG"/>
          <p:cNvPicPr>
            <a:picLocks noGrp="1" noChangeAspect="1"/>
          </p:cNvPicPr>
          <p:nvPr>
            <p:ph idx="1"/>
          </p:nvPr>
        </p:nvPicPr>
        <p:blipFill>
          <a:blip r:embed="rId4" cstate="print"/>
          <a:stretch>
            <a:fillRect/>
          </a:stretch>
        </p:blipFill>
        <p:spPr>
          <a:xfrm>
            <a:off x="4022084" y="492573"/>
            <a:ext cx="4601722" cy="5880796"/>
          </a:xfrm>
          <a:prstGeom prst="rect">
            <a:avLst/>
          </a:prstGeom>
        </p:spPr>
      </p:pic>
      <p:sp>
        <p:nvSpPr>
          <p:cNvPr id="9" name="Rectangle 8">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chemeClr val="accent1"/>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dirty="0">
                <a:solidFill>
                  <a:schemeClr val="bg1"/>
                </a:solidFill>
                <a:latin typeface="+mj-lt"/>
                <a:ea typeface="+mj-ea"/>
                <a:cs typeface="+mj-cs"/>
              </a:rPr>
              <a:t>1410 1</a:t>
            </a:r>
            <a:r>
              <a:rPr lang="en-US" sz="4200" kern="1200" baseline="30000" dirty="0">
                <a:solidFill>
                  <a:schemeClr val="bg1"/>
                </a:solidFill>
                <a:latin typeface="+mj-lt"/>
                <a:ea typeface="+mj-ea"/>
                <a:cs typeface="+mj-cs"/>
              </a:rPr>
              <a:t>ST</a:t>
            </a:r>
            <a:r>
              <a:rPr lang="en-US" sz="4200" kern="1200" dirty="0">
                <a:solidFill>
                  <a:schemeClr val="bg1"/>
                </a:solidFill>
                <a:latin typeface="+mj-lt"/>
                <a:ea typeface="+mj-ea"/>
                <a:cs typeface="+mj-cs"/>
              </a:rPr>
              <a:t> AVE DEED </a:t>
            </a:r>
          </a:p>
        </p:txBody>
      </p:sp>
    </p:spTree>
  </p:cSld>
  <p:clrMapOvr>
    <a:masterClrMapping/>
  </p:clrMapOvr>
  <p:transition spd="med">
    <p:zoom dir="in"/>
    <p:sndAc>
      <p:stSnd>
        <p:snd r:embed="rId3" name="arrow.wav"/>
      </p:stSnd>
    </p:sndAc>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06C73-BF05-4AF2-B6BD-6FC0CAB7B3FE}"/>
              </a:ext>
            </a:extLst>
          </p:cNvPr>
          <p:cNvSpPr>
            <a:spLocks noGrp="1"/>
          </p:cNvSpPr>
          <p:nvPr>
            <p:ph type="title"/>
          </p:nvPr>
        </p:nvSpPr>
        <p:spPr/>
        <p:txBody>
          <a:bodyPr/>
          <a:lstStyle/>
          <a:p>
            <a:r>
              <a:rPr lang="en-US" dirty="0">
                <a:solidFill>
                  <a:srgbClr val="ED1B23"/>
                </a:solidFill>
              </a:rPr>
              <a:t>17 Idlewild Park Watervliet - 3 Unit</a:t>
            </a:r>
          </a:p>
        </p:txBody>
      </p:sp>
      <p:pic>
        <p:nvPicPr>
          <p:cNvPr id="5" name="Content Placeholder 4">
            <a:extLst>
              <a:ext uri="{FF2B5EF4-FFF2-40B4-BE49-F238E27FC236}">
                <a16:creationId xmlns:a16="http://schemas.microsoft.com/office/drawing/2014/main" id="{51FA1CCE-DA89-46AF-8F36-1D818C614DD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1835773"/>
            <a:ext cx="6057900" cy="4152824"/>
          </a:xfrm>
        </p:spPr>
      </p:pic>
    </p:spTree>
    <p:extLst>
      <p:ext uri="{BB962C8B-B14F-4D97-AF65-F5344CB8AC3E}">
        <p14:creationId xmlns:p14="http://schemas.microsoft.com/office/powerpoint/2010/main" val="306741087"/>
      </p:ext>
    </p:extLst>
  </p:cSld>
  <p:clrMapOvr>
    <a:masterClrMapping/>
  </p:clrMapOvr>
  <p:transition spd="med">
    <p:zoom dir="in"/>
    <p:sndAc>
      <p:stSnd>
        <p:snd r:embed="rId2" name="arrow.wav"/>
      </p:stSnd>
    </p:sndAc>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DA55-AE08-435A-94D5-5F2A1DAD8479}"/>
              </a:ext>
            </a:extLst>
          </p:cNvPr>
          <p:cNvSpPr>
            <a:spLocks noGrp="1"/>
          </p:cNvSpPr>
          <p:nvPr>
            <p:ph type="title"/>
          </p:nvPr>
        </p:nvSpPr>
        <p:spPr>
          <a:xfrm>
            <a:off x="457200" y="857250"/>
            <a:ext cx="8229600" cy="685800"/>
          </a:xfrm>
        </p:spPr>
        <p:txBody>
          <a:bodyPr>
            <a:normAutofit fontScale="90000"/>
          </a:bodyPr>
          <a:lstStyle/>
          <a:p>
            <a:r>
              <a:rPr lang="en-US" dirty="0">
                <a:solidFill>
                  <a:srgbClr val="00B050"/>
                </a:solidFill>
              </a:rPr>
              <a:t>17 Idlewild Park 3 Family</a:t>
            </a:r>
            <a:br>
              <a:rPr lang="en-US" dirty="0">
                <a:solidFill>
                  <a:srgbClr val="00B050"/>
                </a:solidFill>
              </a:rPr>
            </a:br>
            <a:r>
              <a:rPr lang="en-US" dirty="0">
                <a:solidFill>
                  <a:srgbClr val="00B050"/>
                </a:solidFill>
              </a:rPr>
              <a:t>( Actual Class code 220) </a:t>
            </a:r>
          </a:p>
        </p:txBody>
      </p:sp>
      <p:sp>
        <p:nvSpPr>
          <p:cNvPr id="3" name="Content Placeholder 2">
            <a:extLst>
              <a:ext uri="{FF2B5EF4-FFF2-40B4-BE49-F238E27FC236}">
                <a16:creationId xmlns:a16="http://schemas.microsoft.com/office/drawing/2014/main" id="{034B6B06-81DF-4423-828B-52810B9C3B52}"/>
              </a:ext>
            </a:extLst>
          </p:cNvPr>
          <p:cNvSpPr>
            <a:spLocks noGrp="1"/>
          </p:cNvSpPr>
          <p:nvPr>
            <p:ph idx="1"/>
          </p:nvPr>
        </p:nvSpPr>
        <p:spPr>
          <a:xfrm>
            <a:off x="457200" y="1714501"/>
            <a:ext cx="8229600" cy="4286250"/>
          </a:xfrm>
        </p:spPr>
        <p:txBody>
          <a:bodyPr>
            <a:normAutofit fontScale="85000" lnSpcReduction="10000"/>
          </a:bodyPr>
          <a:lstStyle/>
          <a:p>
            <a:r>
              <a:rPr lang="en-US" dirty="0"/>
              <a:t>I bought this property on HUBZU in 6/2016 For $29,559</a:t>
            </a:r>
          </a:p>
          <a:p>
            <a:r>
              <a:rPr lang="en-US" dirty="0"/>
              <a:t>Seller was Wells Fargo mortgage company, Ocwen Loan Servicing. </a:t>
            </a:r>
          </a:p>
          <a:p>
            <a:r>
              <a:rPr lang="en-US" dirty="0"/>
              <a:t>This property was bid on 3 times before the bank accepted my offer. First offer started at $70,000, then final offer $28,000</a:t>
            </a:r>
          </a:p>
          <a:p>
            <a:r>
              <a:rPr lang="en-US" dirty="0"/>
              <a:t>All repair cost were $55,000</a:t>
            </a:r>
          </a:p>
          <a:p>
            <a:r>
              <a:rPr lang="en-US" dirty="0"/>
              <a:t>Holding cost for 3 years were $12,800  ( Taxes, Utilities, Water &amp; Sewer)</a:t>
            </a:r>
          </a:p>
          <a:p>
            <a:r>
              <a:rPr lang="en-US" dirty="0"/>
              <a:t>Sold property 12/2019 for $218,900</a:t>
            </a:r>
          </a:p>
          <a:p>
            <a:endParaRPr lang="en-US" dirty="0"/>
          </a:p>
          <a:p>
            <a:endParaRPr lang="en-US" dirty="0"/>
          </a:p>
          <a:p>
            <a:endParaRPr lang="en-US" dirty="0"/>
          </a:p>
        </p:txBody>
      </p:sp>
    </p:spTree>
    <p:extLst>
      <p:ext uri="{BB962C8B-B14F-4D97-AF65-F5344CB8AC3E}">
        <p14:creationId xmlns:p14="http://schemas.microsoft.com/office/powerpoint/2010/main" val="1401510028"/>
      </p:ext>
    </p:extLst>
  </p:cSld>
  <p:clrMapOvr>
    <a:masterClrMapping/>
  </p:clrMapOvr>
  <p:transition spd="med">
    <p:zoom dir="in"/>
    <p:sndAc>
      <p:stSnd>
        <p:snd r:embed="rId2" name="arrow.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98EDD-E636-4C51-8D35-577757F6E6BD}"/>
              </a:ext>
            </a:extLst>
          </p:cNvPr>
          <p:cNvSpPr>
            <a:spLocks noGrp="1"/>
          </p:cNvSpPr>
          <p:nvPr>
            <p:ph type="title"/>
          </p:nvPr>
        </p:nvSpPr>
        <p:spPr>
          <a:xfrm>
            <a:off x="457200" y="-37214"/>
            <a:ext cx="8229600" cy="887819"/>
          </a:xfrm>
        </p:spPr>
        <p:txBody>
          <a:bodyPr/>
          <a:lstStyle/>
          <a:p>
            <a:r>
              <a:rPr lang="en-US" b="1" dirty="0">
                <a:solidFill>
                  <a:srgbClr val="FF0000"/>
                </a:solidFill>
              </a:rPr>
              <a:t>Albany County Court Auction</a:t>
            </a:r>
          </a:p>
        </p:txBody>
      </p:sp>
      <p:pic>
        <p:nvPicPr>
          <p:cNvPr id="5" name="Content Placeholder 4">
            <a:extLst>
              <a:ext uri="{FF2B5EF4-FFF2-40B4-BE49-F238E27FC236}">
                <a16:creationId xmlns:a16="http://schemas.microsoft.com/office/drawing/2014/main" id="{AA5C0990-B00E-4559-A58C-1372B004F7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14400"/>
            <a:ext cx="9144000" cy="6172199"/>
          </a:xfrm>
        </p:spPr>
      </p:pic>
    </p:spTree>
    <p:extLst>
      <p:ext uri="{BB962C8B-B14F-4D97-AF65-F5344CB8AC3E}">
        <p14:creationId xmlns:p14="http://schemas.microsoft.com/office/powerpoint/2010/main" val="2027400786"/>
      </p:ext>
    </p:extLst>
  </p:cSld>
  <p:clrMapOvr>
    <a:masterClrMapping/>
  </p:clrMapOvr>
  <p:transition spd="med">
    <p:zoom dir="in"/>
    <p:sndAc>
      <p:stSnd>
        <p:snd r:embed="rId2" name="arrow.wav"/>
      </p:stSnd>
    </p:sndAc>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E24D-E429-4376-BB94-7CDE49FCF60F}"/>
              </a:ext>
            </a:extLst>
          </p:cNvPr>
          <p:cNvSpPr>
            <a:spLocks noGrp="1"/>
          </p:cNvSpPr>
          <p:nvPr>
            <p:ph type="title"/>
          </p:nvPr>
        </p:nvSpPr>
        <p:spPr/>
        <p:txBody>
          <a:bodyPr>
            <a:normAutofit fontScale="90000"/>
          </a:bodyPr>
          <a:lstStyle/>
          <a:p>
            <a:r>
              <a:rPr lang="en-US" dirty="0">
                <a:solidFill>
                  <a:srgbClr val="FF0000"/>
                </a:solidFill>
              </a:rPr>
              <a:t>17 Idlewild Park- 3 Family Investment </a:t>
            </a:r>
          </a:p>
        </p:txBody>
      </p:sp>
      <p:sp>
        <p:nvSpPr>
          <p:cNvPr id="3" name="Content Placeholder 2">
            <a:extLst>
              <a:ext uri="{FF2B5EF4-FFF2-40B4-BE49-F238E27FC236}">
                <a16:creationId xmlns:a16="http://schemas.microsoft.com/office/drawing/2014/main" id="{CEA0B983-C5E6-422B-8723-C5C9D89718D3}"/>
              </a:ext>
            </a:extLst>
          </p:cNvPr>
          <p:cNvSpPr>
            <a:spLocks noGrp="1"/>
          </p:cNvSpPr>
          <p:nvPr>
            <p:ph idx="1"/>
          </p:nvPr>
        </p:nvSpPr>
        <p:spPr>
          <a:xfrm>
            <a:off x="0" y="1771651"/>
            <a:ext cx="9144000" cy="4933949"/>
          </a:xfrm>
        </p:spPr>
        <p:txBody>
          <a:bodyPr>
            <a:normAutofit fontScale="85000" lnSpcReduction="10000"/>
          </a:bodyPr>
          <a:lstStyle/>
          <a:p>
            <a:pPr marL="0" indent="0">
              <a:buNone/>
            </a:pPr>
            <a:r>
              <a:rPr lang="en-US" dirty="0"/>
              <a:t>1</a:t>
            </a:r>
            <a:r>
              <a:rPr lang="en-US" baseline="30000" dirty="0"/>
              <a:t>st</a:t>
            </a:r>
            <a:r>
              <a:rPr lang="en-US" dirty="0"/>
              <a:t> Floor apt. 2 bedroom 1 bath estimated monthly rent $1,250</a:t>
            </a:r>
          </a:p>
          <a:p>
            <a:pPr marL="0" indent="0">
              <a:buNone/>
            </a:pPr>
            <a:r>
              <a:rPr lang="en-US" dirty="0"/>
              <a:t>2</a:t>
            </a:r>
            <a:r>
              <a:rPr lang="en-US" baseline="30000" dirty="0"/>
              <a:t>nd</a:t>
            </a:r>
            <a:r>
              <a:rPr lang="en-US" dirty="0"/>
              <a:t> Floor apt. 2 bedroom 1 bath estimated monthly rent $1,400</a:t>
            </a:r>
          </a:p>
          <a:p>
            <a:pPr marL="0" indent="0">
              <a:buNone/>
            </a:pPr>
            <a:r>
              <a:rPr lang="en-US" dirty="0"/>
              <a:t>1</a:t>
            </a:r>
            <a:r>
              <a:rPr lang="en-US" baseline="30000" dirty="0"/>
              <a:t>st</a:t>
            </a:r>
            <a:r>
              <a:rPr lang="en-US" dirty="0"/>
              <a:t> Floor rear studio apt. 450 sq. ft estimated monthly rent $650 </a:t>
            </a:r>
          </a:p>
          <a:p>
            <a:pPr marL="0" indent="0">
              <a:buNone/>
            </a:pPr>
            <a:r>
              <a:rPr lang="en-US" dirty="0"/>
              <a:t>Total rent roll $3,300 per month. </a:t>
            </a:r>
          </a:p>
          <a:p>
            <a:pPr marL="0" indent="0">
              <a:buNone/>
            </a:pPr>
            <a:endParaRPr lang="en-US" dirty="0"/>
          </a:p>
          <a:p>
            <a:pPr marL="0" indent="0">
              <a:buNone/>
            </a:pPr>
            <a:r>
              <a:rPr lang="en-US" dirty="0"/>
              <a:t>Estimated market value $214,900. </a:t>
            </a:r>
          </a:p>
          <a:p>
            <a:pPr marL="0" indent="0">
              <a:buNone/>
            </a:pPr>
            <a:r>
              <a:rPr lang="en-US" dirty="0"/>
              <a:t>Estimated mortgage  $180,000 FHA or Conventional.</a:t>
            </a:r>
          </a:p>
          <a:p>
            <a:pPr marL="0" indent="0">
              <a:buNone/>
            </a:pPr>
            <a:r>
              <a:rPr lang="en-US" dirty="0"/>
              <a:t>Estimated mortgage payment $1,280.00 Escrowed.</a:t>
            </a:r>
          </a:p>
          <a:p>
            <a:pPr marL="0" indent="0">
              <a:buNone/>
            </a:pPr>
            <a:r>
              <a:rPr lang="en-US" dirty="0"/>
              <a:t>Estimate water &amp; sewer bill $980.00 per year.</a:t>
            </a:r>
          </a:p>
          <a:p>
            <a:pPr marL="0" indent="0">
              <a:buNone/>
            </a:pPr>
            <a:r>
              <a:rPr lang="en-US" dirty="0"/>
              <a:t>Total estimate </a:t>
            </a:r>
            <a:r>
              <a:rPr lang="en-US" b="1" u="sng" dirty="0">
                <a:solidFill>
                  <a:srgbClr val="FF0000"/>
                </a:solidFill>
              </a:rPr>
              <a:t>net</a:t>
            </a:r>
            <a:r>
              <a:rPr lang="en-US" dirty="0"/>
              <a:t> income per-month $1,950.</a:t>
            </a:r>
          </a:p>
        </p:txBody>
      </p:sp>
    </p:spTree>
    <p:extLst>
      <p:ext uri="{BB962C8B-B14F-4D97-AF65-F5344CB8AC3E}">
        <p14:creationId xmlns:p14="http://schemas.microsoft.com/office/powerpoint/2010/main" val="3219446158"/>
      </p:ext>
    </p:extLst>
  </p:cSld>
  <p:clrMapOvr>
    <a:masterClrMapping/>
  </p:clrMapOvr>
  <p:transition spd="med">
    <p:zoom dir="in"/>
    <p:sndAc>
      <p:stSnd>
        <p:snd r:embed="rId2" name="arrow.wav"/>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FCBE-E496-4768-8E2C-AD5CDE29E7DE}"/>
              </a:ext>
            </a:extLst>
          </p:cNvPr>
          <p:cNvSpPr>
            <a:spLocks noGrp="1"/>
          </p:cNvSpPr>
          <p:nvPr>
            <p:ph type="title"/>
          </p:nvPr>
        </p:nvSpPr>
        <p:spPr>
          <a:xfrm>
            <a:off x="450850" y="857250"/>
            <a:ext cx="8229600" cy="457200"/>
          </a:xfrm>
        </p:spPr>
        <p:txBody>
          <a:bodyPr>
            <a:normAutofit fontScale="90000"/>
          </a:bodyPr>
          <a:lstStyle/>
          <a:p>
            <a:r>
              <a:rPr lang="en-US" b="1" dirty="0">
                <a:solidFill>
                  <a:srgbClr val="FF0000"/>
                </a:solidFill>
              </a:rPr>
              <a:t>Before and After photo’s</a:t>
            </a:r>
          </a:p>
        </p:txBody>
      </p:sp>
      <p:graphicFrame>
        <p:nvGraphicFramePr>
          <p:cNvPr id="4" name="Table 4">
            <a:extLst>
              <a:ext uri="{FF2B5EF4-FFF2-40B4-BE49-F238E27FC236}">
                <a16:creationId xmlns:a16="http://schemas.microsoft.com/office/drawing/2014/main" id="{F5E546A9-15F1-4778-BEEC-EA56DC5033B7}"/>
              </a:ext>
            </a:extLst>
          </p:cNvPr>
          <p:cNvGraphicFramePr>
            <a:graphicFrameLocks noGrp="1"/>
          </p:cNvGraphicFramePr>
          <p:nvPr>
            <p:ph idx="1"/>
          </p:nvPr>
        </p:nvGraphicFramePr>
        <p:xfrm>
          <a:off x="457200" y="2057400"/>
          <a:ext cx="8229600" cy="417195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951043241"/>
                    </a:ext>
                  </a:extLst>
                </a:gridCol>
                <a:gridCol w="1645920">
                  <a:extLst>
                    <a:ext uri="{9D8B030D-6E8A-4147-A177-3AD203B41FA5}">
                      <a16:colId xmlns:a16="http://schemas.microsoft.com/office/drawing/2014/main" val="716599214"/>
                    </a:ext>
                  </a:extLst>
                </a:gridCol>
                <a:gridCol w="1645920">
                  <a:extLst>
                    <a:ext uri="{9D8B030D-6E8A-4147-A177-3AD203B41FA5}">
                      <a16:colId xmlns:a16="http://schemas.microsoft.com/office/drawing/2014/main" val="821805688"/>
                    </a:ext>
                  </a:extLst>
                </a:gridCol>
                <a:gridCol w="1645920">
                  <a:extLst>
                    <a:ext uri="{9D8B030D-6E8A-4147-A177-3AD203B41FA5}">
                      <a16:colId xmlns:a16="http://schemas.microsoft.com/office/drawing/2014/main" val="485750321"/>
                    </a:ext>
                  </a:extLst>
                </a:gridCol>
                <a:gridCol w="1645920">
                  <a:extLst>
                    <a:ext uri="{9D8B030D-6E8A-4147-A177-3AD203B41FA5}">
                      <a16:colId xmlns:a16="http://schemas.microsoft.com/office/drawing/2014/main" val="1407520725"/>
                    </a:ext>
                  </a:extLst>
                </a:gridCol>
              </a:tblGrid>
              <a:tr h="2085975">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589015548"/>
                  </a:ext>
                </a:extLst>
              </a:tr>
              <a:tr h="2085975">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4190829746"/>
                  </a:ext>
                </a:extLst>
              </a:tr>
            </a:tbl>
          </a:graphicData>
        </a:graphic>
      </p:graphicFrame>
      <p:pic>
        <p:nvPicPr>
          <p:cNvPr id="7" name="Picture 6">
            <a:extLst>
              <a:ext uri="{FF2B5EF4-FFF2-40B4-BE49-F238E27FC236}">
                <a16:creationId xmlns:a16="http://schemas.microsoft.com/office/drawing/2014/main" id="{C9CFF628-474A-4E09-B192-AA7AA6BC9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2311919" cy="2710452"/>
          </a:xfrm>
          <a:prstGeom prst="rect">
            <a:avLst/>
          </a:prstGeom>
        </p:spPr>
      </p:pic>
      <p:pic>
        <p:nvPicPr>
          <p:cNvPr id="9" name="Picture 8">
            <a:extLst>
              <a:ext uri="{FF2B5EF4-FFF2-40B4-BE49-F238E27FC236}">
                <a16:creationId xmlns:a16="http://schemas.microsoft.com/office/drawing/2014/main" id="{F90B29C0-5FD6-4970-B42E-3C35A819E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919" y="1447800"/>
            <a:ext cx="2084081" cy="2710452"/>
          </a:xfrm>
          <a:prstGeom prst="rect">
            <a:avLst/>
          </a:prstGeom>
        </p:spPr>
      </p:pic>
      <p:pic>
        <p:nvPicPr>
          <p:cNvPr id="11" name="Picture 10">
            <a:extLst>
              <a:ext uri="{FF2B5EF4-FFF2-40B4-BE49-F238E27FC236}">
                <a16:creationId xmlns:a16="http://schemas.microsoft.com/office/drawing/2014/main" id="{1ECBFAFA-D911-47D2-A78F-BF998165E2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350" y="1447800"/>
            <a:ext cx="2307342" cy="2710452"/>
          </a:xfrm>
          <a:prstGeom prst="rect">
            <a:avLst/>
          </a:prstGeom>
        </p:spPr>
      </p:pic>
      <p:pic>
        <p:nvPicPr>
          <p:cNvPr id="13" name="Picture 12">
            <a:extLst>
              <a:ext uri="{FF2B5EF4-FFF2-40B4-BE49-F238E27FC236}">
                <a16:creationId xmlns:a16="http://schemas.microsoft.com/office/drawing/2014/main" id="{73F82F21-BDA1-4A97-9124-0FF966E5D9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9692" y="1447800"/>
            <a:ext cx="2434308" cy="2710452"/>
          </a:xfrm>
          <a:prstGeom prst="rect">
            <a:avLst/>
          </a:prstGeom>
        </p:spPr>
      </p:pic>
      <p:pic>
        <p:nvPicPr>
          <p:cNvPr id="15" name="Picture 14">
            <a:extLst>
              <a:ext uri="{FF2B5EF4-FFF2-40B4-BE49-F238E27FC236}">
                <a16:creationId xmlns:a16="http://schemas.microsoft.com/office/drawing/2014/main" id="{BEB644E3-4CDF-4F24-8D7C-D4A101F02C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58252"/>
            <a:ext cx="3232151" cy="2471148"/>
          </a:xfrm>
          <a:prstGeom prst="rect">
            <a:avLst/>
          </a:prstGeom>
        </p:spPr>
      </p:pic>
      <p:pic>
        <p:nvPicPr>
          <p:cNvPr id="17" name="Picture 16">
            <a:extLst>
              <a:ext uri="{FF2B5EF4-FFF2-40B4-BE49-F238E27FC236}">
                <a16:creationId xmlns:a16="http://schemas.microsoft.com/office/drawing/2014/main" id="{5770C260-2CC2-4A3E-A2CF-39BD2393B7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1200" y="4171950"/>
            <a:ext cx="3352800" cy="2457450"/>
          </a:xfrm>
          <a:prstGeom prst="rect">
            <a:avLst/>
          </a:prstGeom>
        </p:spPr>
      </p:pic>
      <p:pic>
        <p:nvPicPr>
          <p:cNvPr id="19" name="Picture 18">
            <a:extLst>
              <a:ext uri="{FF2B5EF4-FFF2-40B4-BE49-F238E27FC236}">
                <a16:creationId xmlns:a16="http://schemas.microsoft.com/office/drawing/2014/main" id="{CB744B42-0680-4257-B92A-A950820CA7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2151" y="4158252"/>
            <a:ext cx="2559049" cy="2471148"/>
          </a:xfrm>
          <a:prstGeom prst="rect">
            <a:avLst/>
          </a:prstGeom>
        </p:spPr>
      </p:pic>
      <p:sp>
        <p:nvSpPr>
          <p:cNvPr id="3" name="TextBox 2">
            <a:extLst>
              <a:ext uri="{FF2B5EF4-FFF2-40B4-BE49-F238E27FC236}">
                <a16:creationId xmlns:a16="http://schemas.microsoft.com/office/drawing/2014/main" id="{5CE15ABE-0225-4FE4-9B96-D50BF116FB41}"/>
              </a:ext>
            </a:extLst>
          </p:cNvPr>
          <p:cNvSpPr txBox="1"/>
          <p:nvPr/>
        </p:nvSpPr>
        <p:spPr>
          <a:xfrm>
            <a:off x="2743200" y="-21265"/>
            <a:ext cx="5486400" cy="707886"/>
          </a:xfrm>
          <a:prstGeom prst="rect">
            <a:avLst/>
          </a:prstGeom>
          <a:noFill/>
        </p:spPr>
        <p:txBody>
          <a:bodyPr wrap="square" rtlCol="0">
            <a:spAutoFit/>
          </a:bodyPr>
          <a:lstStyle/>
          <a:p>
            <a:r>
              <a:rPr lang="en-US" sz="4000" b="1" dirty="0">
                <a:solidFill>
                  <a:schemeClr val="accent1"/>
                </a:solidFill>
              </a:rPr>
              <a:t>17 Idlewild Park </a:t>
            </a:r>
          </a:p>
        </p:txBody>
      </p:sp>
    </p:spTree>
    <p:extLst>
      <p:ext uri="{BB962C8B-B14F-4D97-AF65-F5344CB8AC3E}">
        <p14:creationId xmlns:p14="http://schemas.microsoft.com/office/powerpoint/2010/main" val="2559756469"/>
      </p:ext>
    </p:extLst>
  </p:cSld>
  <p:clrMapOvr>
    <a:masterClrMapping/>
  </p:clrMapOvr>
  <p:transition spd="med">
    <p:zoom dir="in"/>
    <p:sndAc>
      <p:stSnd>
        <p:snd r:embed="rId2" name="arrow.wav"/>
      </p:stSnd>
    </p:sndAc>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7D7C-D095-4310-8368-C62A6C23C24C}"/>
              </a:ext>
            </a:extLst>
          </p:cNvPr>
          <p:cNvSpPr>
            <a:spLocks noGrp="1"/>
          </p:cNvSpPr>
          <p:nvPr>
            <p:ph type="title"/>
          </p:nvPr>
        </p:nvSpPr>
        <p:spPr>
          <a:xfrm>
            <a:off x="457200" y="76200"/>
            <a:ext cx="8229600" cy="762000"/>
          </a:xfrm>
        </p:spPr>
        <p:txBody>
          <a:bodyPr>
            <a:normAutofit/>
          </a:bodyPr>
          <a:lstStyle/>
          <a:p>
            <a:r>
              <a:rPr lang="en-US" dirty="0">
                <a:solidFill>
                  <a:srgbClr val="37B648"/>
                </a:solidFill>
              </a:rPr>
              <a:t>17 Idlewild park </a:t>
            </a:r>
            <a:r>
              <a:rPr lang="en-US" b="1" dirty="0">
                <a:solidFill>
                  <a:srgbClr val="FF0000"/>
                </a:solidFill>
              </a:rPr>
              <a:t>SOS</a:t>
            </a:r>
          </a:p>
        </p:txBody>
      </p:sp>
      <p:pic>
        <p:nvPicPr>
          <p:cNvPr id="13" name="Content Placeholder 12">
            <a:extLst>
              <a:ext uri="{FF2B5EF4-FFF2-40B4-BE49-F238E27FC236}">
                <a16:creationId xmlns:a16="http://schemas.microsoft.com/office/drawing/2014/main" id="{7CBD0339-100D-426E-8E51-8D098F8EF2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5900" y="762000"/>
            <a:ext cx="6172200" cy="6096000"/>
          </a:xfrm>
        </p:spPr>
      </p:pic>
    </p:spTree>
    <p:extLst>
      <p:ext uri="{BB962C8B-B14F-4D97-AF65-F5344CB8AC3E}">
        <p14:creationId xmlns:p14="http://schemas.microsoft.com/office/powerpoint/2010/main" val="778624783"/>
      </p:ext>
    </p:extLst>
  </p:cSld>
  <p:clrMapOvr>
    <a:masterClrMapping/>
  </p:clrMapOvr>
  <p:transition spd="med">
    <p:zoom dir="in"/>
    <p:sndAc>
      <p:stSnd>
        <p:snd r:embed="rId2" name="arrow.wav"/>
      </p:stSnd>
    </p:sndAc>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95D0-E393-45A4-8999-EF8A5F9C3C75}"/>
              </a:ext>
            </a:extLst>
          </p:cNvPr>
          <p:cNvSpPr>
            <a:spLocks noGrp="1"/>
          </p:cNvSpPr>
          <p:nvPr>
            <p:ph type="title"/>
          </p:nvPr>
        </p:nvSpPr>
        <p:spPr>
          <a:xfrm>
            <a:off x="457200" y="971550"/>
            <a:ext cx="8229600" cy="971550"/>
          </a:xfrm>
        </p:spPr>
        <p:txBody>
          <a:bodyPr>
            <a:normAutofit fontScale="90000"/>
          </a:bodyPr>
          <a:lstStyle/>
          <a:p>
            <a:r>
              <a:rPr lang="en-US" b="1" u="sng" dirty="0">
                <a:solidFill>
                  <a:srgbClr val="FF0000"/>
                </a:solidFill>
              </a:rPr>
              <a:t>Class exercise </a:t>
            </a:r>
            <a:br>
              <a:rPr lang="en-US" dirty="0"/>
            </a:br>
            <a:r>
              <a:rPr lang="en-US" dirty="0">
                <a:solidFill>
                  <a:srgbClr val="00B050"/>
                </a:solidFill>
              </a:rPr>
              <a:t>Investment properties </a:t>
            </a:r>
            <a:r>
              <a:rPr lang="en-US" b="1" dirty="0">
                <a:solidFill>
                  <a:srgbClr val="FF0000"/>
                </a:solidFill>
              </a:rPr>
              <a:t>Versus</a:t>
            </a:r>
            <a:r>
              <a:rPr lang="en-US" dirty="0">
                <a:solidFill>
                  <a:srgbClr val="00B050"/>
                </a:solidFill>
              </a:rPr>
              <a:t> 401K plans or the stock market </a:t>
            </a:r>
          </a:p>
        </p:txBody>
      </p:sp>
      <p:sp>
        <p:nvSpPr>
          <p:cNvPr id="3" name="Content Placeholder 2">
            <a:extLst>
              <a:ext uri="{FF2B5EF4-FFF2-40B4-BE49-F238E27FC236}">
                <a16:creationId xmlns:a16="http://schemas.microsoft.com/office/drawing/2014/main" id="{161F8BC0-8784-4B6E-AFF2-5D0063137224}"/>
              </a:ext>
            </a:extLst>
          </p:cNvPr>
          <p:cNvSpPr>
            <a:spLocks noGrp="1"/>
          </p:cNvSpPr>
          <p:nvPr>
            <p:ph idx="1"/>
          </p:nvPr>
        </p:nvSpPr>
        <p:spPr>
          <a:xfrm>
            <a:off x="457200" y="2362200"/>
            <a:ext cx="8229600" cy="4495800"/>
          </a:xfrm>
        </p:spPr>
        <p:txBody>
          <a:bodyPr>
            <a:normAutofit fontScale="77500" lnSpcReduction="20000"/>
          </a:bodyPr>
          <a:lstStyle/>
          <a:p>
            <a:r>
              <a:rPr lang="en-US" b="1" dirty="0"/>
              <a:t>Stocks, mutual fund, IRA’s,  or 401K’s investment plans have the ability to compound the interest of an investment, were on the investment properties do NOT compound the net income or the interest. Both forms of investments have there share of pro’s and con’s.</a:t>
            </a:r>
          </a:p>
          <a:p>
            <a:endParaRPr lang="en-US" b="1" dirty="0"/>
          </a:p>
          <a:p>
            <a:r>
              <a:rPr lang="en-US" b="1" dirty="0"/>
              <a:t>Compound interest</a:t>
            </a:r>
            <a:r>
              <a:rPr lang="en-US" dirty="0"/>
              <a:t> is the addition of </a:t>
            </a:r>
            <a:r>
              <a:rPr lang="en-US" b="1" dirty="0"/>
              <a:t>interest</a:t>
            </a:r>
            <a:r>
              <a:rPr lang="en-US" dirty="0"/>
              <a:t> to the principal sum of a loan or deposit, or in other words, </a:t>
            </a:r>
            <a:r>
              <a:rPr lang="en-US" b="1" dirty="0"/>
              <a:t>interest</a:t>
            </a:r>
            <a:r>
              <a:rPr lang="en-US" dirty="0"/>
              <a:t> on </a:t>
            </a:r>
            <a:r>
              <a:rPr lang="en-US" b="1" dirty="0"/>
              <a:t>interest</a:t>
            </a:r>
            <a:r>
              <a:rPr lang="en-US" dirty="0"/>
              <a:t>. It is the result of reinvesting </a:t>
            </a:r>
            <a:r>
              <a:rPr lang="en-US" b="1" dirty="0"/>
              <a:t>interest</a:t>
            </a:r>
            <a:r>
              <a:rPr lang="en-US" dirty="0"/>
              <a:t>, rather than paying it out, so that </a:t>
            </a:r>
            <a:r>
              <a:rPr lang="en-US" b="1" dirty="0"/>
              <a:t>interest</a:t>
            </a:r>
            <a:r>
              <a:rPr lang="en-US" dirty="0"/>
              <a:t> in the next period is then earned on the principal sum plus previously accumulated </a:t>
            </a:r>
            <a:r>
              <a:rPr lang="en-US" b="1" dirty="0"/>
              <a:t>interest</a:t>
            </a:r>
            <a:r>
              <a:rPr lang="en-US" dirty="0"/>
              <a:t>.</a:t>
            </a:r>
          </a:p>
        </p:txBody>
      </p:sp>
    </p:spTree>
    <p:extLst>
      <p:ext uri="{BB962C8B-B14F-4D97-AF65-F5344CB8AC3E}">
        <p14:creationId xmlns:p14="http://schemas.microsoft.com/office/powerpoint/2010/main" val="3654494341"/>
      </p:ext>
    </p:extLst>
  </p:cSld>
  <p:clrMapOvr>
    <a:masterClrMapping/>
  </p:clrMapOvr>
  <p:transition spd="med">
    <p:zoom dir="in"/>
    <p:sndAc>
      <p:stSnd>
        <p:snd r:embed="rId2" name="arrow.wav"/>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A03E-7A80-4063-98E1-5A31284068EA}"/>
              </a:ext>
            </a:extLst>
          </p:cNvPr>
          <p:cNvSpPr>
            <a:spLocks noGrp="1"/>
          </p:cNvSpPr>
          <p:nvPr>
            <p:ph type="title"/>
          </p:nvPr>
        </p:nvSpPr>
        <p:spPr/>
        <p:txBody>
          <a:bodyPr>
            <a:normAutofit fontScale="90000"/>
          </a:bodyPr>
          <a:lstStyle/>
          <a:p>
            <a:r>
              <a:rPr lang="en-US" dirty="0"/>
              <a:t>Stock Market –</a:t>
            </a:r>
            <a:r>
              <a:rPr lang="en-US" dirty="0">
                <a:solidFill>
                  <a:srgbClr val="FF0000"/>
                </a:solidFill>
              </a:rPr>
              <a:t>Versus</a:t>
            </a:r>
            <a:r>
              <a:rPr lang="en-US" dirty="0"/>
              <a:t>- Real Estate Investment properties</a:t>
            </a:r>
          </a:p>
        </p:txBody>
      </p:sp>
      <p:sp>
        <p:nvSpPr>
          <p:cNvPr id="3" name="Content Placeholder 2">
            <a:extLst>
              <a:ext uri="{FF2B5EF4-FFF2-40B4-BE49-F238E27FC236}">
                <a16:creationId xmlns:a16="http://schemas.microsoft.com/office/drawing/2014/main" id="{1F16DA37-C594-42A7-900D-6A8228B3064C}"/>
              </a:ext>
            </a:extLst>
          </p:cNvPr>
          <p:cNvSpPr>
            <a:spLocks noGrp="1"/>
          </p:cNvSpPr>
          <p:nvPr>
            <p:ph idx="1"/>
          </p:nvPr>
        </p:nvSpPr>
        <p:spPr>
          <a:xfrm>
            <a:off x="457200" y="1524000"/>
            <a:ext cx="8229600" cy="4800599"/>
          </a:xfrm>
        </p:spPr>
        <p:txBody>
          <a:bodyPr>
            <a:normAutofit fontScale="85000" lnSpcReduction="20000"/>
          </a:bodyPr>
          <a:lstStyle/>
          <a:p>
            <a:r>
              <a:rPr lang="en-US" dirty="0"/>
              <a:t>Like I mentioned in the previous slide stocks or </a:t>
            </a:r>
            <a:r>
              <a:rPr lang="en-US" dirty="0">
                <a:solidFill>
                  <a:srgbClr val="FF0000"/>
                </a:solidFill>
              </a:rPr>
              <a:t>401K</a:t>
            </a:r>
            <a:r>
              <a:rPr lang="en-US" dirty="0"/>
              <a:t> plans have the ability to compound the interest in any individual stock or </a:t>
            </a:r>
            <a:r>
              <a:rPr lang="en-US" dirty="0">
                <a:solidFill>
                  <a:srgbClr val="FF0000"/>
                </a:solidFill>
              </a:rPr>
              <a:t>401K</a:t>
            </a:r>
            <a:r>
              <a:rPr lang="en-US" dirty="0"/>
              <a:t> plan can generate. </a:t>
            </a:r>
          </a:p>
          <a:p>
            <a:r>
              <a:rPr lang="en-US" b="1" dirty="0">
                <a:solidFill>
                  <a:srgbClr val="00B050"/>
                </a:solidFill>
              </a:rPr>
              <a:t>Example</a:t>
            </a:r>
            <a:endParaRPr lang="en-US" dirty="0">
              <a:solidFill>
                <a:srgbClr val="00B050"/>
              </a:solidFill>
            </a:endParaRPr>
          </a:p>
          <a:p>
            <a:r>
              <a:rPr lang="en-US" dirty="0"/>
              <a:t>In the previous slide I mentioned, 17 Idlewild Park, 3 family in Watervliet, nets </a:t>
            </a:r>
            <a:r>
              <a:rPr lang="en-US" b="1" dirty="0">
                <a:solidFill>
                  <a:srgbClr val="00B050"/>
                </a:solidFill>
              </a:rPr>
              <a:t>$1,950 </a:t>
            </a:r>
            <a:r>
              <a:rPr lang="en-US" dirty="0"/>
              <a:t>per month in income, with that income you could invest in </a:t>
            </a:r>
            <a:r>
              <a:rPr lang="en-US" dirty="0">
                <a:solidFill>
                  <a:srgbClr val="FF0000"/>
                </a:solidFill>
              </a:rPr>
              <a:t>401K</a:t>
            </a:r>
            <a:r>
              <a:rPr lang="en-US" dirty="0"/>
              <a:t> plan or solo </a:t>
            </a:r>
            <a:r>
              <a:rPr lang="en-US" dirty="0">
                <a:solidFill>
                  <a:srgbClr val="FF0000"/>
                </a:solidFill>
              </a:rPr>
              <a:t>401K</a:t>
            </a:r>
            <a:r>
              <a:rPr lang="en-US" dirty="0"/>
              <a:t> plan. You well still have positive cash flow, but, now you will create another source for investing.</a:t>
            </a:r>
          </a:p>
          <a:p>
            <a:r>
              <a:rPr lang="en-US" dirty="0"/>
              <a:t>This property can generate enough income per month to live and pay bills on, and also offer to invest some of the proceeds in the stock market or other investment options.</a:t>
            </a:r>
          </a:p>
        </p:txBody>
      </p:sp>
    </p:spTree>
    <p:extLst>
      <p:ext uri="{BB962C8B-B14F-4D97-AF65-F5344CB8AC3E}">
        <p14:creationId xmlns:p14="http://schemas.microsoft.com/office/powerpoint/2010/main" val="3939915856"/>
      </p:ext>
    </p:extLst>
  </p:cSld>
  <p:clrMapOvr>
    <a:masterClrMapping/>
  </p:clrMapOvr>
  <p:transition spd="med">
    <p:zoom dir="in"/>
    <p:sndAc>
      <p:stSnd>
        <p:snd r:embed="rId2" name="arrow.wav"/>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74280-24A0-4A57-8286-12E6502E9ED2}"/>
              </a:ext>
            </a:extLst>
          </p:cNvPr>
          <p:cNvSpPr>
            <a:spLocks noGrp="1"/>
          </p:cNvSpPr>
          <p:nvPr>
            <p:ph type="title"/>
          </p:nvPr>
        </p:nvSpPr>
        <p:spPr>
          <a:xfrm>
            <a:off x="0" y="914400"/>
            <a:ext cx="2114550" cy="5143500"/>
          </a:xfrm>
        </p:spPr>
        <p:txBody>
          <a:bodyPr>
            <a:normAutofit fontScale="90000"/>
          </a:bodyPr>
          <a:lstStyle/>
          <a:p>
            <a:r>
              <a:rPr lang="en-US" sz="2100" b="1" dirty="0">
                <a:solidFill>
                  <a:srgbClr val="00B050"/>
                </a:solidFill>
              </a:rPr>
              <a:t>This calculator shows that investing $5,000 per year,  which is around $450.00 per month out of the net income from any investment property that you purchase, this is what we call diversified assets.</a:t>
            </a:r>
            <a:br>
              <a:rPr lang="en-US" sz="2100" b="1" dirty="0">
                <a:solidFill>
                  <a:srgbClr val="00B050"/>
                </a:solidFill>
              </a:rPr>
            </a:br>
            <a:r>
              <a:rPr lang="en-US" sz="2100" b="1" dirty="0">
                <a:solidFill>
                  <a:srgbClr val="00B050"/>
                </a:solidFill>
                <a:hlinkClick r:id="rId3"/>
              </a:rPr>
              <a:t> </a:t>
            </a:r>
            <a:r>
              <a:rPr lang="en-US" sz="975" dirty="0">
                <a:hlinkClick r:id="rId3"/>
              </a:rPr>
              <a:t>https://www.calculator.net/401k-calculator.html?age=25&amp;income=50000&amp;balance=5000&amp;contribution=10&amp;ematch=50&amp;ematchend=3&amp;retirementage=65&amp;lifeexpectancy=85&amp;incomeincrease=3&amp;rate=6&amp;inflation=3&amp;hideirslimit=0&amp;type=1&amp;x=63&amp;y=20#top</a:t>
            </a:r>
            <a:endParaRPr lang="en-US" sz="975" b="1" dirty="0">
              <a:solidFill>
                <a:srgbClr val="00B050"/>
              </a:solidFill>
            </a:endParaRPr>
          </a:p>
        </p:txBody>
      </p:sp>
      <p:pic>
        <p:nvPicPr>
          <p:cNvPr id="21" name="Content Placeholder 20">
            <a:extLst>
              <a:ext uri="{FF2B5EF4-FFF2-40B4-BE49-F238E27FC236}">
                <a16:creationId xmlns:a16="http://schemas.microsoft.com/office/drawing/2014/main" id="{F6987A38-5C68-430C-9D8B-9D7CEC8366C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14551" y="609600"/>
            <a:ext cx="7029449" cy="6096000"/>
          </a:xfrm>
        </p:spPr>
      </p:pic>
      <p:sp>
        <p:nvSpPr>
          <p:cNvPr id="3" name="TextBox 2">
            <a:extLst>
              <a:ext uri="{FF2B5EF4-FFF2-40B4-BE49-F238E27FC236}">
                <a16:creationId xmlns:a16="http://schemas.microsoft.com/office/drawing/2014/main" id="{C0A78EF8-BE6B-4172-AFAD-A84DEA7B91D2}"/>
              </a:ext>
            </a:extLst>
          </p:cNvPr>
          <p:cNvSpPr txBox="1"/>
          <p:nvPr/>
        </p:nvSpPr>
        <p:spPr>
          <a:xfrm>
            <a:off x="1752600" y="-60930"/>
            <a:ext cx="6096000" cy="523220"/>
          </a:xfrm>
          <a:prstGeom prst="rect">
            <a:avLst/>
          </a:prstGeom>
          <a:noFill/>
        </p:spPr>
        <p:txBody>
          <a:bodyPr wrap="square" rtlCol="0">
            <a:spAutoFit/>
          </a:bodyPr>
          <a:lstStyle/>
          <a:p>
            <a:r>
              <a:rPr lang="en-US" sz="2800" b="1" dirty="0">
                <a:solidFill>
                  <a:srgbClr val="ED1B23"/>
                </a:solidFill>
              </a:rPr>
              <a:t>Stocks – Versus investment properties</a:t>
            </a:r>
          </a:p>
        </p:txBody>
      </p:sp>
      <p:pic>
        <p:nvPicPr>
          <p:cNvPr id="5" name="Picture 4">
            <a:extLst>
              <a:ext uri="{FF2B5EF4-FFF2-40B4-BE49-F238E27FC236}">
                <a16:creationId xmlns:a16="http://schemas.microsoft.com/office/drawing/2014/main" id="{CB91A025-AE13-44FC-8C6C-E51C856D6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0"/>
            <a:ext cx="1276350" cy="935340"/>
          </a:xfrm>
          <a:prstGeom prst="rect">
            <a:avLst/>
          </a:prstGeom>
        </p:spPr>
      </p:pic>
    </p:spTree>
    <p:extLst>
      <p:ext uri="{BB962C8B-B14F-4D97-AF65-F5344CB8AC3E}">
        <p14:creationId xmlns:p14="http://schemas.microsoft.com/office/powerpoint/2010/main" val="3742918193"/>
      </p:ext>
    </p:extLst>
  </p:cSld>
  <p:clrMapOvr>
    <a:masterClrMapping/>
  </p:clrMapOvr>
  <p:transition spd="med">
    <p:zoom dir="in"/>
    <p:sndAc>
      <p:stSnd>
        <p:snd r:embed="rId2" name="arrow.wav"/>
      </p:stSnd>
    </p:sndAc>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991600" cy="1143000"/>
          </a:xfrm>
        </p:spPr>
        <p:txBody>
          <a:bodyPr/>
          <a:lstStyle/>
          <a:p>
            <a:r>
              <a:rPr lang="en-US" b="1" dirty="0">
                <a:solidFill>
                  <a:srgbClr val="FF0000"/>
                </a:solidFill>
              </a:rPr>
              <a:t>*</a:t>
            </a:r>
            <a:r>
              <a:rPr lang="en-US" dirty="0">
                <a:solidFill>
                  <a:srgbClr val="023E88"/>
                </a:solidFill>
              </a:rPr>
              <a:t>MUNICIPALITIES PERMITS</a:t>
            </a:r>
            <a:r>
              <a:rPr lang="en-US" dirty="0">
                <a:solidFill>
                  <a:srgbClr val="FF0000"/>
                </a:solidFill>
              </a:rPr>
              <a:t>*</a:t>
            </a:r>
          </a:p>
        </p:txBody>
      </p:sp>
      <p:sp>
        <p:nvSpPr>
          <p:cNvPr id="3" name="Content Placeholder 2"/>
          <p:cNvSpPr>
            <a:spLocks noGrp="1"/>
          </p:cNvSpPr>
          <p:nvPr>
            <p:ph idx="1"/>
          </p:nvPr>
        </p:nvSpPr>
        <p:spPr>
          <a:xfrm>
            <a:off x="457200" y="1417638"/>
            <a:ext cx="8229600" cy="5135562"/>
          </a:xfrm>
        </p:spPr>
        <p:txBody>
          <a:bodyPr>
            <a:normAutofit fontScale="85000" lnSpcReduction="20000"/>
          </a:bodyPr>
          <a:lstStyle/>
          <a:p>
            <a:pPr marL="0" indent="0">
              <a:buNone/>
            </a:pPr>
            <a:r>
              <a:rPr lang="en-US" dirty="0"/>
              <a:t>Permits are needed on all major changes that are made to the property.  Individual permits are needed for: </a:t>
            </a:r>
          </a:p>
          <a:p>
            <a:r>
              <a:rPr lang="en-US" dirty="0"/>
              <a:t>Major construction floor plan change</a:t>
            </a:r>
          </a:p>
          <a:p>
            <a:r>
              <a:rPr lang="en-US" dirty="0"/>
              <a:t>Insulation (new walls)</a:t>
            </a:r>
          </a:p>
          <a:p>
            <a:r>
              <a:rPr lang="en-US" dirty="0"/>
              <a:t>All electrical</a:t>
            </a:r>
          </a:p>
          <a:p>
            <a:r>
              <a:rPr lang="en-US" dirty="0"/>
              <a:t>Water heaters</a:t>
            </a:r>
          </a:p>
          <a:p>
            <a:r>
              <a:rPr lang="en-US" dirty="0"/>
              <a:t>HVACs</a:t>
            </a:r>
          </a:p>
          <a:p>
            <a:r>
              <a:rPr lang="en-US" dirty="0"/>
              <a:t>All roofing</a:t>
            </a:r>
          </a:p>
          <a:p>
            <a:r>
              <a:rPr lang="en-US" dirty="0"/>
              <a:t>All siding</a:t>
            </a:r>
          </a:p>
          <a:p>
            <a:r>
              <a:rPr lang="en-US" dirty="0"/>
              <a:t>All foundation work</a:t>
            </a:r>
          </a:p>
          <a:p>
            <a:pPr marL="0" indent="0">
              <a:buNone/>
            </a:pPr>
            <a:r>
              <a:rPr lang="en-US" dirty="0"/>
              <a:t>These permits are necessary at all stages of completion. Without permits it would be very difficult to obtain a COC, (Certificate of Occupancy). </a:t>
            </a:r>
          </a:p>
        </p:txBody>
      </p:sp>
    </p:spTree>
  </p:cSld>
  <p:clrMapOvr>
    <a:masterClrMapping/>
  </p:clrMapOvr>
  <p:transition spd="med">
    <p:zoom dir="in"/>
    <p:sndAc>
      <p:stSnd>
        <p:snd r:embed="rId3" name="arrow.wav"/>
      </p:stSnd>
    </p:sndAc>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lstStyle/>
          <a:p>
            <a:r>
              <a:rPr lang="en-US" dirty="0">
                <a:solidFill>
                  <a:srgbClr val="023E88"/>
                </a:solidFill>
              </a:rPr>
              <a:t>MUNICIPALITIES PERMITS</a:t>
            </a:r>
          </a:p>
        </p:txBody>
      </p:sp>
      <p:sp>
        <p:nvSpPr>
          <p:cNvPr id="3" name="Content Placeholder 2"/>
          <p:cNvSpPr>
            <a:spLocks noGrp="1"/>
          </p:cNvSpPr>
          <p:nvPr>
            <p:ph idx="1"/>
          </p:nvPr>
        </p:nvSpPr>
        <p:spPr>
          <a:xfrm>
            <a:off x="457200" y="1417638"/>
            <a:ext cx="8229600" cy="5440362"/>
          </a:xfrm>
        </p:spPr>
        <p:txBody>
          <a:bodyPr>
            <a:normAutofit fontScale="92500" lnSpcReduction="10000"/>
          </a:bodyPr>
          <a:lstStyle/>
          <a:p>
            <a:pPr marL="0" indent="0">
              <a:buNone/>
            </a:pPr>
            <a:r>
              <a:rPr lang="en-US" dirty="0"/>
              <a:t>Certificate of Occupancy </a:t>
            </a:r>
          </a:p>
          <a:p>
            <a:r>
              <a:rPr lang="en-US" dirty="0"/>
              <a:t>CO is needed to sell the home once it is completed.</a:t>
            </a:r>
          </a:p>
          <a:p>
            <a:r>
              <a:rPr lang="en-US" dirty="0"/>
              <a:t>CO, states to the consumer (home owner) the property is free and clear of defects and is safe and up to code to occupy.</a:t>
            </a:r>
          </a:p>
          <a:p>
            <a:r>
              <a:rPr lang="en-US" dirty="0"/>
              <a:t>Most buyers will get a home inspection as well, its up to the home owner ( buyer) to complete their due diligence.</a:t>
            </a:r>
          </a:p>
          <a:p>
            <a:r>
              <a:rPr lang="en-US" dirty="0"/>
              <a:t>Check with you local municipality to determine what permits are necessary for you to obtain and at what stages to apply.  </a:t>
            </a:r>
          </a:p>
        </p:txBody>
      </p:sp>
    </p:spTree>
    <p:extLst>
      <p:ext uri="{BB962C8B-B14F-4D97-AF65-F5344CB8AC3E}">
        <p14:creationId xmlns:p14="http://schemas.microsoft.com/office/powerpoint/2010/main" val="3644307120"/>
      </p:ext>
    </p:extLst>
  </p:cSld>
  <p:clrMapOvr>
    <a:masterClrMapping/>
  </p:clrMapOvr>
  <p:transition spd="med">
    <p:zoom dir="in"/>
    <p:sndAc>
      <p:stSnd>
        <p:snd r:embed="rId3" name="arrow.wav"/>
      </p:stSnd>
    </p:sndAc>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608C1-A97D-4DA2-ACE0-4B5673089B3A}"/>
              </a:ext>
            </a:extLst>
          </p:cNvPr>
          <p:cNvSpPr>
            <a:spLocks noGrp="1"/>
          </p:cNvSpPr>
          <p:nvPr>
            <p:ph type="title"/>
          </p:nvPr>
        </p:nvSpPr>
        <p:spPr/>
        <p:txBody>
          <a:bodyPr/>
          <a:lstStyle/>
          <a:p>
            <a:r>
              <a:rPr lang="en-US" dirty="0">
                <a:solidFill>
                  <a:srgbClr val="002060"/>
                </a:solidFill>
              </a:rPr>
              <a:t>1 Mates Way ( Before )</a:t>
            </a:r>
          </a:p>
        </p:txBody>
      </p:sp>
      <p:pic>
        <p:nvPicPr>
          <p:cNvPr id="5" name="Content Placeholder 4">
            <a:extLst>
              <a:ext uri="{FF2B5EF4-FFF2-40B4-BE49-F238E27FC236}">
                <a16:creationId xmlns:a16="http://schemas.microsoft.com/office/drawing/2014/main" id="{115EEA4D-A850-43CA-B406-FBEE1D26BB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752600"/>
            <a:ext cx="4724400" cy="2618581"/>
          </a:xfrm>
        </p:spPr>
      </p:pic>
      <p:pic>
        <p:nvPicPr>
          <p:cNvPr id="7" name="Picture 6">
            <a:extLst>
              <a:ext uri="{FF2B5EF4-FFF2-40B4-BE49-F238E27FC236}">
                <a16:creationId xmlns:a16="http://schemas.microsoft.com/office/drawing/2014/main" id="{803F5A7D-0563-4488-9FA5-B45EDB627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1295400"/>
            <a:ext cx="8128000" cy="5562600"/>
          </a:xfrm>
          <a:prstGeom prst="rect">
            <a:avLst/>
          </a:prstGeom>
        </p:spPr>
      </p:pic>
    </p:spTree>
    <p:extLst>
      <p:ext uri="{BB962C8B-B14F-4D97-AF65-F5344CB8AC3E}">
        <p14:creationId xmlns:p14="http://schemas.microsoft.com/office/powerpoint/2010/main" val="3859739960"/>
      </p:ext>
    </p:extLst>
  </p:cSld>
  <p:clrMapOvr>
    <a:masterClrMapping/>
  </p:clrMapOvr>
  <p:transition spd="med">
    <p:zoom dir="in"/>
    <p:sndAc>
      <p:stSnd>
        <p:snd r:embed="rId2" name="arrow.wav"/>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01C9-E5CE-4035-AB70-A59C2E96536B}"/>
              </a:ext>
            </a:extLst>
          </p:cNvPr>
          <p:cNvSpPr>
            <a:spLocks noGrp="1"/>
          </p:cNvSpPr>
          <p:nvPr>
            <p:ph type="title"/>
          </p:nvPr>
        </p:nvSpPr>
        <p:spPr/>
        <p:txBody>
          <a:bodyPr/>
          <a:lstStyle/>
          <a:p>
            <a:r>
              <a:rPr lang="en-US" dirty="0">
                <a:solidFill>
                  <a:schemeClr val="accent1"/>
                </a:solidFill>
              </a:rPr>
              <a:t>Mates Way ( After )</a:t>
            </a:r>
          </a:p>
        </p:txBody>
      </p:sp>
      <p:pic>
        <p:nvPicPr>
          <p:cNvPr id="11" name="Content Placeholder 10">
            <a:extLst>
              <a:ext uri="{FF2B5EF4-FFF2-40B4-BE49-F238E27FC236}">
                <a16:creationId xmlns:a16="http://schemas.microsoft.com/office/drawing/2014/main" id="{4FDBBBC6-E4A5-4DFF-AD73-990B21D345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219200"/>
            <a:ext cx="8229600" cy="5364162"/>
          </a:xfrm>
        </p:spPr>
      </p:pic>
    </p:spTree>
    <p:extLst>
      <p:ext uri="{BB962C8B-B14F-4D97-AF65-F5344CB8AC3E}">
        <p14:creationId xmlns:p14="http://schemas.microsoft.com/office/powerpoint/2010/main" val="2730370811"/>
      </p:ext>
    </p:extLst>
  </p:cSld>
  <p:clrMapOvr>
    <a:masterClrMapping/>
  </p:clrMapOvr>
  <p:transition spd="med">
    <p:zoom dir="in"/>
    <p:sndAc>
      <p:stSnd>
        <p:snd r:embed="rId2" name="arrow.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dirty="0">
                <a:solidFill>
                  <a:schemeClr val="tx2"/>
                </a:solidFill>
              </a:rPr>
              <a:t>WHAT IS A </a:t>
            </a:r>
            <a:br>
              <a:rPr lang="en-US" dirty="0">
                <a:solidFill>
                  <a:schemeClr val="tx2"/>
                </a:solidFill>
              </a:rPr>
            </a:br>
            <a:r>
              <a:rPr lang="en-US" dirty="0">
                <a:solidFill>
                  <a:schemeClr val="tx2"/>
                </a:solidFill>
              </a:rPr>
              <a:t>BANK OWNED PROPERTY?</a:t>
            </a:r>
          </a:p>
        </p:txBody>
      </p:sp>
      <p:sp>
        <p:nvSpPr>
          <p:cNvPr id="3" name="Content Placeholder 2"/>
          <p:cNvSpPr>
            <a:spLocks noGrp="1"/>
          </p:cNvSpPr>
          <p:nvPr>
            <p:ph idx="1"/>
          </p:nvPr>
        </p:nvSpPr>
        <p:spPr>
          <a:xfrm>
            <a:off x="457200" y="1631852"/>
            <a:ext cx="8305800" cy="4522446"/>
          </a:xfrm>
        </p:spPr>
        <p:txBody>
          <a:bodyPr>
            <a:normAutofit/>
          </a:bodyPr>
          <a:lstStyle/>
          <a:p>
            <a:r>
              <a:rPr lang="en-US" sz="2800" dirty="0"/>
              <a:t>A </a:t>
            </a:r>
            <a:r>
              <a:rPr lang="en-US" sz="2800" b="1" dirty="0"/>
              <a:t>bank</a:t>
            </a:r>
            <a:r>
              <a:rPr lang="en-US" sz="2800" dirty="0"/>
              <a:t>-owned or real estate </a:t>
            </a:r>
            <a:r>
              <a:rPr lang="en-US" sz="2800" b="1" dirty="0"/>
              <a:t>owned</a:t>
            </a:r>
            <a:r>
              <a:rPr lang="en-US" sz="2800" dirty="0"/>
              <a:t> (REO) </a:t>
            </a:r>
            <a:r>
              <a:rPr lang="en-US" sz="2800" b="1" dirty="0"/>
              <a:t>property: </a:t>
            </a:r>
            <a:endParaRPr lang="en-US" sz="2800" dirty="0"/>
          </a:p>
          <a:p>
            <a:pPr lvl="1"/>
            <a:r>
              <a:rPr lang="en-US" sz="2400" dirty="0"/>
              <a:t>Individual loses title possession through foreclosure process.</a:t>
            </a:r>
          </a:p>
          <a:p>
            <a:pPr lvl="1"/>
            <a:r>
              <a:rPr lang="en-US" sz="2400" dirty="0"/>
              <a:t>Bank regains title possession.</a:t>
            </a:r>
          </a:p>
          <a:p>
            <a:pPr lvl="1"/>
            <a:r>
              <a:rPr lang="en-US" sz="2400" dirty="0"/>
              <a:t>Promissory note is the legal instrument lost by owner through completion of foreclosure process. </a:t>
            </a:r>
          </a:p>
          <a:p>
            <a:pPr lvl="1"/>
            <a:r>
              <a:rPr lang="en-US" sz="2400" dirty="0"/>
              <a:t>Property is publicly auctioned at the county or listed by the bank on the MLS.</a:t>
            </a:r>
          </a:p>
          <a:p>
            <a:pPr lvl="1"/>
            <a:r>
              <a:rPr lang="en-US" sz="2400" dirty="0"/>
              <a:t>This process could take up to 3 years or more.</a:t>
            </a:r>
          </a:p>
          <a:p>
            <a:pPr marL="457200" lvl="1" indent="0">
              <a:buNone/>
            </a:pPr>
            <a:endParaRPr lang="en-US" dirty="0"/>
          </a:p>
        </p:txBody>
      </p:sp>
      <p:sp>
        <p:nvSpPr>
          <p:cNvPr id="4" name="TextBox 3">
            <a:extLst>
              <a:ext uri="{FF2B5EF4-FFF2-40B4-BE49-F238E27FC236}">
                <a16:creationId xmlns:a16="http://schemas.microsoft.com/office/drawing/2014/main" id="{33DD2EBD-45F0-4320-918A-73FADB19818C}"/>
              </a:ext>
            </a:extLst>
          </p:cNvPr>
          <p:cNvSpPr txBox="1"/>
          <p:nvPr/>
        </p:nvSpPr>
        <p:spPr>
          <a:xfrm>
            <a:off x="381000" y="5736416"/>
            <a:ext cx="8229600" cy="830997"/>
          </a:xfrm>
          <a:prstGeom prst="rect">
            <a:avLst/>
          </a:prstGeom>
          <a:noFill/>
        </p:spPr>
        <p:txBody>
          <a:bodyPr wrap="square" rtlCol="0">
            <a:spAutoFit/>
          </a:bodyPr>
          <a:lstStyle/>
          <a:p>
            <a:pPr algn="ctr"/>
            <a:r>
              <a:rPr lang="en-US" sz="2400" i="1" dirty="0"/>
              <a:t>We will be referencing my personal experience with this from my project at 6 McelWain Ave in Cohoes, N.Y.</a:t>
            </a:r>
          </a:p>
        </p:txBody>
      </p:sp>
    </p:spTree>
  </p:cSld>
  <p:clrMapOvr>
    <a:masterClrMapping/>
  </p:clrMapOvr>
  <p:transition spd="med">
    <p:zoom dir="in"/>
    <p:sndAc>
      <p:stSnd>
        <p:snd r:embed="rId3" name="arrow.wav"/>
      </p:stSnd>
    </p:sndAc>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A003-221E-4EA9-9EC2-024E4D95396D}"/>
              </a:ext>
            </a:extLst>
          </p:cNvPr>
          <p:cNvSpPr>
            <a:spLocks noGrp="1"/>
          </p:cNvSpPr>
          <p:nvPr>
            <p:ph type="title"/>
          </p:nvPr>
        </p:nvSpPr>
        <p:spPr/>
        <p:txBody>
          <a:bodyPr/>
          <a:lstStyle/>
          <a:p>
            <a:r>
              <a:rPr lang="en-US" dirty="0">
                <a:solidFill>
                  <a:schemeClr val="accent1"/>
                </a:solidFill>
              </a:rPr>
              <a:t>Mates Way ( Before )</a:t>
            </a:r>
          </a:p>
        </p:txBody>
      </p:sp>
      <p:pic>
        <p:nvPicPr>
          <p:cNvPr id="5" name="Content Placeholder 4">
            <a:extLst>
              <a:ext uri="{FF2B5EF4-FFF2-40B4-BE49-F238E27FC236}">
                <a16:creationId xmlns:a16="http://schemas.microsoft.com/office/drawing/2014/main" id="{FAC43D41-0F82-4766-9281-B29F4BD65B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19200"/>
            <a:ext cx="9144000" cy="5638800"/>
          </a:xfrm>
        </p:spPr>
      </p:pic>
    </p:spTree>
    <p:extLst>
      <p:ext uri="{BB962C8B-B14F-4D97-AF65-F5344CB8AC3E}">
        <p14:creationId xmlns:p14="http://schemas.microsoft.com/office/powerpoint/2010/main" val="1331786263"/>
      </p:ext>
    </p:extLst>
  </p:cSld>
  <p:clrMapOvr>
    <a:masterClrMapping/>
  </p:clrMapOvr>
  <p:transition spd="med">
    <p:zoom dir="in"/>
    <p:sndAc>
      <p:stSnd>
        <p:snd r:embed="rId2" name="arrow.wav"/>
      </p:stSnd>
    </p:sndAc>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8CFE8-B62E-4313-ACE7-620315C86209}"/>
              </a:ext>
            </a:extLst>
          </p:cNvPr>
          <p:cNvSpPr>
            <a:spLocks noGrp="1"/>
          </p:cNvSpPr>
          <p:nvPr>
            <p:ph type="title"/>
          </p:nvPr>
        </p:nvSpPr>
        <p:spPr>
          <a:xfrm>
            <a:off x="457200" y="0"/>
            <a:ext cx="8229600" cy="869951"/>
          </a:xfrm>
        </p:spPr>
        <p:txBody>
          <a:bodyPr/>
          <a:lstStyle/>
          <a:p>
            <a:r>
              <a:rPr lang="en-US" dirty="0">
                <a:solidFill>
                  <a:schemeClr val="accent1"/>
                </a:solidFill>
              </a:rPr>
              <a:t>Mates Way ( After )</a:t>
            </a:r>
          </a:p>
        </p:txBody>
      </p:sp>
      <p:pic>
        <p:nvPicPr>
          <p:cNvPr id="21" name="Content Placeholder 20">
            <a:extLst>
              <a:ext uri="{FF2B5EF4-FFF2-40B4-BE49-F238E27FC236}">
                <a16:creationId xmlns:a16="http://schemas.microsoft.com/office/drawing/2014/main" id="{0ABB03DA-DB9E-47B6-A78D-E75C539FED6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300662" y="2174303"/>
            <a:ext cx="4525963" cy="3379345"/>
          </a:xfrm>
        </p:spPr>
      </p:pic>
      <p:pic>
        <p:nvPicPr>
          <p:cNvPr id="23" name="Picture 22">
            <a:extLst>
              <a:ext uri="{FF2B5EF4-FFF2-40B4-BE49-F238E27FC236}">
                <a16:creationId xmlns:a16="http://schemas.microsoft.com/office/drawing/2014/main" id="{D34B8520-EDC2-4AE2-A604-7DFF034E7C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00164" y="441723"/>
            <a:ext cx="6126957" cy="6705600"/>
          </a:xfrm>
          <a:prstGeom prst="rect">
            <a:avLst/>
          </a:prstGeom>
        </p:spPr>
      </p:pic>
    </p:spTree>
    <p:extLst>
      <p:ext uri="{BB962C8B-B14F-4D97-AF65-F5344CB8AC3E}">
        <p14:creationId xmlns:p14="http://schemas.microsoft.com/office/powerpoint/2010/main" val="4216111095"/>
      </p:ext>
    </p:extLst>
  </p:cSld>
  <p:clrMapOvr>
    <a:masterClrMapping/>
  </p:clrMapOvr>
  <p:transition spd="med">
    <p:zoom dir="in"/>
    <p:sndAc>
      <p:stSnd>
        <p:snd r:embed="rId2" name="arrow.wav"/>
      </p:stSnd>
    </p:sndAc>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814DD-3B65-440A-99D1-84A0AFCC0069}"/>
              </a:ext>
            </a:extLst>
          </p:cNvPr>
          <p:cNvSpPr>
            <a:spLocks noGrp="1"/>
          </p:cNvSpPr>
          <p:nvPr>
            <p:ph type="title"/>
          </p:nvPr>
        </p:nvSpPr>
        <p:spPr/>
        <p:txBody>
          <a:bodyPr/>
          <a:lstStyle/>
          <a:p>
            <a:r>
              <a:rPr lang="en-US" dirty="0">
                <a:solidFill>
                  <a:srgbClr val="002060"/>
                </a:solidFill>
              </a:rPr>
              <a:t>Mates Way Purchase Price</a:t>
            </a:r>
          </a:p>
        </p:txBody>
      </p:sp>
      <p:sp>
        <p:nvSpPr>
          <p:cNvPr id="3" name="Content Placeholder 2">
            <a:extLst>
              <a:ext uri="{FF2B5EF4-FFF2-40B4-BE49-F238E27FC236}">
                <a16:creationId xmlns:a16="http://schemas.microsoft.com/office/drawing/2014/main" id="{6C5B0388-EF27-4401-8195-39B4A7E21AB2}"/>
              </a:ext>
            </a:extLst>
          </p:cNvPr>
          <p:cNvSpPr>
            <a:spLocks noGrp="1"/>
          </p:cNvSpPr>
          <p:nvPr>
            <p:ph idx="1"/>
          </p:nvPr>
        </p:nvSpPr>
        <p:spPr>
          <a:xfrm>
            <a:off x="0" y="1143000"/>
            <a:ext cx="9144000" cy="5867400"/>
          </a:xfrm>
        </p:spPr>
        <p:txBody>
          <a:bodyPr/>
          <a:lstStyle/>
          <a:p>
            <a:r>
              <a:rPr lang="en-US" dirty="0"/>
              <a:t>Purchased property for </a:t>
            </a:r>
            <a:r>
              <a:rPr lang="en-US" dirty="0">
                <a:solidFill>
                  <a:srgbClr val="FF0000"/>
                </a:solidFill>
              </a:rPr>
              <a:t>$232,000</a:t>
            </a:r>
          </a:p>
          <a:p>
            <a:r>
              <a:rPr lang="en-US" dirty="0"/>
              <a:t>Holding cost include All taxes per month </a:t>
            </a:r>
            <a:r>
              <a:rPr lang="en-US" dirty="0">
                <a:solidFill>
                  <a:srgbClr val="FF0000"/>
                </a:solidFill>
              </a:rPr>
              <a:t>$590</a:t>
            </a:r>
          </a:p>
          <a:p>
            <a:r>
              <a:rPr lang="en-US" dirty="0"/>
              <a:t>Utilities per month   </a:t>
            </a:r>
            <a:r>
              <a:rPr lang="en-US" dirty="0">
                <a:solidFill>
                  <a:srgbClr val="FF0000"/>
                </a:solidFill>
              </a:rPr>
              <a:t>$80.00</a:t>
            </a:r>
          </a:p>
          <a:p>
            <a:r>
              <a:rPr lang="en-US" dirty="0"/>
              <a:t>Closing cost  </a:t>
            </a:r>
            <a:r>
              <a:rPr lang="en-US" dirty="0">
                <a:solidFill>
                  <a:srgbClr val="FF0000"/>
                </a:solidFill>
              </a:rPr>
              <a:t>$2,400</a:t>
            </a:r>
          </a:p>
          <a:p>
            <a:r>
              <a:rPr lang="en-US" dirty="0"/>
              <a:t>Rehab cost   </a:t>
            </a:r>
            <a:r>
              <a:rPr lang="en-US" dirty="0">
                <a:solidFill>
                  <a:srgbClr val="FF0000"/>
                </a:solidFill>
              </a:rPr>
              <a:t>$52,000</a:t>
            </a:r>
          </a:p>
          <a:p>
            <a:r>
              <a:rPr lang="en-US" dirty="0"/>
              <a:t>Replaced, Roof, Furnace &amp; A/C, Water heater, Bay windows, Entire kitchen, appliances, All flooring, All vanity’s, all toilets, entire inside painted, All plumbing fixtures &amp; plumbing, All lighting fixtures, garage doors, All door hinges and locks.</a:t>
            </a:r>
          </a:p>
          <a:p>
            <a:endParaRPr lang="en-US" dirty="0"/>
          </a:p>
        </p:txBody>
      </p:sp>
    </p:spTree>
    <p:extLst>
      <p:ext uri="{BB962C8B-B14F-4D97-AF65-F5344CB8AC3E}">
        <p14:creationId xmlns:p14="http://schemas.microsoft.com/office/powerpoint/2010/main" val="3197522215"/>
      </p:ext>
    </p:extLst>
  </p:cSld>
  <p:clrMapOvr>
    <a:masterClrMapping/>
  </p:clrMapOvr>
  <p:transition spd="med">
    <p:zoom dir="in"/>
    <p:sndAc>
      <p:stSnd>
        <p:snd r:embed="rId2" name="arrow.wav"/>
      </p:stSnd>
    </p:sndAc>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6B-2A3C-4672-A69E-6BC78FBDEF34}"/>
              </a:ext>
            </a:extLst>
          </p:cNvPr>
          <p:cNvSpPr>
            <a:spLocks noGrp="1"/>
          </p:cNvSpPr>
          <p:nvPr>
            <p:ph type="title"/>
          </p:nvPr>
        </p:nvSpPr>
        <p:spPr>
          <a:xfrm>
            <a:off x="462844" y="-304800"/>
            <a:ext cx="8229600" cy="1143000"/>
          </a:xfrm>
        </p:spPr>
        <p:txBody>
          <a:bodyPr/>
          <a:lstStyle/>
          <a:p>
            <a:r>
              <a:rPr lang="en-US" dirty="0"/>
              <a:t>Mates Way</a:t>
            </a:r>
          </a:p>
        </p:txBody>
      </p:sp>
      <p:sp>
        <p:nvSpPr>
          <p:cNvPr id="3" name="Content Placeholder 2">
            <a:extLst>
              <a:ext uri="{FF2B5EF4-FFF2-40B4-BE49-F238E27FC236}">
                <a16:creationId xmlns:a16="http://schemas.microsoft.com/office/drawing/2014/main" id="{6427D648-A3E9-45A1-B2ED-45F56D451DE2}"/>
              </a:ext>
            </a:extLst>
          </p:cNvPr>
          <p:cNvSpPr>
            <a:spLocks noGrp="1"/>
          </p:cNvSpPr>
          <p:nvPr>
            <p:ph idx="1"/>
          </p:nvPr>
        </p:nvSpPr>
        <p:spPr>
          <a:xfrm>
            <a:off x="457200" y="609600"/>
            <a:ext cx="8229600" cy="6096000"/>
          </a:xfrm>
        </p:spPr>
        <p:txBody>
          <a:bodyPr>
            <a:normAutofit lnSpcReduction="10000"/>
          </a:bodyPr>
          <a:lstStyle/>
          <a:p>
            <a:r>
              <a:rPr lang="en-US" dirty="0"/>
              <a:t>Joint venture with another locale brokerage company.</a:t>
            </a:r>
          </a:p>
          <a:p>
            <a:r>
              <a:rPr lang="en-US" dirty="0"/>
              <a:t>AVR ( After Repair Value ) </a:t>
            </a:r>
            <a:r>
              <a:rPr lang="en-US" dirty="0">
                <a:solidFill>
                  <a:srgbClr val="00B050"/>
                </a:solidFill>
              </a:rPr>
              <a:t>$305,000-$325,000</a:t>
            </a:r>
          </a:p>
          <a:p>
            <a:r>
              <a:rPr lang="en-US" dirty="0">
                <a:solidFill>
                  <a:srgbClr val="00B050"/>
                </a:solidFill>
              </a:rPr>
              <a:t>Actual sale price   $287,500      </a:t>
            </a:r>
            <a:r>
              <a:rPr lang="en-US" b="1" u="sng" dirty="0">
                <a:solidFill>
                  <a:srgbClr val="ED1B23"/>
                </a:solidFill>
              </a:rPr>
              <a:t>SOLD</a:t>
            </a:r>
          </a:p>
          <a:p>
            <a:r>
              <a:rPr lang="en-US" dirty="0"/>
              <a:t>Acquired property </a:t>
            </a:r>
            <a:r>
              <a:rPr lang="en-US" dirty="0">
                <a:solidFill>
                  <a:srgbClr val="FF0000"/>
                </a:solidFill>
              </a:rPr>
              <a:t>$232,000</a:t>
            </a:r>
          </a:p>
          <a:p>
            <a:r>
              <a:rPr lang="en-US" dirty="0"/>
              <a:t>All holding cost      </a:t>
            </a:r>
            <a:r>
              <a:rPr lang="en-US" dirty="0">
                <a:solidFill>
                  <a:srgbClr val="FF0000"/>
                </a:solidFill>
              </a:rPr>
              <a:t>$2,800</a:t>
            </a:r>
          </a:p>
          <a:p>
            <a:r>
              <a:rPr lang="en-US" dirty="0"/>
              <a:t>Repaired cost         </a:t>
            </a:r>
            <a:r>
              <a:rPr lang="en-US" dirty="0">
                <a:solidFill>
                  <a:srgbClr val="FF0000"/>
                </a:solidFill>
              </a:rPr>
              <a:t>$52,000</a:t>
            </a:r>
          </a:p>
          <a:p>
            <a:r>
              <a:rPr lang="en-US" dirty="0"/>
              <a:t>Total                        </a:t>
            </a:r>
            <a:r>
              <a:rPr lang="en-US" dirty="0">
                <a:solidFill>
                  <a:srgbClr val="FF0000"/>
                </a:solidFill>
              </a:rPr>
              <a:t>$286,800</a:t>
            </a:r>
          </a:p>
          <a:p>
            <a:r>
              <a:rPr lang="en-US" dirty="0"/>
              <a:t>Approx. NET           </a:t>
            </a:r>
            <a:r>
              <a:rPr lang="en-US" dirty="0">
                <a:solidFill>
                  <a:srgbClr val="ED1B23"/>
                </a:solidFill>
              </a:rPr>
              <a:t>$-700.00</a:t>
            </a:r>
          </a:p>
          <a:p>
            <a:r>
              <a:rPr lang="en-US" dirty="0">
                <a:solidFill>
                  <a:srgbClr val="ED1B23"/>
                </a:solidFill>
              </a:rPr>
              <a:t>Minus 2.5% buyer agent</a:t>
            </a:r>
          </a:p>
          <a:p>
            <a:r>
              <a:rPr lang="en-US" dirty="0"/>
              <a:t>This flip was in the  </a:t>
            </a:r>
            <a:r>
              <a:rPr lang="en-US" dirty="0">
                <a:solidFill>
                  <a:srgbClr val="ED1B23"/>
                </a:solidFill>
              </a:rPr>
              <a:t>Red,  * </a:t>
            </a:r>
            <a:r>
              <a:rPr lang="en-US" b="1" u="sng" dirty="0">
                <a:solidFill>
                  <a:srgbClr val="ED1B23"/>
                </a:solidFill>
              </a:rPr>
              <a:t>WE over PAID*</a:t>
            </a:r>
            <a:endParaRPr lang="en-US" b="1" u="sng" dirty="0"/>
          </a:p>
          <a:p>
            <a:endParaRPr lang="en-US" dirty="0"/>
          </a:p>
        </p:txBody>
      </p:sp>
    </p:spTree>
    <p:extLst>
      <p:ext uri="{BB962C8B-B14F-4D97-AF65-F5344CB8AC3E}">
        <p14:creationId xmlns:p14="http://schemas.microsoft.com/office/powerpoint/2010/main" val="4228742301"/>
      </p:ext>
    </p:extLst>
  </p:cSld>
  <p:clrMapOvr>
    <a:masterClrMapping/>
  </p:clrMapOvr>
  <p:transition spd="med">
    <p:zoom dir="in"/>
    <p:sndAc>
      <p:stSnd>
        <p:snd r:embed="rId2" name="arrow.wav"/>
      </p:stSnd>
    </p:sndAc>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95400"/>
          </a:xfrm>
        </p:spPr>
        <p:txBody>
          <a:bodyPr>
            <a:normAutofit fontScale="90000"/>
          </a:bodyPr>
          <a:lstStyle/>
          <a:p>
            <a:r>
              <a:rPr lang="en-US" dirty="0">
                <a:solidFill>
                  <a:srgbClr val="FF0000"/>
                </a:solidFill>
              </a:rPr>
              <a:t>County Court Auction </a:t>
            </a:r>
            <a:br>
              <a:rPr lang="en-US" dirty="0">
                <a:solidFill>
                  <a:srgbClr val="023E88"/>
                </a:solidFill>
              </a:rPr>
            </a:br>
            <a:r>
              <a:rPr lang="en-US" sz="4000" dirty="0">
                <a:solidFill>
                  <a:srgbClr val="023E88"/>
                </a:solidFill>
              </a:rPr>
              <a:t>PERSONAL Owner Occupied  FIX AND HOLD</a:t>
            </a:r>
          </a:p>
        </p:txBody>
      </p:sp>
      <p:sp>
        <p:nvSpPr>
          <p:cNvPr id="3" name="Content Placeholder 2"/>
          <p:cNvSpPr>
            <a:spLocks noGrp="1"/>
          </p:cNvSpPr>
          <p:nvPr>
            <p:ph idx="1"/>
          </p:nvPr>
        </p:nvSpPr>
        <p:spPr>
          <a:xfrm>
            <a:off x="152400" y="1600200"/>
            <a:ext cx="8839200" cy="5238929"/>
          </a:xfrm>
        </p:spPr>
        <p:txBody>
          <a:bodyPr>
            <a:normAutofit/>
          </a:bodyPr>
          <a:lstStyle/>
          <a:p>
            <a:pPr marL="0" indent="0">
              <a:buNone/>
            </a:pPr>
            <a:r>
              <a:rPr lang="en-US" sz="2400" dirty="0"/>
              <a:t> Blue Jay Way- 2,800 Sq. Ft  4 Bed 3 Bath, 3 car garage colonial.</a:t>
            </a:r>
          </a:p>
          <a:p>
            <a:r>
              <a:rPr lang="en-US" sz="2400" dirty="0"/>
              <a:t>Intended to be a Fix and Flip project. </a:t>
            </a:r>
          </a:p>
          <a:p>
            <a:r>
              <a:rPr lang="en-US" sz="2400" dirty="0"/>
              <a:t>Purchased 12/03/2015 at Saratoga County Court House.</a:t>
            </a:r>
          </a:p>
          <a:p>
            <a:r>
              <a:rPr lang="en-US" sz="2400" dirty="0"/>
              <a:t>I was the only bidder, Bidding started at $328,000 – previous owner owed $472,850</a:t>
            </a:r>
          </a:p>
          <a:p>
            <a:pPr lvl="1"/>
            <a:r>
              <a:rPr lang="en-US" sz="2000" dirty="0"/>
              <a:t>The attorney conducting the auction excepted my bid of $329,000. </a:t>
            </a:r>
          </a:p>
          <a:p>
            <a:pPr lvl="1"/>
            <a:r>
              <a:rPr lang="en-US" sz="2000" dirty="0"/>
              <a:t>I also negotiated to finance the property with her and the bank right at the same location. They accepted.</a:t>
            </a:r>
          </a:p>
          <a:p>
            <a:r>
              <a:rPr lang="en-US" sz="2400" u="sng" dirty="0">
                <a:solidFill>
                  <a:srgbClr val="FF0000"/>
                </a:solidFill>
              </a:rPr>
              <a:t>Normally </a:t>
            </a:r>
            <a:r>
              <a:rPr lang="en-US" sz="2400" dirty="0"/>
              <a:t>all auctions are paid in cash within 30 days of Auction being completed. Or you forfeit your 10% deposit.</a:t>
            </a:r>
          </a:p>
        </p:txBody>
      </p:sp>
      <p:sp>
        <p:nvSpPr>
          <p:cNvPr id="4" name="TextBox 3">
            <a:extLst>
              <a:ext uri="{FF2B5EF4-FFF2-40B4-BE49-F238E27FC236}">
                <a16:creationId xmlns:a16="http://schemas.microsoft.com/office/drawing/2014/main" id="{1203CE2E-4C22-4EE1-BF6E-FD99C27CB196}"/>
              </a:ext>
            </a:extLst>
          </p:cNvPr>
          <p:cNvSpPr txBox="1"/>
          <p:nvPr/>
        </p:nvSpPr>
        <p:spPr>
          <a:xfrm>
            <a:off x="457200" y="5410200"/>
            <a:ext cx="8229600" cy="1200329"/>
          </a:xfrm>
          <a:prstGeom prst="rect">
            <a:avLst/>
          </a:prstGeom>
          <a:noFill/>
        </p:spPr>
        <p:txBody>
          <a:bodyPr wrap="square" rtlCol="0">
            <a:spAutoFit/>
          </a:bodyPr>
          <a:lstStyle/>
          <a:p>
            <a:pPr algn="ctr"/>
            <a:r>
              <a:rPr lang="en-US" sz="2400" i="1" dirty="0"/>
              <a:t>After showing the property to my wife two days later we decided to make the property our personal home instead of flipping.</a:t>
            </a:r>
          </a:p>
          <a:p>
            <a:pPr algn="ctr"/>
            <a:endParaRPr lang="en-US" sz="2400" i="1" dirty="0"/>
          </a:p>
        </p:txBody>
      </p:sp>
    </p:spTree>
  </p:cSld>
  <p:clrMapOvr>
    <a:masterClrMapping/>
  </p:clrMapOvr>
  <p:transition spd="med">
    <p:zoom dir="in"/>
    <p:sndAc>
      <p:stSnd>
        <p:snd r:embed="rId3" name="arrow.wav"/>
      </p:stSnd>
    </p:sndAc>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763000" cy="1143000"/>
          </a:xfrm>
        </p:spPr>
        <p:txBody>
          <a:bodyPr>
            <a:normAutofit fontScale="90000"/>
          </a:bodyPr>
          <a:lstStyle/>
          <a:p>
            <a:r>
              <a:rPr lang="en-US" dirty="0">
                <a:solidFill>
                  <a:srgbClr val="023E88"/>
                </a:solidFill>
              </a:rPr>
              <a:t> BLUE JAY WAY</a:t>
            </a:r>
            <a:br>
              <a:rPr lang="en-US" dirty="0">
                <a:solidFill>
                  <a:srgbClr val="023E88"/>
                </a:solidFill>
              </a:rPr>
            </a:br>
            <a:r>
              <a:rPr lang="en-US" dirty="0">
                <a:solidFill>
                  <a:srgbClr val="023E88"/>
                </a:solidFill>
              </a:rPr>
              <a:t>REPAIR COST</a:t>
            </a:r>
          </a:p>
        </p:txBody>
      </p:sp>
      <p:sp>
        <p:nvSpPr>
          <p:cNvPr id="3" name="Content Placeholder 2"/>
          <p:cNvSpPr>
            <a:spLocks noGrp="1"/>
          </p:cNvSpPr>
          <p:nvPr>
            <p:ph idx="1"/>
          </p:nvPr>
        </p:nvSpPr>
        <p:spPr>
          <a:xfrm>
            <a:off x="0" y="1417638"/>
            <a:ext cx="9144000" cy="5440362"/>
          </a:xfrm>
        </p:spPr>
        <p:txBody>
          <a:bodyPr>
            <a:normAutofit lnSpcReduction="10000"/>
          </a:bodyPr>
          <a:lstStyle/>
          <a:p>
            <a:pPr algn="just"/>
            <a:r>
              <a:rPr lang="en-US" sz="2800" dirty="0"/>
              <a:t>New hardwood floors entire first floor         </a:t>
            </a:r>
            <a:r>
              <a:rPr lang="en-US" sz="2800" dirty="0">
                <a:solidFill>
                  <a:srgbClr val="FF0000"/>
                </a:solidFill>
              </a:rPr>
              <a:t>$5,400</a:t>
            </a:r>
          </a:p>
          <a:p>
            <a:pPr algn="just"/>
            <a:r>
              <a:rPr lang="en-US" sz="2800" dirty="0"/>
              <a:t>Granite counters Kitchen and Bathroom      </a:t>
            </a:r>
            <a:r>
              <a:rPr lang="en-US" sz="2800" dirty="0">
                <a:solidFill>
                  <a:srgbClr val="FF0000"/>
                </a:solidFill>
              </a:rPr>
              <a:t>$5,100</a:t>
            </a:r>
          </a:p>
          <a:p>
            <a:pPr algn="just"/>
            <a:r>
              <a:rPr lang="en-US" sz="2800" dirty="0"/>
              <a:t>Kitchen back splash Tile                                   </a:t>
            </a:r>
            <a:r>
              <a:rPr lang="en-US" sz="2800" dirty="0">
                <a:solidFill>
                  <a:srgbClr val="FF0000"/>
                </a:solidFill>
              </a:rPr>
              <a:t>$2,000</a:t>
            </a:r>
          </a:p>
          <a:p>
            <a:pPr algn="just"/>
            <a:r>
              <a:rPr lang="en-US" sz="2800" dirty="0"/>
              <a:t>Custom paint job entire inside materials      </a:t>
            </a:r>
            <a:r>
              <a:rPr lang="en-US" sz="2800" dirty="0">
                <a:solidFill>
                  <a:srgbClr val="FF0000"/>
                </a:solidFill>
              </a:rPr>
              <a:t>$1,500</a:t>
            </a:r>
          </a:p>
          <a:p>
            <a:pPr algn="just"/>
            <a:r>
              <a:rPr lang="en-US" sz="2800" dirty="0"/>
              <a:t>All appliances               </a:t>
            </a:r>
            <a:r>
              <a:rPr lang="en-US" sz="2800" dirty="0">
                <a:solidFill>
                  <a:srgbClr val="FF0000"/>
                </a:solidFill>
              </a:rPr>
              <a:t>$6,500</a:t>
            </a:r>
          </a:p>
          <a:p>
            <a:pPr algn="just"/>
            <a:r>
              <a:rPr lang="en-US" sz="2800" dirty="0"/>
              <a:t>Pool liner and repair    </a:t>
            </a:r>
            <a:r>
              <a:rPr lang="en-US" sz="2800" dirty="0">
                <a:solidFill>
                  <a:srgbClr val="FF0000"/>
                </a:solidFill>
              </a:rPr>
              <a:t>$4,500</a:t>
            </a:r>
          </a:p>
          <a:p>
            <a:pPr algn="just"/>
            <a:r>
              <a:rPr lang="en-US" sz="2800" dirty="0"/>
              <a:t>Landscaping                  </a:t>
            </a:r>
            <a:r>
              <a:rPr lang="en-US" sz="2800" dirty="0">
                <a:solidFill>
                  <a:srgbClr val="FF0000"/>
                </a:solidFill>
              </a:rPr>
              <a:t>$2,000</a:t>
            </a:r>
          </a:p>
          <a:p>
            <a:pPr algn="just"/>
            <a:r>
              <a:rPr lang="en-US" sz="2800" dirty="0"/>
              <a:t>New deck                      </a:t>
            </a:r>
            <a:r>
              <a:rPr lang="en-US" sz="2800" dirty="0">
                <a:solidFill>
                  <a:srgbClr val="FF0000"/>
                </a:solidFill>
              </a:rPr>
              <a:t>$7,200</a:t>
            </a:r>
          </a:p>
          <a:p>
            <a:pPr algn="just"/>
            <a:r>
              <a:rPr lang="en-US" sz="2800" dirty="0"/>
              <a:t>New driveway              </a:t>
            </a:r>
            <a:r>
              <a:rPr lang="en-US" sz="2800" dirty="0">
                <a:solidFill>
                  <a:srgbClr val="FF0000"/>
                </a:solidFill>
              </a:rPr>
              <a:t>$5,200</a:t>
            </a:r>
          </a:p>
          <a:p>
            <a:pPr algn="just"/>
            <a:r>
              <a:rPr lang="en-US" sz="2800" dirty="0"/>
              <a:t>Sauna </a:t>
            </a:r>
          </a:p>
          <a:p>
            <a:pPr algn="just"/>
            <a:r>
              <a:rPr lang="en-US" sz="2800" dirty="0"/>
              <a:t>All Repairs cost          </a:t>
            </a:r>
            <a:r>
              <a:rPr lang="en-US" b="1" i="1" dirty="0">
                <a:solidFill>
                  <a:srgbClr val="FF0000"/>
                </a:solidFill>
              </a:rPr>
              <a:t>$39,400</a:t>
            </a:r>
          </a:p>
          <a:p>
            <a:endParaRPr lang="en-US" sz="2800" dirty="0"/>
          </a:p>
          <a:p>
            <a:endParaRPr lang="en-US" sz="2800" dirty="0"/>
          </a:p>
          <a:p>
            <a:endParaRPr lang="en-US" sz="2800" dirty="0"/>
          </a:p>
        </p:txBody>
      </p:sp>
    </p:spTree>
  </p:cSld>
  <p:clrMapOvr>
    <a:masterClrMapping/>
  </p:clrMapOvr>
  <p:transition spd="med">
    <p:zoom dir="in"/>
    <p:sndAc>
      <p:stSnd>
        <p:snd r:embed="rId3" name="arrow.wav"/>
      </p:stSnd>
    </p:sndAc>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lstStyle/>
          <a:p>
            <a:r>
              <a:rPr lang="en-US" dirty="0">
                <a:solidFill>
                  <a:srgbClr val="023E88"/>
                </a:solidFill>
              </a:rPr>
              <a:t> BLUE JAY WAY</a:t>
            </a:r>
          </a:p>
        </p:txBody>
      </p:sp>
      <p:sp>
        <p:nvSpPr>
          <p:cNvPr id="3" name="Content Placeholder 2"/>
          <p:cNvSpPr>
            <a:spLocks noGrp="1"/>
          </p:cNvSpPr>
          <p:nvPr>
            <p:ph idx="1"/>
          </p:nvPr>
        </p:nvSpPr>
        <p:spPr>
          <a:xfrm>
            <a:off x="457200" y="1600200"/>
            <a:ext cx="8229600" cy="4876800"/>
          </a:xfrm>
        </p:spPr>
        <p:txBody>
          <a:bodyPr/>
          <a:lstStyle/>
          <a:p>
            <a:r>
              <a:rPr lang="en-US" dirty="0"/>
              <a:t>Acquired property  for  </a:t>
            </a:r>
            <a:r>
              <a:rPr lang="en-US" dirty="0">
                <a:solidFill>
                  <a:srgbClr val="FF0000"/>
                </a:solidFill>
              </a:rPr>
              <a:t>$329,000</a:t>
            </a:r>
          </a:p>
          <a:p>
            <a:r>
              <a:rPr lang="en-US" dirty="0"/>
              <a:t>All repairs cost               </a:t>
            </a:r>
            <a:r>
              <a:rPr lang="en-US" dirty="0">
                <a:solidFill>
                  <a:srgbClr val="FF0000"/>
                </a:solidFill>
              </a:rPr>
              <a:t>$39,400</a:t>
            </a:r>
          </a:p>
          <a:p>
            <a:r>
              <a:rPr lang="en-US" dirty="0"/>
              <a:t>After Repair value       </a:t>
            </a:r>
            <a:r>
              <a:rPr lang="en-US" dirty="0">
                <a:solidFill>
                  <a:srgbClr val="00B050"/>
                </a:solidFill>
              </a:rPr>
              <a:t>  $425,000</a:t>
            </a:r>
          </a:p>
          <a:p>
            <a:r>
              <a:rPr lang="en-US" dirty="0"/>
              <a:t>If property sold, estimated Net return </a:t>
            </a:r>
            <a:r>
              <a:rPr lang="en-US" dirty="0">
                <a:solidFill>
                  <a:srgbClr val="00B050"/>
                </a:solidFill>
              </a:rPr>
              <a:t>$56,600</a:t>
            </a:r>
          </a:p>
          <a:p>
            <a:r>
              <a:rPr lang="en-US" dirty="0"/>
              <a:t>All repairs took 2 months to complete part time.</a:t>
            </a:r>
          </a:p>
          <a:p>
            <a:endParaRPr lang="en-US" dirty="0"/>
          </a:p>
        </p:txBody>
      </p:sp>
      <p:sp>
        <p:nvSpPr>
          <p:cNvPr id="4" name="TextBox 3">
            <a:extLst>
              <a:ext uri="{FF2B5EF4-FFF2-40B4-BE49-F238E27FC236}">
                <a16:creationId xmlns:a16="http://schemas.microsoft.com/office/drawing/2014/main" id="{4C9C6867-A361-4D43-8F88-F0E698CA3D5B}"/>
              </a:ext>
            </a:extLst>
          </p:cNvPr>
          <p:cNvSpPr txBox="1"/>
          <p:nvPr/>
        </p:nvSpPr>
        <p:spPr>
          <a:xfrm>
            <a:off x="990600" y="5105400"/>
            <a:ext cx="7086600" cy="769441"/>
          </a:xfrm>
          <a:prstGeom prst="rect">
            <a:avLst/>
          </a:prstGeom>
          <a:noFill/>
        </p:spPr>
        <p:txBody>
          <a:bodyPr wrap="square" rtlCol="0">
            <a:spAutoFit/>
          </a:bodyPr>
          <a:lstStyle/>
          <a:p>
            <a:r>
              <a:rPr lang="en-US" sz="4400" dirty="0"/>
              <a:t>Estimated Net Return </a:t>
            </a:r>
            <a:r>
              <a:rPr lang="en-US" sz="4400" dirty="0">
                <a:solidFill>
                  <a:srgbClr val="00B050"/>
                </a:solidFill>
              </a:rPr>
              <a:t>$56,600</a:t>
            </a:r>
            <a:endParaRPr lang="en-US" sz="4400" dirty="0"/>
          </a:p>
        </p:txBody>
      </p:sp>
    </p:spTree>
  </p:cSld>
  <p:clrMapOvr>
    <a:masterClrMapping/>
  </p:clrMapOvr>
  <p:transition spd="med">
    <p:zoom dir="in"/>
    <p:sndAc>
      <p:stSnd>
        <p:snd r:embed="rId3" name="arrow.wav"/>
      </p:stSnd>
    </p:sndAc>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70723_085007.jpg"/>
          <p:cNvPicPr>
            <a:picLocks noGrp="1" noChangeAspect="1"/>
          </p:cNvPicPr>
          <p:nvPr>
            <p:ph idx="1"/>
          </p:nvPr>
        </p:nvPicPr>
        <p:blipFill rotWithShape="1">
          <a:blip r:embed="rId4" cstate="print"/>
          <a:srcRect l="2333"/>
          <a:stretch/>
        </p:blipFill>
        <p:spPr>
          <a:xfrm rot="10800000">
            <a:off x="0" y="-457200"/>
            <a:ext cx="9143980" cy="7467600"/>
          </a:xfrm>
          <a:prstGeom prst="rect">
            <a:avLst/>
          </a:prstGeom>
        </p:spPr>
      </p:pic>
      <p:cxnSp>
        <p:nvCxnSpPr>
          <p:cNvPr id="11" name="Straight Connector 10">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4800" y="6113164"/>
            <a:ext cx="8435340" cy="744836"/>
          </a:xfrm>
        </p:spPr>
        <p:txBody>
          <a:bodyPr vert="horz" lIns="91440" tIns="45720" rIns="91440" bIns="45720" rtlCol="0" anchor="ctr">
            <a:normAutofit/>
          </a:bodyPr>
          <a:lstStyle/>
          <a:p>
            <a:pPr>
              <a:lnSpc>
                <a:spcPct val="90000"/>
              </a:lnSpc>
            </a:pPr>
            <a:r>
              <a:rPr lang="en-US" sz="3100" dirty="0">
                <a:solidFill>
                  <a:srgbClr val="ED1B23"/>
                </a:solidFill>
              </a:rPr>
              <a:t> </a:t>
            </a:r>
          </a:p>
        </p:txBody>
      </p:sp>
      <p:sp>
        <p:nvSpPr>
          <p:cNvPr id="3" name="Rectangle 2">
            <a:extLst>
              <a:ext uri="{FF2B5EF4-FFF2-40B4-BE49-F238E27FC236}">
                <a16:creationId xmlns:a16="http://schemas.microsoft.com/office/drawing/2014/main" id="{815FA1C4-E4EF-41A6-8653-AD7E9F581A78}"/>
              </a:ext>
            </a:extLst>
          </p:cNvPr>
          <p:cNvSpPr/>
          <p:nvPr/>
        </p:nvSpPr>
        <p:spPr>
          <a:xfrm>
            <a:off x="3155716" y="5263672"/>
            <a:ext cx="2864084" cy="584775"/>
          </a:xfrm>
          <a:prstGeom prst="rect">
            <a:avLst/>
          </a:prstGeom>
        </p:spPr>
        <p:txBody>
          <a:bodyPr wrap="square">
            <a:spAutoFit/>
          </a:bodyPr>
          <a:lstStyle/>
          <a:p>
            <a:r>
              <a:rPr lang="en-US" sz="3200" dirty="0">
                <a:solidFill>
                  <a:srgbClr val="ED1B23"/>
                </a:solidFill>
              </a:rPr>
              <a:t>BLUE JAY WAY</a:t>
            </a:r>
            <a:endParaRPr lang="en-US" sz="3200" dirty="0"/>
          </a:p>
        </p:txBody>
      </p:sp>
    </p:spTree>
  </p:cSld>
  <p:clrMapOvr>
    <a:masterClrMapping/>
  </p:clrMapOvr>
  <p:transition spd="med">
    <p:zoom dir="in"/>
    <p:sndAc>
      <p:stSnd>
        <p:snd r:embed="rId3" name="arrow.wav"/>
      </p:stSnd>
    </p:sndAc>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318_192905 (1).jpg"/>
          <p:cNvPicPr>
            <a:picLocks noGrp="1" noChangeAspect="1"/>
          </p:cNvPicPr>
          <p:nvPr>
            <p:ph idx="1"/>
          </p:nvPr>
        </p:nvPicPr>
        <p:blipFill rotWithShape="1">
          <a:blip r:embed="rId4" cstate="print"/>
          <a:srcRect r="13334"/>
          <a:stretch/>
        </p:blipFill>
        <p:spPr>
          <a:xfrm rot="10800000">
            <a:off x="20" y="10"/>
            <a:ext cx="9143980" cy="6857990"/>
          </a:xfrm>
          <a:prstGeom prst="rect">
            <a:avLst/>
          </a:prstGeom>
        </p:spPr>
      </p:pic>
      <p:sp>
        <p:nvSpPr>
          <p:cNvPr id="9" name="Rectangle 8">
            <a:extLst>
              <a:ext uri="{FF2B5EF4-FFF2-40B4-BE49-F238E27FC236}">
                <a16:creationId xmlns:a16="http://schemas.microsoft.com/office/drawing/2014/main" id="{5FE860FF-6214-458C-B8B6-840D3D4BD8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079A69E-2DBC-4FA4-8495-9B37C56A910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80B1E9-A8C1-4802-BFFD-7FC81CD211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92906" y="5317588"/>
            <a:ext cx="8408194" cy="744488"/>
          </a:xfrm>
        </p:spPr>
        <p:txBody>
          <a:bodyPr vert="horz" lIns="91440" tIns="45720" rIns="91440" bIns="45720" rtlCol="0" anchor="ctr">
            <a:normAutofit/>
          </a:bodyPr>
          <a:lstStyle/>
          <a:p>
            <a:pPr>
              <a:lnSpc>
                <a:spcPct val="90000"/>
              </a:lnSpc>
            </a:pPr>
            <a:r>
              <a:rPr lang="en-US" sz="3100" dirty="0">
                <a:solidFill>
                  <a:schemeClr val="bg1"/>
                </a:solidFill>
              </a:rPr>
              <a:t>FAMILY ROOM INTO KITCHEN</a:t>
            </a:r>
          </a:p>
        </p:txBody>
      </p:sp>
    </p:spTree>
  </p:cSld>
  <p:clrMapOvr>
    <a:masterClrMapping/>
  </p:clrMapOvr>
  <p:transition spd="med">
    <p:zoom dir="in"/>
    <p:sndAc>
      <p:stSnd>
        <p:snd r:embed="rId3" name="arrow.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405_205752.jpg"/>
          <p:cNvPicPr>
            <a:picLocks noGrp="1" noChangeAspect="1"/>
          </p:cNvPicPr>
          <p:nvPr>
            <p:ph idx="1"/>
          </p:nvPr>
        </p:nvPicPr>
        <p:blipFill rotWithShape="1">
          <a:blip r:embed="rId4" cstate="print"/>
          <a:srcRect l="12814" r="7852"/>
          <a:stretch/>
        </p:blipFill>
        <p:spPr>
          <a:xfrm rot="10800000">
            <a:off x="20" y="10"/>
            <a:ext cx="9143980" cy="6857990"/>
          </a:xfrm>
          <a:prstGeom prst="rect">
            <a:avLst/>
          </a:prstGeom>
        </p:spPr>
      </p:pic>
      <p:sp>
        <p:nvSpPr>
          <p:cNvPr id="2" name="Title 1"/>
          <p:cNvSpPr>
            <a:spLocks noGrp="1"/>
          </p:cNvSpPr>
          <p:nvPr>
            <p:ph type="title"/>
          </p:nvPr>
        </p:nvSpPr>
        <p:spPr>
          <a:xfrm>
            <a:off x="628650" y="647113"/>
            <a:ext cx="7886700" cy="777825"/>
          </a:xfrm>
          <a:solidFill>
            <a:schemeClr val="tx1">
              <a:alpha val="60000"/>
            </a:schemeClr>
          </a:solidFill>
        </p:spPr>
        <p:txBody>
          <a:bodyPr vert="horz" lIns="91440" tIns="45720" rIns="91440" bIns="45720" rtlCol="0" anchor="ctr">
            <a:normAutofit/>
          </a:bodyPr>
          <a:lstStyle/>
          <a:p>
            <a:pPr>
              <a:lnSpc>
                <a:spcPct val="90000"/>
              </a:lnSpc>
            </a:pPr>
            <a:r>
              <a:rPr lang="en-US" dirty="0">
                <a:solidFill>
                  <a:schemeClr val="bg1"/>
                </a:solidFill>
              </a:rPr>
              <a:t>AFTER</a:t>
            </a:r>
          </a:p>
        </p:txBody>
      </p:sp>
    </p:spTree>
  </p:cSld>
  <p:clrMapOvr>
    <a:masterClrMapping/>
  </p:clrMapOvr>
  <p:transition spd="med">
    <p:zoom dir="in"/>
    <p:sndAc>
      <p:stSnd>
        <p:snd r:embed="rId3" name="arrow.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a:solidFill>
                  <a:srgbClr val="FF0000"/>
                </a:solidFill>
              </a:rPr>
              <a:t>WHAT IS A </a:t>
            </a:r>
            <a:br>
              <a:rPr lang="en-US" dirty="0">
                <a:solidFill>
                  <a:srgbClr val="FF0000"/>
                </a:solidFill>
              </a:rPr>
            </a:br>
            <a:r>
              <a:rPr lang="en-US" dirty="0">
                <a:solidFill>
                  <a:srgbClr val="FF0000"/>
                </a:solidFill>
              </a:rPr>
              <a:t>BANK OWNED PROPERTY?</a:t>
            </a:r>
          </a:p>
        </p:txBody>
      </p:sp>
      <p:graphicFrame>
        <p:nvGraphicFramePr>
          <p:cNvPr id="4" name="Content Placeholder 3">
            <a:extLst>
              <a:ext uri="{FF2B5EF4-FFF2-40B4-BE49-F238E27FC236}">
                <a16:creationId xmlns:a16="http://schemas.microsoft.com/office/drawing/2014/main" id="{97BD1AB1-F02D-4DE9-99BA-DB4A9D6FF47F}"/>
              </a:ext>
            </a:extLst>
          </p:cNvPr>
          <p:cNvGraphicFramePr>
            <a:graphicFrameLocks noGrp="1"/>
          </p:cNvGraphicFramePr>
          <p:nvPr>
            <p:ph idx="1"/>
            <p:extLst>
              <p:ext uri="{D42A27DB-BD31-4B8C-83A1-F6EECF244321}">
                <p14:modId xmlns:p14="http://schemas.microsoft.com/office/powerpoint/2010/main" val="3696956467"/>
              </p:ext>
            </p:extLst>
          </p:nvPr>
        </p:nvGraphicFramePr>
        <p:xfrm>
          <a:off x="457200" y="1631852"/>
          <a:ext cx="8229600" cy="4522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30318572"/>
      </p:ext>
    </p:extLst>
  </p:cSld>
  <p:clrMapOvr>
    <a:masterClrMapping/>
  </p:clrMapOvr>
  <p:transition spd="med">
    <p:zoom dir="in"/>
    <p:sndAc>
      <p:stSnd>
        <p:snd r:embed="rId3" name="arrow.wav"/>
      </p:stSnd>
    </p:sndAc>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405_205736.jpg"/>
          <p:cNvPicPr>
            <a:picLocks noGrp="1" noChangeAspect="1"/>
          </p:cNvPicPr>
          <p:nvPr>
            <p:ph idx="1"/>
          </p:nvPr>
        </p:nvPicPr>
        <p:blipFill rotWithShape="1">
          <a:blip r:embed="rId4" cstate="print"/>
          <a:srcRect r="16667"/>
          <a:stretch/>
        </p:blipFill>
        <p:spPr>
          <a:xfrm rot="10800000">
            <a:off x="20" y="10"/>
            <a:ext cx="9143980" cy="6857990"/>
          </a:xfrm>
          <a:prstGeom prst="rect">
            <a:avLst/>
          </a:prstGeom>
        </p:spPr>
      </p:pic>
    </p:spTree>
  </p:cSld>
  <p:clrMapOvr>
    <a:masterClrMapping/>
  </p:clrMapOvr>
  <p:transition spd="med">
    <p:zoom dir="in"/>
    <p:sndAc>
      <p:stSnd>
        <p:snd r:embed="rId3" name="arrow.wav"/>
      </p:stSnd>
    </p:sndAc>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501_152504.jpg"/>
          <p:cNvPicPr>
            <a:picLocks noGrp="1" noChangeAspect="1"/>
          </p:cNvPicPr>
          <p:nvPr>
            <p:ph idx="1"/>
          </p:nvPr>
        </p:nvPicPr>
        <p:blipFill>
          <a:blip r:embed="rId4" cstate="print"/>
          <a:stretch>
            <a:fillRect/>
          </a:stretch>
        </p:blipFill>
        <p:spPr>
          <a:xfrm rot="5400000">
            <a:off x="3382547" y="1235022"/>
            <a:ext cx="5880796" cy="4395897"/>
          </a:xfrm>
          <a:prstGeom prst="rect">
            <a:avLst/>
          </a:prstGeom>
        </p:spPr>
      </p:pic>
      <p:sp>
        <p:nvSpPr>
          <p:cNvPr id="9" name="Rectangle 8">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chemeClr val="tx2">
              <a:lumMod val="7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5677" y="858130"/>
            <a:ext cx="2743200" cy="2943850"/>
          </a:xfrm>
        </p:spPr>
        <p:txBody>
          <a:bodyPr vert="horz" lIns="91440" tIns="45720" rIns="91440" bIns="45720" rtlCol="0" anchor="b">
            <a:normAutofit/>
          </a:bodyPr>
          <a:lstStyle/>
          <a:p>
            <a:pPr>
              <a:lnSpc>
                <a:spcPct val="90000"/>
              </a:lnSpc>
            </a:pPr>
            <a:r>
              <a:rPr lang="en-US" sz="4200" kern="1200" dirty="0">
                <a:solidFill>
                  <a:schemeClr val="bg1"/>
                </a:solidFill>
                <a:latin typeface="+mj-lt"/>
                <a:ea typeface="+mj-ea"/>
                <a:cs typeface="+mj-cs"/>
              </a:rPr>
              <a:t>KITCHEN</a:t>
            </a:r>
          </a:p>
        </p:txBody>
      </p:sp>
    </p:spTree>
  </p:cSld>
  <p:clrMapOvr>
    <a:masterClrMapping/>
  </p:clrMapOvr>
  <p:transition spd="med">
    <p:zoom dir="in"/>
    <p:sndAc>
      <p:stSnd>
        <p:snd r:embed="rId3" name="arrow.wav"/>
      </p:stSnd>
    </p:sndAc>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501_152532.jpg"/>
          <p:cNvPicPr>
            <a:picLocks noGrp="1" noChangeAspect="1"/>
          </p:cNvPicPr>
          <p:nvPr>
            <p:ph idx="1"/>
          </p:nvPr>
        </p:nvPicPr>
        <p:blipFill rotWithShape="1">
          <a:blip r:embed="rId4" cstate="print"/>
          <a:srcRect l="15121" r="9879"/>
          <a:stretch/>
        </p:blipFill>
        <p:spPr>
          <a:xfrm rot="10800000">
            <a:off x="20" y="10"/>
            <a:ext cx="9143980" cy="6857990"/>
          </a:xfrm>
          <a:prstGeom prst="rect">
            <a:avLst/>
          </a:prstGeom>
        </p:spPr>
      </p:pic>
    </p:spTree>
  </p:cSld>
  <p:clrMapOvr>
    <a:masterClrMapping/>
  </p:clrMapOvr>
  <p:transition spd="med">
    <p:zoom dir="in"/>
    <p:sndAc>
      <p:stSnd>
        <p:snd r:embed="rId3" name="arrow.wav"/>
      </p:stSnd>
    </p:sndAc>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314_165544 (1).jpg"/>
          <p:cNvPicPr>
            <a:picLocks noGrp="1" noChangeAspect="1"/>
          </p:cNvPicPr>
          <p:nvPr>
            <p:ph idx="1"/>
          </p:nvPr>
        </p:nvPicPr>
        <p:blipFill rotWithShape="1">
          <a:blip r:embed="rId4" cstate="print"/>
          <a:srcRect r="14334" b="1"/>
          <a:stretch/>
        </p:blipFill>
        <p:spPr>
          <a:xfrm rot="10800000">
            <a:off x="20" y="10"/>
            <a:ext cx="9143980" cy="6857990"/>
          </a:xfrm>
          <a:prstGeom prst="rect">
            <a:avLst/>
          </a:prstGeom>
        </p:spPr>
      </p:pic>
    </p:spTree>
  </p:cSld>
  <p:clrMapOvr>
    <a:masterClrMapping/>
  </p:clrMapOvr>
  <p:transition spd="med">
    <p:zoom dir="in"/>
    <p:sndAc>
      <p:stSnd>
        <p:snd r:embed="rId3" name="arrow.wav"/>
      </p:stSnd>
    </p:sndAc>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60521_120357.jpg"/>
          <p:cNvPicPr>
            <a:picLocks noGrp="1" noChangeAspect="1"/>
          </p:cNvPicPr>
          <p:nvPr>
            <p:ph idx="1"/>
          </p:nvPr>
        </p:nvPicPr>
        <p:blipFill rotWithShape="1">
          <a:blip r:embed="rId4" cstate="print"/>
          <a:srcRect r="38500"/>
          <a:stretch/>
        </p:blipFill>
        <p:spPr>
          <a:xfrm rot="5400000">
            <a:off x="1143000" y="-1143000"/>
            <a:ext cx="6858000" cy="9144000"/>
          </a:xfrm>
          <a:prstGeom prst="rect">
            <a:avLst/>
          </a:prstGeom>
        </p:spPr>
      </p:pic>
    </p:spTree>
  </p:cSld>
  <p:clrMapOvr>
    <a:masterClrMapping/>
  </p:clrMapOvr>
  <p:transition spd="med">
    <p:zoom dir="in"/>
    <p:sndAc>
      <p:stSnd>
        <p:snd r:embed="rId3" name="arrow.wav"/>
      </p:stSnd>
    </p:sndAc>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FCD0-1551-4AEF-8973-155FE6ED1B5A}"/>
              </a:ext>
            </a:extLst>
          </p:cNvPr>
          <p:cNvSpPr>
            <a:spLocks noGrp="1"/>
          </p:cNvSpPr>
          <p:nvPr>
            <p:ph type="title"/>
          </p:nvPr>
        </p:nvSpPr>
        <p:spPr/>
        <p:txBody>
          <a:bodyPr/>
          <a:lstStyle/>
          <a:p>
            <a:r>
              <a:rPr lang="en-US" b="1" dirty="0">
                <a:solidFill>
                  <a:srgbClr val="ED1B23"/>
                </a:solidFill>
              </a:rPr>
              <a:t>IRS Tax on Capital Gains</a:t>
            </a:r>
          </a:p>
        </p:txBody>
      </p:sp>
      <p:sp>
        <p:nvSpPr>
          <p:cNvPr id="3" name="Content Placeholder 2">
            <a:extLst>
              <a:ext uri="{FF2B5EF4-FFF2-40B4-BE49-F238E27FC236}">
                <a16:creationId xmlns:a16="http://schemas.microsoft.com/office/drawing/2014/main" id="{E1FB3E21-EFA7-41B7-AC1E-78BFE050C8FC}"/>
              </a:ext>
            </a:extLst>
          </p:cNvPr>
          <p:cNvSpPr>
            <a:spLocks noGrp="1"/>
          </p:cNvSpPr>
          <p:nvPr>
            <p:ph idx="1"/>
          </p:nvPr>
        </p:nvSpPr>
        <p:spPr>
          <a:xfrm>
            <a:off x="457200" y="1295400"/>
            <a:ext cx="8229600" cy="4830763"/>
          </a:xfrm>
        </p:spPr>
        <p:txBody>
          <a:bodyPr>
            <a:normAutofit fontScale="85000" lnSpcReduction="10000"/>
          </a:bodyPr>
          <a:lstStyle/>
          <a:p>
            <a:r>
              <a:rPr lang="en-US" dirty="0">
                <a:solidFill>
                  <a:srgbClr val="222222"/>
                </a:solidFill>
                <a:latin typeface="arial" panose="020B0604020202020204" pitchFamily="34" charset="0"/>
              </a:rPr>
              <a:t>Be mindful of your tax liability, and factor in your tax liability on all flips. Your rate will be determined by whether you occupied the property for at least 2 years or more within a 5 year period, </a:t>
            </a:r>
            <a:r>
              <a:rPr lang="en-US" b="1" dirty="0">
                <a:solidFill>
                  <a:srgbClr val="ED1B23"/>
                </a:solidFill>
                <a:latin typeface="arial" panose="020B0604020202020204" pitchFamily="34" charset="0"/>
              </a:rPr>
              <a:t>or</a:t>
            </a:r>
            <a:r>
              <a:rPr lang="en-US" dirty="0">
                <a:solidFill>
                  <a:srgbClr val="222222"/>
                </a:solidFill>
                <a:latin typeface="arial" panose="020B0604020202020204" pitchFamily="34" charset="0"/>
              </a:rPr>
              <a:t> if you held the property for 1 year or more. </a:t>
            </a:r>
          </a:p>
          <a:p>
            <a:endParaRPr lang="en-US" dirty="0">
              <a:solidFill>
                <a:srgbClr val="222222"/>
              </a:solidFill>
              <a:latin typeface="arial" panose="020B0604020202020204" pitchFamily="34" charset="0"/>
            </a:endParaRPr>
          </a:p>
          <a:p>
            <a:r>
              <a:rPr lang="en-US" dirty="0">
                <a:solidFill>
                  <a:srgbClr val="222222"/>
                </a:solidFill>
                <a:latin typeface="arial" panose="020B0604020202020204" pitchFamily="34" charset="0"/>
              </a:rPr>
              <a:t>In 2018 and </a:t>
            </a:r>
            <a:r>
              <a:rPr lang="en-US" b="1" dirty="0">
                <a:solidFill>
                  <a:srgbClr val="222222"/>
                </a:solidFill>
                <a:latin typeface="arial" panose="020B0604020202020204" pitchFamily="34" charset="0"/>
              </a:rPr>
              <a:t>2019</a:t>
            </a:r>
            <a:r>
              <a:rPr lang="en-US" dirty="0">
                <a:solidFill>
                  <a:srgbClr val="222222"/>
                </a:solidFill>
                <a:latin typeface="arial" panose="020B0604020202020204" pitchFamily="34" charset="0"/>
              </a:rPr>
              <a:t> the </a:t>
            </a:r>
            <a:r>
              <a:rPr lang="en-US" b="1" dirty="0">
                <a:solidFill>
                  <a:srgbClr val="222222"/>
                </a:solidFill>
                <a:latin typeface="arial" panose="020B0604020202020204" pitchFamily="34" charset="0"/>
              </a:rPr>
              <a:t>capital gains tax rates</a:t>
            </a:r>
            <a:r>
              <a:rPr lang="en-US" dirty="0">
                <a:solidFill>
                  <a:srgbClr val="222222"/>
                </a:solidFill>
                <a:latin typeface="arial" panose="020B0604020202020204" pitchFamily="34" charset="0"/>
              </a:rPr>
              <a:t> are either 0%, 15% or 20% for most assets held for more than a year. </a:t>
            </a:r>
            <a:r>
              <a:rPr lang="en-US" b="1" dirty="0">
                <a:solidFill>
                  <a:srgbClr val="222222"/>
                </a:solidFill>
                <a:latin typeface="arial" panose="020B0604020202020204" pitchFamily="34" charset="0"/>
              </a:rPr>
              <a:t>Capital gains tax rates</a:t>
            </a:r>
            <a:r>
              <a:rPr lang="en-US" dirty="0">
                <a:solidFill>
                  <a:srgbClr val="222222"/>
                </a:solidFill>
                <a:latin typeface="arial" panose="020B0604020202020204" pitchFamily="34" charset="0"/>
              </a:rPr>
              <a:t> on most assets held for less than a year correspond to ordinary </a:t>
            </a:r>
            <a:r>
              <a:rPr lang="en-US" b="1" dirty="0">
                <a:solidFill>
                  <a:srgbClr val="222222"/>
                </a:solidFill>
                <a:latin typeface="arial" panose="020B0604020202020204" pitchFamily="34" charset="0"/>
              </a:rPr>
              <a:t>income tax</a:t>
            </a:r>
            <a:r>
              <a:rPr lang="en-US" dirty="0">
                <a:solidFill>
                  <a:srgbClr val="222222"/>
                </a:solidFill>
                <a:latin typeface="arial" panose="020B0604020202020204" pitchFamily="34" charset="0"/>
              </a:rPr>
              <a:t> brackets (10%, 12%, 22%, 24%, 32%, 35% or 37%).</a:t>
            </a:r>
            <a:endParaRPr lang="en-US" dirty="0"/>
          </a:p>
        </p:txBody>
      </p:sp>
      <p:pic>
        <p:nvPicPr>
          <p:cNvPr id="5" name="Picture 4">
            <a:extLst>
              <a:ext uri="{FF2B5EF4-FFF2-40B4-BE49-F238E27FC236}">
                <a16:creationId xmlns:a16="http://schemas.microsoft.com/office/drawing/2014/main" id="{45412026-6B80-44ED-A4D1-206919528FE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767682" cy="1295400"/>
          </a:xfrm>
          <a:prstGeom prst="rect">
            <a:avLst/>
          </a:prstGeom>
        </p:spPr>
      </p:pic>
    </p:spTree>
    <p:extLst>
      <p:ext uri="{BB962C8B-B14F-4D97-AF65-F5344CB8AC3E}">
        <p14:creationId xmlns:p14="http://schemas.microsoft.com/office/powerpoint/2010/main" val="4148647362"/>
      </p:ext>
    </p:extLst>
  </p:cSld>
  <p:clrMapOvr>
    <a:masterClrMapping/>
  </p:clrMapOvr>
  <p:transition spd="med">
    <p:zoom dir="in"/>
    <p:sndAc>
      <p:stSnd>
        <p:snd r:embed="rId2" name="arrow.wav"/>
      </p:stSnd>
    </p:sndAc>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E2AF2-515D-472B-A7FD-DB9335C16A76}"/>
              </a:ext>
            </a:extLst>
          </p:cNvPr>
          <p:cNvSpPr>
            <a:spLocks noGrp="1"/>
          </p:cNvSpPr>
          <p:nvPr>
            <p:ph type="title"/>
          </p:nvPr>
        </p:nvSpPr>
        <p:spPr>
          <a:xfrm>
            <a:off x="-533400" y="274638"/>
            <a:ext cx="9220200" cy="1143000"/>
          </a:xfrm>
        </p:spPr>
        <p:txBody>
          <a:bodyPr/>
          <a:lstStyle/>
          <a:p>
            <a:r>
              <a:rPr lang="en-US" dirty="0">
                <a:solidFill>
                  <a:schemeClr val="tx2"/>
                </a:solidFill>
              </a:rPr>
              <a:t>SUMMARY</a:t>
            </a:r>
          </a:p>
        </p:txBody>
      </p:sp>
      <p:sp>
        <p:nvSpPr>
          <p:cNvPr id="3" name="Content Placeholder 2">
            <a:extLst>
              <a:ext uri="{FF2B5EF4-FFF2-40B4-BE49-F238E27FC236}">
                <a16:creationId xmlns:a16="http://schemas.microsoft.com/office/drawing/2014/main" id="{37B64893-F511-4A90-B3AA-B0908DBF941E}"/>
              </a:ext>
            </a:extLst>
          </p:cNvPr>
          <p:cNvSpPr>
            <a:spLocks noGrp="1"/>
          </p:cNvSpPr>
          <p:nvPr>
            <p:ph idx="1"/>
          </p:nvPr>
        </p:nvSpPr>
        <p:spPr>
          <a:xfrm>
            <a:off x="457200" y="1600200"/>
            <a:ext cx="8229600" cy="5257800"/>
          </a:xfrm>
        </p:spPr>
        <p:txBody>
          <a:bodyPr>
            <a:normAutofit fontScale="92500" lnSpcReduction="10000"/>
          </a:bodyPr>
          <a:lstStyle/>
          <a:p>
            <a:r>
              <a:rPr lang="en-US" dirty="0"/>
              <a:t>Bank Owned (REO) Properties</a:t>
            </a:r>
          </a:p>
          <a:p>
            <a:pPr lvl="1"/>
            <a:r>
              <a:rPr lang="en-US" dirty="0"/>
              <a:t>Check all taxes and liens. </a:t>
            </a:r>
          </a:p>
          <a:p>
            <a:r>
              <a:rPr lang="en-US" dirty="0"/>
              <a:t>Determine Repair Cost </a:t>
            </a:r>
          </a:p>
          <a:p>
            <a:pPr lvl="1"/>
            <a:r>
              <a:rPr lang="en-US" dirty="0"/>
              <a:t>Figure out what will be replaced, fixed and rehabbed.</a:t>
            </a:r>
          </a:p>
          <a:p>
            <a:pPr lvl="1"/>
            <a:r>
              <a:rPr lang="en-US" dirty="0"/>
              <a:t>Remember to always estimate repair cost higher.</a:t>
            </a:r>
          </a:p>
          <a:p>
            <a:r>
              <a:rPr lang="en-US" dirty="0"/>
              <a:t>Determine the Scope Of Work</a:t>
            </a:r>
          </a:p>
          <a:p>
            <a:pPr lvl="1"/>
            <a:r>
              <a:rPr lang="en-US" dirty="0"/>
              <a:t>Determine your order of repairs.</a:t>
            </a:r>
          </a:p>
          <a:p>
            <a:pPr lvl="1"/>
            <a:r>
              <a:rPr lang="en-US" dirty="0"/>
              <a:t>Determine timeline and expected completion date.</a:t>
            </a:r>
          </a:p>
          <a:p>
            <a:r>
              <a:rPr lang="en-US" dirty="0"/>
              <a:t>Your ARV (After Repair Value) MUST be Determined </a:t>
            </a:r>
            <a:r>
              <a:rPr lang="en-US" b="1" dirty="0"/>
              <a:t>Before</a:t>
            </a:r>
            <a:r>
              <a:rPr lang="en-US" dirty="0"/>
              <a:t> You Purchase Any Property</a:t>
            </a:r>
          </a:p>
          <a:p>
            <a:r>
              <a:rPr lang="en-US" dirty="0"/>
              <a:t>Determine your tax liability, (capital gains tax)</a:t>
            </a:r>
          </a:p>
        </p:txBody>
      </p:sp>
    </p:spTree>
    <p:extLst>
      <p:ext uri="{BB962C8B-B14F-4D97-AF65-F5344CB8AC3E}">
        <p14:creationId xmlns:p14="http://schemas.microsoft.com/office/powerpoint/2010/main" val="1370691424"/>
      </p:ext>
    </p:extLst>
  </p:cSld>
  <p:clrMapOvr>
    <a:masterClrMapping/>
  </p:clrMapOvr>
  <p:transition spd="med">
    <p:zoom dir="in"/>
    <p:sndAc>
      <p:stSnd>
        <p:snd r:embed="rId3" name="arrow.wav"/>
      </p:stSnd>
    </p:sndAc>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E2AF2-515D-472B-A7FD-DB9335C16A76}"/>
              </a:ext>
            </a:extLst>
          </p:cNvPr>
          <p:cNvSpPr>
            <a:spLocks noGrp="1"/>
          </p:cNvSpPr>
          <p:nvPr>
            <p:ph type="title"/>
          </p:nvPr>
        </p:nvSpPr>
        <p:spPr>
          <a:xfrm>
            <a:off x="-228600" y="274638"/>
            <a:ext cx="8915400" cy="1143000"/>
          </a:xfrm>
        </p:spPr>
        <p:txBody>
          <a:bodyPr/>
          <a:lstStyle/>
          <a:p>
            <a:r>
              <a:rPr lang="en-US" dirty="0">
                <a:solidFill>
                  <a:schemeClr val="tx2"/>
                </a:solidFill>
              </a:rPr>
              <a:t>SUMMARY</a:t>
            </a:r>
          </a:p>
        </p:txBody>
      </p:sp>
      <p:sp>
        <p:nvSpPr>
          <p:cNvPr id="3" name="Content Placeholder 2">
            <a:extLst>
              <a:ext uri="{FF2B5EF4-FFF2-40B4-BE49-F238E27FC236}">
                <a16:creationId xmlns:a16="http://schemas.microsoft.com/office/drawing/2014/main" id="{37B64893-F511-4A90-B3AA-B0908DBF941E}"/>
              </a:ext>
            </a:extLst>
          </p:cNvPr>
          <p:cNvSpPr>
            <a:spLocks noGrp="1"/>
          </p:cNvSpPr>
          <p:nvPr>
            <p:ph idx="1"/>
          </p:nvPr>
        </p:nvSpPr>
        <p:spPr>
          <a:xfrm>
            <a:off x="457200" y="1600200"/>
            <a:ext cx="8229600" cy="4876800"/>
          </a:xfrm>
        </p:spPr>
        <p:txBody>
          <a:bodyPr>
            <a:normAutofit lnSpcReduction="10000"/>
          </a:bodyPr>
          <a:lstStyle/>
          <a:p>
            <a:r>
              <a:rPr lang="en-US" dirty="0"/>
              <a:t>Once You Find A Property You Would Like To Invest In (Fix &amp; Flip)</a:t>
            </a:r>
          </a:p>
          <a:p>
            <a:pPr lvl="1"/>
            <a:r>
              <a:rPr lang="en-US" dirty="0"/>
              <a:t>Compare the neighborhood </a:t>
            </a:r>
            <a:r>
              <a:rPr lang="en-US" b="1" u="sng" dirty="0"/>
              <a:t>location.</a:t>
            </a:r>
          </a:p>
          <a:p>
            <a:pPr lvl="1"/>
            <a:r>
              <a:rPr lang="en-US" dirty="0"/>
              <a:t>Pick your location wisely.</a:t>
            </a:r>
          </a:p>
          <a:p>
            <a:pPr lvl="1"/>
            <a:r>
              <a:rPr lang="en-US" dirty="0"/>
              <a:t>Once you know the ARV, you can begin to calculate cost of repair, as well as holding cost.</a:t>
            </a:r>
          </a:p>
          <a:p>
            <a:r>
              <a:rPr lang="en-US" dirty="0"/>
              <a:t>Before You Start Any Fix &amp; Flip Project </a:t>
            </a:r>
          </a:p>
          <a:p>
            <a:pPr lvl="1"/>
            <a:r>
              <a:rPr lang="en-US" dirty="0"/>
              <a:t>Figure out what you can save from the materials and features that already exist in the house.</a:t>
            </a:r>
          </a:p>
          <a:p>
            <a:pPr lvl="1"/>
            <a:r>
              <a:rPr lang="en-US" dirty="0"/>
              <a:t>You must try and find quality inexpensive labor.</a:t>
            </a:r>
          </a:p>
          <a:p>
            <a:endParaRPr lang="en-US" dirty="0"/>
          </a:p>
        </p:txBody>
      </p:sp>
    </p:spTree>
    <p:extLst>
      <p:ext uri="{BB962C8B-B14F-4D97-AF65-F5344CB8AC3E}">
        <p14:creationId xmlns:p14="http://schemas.microsoft.com/office/powerpoint/2010/main" val="1388979324"/>
      </p:ext>
    </p:extLst>
  </p:cSld>
  <p:clrMapOvr>
    <a:masterClrMapping/>
  </p:clrMapOvr>
  <p:transition spd="med">
    <p:zoom dir="in"/>
    <p:sndAc>
      <p:stSnd>
        <p:snd r:embed="rId3" name="arrow.wav"/>
      </p:stSnd>
    </p:sndAc>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E2AF2-515D-472B-A7FD-DB9335C16A76}"/>
              </a:ext>
            </a:extLst>
          </p:cNvPr>
          <p:cNvSpPr>
            <a:spLocks noGrp="1"/>
          </p:cNvSpPr>
          <p:nvPr>
            <p:ph type="title"/>
          </p:nvPr>
        </p:nvSpPr>
        <p:spPr>
          <a:xfrm>
            <a:off x="-228600" y="274638"/>
            <a:ext cx="9296400" cy="1143000"/>
          </a:xfrm>
        </p:spPr>
        <p:txBody>
          <a:bodyPr/>
          <a:lstStyle/>
          <a:p>
            <a:r>
              <a:rPr lang="en-US" dirty="0">
                <a:solidFill>
                  <a:schemeClr val="tx2"/>
                </a:solidFill>
              </a:rPr>
              <a:t>SUMMARY</a:t>
            </a:r>
          </a:p>
        </p:txBody>
      </p:sp>
      <p:sp>
        <p:nvSpPr>
          <p:cNvPr id="3" name="Content Placeholder 2">
            <a:extLst>
              <a:ext uri="{FF2B5EF4-FFF2-40B4-BE49-F238E27FC236}">
                <a16:creationId xmlns:a16="http://schemas.microsoft.com/office/drawing/2014/main" id="{37B64893-F511-4A90-B3AA-B0908DBF941E}"/>
              </a:ext>
            </a:extLst>
          </p:cNvPr>
          <p:cNvSpPr>
            <a:spLocks noGrp="1"/>
          </p:cNvSpPr>
          <p:nvPr>
            <p:ph idx="1"/>
          </p:nvPr>
        </p:nvSpPr>
        <p:spPr>
          <a:xfrm>
            <a:off x="457200" y="1600200"/>
            <a:ext cx="8229600" cy="4876800"/>
          </a:xfrm>
        </p:spPr>
        <p:txBody>
          <a:bodyPr>
            <a:normAutofit fontScale="92500" lnSpcReduction="10000"/>
          </a:bodyPr>
          <a:lstStyle/>
          <a:p>
            <a:r>
              <a:rPr lang="en-US" dirty="0"/>
              <a:t>Permits are needed on all major changes that are made to the property</a:t>
            </a:r>
          </a:p>
          <a:p>
            <a:r>
              <a:rPr lang="en-US" dirty="0"/>
              <a:t>Certificate Of Occupancy (CO) is needed to sell the home once it is completed</a:t>
            </a:r>
          </a:p>
          <a:p>
            <a:pPr lvl="1"/>
            <a:r>
              <a:rPr lang="en-US" dirty="0"/>
              <a:t>Most homeowners will want an inspection as well.</a:t>
            </a:r>
          </a:p>
          <a:p>
            <a:pPr lvl="1"/>
            <a:r>
              <a:rPr lang="en-US" dirty="0"/>
              <a:t>It’s the buyer / home owners job to complete their due diligence.</a:t>
            </a:r>
          </a:p>
          <a:p>
            <a:r>
              <a:rPr lang="en-US" dirty="0"/>
              <a:t>Auctions</a:t>
            </a:r>
          </a:p>
          <a:p>
            <a:pPr lvl="1"/>
            <a:r>
              <a:rPr lang="en-US" dirty="0"/>
              <a:t>Normally all auctions are paid in cash within 30 days of Auction being completed. Or you forfeit your 10% deposit.</a:t>
            </a:r>
          </a:p>
          <a:p>
            <a:endParaRPr lang="en-US" dirty="0"/>
          </a:p>
          <a:p>
            <a:endParaRPr lang="en-US" dirty="0"/>
          </a:p>
        </p:txBody>
      </p:sp>
    </p:spTree>
    <p:extLst>
      <p:ext uri="{BB962C8B-B14F-4D97-AF65-F5344CB8AC3E}">
        <p14:creationId xmlns:p14="http://schemas.microsoft.com/office/powerpoint/2010/main" val="4247728806"/>
      </p:ext>
    </p:extLst>
  </p:cSld>
  <p:clrMapOvr>
    <a:masterClrMapping/>
  </p:clrMapOvr>
  <p:transition spd="med">
    <p:zoom dir="in"/>
    <p:sndAc>
      <p:stSnd>
        <p:snd r:embed="rId3" name="arrow.wav"/>
      </p:stSnd>
    </p:sndAc>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accent1">
                <a:lumMod val="5000"/>
                <a:lumOff val="95000"/>
              </a:schemeClr>
            </a:gs>
            <a:gs pos="74329">
              <a:srgbClr val="B0C6E1"/>
            </a:gs>
            <a:gs pos="60000">
              <a:schemeClr val="accent1">
                <a:lumMod val="45000"/>
                <a:lumOff val="55000"/>
              </a:schemeClr>
            </a:gs>
            <a:gs pos="12389">
              <a:schemeClr val="accent1">
                <a:lumMod val="5000"/>
                <a:lumOff val="95000"/>
              </a:schemeClr>
            </a:gs>
            <a:gs pos="91500">
              <a:srgbClr val="BDD0E6"/>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E24F5A-D6A4-4609-96C9-C80064F4FB0C}"/>
              </a:ext>
            </a:extLst>
          </p:cNvPr>
          <p:cNvSpPr txBox="1"/>
          <p:nvPr/>
        </p:nvSpPr>
        <p:spPr>
          <a:xfrm>
            <a:off x="0" y="1066800"/>
            <a:ext cx="9144000" cy="2554545"/>
          </a:xfrm>
          <a:prstGeom prst="rect">
            <a:avLst/>
          </a:prstGeom>
          <a:noFill/>
        </p:spPr>
        <p:txBody>
          <a:bodyPr wrap="square" rtlCol="0">
            <a:spAutoFit/>
          </a:bodyPr>
          <a:lstStyle/>
          <a:p>
            <a:pPr algn="ctr"/>
            <a:r>
              <a:rPr lang="en-US" sz="4000" dirty="0"/>
              <a:t>Thank you for participating in today’s class! </a:t>
            </a:r>
          </a:p>
          <a:p>
            <a:pPr algn="ctr"/>
            <a:endParaRPr lang="en-US" sz="4000" dirty="0"/>
          </a:p>
          <a:p>
            <a:pPr algn="ctr"/>
            <a:r>
              <a:rPr lang="en-US" sz="4000" dirty="0"/>
              <a:t>Find FREE downloads at</a:t>
            </a:r>
          </a:p>
          <a:p>
            <a:pPr algn="ctr"/>
            <a:r>
              <a:rPr lang="en-US" sz="4000" dirty="0">
                <a:hlinkClick r:id="rId3"/>
              </a:rPr>
              <a:t>www.CarrRealEstateGroupllc.com</a:t>
            </a:r>
            <a:endParaRPr lang="en-US" sz="4000" dirty="0"/>
          </a:p>
        </p:txBody>
      </p:sp>
      <p:pic>
        <p:nvPicPr>
          <p:cNvPr id="7" name="Picture 6">
            <a:extLst>
              <a:ext uri="{FF2B5EF4-FFF2-40B4-BE49-F238E27FC236}">
                <a16:creationId xmlns:a16="http://schemas.microsoft.com/office/drawing/2014/main" id="{0849325F-57E5-42D8-9BB6-D6E67FCB9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4600575"/>
            <a:ext cx="3086100" cy="1771650"/>
          </a:xfrm>
          <a:prstGeom prst="rect">
            <a:avLst/>
          </a:prstGeom>
          <a:effectLst>
            <a:glow rad="1651000">
              <a:schemeClr val="bg1"/>
            </a:glow>
          </a:effectLst>
        </p:spPr>
      </p:pic>
      <p:sp>
        <p:nvSpPr>
          <p:cNvPr id="2" name="TextBox 1">
            <a:extLst>
              <a:ext uri="{FF2B5EF4-FFF2-40B4-BE49-F238E27FC236}">
                <a16:creationId xmlns:a16="http://schemas.microsoft.com/office/drawing/2014/main" id="{FD763552-C1D8-45A8-96B5-716135CFB273}"/>
              </a:ext>
            </a:extLst>
          </p:cNvPr>
          <p:cNvSpPr txBox="1"/>
          <p:nvPr/>
        </p:nvSpPr>
        <p:spPr>
          <a:xfrm>
            <a:off x="1905000" y="192465"/>
            <a:ext cx="7467600" cy="769441"/>
          </a:xfrm>
          <a:prstGeom prst="rect">
            <a:avLst/>
          </a:prstGeom>
          <a:noFill/>
        </p:spPr>
        <p:txBody>
          <a:bodyPr wrap="square" rtlCol="0">
            <a:spAutoFit/>
          </a:bodyPr>
          <a:lstStyle/>
          <a:p>
            <a:r>
              <a:rPr lang="en-US" sz="4400" dirty="0">
                <a:solidFill>
                  <a:srgbClr val="FF0000"/>
                </a:solidFill>
              </a:rPr>
              <a:t>Find, Fund, Fix, &amp; Flip</a:t>
            </a:r>
          </a:p>
        </p:txBody>
      </p:sp>
    </p:spTree>
    <p:extLst>
      <p:ext uri="{BB962C8B-B14F-4D97-AF65-F5344CB8AC3E}">
        <p14:creationId xmlns:p14="http://schemas.microsoft.com/office/powerpoint/2010/main" val="2961682887"/>
      </p:ext>
    </p:extLst>
  </p:cSld>
  <p:clrMapOvr>
    <a:masterClrMapping/>
  </p:clrMapOvr>
  <p:transition spd="med">
    <p:zoom dir="in"/>
    <p:sndAc>
      <p:stSnd>
        <p:snd r:embed="rId2" name="arrow.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0D64A-3C8D-4423-9A0B-FF2BBC78737A}"/>
              </a:ext>
            </a:extLst>
          </p:cNvPr>
          <p:cNvSpPr>
            <a:spLocks noGrp="1"/>
          </p:cNvSpPr>
          <p:nvPr>
            <p:ph type="title"/>
          </p:nvPr>
        </p:nvSpPr>
        <p:spPr>
          <a:xfrm>
            <a:off x="467667" y="396190"/>
            <a:ext cx="3008313" cy="1162050"/>
          </a:xfrm>
        </p:spPr>
        <p:txBody>
          <a:bodyPr>
            <a:normAutofit/>
          </a:bodyPr>
          <a:lstStyle/>
          <a:p>
            <a:r>
              <a:rPr lang="en-US" sz="2800" dirty="0">
                <a:solidFill>
                  <a:schemeClr val="accent1"/>
                </a:solidFill>
              </a:rPr>
              <a:t>892 6</a:t>
            </a:r>
            <a:r>
              <a:rPr lang="en-US" sz="2800" baseline="30000" dirty="0">
                <a:solidFill>
                  <a:schemeClr val="accent1"/>
                </a:solidFill>
              </a:rPr>
              <a:t>th</a:t>
            </a:r>
            <a:r>
              <a:rPr lang="en-US" sz="2800" dirty="0">
                <a:solidFill>
                  <a:schemeClr val="accent1"/>
                </a:solidFill>
              </a:rPr>
              <a:t> Ave, Lansingburgh</a:t>
            </a:r>
          </a:p>
        </p:txBody>
      </p:sp>
      <p:pic>
        <p:nvPicPr>
          <p:cNvPr id="7" name="Content Placeholder 6">
            <a:extLst>
              <a:ext uri="{FF2B5EF4-FFF2-40B4-BE49-F238E27FC236}">
                <a16:creationId xmlns:a16="http://schemas.microsoft.com/office/drawing/2014/main" id="{53BC3941-B588-4C09-A0E8-4EC650E9216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76800" y="-1"/>
            <a:ext cx="4261556" cy="2841037"/>
          </a:xfrm>
        </p:spPr>
      </p:pic>
      <p:sp>
        <p:nvSpPr>
          <p:cNvPr id="4" name="Text Placeholder 3">
            <a:extLst>
              <a:ext uri="{FF2B5EF4-FFF2-40B4-BE49-F238E27FC236}">
                <a16:creationId xmlns:a16="http://schemas.microsoft.com/office/drawing/2014/main" id="{DDADB491-7237-4586-8E5A-685AB54538BA}"/>
              </a:ext>
            </a:extLst>
          </p:cNvPr>
          <p:cNvSpPr>
            <a:spLocks noGrp="1"/>
          </p:cNvSpPr>
          <p:nvPr>
            <p:ph type="body" sz="half" idx="2"/>
          </p:nvPr>
        </p:nvSpPr>
        <p:spPr>
          <a:xfrm>
            <a:off x="57450" y="1295400"/>
            <a:ext cx="3497846" cy="5562600"/>
          </a:xfrm>
        </p:spPr>
        <p:txBody>
          <a:bodyPr>
            <a:normAutofit/>
          </a:bodyPr>
          <a:lstStyle/>
          <a:p>
            <a:endParaRPr lang="en-US" sz="2000" b="1" dirty="0">
              <a:solidFill>
                <a:srgbClr val="37B648"/>
              </a:solidFill>
            </a:endParaRPr>
          </a:p>
          <a:p>
            <a:r>
              <a:rPr lang="en-US" sz="2000" b="1" dirty="0">
                <a:solidFill>
                  <a:srgbClr val="37B648"/>
                </a:solidFill>
              </a:rPr>
              <a:t>4 Bedroom 2 full bath bungalow 2,000 square feet</a:t>
            </a:r>
            <a:r>
              <a:rPr lang="en-US" sz="2000" dirty="0"/>
              <a:t>.</a:t>
            </a:r>
          </a:p>
          <a:p>
            <a:r>
              <a:rPr lang="en-US" sz="2000" dirty="0"/>
              <a:t>This property was bid on during the last </a:t>
            </a:r>
            <a:r>
              <a:rPr lang="en-US" sz="2000" b="1" dirty="0">
                <a:solidFill>
                  <a:schemeClr val="tx2">
                    <a:lumMod val="60000"/>
                    <a:lumOff val="40000"/>
                  </a:schemeClr>
                </a:solidFill>
              </a:rPr>
              <a:t>Find, Fund, Fix, And Flip </a:t>
            </a:r>
            <a:r>
              <a:rPr lang="en-US" sz="2000" dirty="0"/>
              <a:t>class on 10/04/2018.</a:t>
            </a:r>
          </a:p>
          <a:p>
            <a:r>
              <a:rPr lang="en-US" sz="2000" dirty="0"/>
              <a:t>First initial bid was </a:t>
            </a:r>
            <a:r>
              <a:rPr lang="en-US" sz="2000" dirty="0">
                <a:solidFill>
                  <a:srgbClr val="FF0000"/>
                </a:solidFill>
              </a:rPr>
              <a:t>$25,000</a:t>
            </a:r>
          </a:p>
          <a:p>
            <a:r>
              <a:rPr lang="en-US" sz="2000" dirty="0"/>
              <a:t>With a $2,500 credit card deposit submitted online, at </a:t>
            </a:r>
            <a:r>
              <a:rPr lang="en-US" sz="2000" b="1" dirty="0">
                <a:solidFill>
                  <a:schemeClr val="accent6">
                    <a:lumMod val="50000"/>
                  </a:schemeClr>
                </a:solidFill>
              </a:rPr>
              <a:t>Auction.com.</a:t>
            </a:r>
          </a:p>
          <a:p>
            <a:r>
              <a:rPr lang="en-US" sz="2000" dirty="0"/>
              <a:t>Final bid price was </a:t>
            </a:r>
            <a:r>
              <a:rPr lang="en-US" sz="2000" b="1" dirty="0">
                <a:solidFill>
                  <a:srgbClr val="FF0000"/>
                </a:solidFill>
              </a:rPr>
              <a:t>$55,499</a:t>
            </a:r>
          </a:p>
          <a:p>
            <a:r>
              <a:rPr lang="en-US" sz="2000" b="1" dirty="0"/>
              <a:t>Total purchase price was</a:t>
            </a:r>
            <a:r>
              <a:rPr lang="en-US" sz="2000" b="1" dirty="0">
                <a:solidFill>
                  <a:srgbClr val="FF0000"/>
                </a:solidFill>
              </a:rPr>
              <a:t> $58,273.95</a:t>
            </a:r>
          </a:p>
          <a:p>
            <a:r>
              <a:rPr lang="en-US" sz="2000" b="1" dirty="0">
                <a:solidFill>
                  <a:srgbClr val="FF0000"/>
                </a:solidFill>
              </a:rPr>
              <a:t>Contracts signed on 10/10/18</a:t>
            </a:r>
          </a:p>
          <a:p>
            <a:r>
              <a:rPr lang="en-US" sz="2000" b="1" dirty="0">
                <a:solidFill>
                  <a:srgbClr val="FF0000"/>
                </a:solidFill>
              </a:rPr>
              <a:t>EMD $2,913.00</a:t>
            </a:r>
          </a:p>
          <a:p>
            <a:r>
              <a:rPr lang="en-US" sz="2000" b="1" dirty="0"/>
              <a:t>Total closing cost $3,092.00</a:t>
            </a:r>
          </a:p>
        </p:txBody>
      </p:sp>
      <p:sp>
        <p:nvSpPr>
          <p:cNvPr id="5" name="TextBox 4">
            <a:extLst>
              <a:ext uri="{FF2B5EF4-FFF2-40B4-BE49-F238E27FC236}">
                <a16:creationId xmlns:a16="http://schemas.microsoft.com/office/drawing/2014/main" id="{43C42FE1-8DE3-4827-886C-4A2B85C61201}"/>
              </a:ext>
            </a:extLst>
          </p:cNvPr>
          <p:cNvSpPr txBox="1"/>
          <p:nvPr/>
        </p:nvSpPr>
        <p:spPr>
          <a:xfrm>
            <a:off x="22578" y="-1"/>
            <a:ext cx="3497845" cy="646331"/>
          </a:xfrm>
          <a:prstGeom prst="rect">
            <a:avLst/>
          </a:prstGeom>
          <a:noFill/>
        </p:spPr>
        <p:txBody>
          <a:bodyPr wrap="square" rtlCol="0">
            <a:spAutoFit/>
          </a:bodyPr>
          <a:lstStyle/>
          <a:p>
            <a:r>
              <a:rPr lang="en-US" sz="3600" dirty="0">
                <a:solidFill>
                  <a:srgbClr val="FF0000"/>
                </a:solidFill>
              </a:rPr>
              <a:t> Bank Foreclosure</a:t>
            </a:r>
          </a:p>
        </p:txBody>
      </p:sp>
      <p:pic>
        <p:nvPicPr>
          <p:cNvPr id="9" name="Picture 8">
            <a:extLst>
              <a:ext uri="{FF2B5EF4-FFF2-40B4-BE49-F238E27FC236}">
                <a16:creationId xmlns:a16="http://schemas.microsoft.com/office/drawing/2014/main" id="{4D519FE0-4935-418D-814C-56A1C840A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28655" y="3342422"/>
            <a:ext cx="4011085" cy="3008314"/>
          </a:xfrm>
          <a:prstGeom prst="rect">
            <a:avLst/>
          </a:prstGeom>
        </p:spPr>
      </p:pic>
      <p:pic>
        <p:nvPicPr>
          <p:cNvPr id="11" name="Picture 10">
            <a:extLst>
              <a:ext uri="{FF2B5EF4-FFF2-40B4-BE49-F238E27FC236}">
                <a16:creationId xmlns:a16="http://schemas.microsoft.com/office/drawing/2014/main" id="{FC8A5EDD-9DF7-4DA1-A767-B8FF265E5D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81134" y="3550827"/>
            <a:ext cx="3991330" cy="2571749"/>
          </a:xfrm>
          <a:prstGeom prst="rect">
            <a:avLst/>
          </a:prstGeom>
        </p:spPr>
      </p:pic>
    </p:spTree>
    <p:extLst>
      <p:ext uri="{BB962C8B-B14F-4D97-AF65-F5344CB8AC3E}">
        <p14:creationId xmlns:p14="http://schemas.microsoft.com/office/powerpoint/2010/main" val="489369379"/>
      </p:ext>
    </p:extLst>
  </p:cSld>
  <p:clrMapOvr>
    <a:masterClrMapping/>
  </p:clrMapOvr>
  <p:transition spd="med">
    <p:zoom dir="in"/>
    <p:sndAc>
      <p:stSnd>
        <p:snd r:embed="rId2" name="arrow.wav"/>
      </p:stSnd>
    </p:sndAc>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15031</TotalTime>
  <Words>4023</Words>
  <Application>Microsoft Office PowerPoint</Application>
  <PresentationFormat>On-screen Show (4:3)</PresentationFormat>
  <Paragraphs>454</Paragraphs>
  <Slides>89</Slides>
  <Notes>56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96" baseType="lpstr">
      <vt:lpstr>Arial</vt:lpstr>
      <vt:lpstr>Arial</vt:lpstr>
      <vt:lpstr>Avenir</vt:lpstr>
      <vt:lpstr>Calibri</vt:lpstr>
      <vt:lpstr>Office Theme</vt:lpstr>
      <vt:lpstr>Document</vt:lpstr>
      <vt:lpstr>Worksheet</vt:lpstr>
      <vt:lpstr>PowerPoint Presentation</vt:lpstr>
      <vt:lpstr>Find, Fund, Fix &amp; Flip </vt:lpstr>
      <vt:lpstr>How to Find Properties</vt:lpstr>
      <vt:lpstr>ACQUIRING PROPERTIES (Find Below Market Houses)</vt:lpstr>
      <vt:lpstr>BANK OWNED  PROPERTY WEBSITES</vt:lpstr>
      <vt:lpstr>Albany County Court Auction</vt:lpstr>
      <vt:lpstr>WHAT IS A  BANK OWNED PROPERTY?</vt:lpstr>
      <vt:lpstr>WHAT IS A  BANK OWNED PROPERTY?</vt:lpstr>
      <vt:lpstr>892 6th Ave, Lansingburgh</vt:lpstr>
      <vt:lpstr>Auction.com Contracts</vt:lpstr>
      <vt:lpstr>892 6th Ave  Lansingburgh</vt:lpstr>
      <vt:lpstr>County Tax Lien Auctions</vt:lpstr>
      <vt:lpstr>Auctioned properties &amp; Tax Liens</vt:lpstr>
      <vt:lpstr>PowerPoint Presentation</vt:lpstr>
      <vt:lpstr>1 Overidge Rd, Latham</vt:lpstr>
      <vt:lpstr>1 Overidge Rd, Latham</vt:lpstr>
      <vt:lpstr>  1 Overidge Rd Latham</vt:lpstr>
      <vt:lpstr>1 Overidge Rd Before &amp; After</vt:lpstr>
      <vt:lpstr>PowerPoint Presentation</vt:lpstr>
      <vt:lpstr>PowerPoint Presentation</vt:lpstr>
      <vt:lpstr>      $$  Funding Your Flip  $$</vt:lpstr>
      <vt:lpstr>Search Properties MLS</vt:lpstr>
      <vt:lpstr>Find, Fund, Fix, &amp; Flip</vt:lpstr>
      <vt:lpstr>Doing your homework</vt:lpstr>
      <vt:lpstr>DOING YOUR HOMEWORK ON A PROPERTY</vt:lpstr>
      <vt:lpstr>AFTER REPAIR VALUE (ARV) </vt:lpstr>
      <vt:lpstr>6 MCELWAIN AVE COHOES</vt:lpstr>
      <vt:lpstr>KITCHEN (IN PROGRESS)</vt:lpstr>
      <vt:lpstr>KITCHEN ( AFTER)</vt:lpstr>
      <vt:lpstr>    Tankless Water heater install</vt:lpstr>
      <vt:lpstr>   Garage &amp; Basement Finished</vt:lpstr>
      <vt:lpstr>6 MCELWAIN AVE COHOES </vt:lpstr>
      <vt:lpstr>      CLOSING CHECKS</vt:lpstr>
      <vt:lpstr>KEY BANK RECEIPT</vt:lpstr>
      <vt:lpstr>Trusted Vendors Wholesale</vt:lpstr>
      <vt:lpstr>                908 24TH STREET</vt:lpstr>
      <vt:lpstr>908 24TH STREET, WATERVLIET  A-1Reo.com ( Selling broker)</vt:lpstr>
      <vt:lpstr>UPSTAIRS HALL WAY GUTTED</vt:lpstr>
      <vt:lpstr>Stair Way /Foyer</vt:lpstr>
      <vt:lpstr>Kitchen ( before)</vt:lpstr>
      <vt:lpstr>Kitchen  (after)</vt:lpstr>
      <vt:lpstr>REPAIRS</vt:lpstr>
      <vt:lpstr>Roof  (before)</vt:lpstr>
      <vt:lpstr>Roof (after)</vt:lpstr>
      <vt:lpstr>Stair way (before)</vt:lpstr>
      <vt:lpstr>Stairway (after)</vt:lpstr>
      <vt:lpstr>POOL FILLED IN (AFTER) </vt:lpstr>
      <vt:lpstr>908 24TH STREET DEED</vt:lpstr>
      <vt:lpstr>1410 1ST AVE WATERVLIET (BEFORE)</vt:lpstr>
      <vt:lpstr>1410 1st Ave  (After) </vt:lpstr>
      <vt:lpstr>1410 1ST AVE WATERVLIET  </vt:lpstr>
      <vt:lpstr>SCOPE OF WORK</vt:lpstr>
      <vt:lpstr>OLD KITCHEN</vt:lpstr>
      <vt:lpstr>NEW KITCHEN</vt:lpstr>
      <vt:lpstr>3rd FLOOR OFFICE (BEFORE)</vt:lpstr>
      <vt:lpstr>3rd floor office (After)</vt:lpstr>
      <vt:lpstr>1410 1ST AVE DEED </vt:lpstr>
      <vt:lpstr>17 Idlewild Park Watervliet - 3 Unit</vt:lpstr>
      <vt:lpstr>17 Idlewild Park 3 Family ( Actual Class code 220) </vt:lpstr>
      <vt:lpstr>17 Idlewild Park- 3 Family Investment </vt:lpstr>
      <vt:lpstr>Before and After photo’s</vt:lpstr>
      <vt:lpstr>17 Idlewild park SOS</vt:lpstr>
      <vt:lpstr>Class exercise  Investment properties Versus 401K plans or the stock market </vt:lpstr>
      <vt:lpstr>Stock Market –Versus- Real Estate Investment properties</vt:lpstr>
      <vt:lpstr>This calculator shows that investing $5,000 per year,  which is around $450.00 per month out of the net income from any investment property that you purchase, this is what we call diversified assets.  https://www.calculator.net/401k-calculator.html?age=25&amp;income=50000&amp;balance=5000&amp;contribution=10&amp;ematch=50&amp;ematchend=3&amp;retirementage=65&amp;lifeexpectancy=85&amp;incomeincrease=3&amp;rate=6&amp;inflation=3&amp;hideirslimit=0&amp;type=1&amp;x=63&amp;y=20#top</vt:lpstr>
      <vt:lpstr>*MUNICIPALITIES PERMITS*</vt:lpstr>
      <vt:lpstr>MUNICIPALITIES PERMITS</vt:lpstr>
      <vt:lpstr>1 Mates Way ( Before )</vt:lpstr>
      <vt:lpstr>Mates Way ( After )</vt:lpstr>
      <vt:lpstr>Mates Way ( Before )</vt:lpstr>
      <vt:lpstr>Mates Way ( After )</vt:lpstr>
      <vt:lpstr>Mates Way Purchase Price</vt:lpstr>
      <vt:lpstr>Mates Way</vt:lpstr>
      <vt:lpstr>County Court Auction  PERSONAL Owner Occupied  FIX AND HOLD</vt:lpstr>
      <vt:lpstr> BLUE JAY WAY REPAIR COST</vt:lpstr>
      <vt:lpstr> BLUE JAY WAY</vt:lpstr>
      <vt:lpstr> </vt:lpstr>
      <vt:lpstr>FAMILY ROOM INTO KITCHEN</vt:lpstr>
      <vt:lpstr>AFTER</vt:lpstr>
      <vt:lpstr>PowerPoint Presentation</vt:lpstr>
      <vt:lpstr>KITCHEN</vt:lpstr>
      <vt:lpstr>PowerPoint Presentation</vt:lpstr>
      <vt:lpstr>PowerPoint Presentation</vt:lpstr>
      <vt:lpstr>PowerPoint Presentation</vt:lpstr>
      <vt:lpstr>IRS Tax on Capital Gains</vt:lpstr>
      <vt:lpstr>SUMMARY</vt:lpstr>
      <vt:lpstr>SUMMARY</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Flipping Houses</dc:title>
  <dc:creator>Richc</dc:creator>
  <cp:lastModifiedBy>Rich Carr</cp:lastModifiedBy>
  <cp:revision>468</cp:revision>
  <dcterms:created xsi:type="dcterms:W3CDTF">2018-01-19T20:01:17Z</dcterms:created>
  <dcterms:modified xsi:type="dcterms:W3CDTF">2020-02-18T22:29:03Z</dcterms:modified>
</cp:coreProperties>
</file>