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7cace03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7cace03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a38323e0e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a38323e0e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a38323e0e_4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a38323e0e_4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a38323e0e_4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a38323e0e_4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a38323e0e_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a38323e0e_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a38323e0e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a38323e0e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a38323e0e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a38323e0e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a38323e0e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a38323e0e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a38323e0e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a38323e0e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a38323e0e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a38323e0e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a38323e0e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a38323e0e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7cace036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7cace036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a38323e0e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a38323e0e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a38323e0e_5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a38323e0e_5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a38323e0e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a38323e0e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a38323e0e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a38323e0e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a38323e0e_5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a38323e0e_5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a38323e0e_5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a38323e0e_5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a38323e0e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a38323e0e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a38323e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a38323e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614cf376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614cf376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7cace036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7cace036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7ccb02fb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7ccb02fb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a2a08176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a2a08176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614cf376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614cf376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614cf376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614cf376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614cf376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614cf376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a640d126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a640d126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614cf376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614cf376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a640d126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a640d126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a2a08176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a2a08176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a43efe5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a43efe5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7cace0369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7cace0369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7ccb02f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7ccb02f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a431994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a431994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7ccb02fb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7ccb02fb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8e685579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8e685579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7ccb02f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7ccb02f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a38323e0e_5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a38323e0e_5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9" Type="http://schemas.openxmlformats.org/officeDocument/2006/relationships/image" Target="../media/image40.png"/><Relationship Id="rId5" Type="http://schemas.openxmlformats.org/officeDocument/2006/relationships/image" Target="../media/image26.jp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8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chair@hcgop.com" TargetMode="External"/><Relationship Id="rId4" Type="http://schemas.openxmlformats.org/officeDocument/2006/relationships/hyperlink" Target="http://www.hcgop.com" TargetMode="External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hyperlink" Target="https://hcgop.com/committees-1" TargetMode="External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hcgop.com" TargetMode="External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053975"/>
            <a:ext cx="8520600" cy="111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HCGOP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54500" y="3236350"/>
            <a:ext cx="8520600" cy="11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19, 2025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Refuge Assembly, Soddy Daisy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MONTHLY MEETING - EVERY 3RD MONDAY</a:t>
            </a:r>
            <a:endParaRPr/>
          </a:p>
        </p:txBody>
      </p:sp>
      <p:pic>
        <p:nvPicPr>
          <p:cNvPr id="56" name="Google Shape;56;p13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6530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2" title="Entry Foy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 title="20250410_1433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 title="20250410_1433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5" title="Copy Room Supl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 title="20250410_1434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7" title="20250410_1435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8" title="Conference Room Holding Are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9" title="Conference Roo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0" title="File Room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1" title="File Room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 title="File Room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2162725"/>
            <a:ext cx="8520600" cy="24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Prayer (Pastor Dennis)</a:t>
            </a:r>
            <a:endParaRPr b="1" sz="3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/>
              <a:t>Pledge (Steve Slater)</a:t>
            </a:r>
            <a:endParaRPr b="1" sz="30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000"/>
              <a:t>Elected Officials (Gene O’Shipley)</a:t>
            </a:r>
            <a:endParaRPr b="1" sz="3000"/>
          </a:p>
        </p:txBody>
      </p:sp>
      <p:pic>
        <p:nvPicPr>
          <p:cNvPr id="62" name="Google Shape;62;p14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2" title="Kitchen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3" title="Kitchen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4" title="SEC Roo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5" title="Supply Room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6" title="Supply Room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7" title="Supply Room 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8" title="20250506_1547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9" title="Storage Container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TREASURER’S REPORT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Strengthening Revenues,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Strategic Cuts,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Mission First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242" name="Google Shape;242;p40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title"/>
          </p:nvPr>
        </p:nvSpPr>
        <p:spPr>
          <a:xfrm>
            <a:off x="972150" y="272150"/>
            <a:ext cx="7199700" cy="21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REVENUE: MEMBERSHIP</a:t>
            </a:r>
            <a:endParaRPr b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Membership has its privileges! 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Yes, you can </a:t>
            </a:r>
            <a:r>
              <a:rPr b="1" lang="en" sz="2200"/>
              <a:t>renew each year automatically</a:t>
            </a:r>
            <a:r>
              <a:rPr lang="en" sz="2200"/>
              <a:t>.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Yes, you can do </a:t>
            </a:r>
            <a:r>
              <a:rPr b="1" lang="en" sz="2200"/>
              <a:t>monthly installments at all levels</a:t>
            </a:r>
            <a:r>
              <a:rPr lang="en" sz="2200"/>
              <a:t>. 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2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00"/>
          </a:p>
        </p:txBody>
      </p:sp>
      <p:pic>
        <p:nvPicPr>
          <p:cNvPr id="248" name="Google Shape;248;p41" title="Screenshot 2025-05-19 at 11.30.2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90" y="1918375"/>
            <a:ext cx="6551381" cy="24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 title="Screenshot 2025-05-18 at 1.53.5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25" y="1918375"/>
            <a:ext cx="1656915" cy="88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/>
        </p:nvSpPr>
        <p:spPr>
          <a:xfrm>
            <a:off x="179775" y="4544250"/>
            <a:ext cx="88089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On a monthly basis, these memberships give us </a:t>
            </a:r>
            <a:r>
              <a:rPr b="1" lang="en" sz="1600">
                <a:solidFill>
                  <a:schemeClr val="dk1"/>
                </a:solidFill>
              </a:rPr>
              <a:t>$294.95</a:t>
            </a:r>
            <a:r>
              <a:rPr lang="en" sz="1600">
                <a:solidFill>
                  <a:schemeClr val="dk1"/>
                </a:solidFill>
              </a:rPr>
              <a:t> to build our team.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April/May Recap:</a:t>
            </a:r>
            <a:endParaRPr b="1" u="sng"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Choices Walk for Life (April 5th)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Republican Women’s Legislative Day on the Hill (April 14th)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State of the County (April 15th)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HCGOP Monthly Meeting (April 21st)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Armed Forces Day Parade &amp; Luncheon (May 2nd)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School Board Budget Vote (May 8th)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HCGOP at J-Fest (May 17th)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15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972150" y="272150"/>
            <a:ext cx="71997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REVENUE: MEMBERSHIP</a:t>
            </a:r>
            <a:endParaRPr sz="257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2" title="Screenshot 2025-05-19 at 11.25.1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00" y="868550"/>
            <a:ext cx="3049824" cy="3174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42"/>
          <p:cNvCxnSpPr/>
          <p:nvPr/>
        </p:nvCxnSpPr>
        <p:spPr>
          <a:xfrm rot="10800000">
            <a:off x="3381100" y="1361500"/>
            <a:ext cx="621300" cy="47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58" name="Google Shape;258;p42" title="Screenshot 2025-05-19 at 11.26.5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330" y="910300"/>
            <a:ext cx="4568519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/>
          <p:nvPr/>
        </p:nvSpPr>
        <p:spPr>
          <a:xfrm>
            <a:off x="380025" y="4043375"/>
            <a:ext cx="85497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JOIN US!! Depending on your membership level, you get things like: Decal, Nametag, Access to Members Portal for Meeting Minutes and Treasurer’s Report, Invitation to a Chairman’s Event, and a </a:t>
            </a:r>
            <a:r>
              <a:rPr b="1" lang="en" sz="1700">
                <a:solidFill>
                  <a:schemeClr val="dk1"/>
                </a:solidFill>
              </a:rPr>
              <a:t>surprise gift to be revealed at the Lincoln Day Dinner!</a:t>
            </a:r>
            <a:endParaRPr b="1" sz="1700">
              <a:solidFill>
                <a:schemeClr val="dk1"/>
              </a:solidFill>
            </a:endParaRPr>
          </a:p>
        </p:txBody>
      </p:sp>
      <p:cxnSp>
        <p:nvCxnSpPr>
          <p:cNvPr id="260" name="Google Shape;260;p42"/>
          <p:cNvCxnSpPr/>
          <p:nvPr/>
        </p:nvCxnSpPr>
        <p:spPr>
          <a:xfrm flipH="1">
            <a:off x="8378850" y="645450"/>
            <a:ext cx="468000" cy="55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1" name="Google Shape;261;p42" title="Screenshot 2025-05-19 at 11.40.0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2675" y="1726900"/>
            <a:ext cx="3516175" cy="218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369950" y="188075"/>
            <a:ext cx="8665200" cy="1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REVENUE: DONATIONS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Recurring Donations = Reliable Support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March-May Snapshot Shows Steady Growth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3"/>
          <p:cNvSpPr txBox="1"/>
          <p:nvPr/>
        </p:nvSpPr>
        <p:spPr>
          <a:xfrm>
            <a:off x="5208800" y="1733838"/>
            <a:ext cx="3658800" cy="30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Enthusiastic support in March.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Steady support in April.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More recurring donors!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$10 to $100/month adds up for BIG impact!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13 monthly donors give us </a:t>
            </a:r>
            <a:r>
              <a:rPr b="1" lang="en" sz="1800">
                <a:solidFill>
                  <a:schemeClr val="dk1"/>
                </a:solidFill>
              </a:rPr>
              <a:t>$388.96 </a:t>
            </a:r>
            <a:r>
              <a:rPr lang="en" sz="1800">
                <a:solidFill>
                  <a:schemeClr val="dk1"/>
                </a:solidFill>
              </a:rPr>
              <a:t>we can count on and plan around.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8" name="Google Shape;268;p43" title="Screenshot 2025-05-19 at 11.19.2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4375"/>
            <a:ext cx="4825052" cy="34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type="title"/>
          </p:nvPr>
        </p:nvSpPr>
        <p:spPr>
          <a:xfrm>
            <a:off x="345250" y="111575"/>
            <a:ext cx="8667300" cy="1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REVENUE: EVENTS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LINCOLN DAY DINNER 2025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“For God, County, and Country!!”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4" title="Screenshot 2025-05-19 at 5.17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275" y="1394450"/>
            <a:ext cx="5285566" cy="36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title"/>
          </p:nvPr>
        </p:nvSpPr>
        <p:spPr>
          <a:xfrm>
            <a:off x="352900" y="383950"/>
            <a:ext cx="8667300" cy="4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66"/>
              <a:t>EXPENSES: OFFICE</a:t>
            </a:r>
            <a:endParaRPr b="1" sz="246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66"/>
              <a:t>3-YEAR RENTAL CONTRACT</a:t>
            </a:r>
            <a:endParaRPr b="1" sz="24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/>
              <a:t>On January 22, 2024, the previous HCGOP signed a 3-year contract </a:t>
            </a:r>
            <a:r>
              <a:rPr lang="en" sz="2133"/>
              <a:t>committing</a:t>
            </a:r>
            <a:r>
              <a:rPr lang="en" sz="2133"/>
              <a:t> the organization to pay rent thru December 31,2026. </a:t>
            </a:r>
            <a:endParaRPr sz="21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/>
              <a:t>The office space incurred the following expenses: 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Rent 2024 $935/month, 2025 $963/month, and 2026 $992/month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Tenant liability insurance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Share of common area maintenance, real estate tax &amp; building insurance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Internet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Electricity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Phone line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Printer rental and usage</a:t>
            </a:r>
            <a:endParaRPr sz="2133"/>
          </a:p>
          <a:p>
            <a:pPr indent="-3505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33"/>
              <a:t>One employee ($18/hour, 35-50 hours per month)</a:t>
            </a:r>
            <a:endParaRPr sz="21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/>
          <p:nvPr>
            <p:ph type="title"/>
          </p:nvPr>
        </p:nvSpPr>
        <p:spPr>
          <a:xfrm>
            <a:off x="352900" y="158350"/>
            <a:ext cx="8667300" cy="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66"/>
              <a:t>EXPENSES: OFFICE</a:t>
            </a:r>
            <a:endParaRPr b="1" sz="246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66"/>
              <a:t>Two years left on 3-year rental contract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6" title="Screenshot 2025-05-19 at 1.15.0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325" y="3150151"/>
            <a:ext cx="5077143" cy="171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6" title="Screenshot 2025-05-19 at 1.16.2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0900"/>
            <a:ext cx="5244577" cy="19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46"/>
          <p:cNvCxnSpPr/>
          <p:nvPr/>
        </p:nvCxnSpPr>
        <p:spPr>
          <a:xfrm>
            <a:off x="2643700" y="4648950"/>
            <a:ext cx="3058500" cy="0"/>
          </a:xfrm>
          <a:prstGeom prst="straightConnector1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80350" y="274125"/>
            <a:ext cx="8667300" cy="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EXPENSES: GOING FORWARD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>
                <a:solidFill>
                  <a:srgbClr val="FF0000"/>
                </a:solidFill>
              </a:rPr>
              <a:t>Shifting from Overhead to Outreach</a:t>
            </a:r>
            <a:endParaRPr sz="2577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7" title="Screenshot 2025-05-19 at 2.08.1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675" y="1235550"/>
            <a:ext cx="5328001" cy="29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577150" y="4393025"/>
            <a:ext cx="82737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Plus, each month our new HCGOP Community Meetings will incur a rental fee depending on the location.  Each month we will meet in a different part of our county.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52900" y="172450"/>
            <a:ext cx="8667300" cy="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EXPENSES: GOING FORWARD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/>
              <a:t>Shifting from Overhead to Outreach</a:t>
            </a:r>
            <a:endParaRPr sz="257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8" title="IMG_503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001" y="1216200"/>
            <a:ext cx="2033326" cy="271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 title="IMG_074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625" y="3544507"/>
            <a:ext cx="2033326" cy="1524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8"/>
          <p:cNvSpPr txBox="1"/>
          <p:nvPr/>
        </p:nvSpPr>
        <p:spPr>
          <a:xfrm>
            <a:off x="6999311" y="2957750"/>
            <a:ext cx="20334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JFest Booth $250 HCGOP + TN Valley Republican Women</a:t>
            </a:r>
            <a:endParaRPr b="1" sz="1500">
              <a:solidFill>
                <a:srgbClr val="FF0000"/>
              </a:solidFill>
              <a:highlight>
                <a:srgbClr val="FCE5CD"/>
              </a:highlight>
            </a:endParaRPr>
          </a:p>
        </p:txBody>
      </p:sp>
      <p:pic>
        <p:nvPicPr>
          <p:cNvPr id="303" name="Google Shape;303;p48" title="Screenshot 2025-05-19 at 1.37.24 PM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4650" y="1097050"/>
            <a:ext cx="1482699" cy="86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 title="Screenshot 2025-05-19 at 1.40.21 PM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900" y="998125"/>
            <a:ext cx="1907175" cy="40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8"/>
          <p:cNvSpPr txBox="1"/>
          <p:nvPr/>
        </p:nvSpPr>
        <p:spPr>
          <a:xfrm>
            <a:off x="352900" y="4108975"/>
            <a:ext cx="20334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Table for GOP Men</a:t>
            </a: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 $240</a:t>
            </a:r>
            <a:endParaRPr b="1" sz="1500">
              <a:solidFill>
                <a:srgbClr val="FF0000"/>
              </a:solidFill>
              <a:highlight>
                <a:srgbClr val="FCE5CD"/>
              </a:highlight>
            </a:endParaRPr>
          </a:p>
        </p:txBody>
      </p:sp>
      <p:pic>
        <p:nvPicPr>
          <p:cNvPr id="306" name="Google Shape;306;p48" title="Screenshot 2025-05-19 at 1.50.5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6937" y="998125"/>
            <a:ext cx="2490126" cy="14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8"/>
          <p:cNvSpPr txBox="1"/>
          <p:nvPr/>
        </p:nvSpPr>
        <p:spPr>
          <a:xfrm>
            <a:off x="2150600" y="1274025"/>
            <a:ext cx="20334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$250 Support for</a:t>
            </a:r>
            <a:endParaRPr b="1" sz="1500">
              <a:solidFill>
                <a:srgbClr val="FF0000"/>
              </a:solidFill>
              <a:highlight>
                <a:srgbClr val="FCE5CD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N</a:t>
            </a: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ew T</a:t>
            </a: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-shirts!</a:t>
            </a:r>
            <a:endParaRPr b="1" sz="1500">
              <a:solidFill>
                <a:srgbClr val="FF0000"/>
              </a:solidFill>
              <a:highlight>
                <a:srgbClr val="FCE5CD"/>
              </a:highlight>
            </a:endParaRPr>
          </a:p>
        </p:txBody>
      </p:sp>
      <p:pic>
        <p:nvPicPr>
          <p:cNvPr id="308" name="Google Shape;308;p48" title="Screenshot 2025-05-19 at 2.02.17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6300" y="2478350"/>
            <a:ext cx="1959952" cy="14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8"/>
          <p:cNvSpPr txBox="1"/>
          <p:nvPr/>
        </p:nvSpPr>
        <p:spPr>
          <a:xfrm>
            <a:off x="4136600" y="2441063"/>
            <a:ext cx="20334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highlight>
                  <a:srgbClr val="FCE5CD"/>
                </a:highlight>
              </a:rPr>
              <a:t>Armed Forces Day Parade &amp; Luncheon $350 with Veterans at our table</a:t>
            </a:r>
            <a:endParaRPr b="1" sz="1500">
              <a:solidFill>
                <a:srgbClr val="FF0000"/>
              </a:solidFill>
              <a:highlight>
                <a:srgbClr val="FCE5CD"/>
              </a:highlight>
            </a:endParaRPr>
          </a:p>
        </p:txBody>
      </p:sp>
      <p:pic>
        <p:nvPicPr>
          <p:cNvPr id="310" name="Google Shape;310;p48" title="Screenshot 2025-05-19 at 2.04.47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78375" y="3544489"/>
            <a:ext cx="3199549" cy="159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9"/>
          <p:cNvSpPr txBox="1"/>
          <p:nvPr>
            <p:ph idx="1" type="body"/>
          </p:nvPr>
        </p:nvSpPr>
        <p:spPr>
          <a:xfrm>
            <a:off x="311700" y="502425"/>
            <a:ext cx="8520600" cy="44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FINANCIAL SNAPSHOT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As of May 19, 2025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Bank Account Balance: $27,046.09 (RockPoint Bank)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Transitioning to Anedot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No outstanding debts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Lincoln Day Dinner fundraising in motion</a:t>
            </a:r>
            <a:endParaRPr b="1" sz="2400">
              <a:solidFill>
                <a:srgbClr val="FF0000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JOIN AS A MEMBER – </a:t>
            </a:r>
            <a:r>
              <a:rPr b="1" lang="en" sz="2400">
                <a:solidFill>
                  <a:srgbClr val="FF0000"/>
                </a:solidFill>
              </a:rPr>
              <a:t>It’s your backstage pass to exclusive updates, events and impact!</a:t>
            </a:r>
            <a:endParaRPr b="1" sz="2400">
              <a:solidFill>
                <a:srgbClr val="FF0000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BECOME A MONTHLY DONOR – Fuel the mission, month after month!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316" name="Google Shape;316;p49" title="Screenshot 2025-05-19 at 11.14.4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100" y="86125"/>
            <a:ext cx="2223200" cy="14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0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Announcements</a:t>
            </a:r>
            <a:endParaRPr b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46th Annual Prayer Breakfast</a:t>
            </a:r>
            <a:endParaRPr b="1" sz="14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3 spots available - Text 615-525-5686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Darryl Strawberry - May 20th - 7:00am - Convention Center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Memorial Day</a:t>
            </a:r>
            <a:r>
              <a:rPr lang="en" sz="1400">
                <a:solidFill>
                  <a:schemeClr val="dk1"/>
                </a:solidFill>
              </a:rPr>
              <a:t>: Chattanooga National Cemetery @ 11:00am</a:t>
            </a:r>
            <a:endParaRPr sz="14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Park at National Guard Armory on South Holtzclaw, shuttles start at 9:30am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Comments by Congressman Fleischmann &amp; Mayor Wamp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Lincoln Day Dinner </a:t>
            </a:r>
            <a:r>
              <a:rPr lang="en" sz="1400">
                <a:solidFill>
                  <a:schemeClr val="dk1"/>
                </a:solidFill>
              </a:rPr>
              <a:t>- July 12th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Club announcements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Elected Official announcements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2" name="Google Shape;322;p50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1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Closing Remarks</a:t>
            </a:r>
            <a:endParaRPr b="1" u="sng">
              <a:solidFill>
                <a:schemeClr val="dk1"/>
              </a:solidFill>
            </a:endParaRPr>
          </a:p>
          <a:p>
            <a:pPr indent="-317500" lvl="0" marL="45720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Please continue showing up!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Please give!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Please reach out if you’re interested in running for office…</a:t>
            </a:r>
            <a:r>
              <a:rPr b="1" lang="en" sz="1400">
                <a:solidFill>
                  <a:schemeClr val="dk1"/>
                </a:solidFill>
              </a:rPr>
              <a:t>2026</a:t>
            </a:r>
            <a:r>
              <a:rPr lang="en" sz="1400">
                <a:solidFill>
                  <a:schemeClr val="dk1"/>
                </a:solidFill>
              </a:rPr>
              <a:t> is right around the corner!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Next Meeting</a:t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Harrison Community Center Auditorium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(</a:t>
            </a:r>
            <a:r>
              <a:rPr lang="en" sz="1100">
                <a:solidFill>
                  <a:schemeClr val="dk1"/>
                </a:solidFill>
              </a:rPr>
              <a:t>5637 Hwy 58, Harrison, 37341)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June 16th - 6:30pm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28" name="Google Shape;328;p51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Upcoming Opportunities:</a:t>
            </a:r>
            <a:endParaRPr b="1" u="sng"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Volunteers needed to place and retire flags at Chattanooga National Cemetery on May 24th and 31st </a:t>
            </a:r>
            <a:r>
              <a:rPr lang="en" sz="1400">
                <a:solidFill>
                  <a:schemeClr val="dk1"/>
                </a:solidFill>
              </a:rPr>
              <a:t>(contact Mickey McCamish at 423-756-2212)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Precinct Strategy - where do </a:t>
            </a:r>
            <a:r>
              <a:rPr b="1" lang="en">
                <a:solidFill>
                  <a:schemeClr val="dk1"/>
                </a:solidFill>
              </a:rPr>
              <a:t>YOU</a:t>
            </a:r>
            <a:r>
              <a:rPr lang="en">
                <a:solidFill>
                  <a:schemeClr val="dk1"/>
                </a:solidFill>
              </a:rPr>
              <a:t> fit in? </a:t>
            </a:r>
            <a:r>
              <a:rPr lang="en" sz="1400">
                <a:solidFill>
                  <a:schemeClr val="dk1"/>
                </a:solidFill>
              </a:rPr>
              <a:t>(email me -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chair@hcgop.com</a:t>
            </a:r>
            <a:r>
              <a:rPr lang="en" sz="14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Republican-owned business? Let’s support each other!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Committee Assignments - Please go to </a:t>
            </a:r>
            <a:r>
              <a:rPr lang="en" u="sng">
                <a:solidFill>
                  <a:schemeClr val="hlink"/>
                </a:solidFill>
                <a:hlinkClick r:id="rId4"/>
              </a:rPr>
              <a:t>www.hcgop.com</a:t>
            </a:r>
            <a:r>
              <a:rPr lang="en">
                <a:solidFill>
                  <a:schemeClr val="dk1"/>
                </a:solidFill>
              </a:rPr>
              <a:t> and complete the “committee” survey to get involved in what YOU care about…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16" title="HCRP LOGO 2021 FINAL (1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277400" y="4299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457200" lvl="0" marL="13716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457200" lvl="0" marL="13716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457200" lvl="0" marL="13716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61">
                <a:solidFill>
                  <a:schemeClr val="dk1"/>
                </a:solidFill>
              </a:rPr>
              <a:t>Committee Interest Survey</a:t>
            </a:r>
            <a:endParaRPr b="1" sz="226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7" title="Screenshot 2025-04-21 at 3.04.2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50" y="1898900"/>
            <a:ext cx="3031450" cy="23262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3994800" y="2920588"/>
            <a:ext cx="3934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4"/>
              </a:rPr>
              <a:t>https://hcgop.com/committees-1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3674700" y="3251400"/>
            <a:ext cx="546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83" name="Google Shape;83;p17" title="HCRP LOGO 2021 FINAL (1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94" u="sng">
                <a:solidFill>
                  <a:schemeClr val="dk1"/>
                </a:solidFill>
              </a:rPr>
              <a:t>Lincoln Day Dinner</a:t>
            </a:r>
            <a:endParaRPr b="1" sz="8694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694">
                <a:solidFill>
                  <a:schemeClr val="dk1"/>
                </a:solidFill>
              </a:rPr>
              <a:t>Purchase tables and tickets at </a:t>
            </a:r>
            <a:r>
              <a:rPr lang="en" sz="8694" u="sng">
                <a:solidFill>
                  <a:schemeClr val="hlink"/>
                </a:solidFill>
                <a:hlinkClick r:id="rId3"/>
              </a:rPr>
              <a:t>hcgop.com</a:t>
            </a:r>
            <a:endParaRPr sz="8694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694">
                <a:solidFill>
                  <a:schemeClr val="dk1"/>
                </a:solidFill>
              </a:rPr>
              <a:t>All of our Providence Tables ($5,000) are sold out!</a:t>
            </a:r>
            <a:endParaRPr sz="8694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694">
                <a:solidFill>
                  <a:schemeClr val="dk1"/>
                </a:solidFill>
              </a:rPr>
              <a:t>Ticket Spotlight: </a:t>
            </a:r>
            <a:r>
              <a:rPr i="1" lang="en" sz="8694">
                <a:solidFill>
                  <a:schemeClr val="dk1"/>
                </a:solidFill>
              </a:rPr>
              <a:t>Business Booster Bundle</a:t>
            </a:r>
            <a:r>
              <a:rPr lang="en" sz="8694">
                <a:solidFill>
                  <a:schemeClr val="dk1"/>
                </a:solidFill>
              </a:rPr>
              <a:t> for $530</a:t>
            </a:r>
            <a:endParaRPr sz="8694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694">
                <a:solidFill>
                  <a:schemeClr val="dk1"/>
                </a:solidFill>
              </a:rPr>
              <a:t>Two tickets and a Full Page Advertisement</a:t>
            </a:r>
            <a:endParaRPr sz="8694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" name="Google Shape;89;p18" title="HCRP LOGO 2021 FINAL 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89890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HCGOP Headquarters Exit Strategy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Communication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Duration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Logistics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Disposition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9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955850"/>
            <a:ext cx="8520600" cy="29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</a:rPr>
              <a:t>HCGOP Headquarters Exit Strategy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20" title="HCRP LOGO 2021 FINAL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400" y="65300"/>
            <a:ext cx="1833600" cy="18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 title="20250509_110931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 title="20250506_1547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