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82" r:id="rId18"/>
    <p:sldId id="272" r:id="rId19"/>
    <p:sldId id="273" r:id="rId20"/>
    <p:sldId id="277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311" r:id="rId32"/>
    <p:sldId id="312" r:id="rId33"/>
    <p:sldId id="313" r:id="rId34"/>
    <p:sldId id="286" r:id="rId35"/>
    <p:sldId id="300" r:id="rId36"/>
    <p:sldId id="287" r:id="rId37"/>
    <p:sldId id="288" r:id="rId38"/>
    <p:sldId id="289" r:id="rId39"/>
    <p:sldId id="292" r:id="rId40"/>
    <p:sldId id="290" r:id="rId41"/>
    <p:sldId id="291" r:id="rId42"/>
    <p:sldId id="293" r:id="rId43"/>
    <p:sldId id="295" r:id="rId44"/>
    <p:sldId id="294" r:id="rId45"/>
    <p:sldId id="296" r:id="rId46"/>
    <p:sldId id="297" r:id="rId47"/>
    <p:sldId id="298" r:id="rId48"/>
    <p:sldId id="299" r:id="rId49"/>
    <p:sldId id="301" r:id="rId50"/>
    <p:sldId id="302" r:id="rId51"/>
    <p:sldId id="310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4" r:id="rId60"/>
    <p:sldId id="315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B65DB-B63A-4043-A926-BC032A61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0A6EC7-77E5-4E68-A319-A2B814B15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9B825-BD91-4344-8FB1-75F538B7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EC173A-C85B-4E65-A455-70508D42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1682F-DEFB-4610-B1CC-9F2304A1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7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1DC53-6905-4B0B-896E-F566560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383218-56A6-48CE-B37C-75F8FDAD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62D11-9B4E-44E9-A92E-640B1D17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F85F8-3647-46C6-823F-168BBC0E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7C3FB-F1FC-481D-9ECC-710315B8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8E08C6-C4A5-4577-A34A-5E4B19875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6BD562-B2B8-426A-9076-65BFA55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9D6DE-F428-4F0B-921D-BE4DA7DC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5EE06-2041-4F6A-9E42-31C89684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17977-62C9-4513-B69E-709C85FB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40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0253E-FC2A-47B5-96C0-49C37EF0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8D1E39-499E-45E9-B371-A5D5E730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15BD0-D28A-4397-8A8D-DCE20AE8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99496-E423-4C65-9C7C-3C8A7016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D256B-07A7-4F8E-A53F-606A20AF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87B18-4256-4473-805E-06E6B8A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F2AC1-1BBC-44DF-9D73-D08D1927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F7678-5317-44A2-953A-A7A4A9B7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C1045-5403-44A6-A73A-50742B71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36CFF8-4338-445E-A1B0-DB1CD9E1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8D9B4-C5E5-4301-BFA1-1BE433DA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B9E3E-BBB9-4848-BA25-2D3219D82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44F4EF-357C-4CBC-8A64-C26F4D8D7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324232-3431-4C59-9E5C-38B8135E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FAECB9-8739-4C16-9569-062D17A6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874BA4-34A4-4F64-9DEE-C4096273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9BE34-BDCC-4E52-BCEB-8BD2FAC7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F54EF0-99B6-4B50-8677-F8274A13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7A4C7E-D0C9-4DB1-B2D1-FB04A99E4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B9A92A-A83B-4B9A-82F0-C84E0C380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0E83DC-A7F4-4DDA-9AD2-EDDBA1552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358AE3-30B5-4F9C-9EC9-F28AE74F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0CB7C6-71EC-4892-901B-17A3447E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8AD69E-211B-4EC9-97E8-A27F6E70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74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5442C-B245-4A49-9F2C-FD7A153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2113E9-C4D7-4856-81FB-C81AC29A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DE2226-238B-4AD3-97D0-79955BC7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4737BB-DACF-4A4C-BF7B-5984A1AD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80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5037B3-6E86-4E95-ADA1-80C708B0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F55B22-6A2D-4799-B5FA-41D63B65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20C0A9-994F-4EA5-B770-9F9C9AE8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224-B1CC-492C-A12D-986D7E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83408-90C5-4B1C-B8BD-4448C92BB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BA98EF-53F9-4529-AE25-997721571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D66A7C-67DB-4FF1-ABC1-D378757A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1F694-9A09-44E4-8F2E-CC01F727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DEBEA8-DECD-4862-8609-F3954BE2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B7EB8-2519-4BEF-ABC4-1051D46D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3EF986-55BA-4D13-AC1E-1AA3A1EFC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4FA427-3CF0-4712-A700-E05A4BE87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2BFA6E-3DB0-4A65-A52F-72302F37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895143-B4C8-473B-BD32-78A12AC3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AC2ECE-30F2-4D35-911D-554AD0D1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E7D19C-6D04-4BF5-92CB-AEA057DC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E16DCC-6357-44AF-95DA-2A965D94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8B7E7-BB89-4B2E-94AD-B6410827B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F50D-3CAF-4C56-9D54-19392136003F}" type="datetimeFigureOut">
              <a:rPr lang="fr-FR" smtClean="0"/>
              <a:t>26/07/2020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D25E3-B065-4A27-AC2B-EBE6D9BE0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A79F6-FE85-4A28-838D-BDABD33F1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BE5B-5776-489C-A9B3-99C8AA576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91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armand.kark@dev-techci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29665-E3DF-4938-AD39-907CC95F8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4526"/>
            <a:ext cx="9144000" cy="1047727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DVT Export MP 10.0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CE4FC8-DE13-4741-9800-C005463F8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66" y="3144055"/>
            <a:ext cx="10779616" cy="796880"/>
          </a:xfrm>
        </p:spPr>
        <p:txBody>
          <a:bodyPr>
            <a:noAutofit/>
          </a:bodyPr>
          <a:lstStyle/>
          <a:p>
            <a:r>
              <a:rPr lang="en-US" sz="2800" dirty="0"/>
              <a:t>Management of Purchasing and Exports of Agricultural Commodities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62F1C61-EC68-4853-8785-DB7D12211FEC}"/>
              </a:ext>
            </a:extLst>
          </p:cNvPr>
          <p:cNvSpPr txBox="1">
            <a:spLocks/>
          </p:cNvSpPr>
          <p:nvPr/>
        </p:nvSpPr>
        <p:spPr>
          <a:xfrm>
            <a:off x="9028090" y="6213474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291871824"/>
      </p:ext>
    </p:extLst>
  </p:cSld>
  <p:clrMapOvr>
    <a:masterClrMapping/>
  </p:clrMapOvr>
  <p:transition spd="slow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24ABA-6102-4EE6-9059-840CA71E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94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Suppliers</a:t>
            </a:r>
            <a:r>
              <a:rPr lang="fr-FR" dirty="0"/>
              <a:t> and </a:t>
            </a:r>
            <a:r>
              <a:rPr lang="fr-FR" dirty="0" err="1"/>
              <a:t>Colleagues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F26AB6-E8AA-4340-A0A3-674B0C76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5" y="532832"/>
            <a:ext cx="11575687" cy="5704723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69B3261-8165-4CA9-AB48-1F33225B52CE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990677873"/>
      </p:ext>
    </p:extLst>
  </p:cSld>
  <p:clrMapOvr>
    <a:masterClrMapping/>
  </p:clrMapOvr>
  <p:transition spd="slow" advTm="3000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CC926-F403-481E-8E10-DFACCE5B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20966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Advance to </a:t>
            </a:r>
            <a:r>
              <a:rPr lang="fr-FR" dirty="0" err="1"/>
              <a:t>Suppliers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9282D5-1AA4-4CD7-9826-6F131043C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81" y="927280"/>
            <a:ext cx="11825319" cy="523680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6EC0735-52A8-4AE3-9349-BD6CC21C58A6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02392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5326E-2297-46A5-A952-534E5379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Weighing</a:t>
            </a:r>
            <a:r>
              <a:rPr lang="fr-FR" dirty="0"/>
              <a:t> </a:t>
            </a:r>
            <a:r>
              <a:rPr lang="fr-FR" dirty="0" err="1"/>
              <a:t>deliveries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5BE517-27FD-4858-A1F8-82F2929BF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8" y="587912"/>
            <a:ext cx="11218624" cy="555877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65707F73-9340-4C79-BFBF-260AA36163B5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4994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E5CE5-6C9E-4887-ACE5-B9FF5477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Weighing and Weight Recovery Indicator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AB386B-93A8-4C8F-9F5B-5EEF288A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749" y="1481070"/>
            <a:ext cx="8348501" cy="307925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9614A413-702D-40BE-A73B-0D73A1BC5F99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611750717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DD9B4-6960-49C9-BED4-B9785866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3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Weighing</a:t>
            </a:r>
            <a:r>
              <a:rPr lang="fr-FR" dirty="0"/>
              <a:t> ticket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012D02-AF35-4A89-AE86-211ABC2B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01" y="566973"/>
            <a:ext cx="7229755" cy="594360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02E25A3-7A5B-4469-B027-06EF4C9EA756}"/>
              </a:ext>
            </a:extLst>
          </p:cNvPr>
          <p:cNvSpPr txBox="1">
            <a:spLocks/>
          </p:cNvSpPr>
          <p:nvPr/>
        </p:nvSpPr>
        <p:spPr>
          <a:xfrm>
            <a:off x="8925059" y="6510573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8721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EB6A8-AA20-44E7-B3F8-CD6C5839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51" y="107548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Purchasing</a:t>
            </a:r>
            <a:r>
              <a:rPr lang="fr-FR" dirty="0"/>
              <a:t> </a:t>
            </a:r>
            <a:r>
              <a:rPr lang="fr-FR" dirty="0" err="1"/>
              <a:t>Regulations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5EA655-FA92-49F8-A72B-BCD4C611A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" y="656824"/>
            <a:ext cx="12051298" cy="593072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55A25BB-092F-4DD7-9DBA-218C73E4A60D}"/>
              </a:ext>
            </a:extLst>
          </p:cNvPr>
          <p:cNvSpPr txBox="1">
            <a:spLocks/>
          </p:cNvSpPr>
          <p:nvPr/>
        </p:nvSpPr>
        <p:spPr>
          <a:xfrm>
            <a:off x="8744755" y="6587544"/>
            <a:ext cx="2786130" cy="182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2409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4B55A-D1F5-40A3-B010-61E5FC5E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Entry slip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1EE1C6-BA89-47B3-9CAD-E3AA125DE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45" y="656823"/>
            <a:ext cx="7487902" cy="5909129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D0ECBC6-C588-4D7C-BDBC-E025CE82ECD5}"/>
              </a:ext>
            </a:extLst>
          </p:cNvPr>
          <p:cNvSpPr txBox="1">
            <a:spLocks/>
          </p:cNvSpPr>
          <p:nvPr/>
        </p:nvSpPr>
        <p:spPr>
          <a:xfrm>
            <a:off x="8809150" y="652827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0111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10D9E-1F4B-4316-8E35-2ABAE4E3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38" y="0"/>
            <a:ext cx="10057327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Validation </a:t>
            </a:r>
            <a:r>
              <a:rPr lang="fr-FR" dirty="0" err="1"/>
              <a:t>Payment</a:t>
            </a:r>
            <a:r>
              <a:rPr lang="fr-FR" dirty="0"/>
              <a:t> </a:t>
            </a:r>
            <a:r>
              <a:rPr lang="fr-FR" dirty="0" err="1"/>
              <a:t>Purchase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1205FE-975C-46D3-9D4D-017C0873A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47" y="587912"/>
            <a:ext cx="6038108" cy="590550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DB046AB4-02EF-4996-9819-19B6ED51CCB0}"/>
              </a:ext>
            </a:extLst>
          </p:cNvPr>
          <p:cNvSpPr txBox="1">
            <a:spLocks/>
          </p:cNvSpPr>
          <p:nvPr/>
        </p:nvSpPr>
        <p:spPr>
          <a:xfrm>
            <a:off x="9092485" y="652827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2734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39D7D-D1E9-42A7-A602-753DB205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51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cheque </a:t>
            </a:r>
            <a:r>
              <a:rPr lang="fr-FR" dirty="0" err="1"/>
              <a:t>letters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67FE22-5136-41EB-A9A7-98F327E3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7" y="600789"/>
            <a:ext cx="11753046" cy="5792509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03C327C-E771-4042-80DA-49235B3D2AE7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2705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92DC3-5D13-4E0B-BC63-579777D3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24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Supplier </a:t>
            </a:r>
            <a:r>
              <a:rPr lang="fr-FR" dirty="0" err="1"/>
              <a:t>account</a:t>
            </a:r>
            <a:r>
              <a:rPr lang="fr-FR" dirty="0"/>
              <a:t> book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5D58B1E-4815-4F12-8A92-FAD34E4A3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30" y="792430"/>
            <a:ext cx="11540137" cy="5700445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6B8B4D0-F3FA-4DC6-8C81-20EC471336FC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4263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BC1C5-241F-47B0-9317-B09A782F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8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Homepage, Third, Purchase and Delivery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6CAC68E-75F4-4E59-A3C4-5FCAE827A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9050"/>
            <a:ext cx="11851524" cy="5653824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C1B3609-54D5-4D12-87CD-197035FCA9B4}"/>
              </a:ext>
            </a:extLst>
          </p:cNvPr>
          <p:cNvSpPr txBox="1">
            <a:spLocks/>
          </p:cNvSpPr>
          <p:nvPr/>
        </p:nvSpPr>
        <p:spPr>
          <a:xfrm>
            <a:off x="8693240" y="6584949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0216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C0025-02C2-4988-9C23-89633918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1" y="0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Summary</a:t>
            </a:r>
            <a:r>
              <a:rPr lang="fr-FR" dirty="0"/>
              <a:t> Supplier </a:t>
            </a:r>
            <a:r>
              <a:rPr lang="fr-FR" dirty="0" err="1"/>
              <a:t>Account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EEA291-8EC3-4C14-BACA-3C9783D2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66" y="606181"/>
            <a:ext cx="12056634" cy="564563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ECE568F-C35F-4766-9B68-D7D2EE7F1E87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0396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DA725-B23C-488C-86A7-039D5C20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9579"/>
          </a:xfrm>
        </p:spPr>
        <p:txBody>
          <a:bodyPr/>
          <a:lstStyle/>
          <a:p>
            <a:pPr algn="ctr"/>
            <a:r>
              <a:rPr lang="fr-FR" dirty="0"/>
              <a:t>Pre-</a:t>
            </a:r>
            <a:r>
              <a:rPr lang="fr-FR" dirty="0" err="1"/>
              <a:t>Milling</a:t>
            </a:r>
            <a:r>
              <a:rPr lang="fr-FR" dirty="0"/>
              <a:t>  </a:t>
            </a:r>
            <a:r>
              <a:rPr lang="fr-FR" dirty="0" err="1"/>
              <a:t>Form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FE8519-5E99-4541-A5A8-8D867CD9D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6" y="547352"/>
            <a:ext cx="12062508" cy="576329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6DB77BF8-E451-482D-B450-B63D2E1E0E77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2954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8177C-4E40-4471-AAA8-AA20F888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Milling</a:t>
            </a:r>
            <a:r>
              <a:rPr lang="fr-FR" dirty="0"/>
              <a:t> </a:t>
            </a:r>
            <a:r>
              <a:rPr lang="fr-FR" dirty="0" err="1"/>
              <a:t>Sheet</a:t>
            </a:r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F35F8CE1-D8FA-482A-980A-85DD4E902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6" y="1094704"/>
            <a:ext cx="12182265" cy="422221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C034B38-638E-476F-BF79-5F707D19520B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6913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2BD61-0703-4817-B180-5C65B47B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38" y="0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Mixing management and batch manufacturing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DAB804-3D92-4E45-8D45-EBC364450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92" y="639427"/>
            <a:ext cx="11885492" cy="58531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5CF95858-8650-4960-96D1-61690AC11F99}"/>
              </a:ext>
            </a:extLst>
          </p:cNvPr>
          <p:cNvSpPr txBox="1">
            <a:spLocks/>
          </p:cNvSpPr>
          <p:nvPr/>
        </p:nvSpPr>
        <p:spPr>
          <a:xfrm>
            <a:off x="8744755" y="6542468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39099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E8060-73AA-41BC-9928-583B5F8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35" y="0"/>
            <a:ext cx="10095963" cy="664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Weighing Palettes and Lots Manufacturing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482738-18B5-4846-B1BA-11DFDF36E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06" y="597096"/>
            <a:ext cx="7013620" cy="601298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6CF55431-B9C3-42E9-B5FC-4613646D448A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1408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7C128-D3F7-4E7F-89EF-633D031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7" y="0"/>
            <a:ext cx="9877023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List of weigh-ins for a Lot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2825CC-FAE2-4E5D-8EB7-58B645730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60" y="678064"/>
            <a:ext cx="7159985" cy="5886469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F1419C2-8221-4777-9C5C-F564945991A5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6727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15AF1-7485-4022-B010-089E2F01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0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Milling</a:t>
            </a:r>
            <a:r>
              <a:rPr lang="fr-FR" dirty="0"/>
              <a:t> </a:t>
            </a:r>
            <a:r>
              <a:rPr lang="fr-FR" dirty="0" err="1"/>
              <a:t>Synthesis</a:t>
            </a:r>
            <a:r>
              <a:rPr lang="fr-FR" dirty="0"/>
              <a:t> </a:t>
            </a:r>
            <a:r>
              <a:rPr lang="fr-FR" dirty="0" err="1"/>
              <a:t>Sheet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7D2D1B-7781-4E00-B18E-2C13EBEB0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5" y="528034"/>
            <a:ext cx="11736330" cy="580193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D08869F0-2E3F-4418-AF1C-3A47F47F90E1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203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A7D7E-E117-443E-91B4-32B3B453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4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Lots Production Sheet and lots tails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2F9943-E8E0-4115-BFE7-7CBBEB13C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3" y="549275"/>
            <a:ext cx="12162354" cy="5834643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A4C89057-55AA-49AA-80F8-846963E5B62E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2366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7C08-663A-474A-98FF-9B8BEF22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6700"/>
          </a:xfrm>
        </p:spPr>
        <p:txBody>
          <a:bodyPr/>
          <a:lstStyle/>
          <a:p>
            <a:pPr algn="ctr"/>
            <a:r>
              <a:rPr lang="en-US" dirty="0"/>
              <a:t>Stock Status and Lots release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831F54-7B4E-4BC9-983F-806F04E9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51" y="716700"/>
            <a:ext cx="11757298" cy="57769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02E4890-3950-4408-BCA9-3F977DCCF897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5353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8B0A4-F158-435F-ABE8-E76D4AAB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Lots Outing </a:t>
            </a:r>
            <a:r>
              <a:rPr lang="fr-FR" dirty="0" err="1"/>
              <a:t>History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5F0FD1-0737-4121-B75F-055C29760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20" y="573110"/>
            <a:ext cx="8765384" cy="5711779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BBF3D7C-D261-47E7-8A85-0717DE4ACE27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8475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83A8A-6C5E-41A4-BC20-026F5509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7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Homepage, Third, Purchase and Delivery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C997D3E-A259-4565-B24B-09E238C8C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1" y="902481"/>
            <a:ext cx="12149377" cy="5053037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53B3560B-CE95-4D5F-B74E-486BC1B69D2A}"/>
              </a:ext>
            </a:extLst>
          </p:cNvPr>
          <p:cNvSpPr txBox="1">
            <a:spLocks/>
          </p:cNvSpPr>
          <p:nvPr/>
        </p:nvSpPr>
        <p:spPr>
          <a:xfrm>
            <a:off x="9028090" y="6213474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680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71C4D-24D2-400D-BA2A-EE587E13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41" y="0"/>
            <a:ext cx="9576515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Inventory of Stocks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6C7E21-81E1-407A-A176-8731EDBF1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02" y="626548"/>
            <a:ext cx="11892991" cy="575476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0A542A9-D601-4F71-AE47-58D0757D4543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1438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03862-E2EE-4D35-AFF6-468A7B0C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03" y="0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Lots </a:t>
            </a:r>
            <a:r>
              <a:rPr lang="fr-FR" dirty="0" err="1"/>
              <a:t>traceability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17B564-41D4-42FF-BC34-142F21E01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35" y="502273"/>
            <a:ext cx="11806530" cy="6091195"/>
          </a:xfr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F8EA94AE-009B-4B40-9FBB-24B26943F652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8329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A4892-D766-4925-AD07-6F0C85B5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Traceability</a:t>
            </a:r>
            <a:r>
              <a:rPr lang="fr-FR" dirty="0"/>
              <a:t> and certification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D2F8B6-F03C-4A47-B183-AA978FD08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8" y="690943"/>
            <a:ext cx="11616743" cy="5660265"/>
          </a:xfr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FDE33458-C94C-4F9F-84D0-6F659A52F81F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2433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BEF56-B8E1-4299-B00B-6BE0EFE3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02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Geolocation</a:t>
            </a:r>
            <a:r>
              <a:rPr lang="fr-FR" dirty="0"/>
              <a:t> of </a:t>
            </a:r>
            <a:r>
              <a:rPr lang="fr-FR" dirty="0" err="1"/>
              <a:t>deliveries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002198-2A65-4BF1-BE0E-95CD14845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92" y="600098"/>
            <a:ext cx="11852215" cy="5850189"/>
          </a:xfr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1CF91B37-BDAB-4D28-A141-0F1D18FFD496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657720459"/>
      </p:ext>
    </p:extLst>
  </p:cSld>
  <p:clrMapOvr>
    <a:masterClrMapping/>
  </p:clrMapOvr>
  <p:transition spd="slow" advTm="3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D0E12-9894-46EF-A83F-8CBEAA2E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16" y="0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List of Lots for Export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71C9870-F7CA-4ECE-8CB3-AAA55231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9" y="652306"/>
            <a:ext cx="11814482" cy="584056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1C3F4F49-03C0-471E-B8B8-5C535CB51A9E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495318624"/>
      </p:ext>
    </p:extLst>
  </p:cSld>
  <p:clrMapOvr>
    <a:masterClrMapping/>
  </p:clrMapOvr>
  <p:transition spd="med" advTm="3000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A78F4-7407-4DE8-8CAB-5090B3F9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 </a:t>
            </a:r>
            <a:r>
              <a:rPr lang="fr-FR" dirty="0" err="1"/>
              <a:t>Lot's</a:t>
            </a:r>
            <a:r>
              <a:rPr lang="fr-FR" dirty="0"/>
              <a:t> ID </a:t>
            </a:r>
            <a:r>
              <a:rPr lang="fr-FR" dirty="0" err="1"/>
              <a:t>card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9E8C0C-1224-466D-BCA0-5731691FF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228" y="575033"/>
            <a:ext cx="5526750" cy="58277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1EBA8BB0-91D3-41EA-90CC-3219D05A9222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324947372"/>
      </p:ext>
    </p:extLst>
  </p:cSld>
  <p:clrMapOvr>
    <a:masterClrMapping/>
  </p:clrMapOvr>
  <p:transition spd="slow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A10A7-5A47-4228-AF11-4B686646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498764"/>
            <a:ext cx="10515600" cy="864202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Lot </a:t>
            </a:r>
            <a:r>
              <a:rPr lang="fr-FR" dirty="0" err="1"/>
              <a:t>Nowing</a:t>
            </a:r>
            <a:r>
              <a:rPr lang="fr-FR" dirty="0"/>
              <a:t> and </a:t>
            </a:r>
            <a:r>
              <a:rPr lang="fr-FR" dirty="0" err="1"/>
              <a:t>Unanting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1826C0-411E-4A91-8422-429EAF2A9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8" y="482958"/>
            <a:ext cx="11919103" cy="5892084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462B70B-B7BA-48E0-8E57-8808184F96DA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62889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C618-47A0-4133-B083-41363A93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45" y="0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Bank </a:t>
            </a:r>
            <a:r>
              <a:rPr lang="fr-FR" dirty="0" err="1"/>
              <a:t>interests</a:t>
            </a:r>
            <a:r>
              <a:rPr lang="fr-FR" dirty="0"/>
              <a:t> table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DBE823-1C65-4320-881D-A2DF043E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033"/>
            <a:ext cx="12216690" cy="5887561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EBF3AD1-B56C-4FDA-AF5B-759B701A514E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10740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AFB5D-33B1-4AEB-8655-5F6CC150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Creation of Sales Confirmations (CVs)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EE6201C-6939-441F-85CE-2E5C2D56D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8" y="1107583"/>
            <a:ext cx="11904483" cy="5089077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1F272ABF-5676-4212-B6D5-A35F2EB7E1FA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211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34822-A46B-4145-9B96-2A817A42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"/>
            <a:ext cx="10515600" cy="55938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 of </a:t>
            </a:r>
            <a:r>
              <a:rPr lang="fr-FR" dirty="0" err="1"/>
              <a:t>CVs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9D4EC9-912B-486E-884C-022E61B4A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" y="618186"/>
            <a:ext cx="12132058" cy="5974947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BEA8A4E3-D44E-48C6-B7F1-0A729F92E3A1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42207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0F0C4-22E9-4CCB-B968-B68DE70D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61" y="154546"/>
            <a:ext cx="11346287" cy="100455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Homepage, Milling, Lots Creation, Customer Contracts, CV and OT</a:t>
            </a:r>
            <a:endParaRPr lang="fr-FR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50FA8B-2B77-4343-81CA-1EF0CD983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4" y="850006"/>
            <a:ext cx="12082876" cy="5326957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7541C91-EFA3-4B26-9AC9-DFE59A2AE2D5}"/>
              </a:ext>
            </a:extLst>
          </p:cNvPr>
          <p:cNvSpPr txBox="1">
            <a:spLocks/>
          </p:cNvSpPr>
          <p:nvPr/>
        </p:nvSpPr>
        <p:spPr>
          <a:xfrm>
            <a:off x="9028090" y="6213474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315441624"/>
      </p:ext>
    </p:extLst>
  </p:cSld>
  <p:clrMapOvr>
    <a:masterClrMapping/>
  </p:clrMapOvr>
  <p:transition spd="slow" advTm="3000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E31DC-1B5C-4221-A6C4-FCD023B5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51" y="0"/>
            <a:ext cx="10515600" cy="6007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an OT (Order of Transit)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964FEF-4593-4E05-9047-E1581FA9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3" y="527844"/>
            <a:ext cx="11782336" cy="58023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514823AC-C375-4606-BCD5-938D01BE0DCA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51356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B4D5A-ACE8-46EC-85B9-E9125303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Allocating Lots to an OT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288D46-53B8-43D2-80D9-ED2460F89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63" y="652306"/>
            <a:ext cx="11867273" cy="585773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5EC42824-CAAE-4B92-BFB6-00BE66237ED7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5423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F04A6-9574-4AFA-8AE7-ECA6AA43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 of </a:t>
            </a:r>
            <a:r>
              <a:rPr lang="fr-FR" dirty="0" err="1"/>
              <a:t>OTs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8683A4-D7FA-4CF1-8B28-C11FF209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5" y="665185"/>
            <a:ext cx="11870970" cy="576337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C5A2CDD-FDC4-4660-86F7-80F0079725F3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62375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065E0-8BF4-4234-BBD0-3921AE2B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the OT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BA4891-597E-4A66-8023-125B9588A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022" y="432342"/>
            <a:ext cx="5619419" cy="5993315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87CF2C18-7657-4625-974D-723C71E1FED4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75192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427EC-30F8-4560-9393-680C8CBC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Bills Edition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588ECC-62CA-4678-BBC9-17D04A01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34" y="631401"/>
            <a:ext cx="11885766" cy="58531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449E3E3-6964-4F1E-B2A5-A99A05F1651E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58015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BB9EE-CB04-4540-BDBD-F89095B4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631" y="0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Proforma Bills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CB2BAA-E672-448D-9629-A0BAF2DD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23" y="575033"/>
            <a:ext cx="5572816" cy="591820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96271133-4AA5-499F-980E-4E32588E0910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1985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48720-33B2-4F9E-B6D6-F3787E0C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562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</a:t>
            </a:r>
            <a:r>
              <a:rPr lang="fr-FR" dirty="0" err="1"/>
              <a:t>provisional</a:t>
            </a:r>
            <a:r>
              <a:rPr lang="fr-FR" dirty="0"/>
              <a:t> </a:t>
            </a:r>
            <a:r>
              <a:rPr lang="fr-FR" dirty="0" err="1"/>
              <a:t>invoices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1EF31F-3DBE-49FC-98A1-1B932A57D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541" y="688595"/>
            <a:ext cx="5737621" cy="6055843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20A04C9-9695-42BC-90C4-E7DC46FCE2C5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9601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097BF-C0BA-4C4C-B208-C10DCAC2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Final Bills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4AFC89-18D2-4FC4-A852-CC37E7376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908" y="678064"/>
            <a:ext cx="6077274" cy="58150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986FDC0C-DC49-4736-831D-224B74184CF3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4517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EEEB9-F102-4383-9AD9-18264E07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07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Printing Final Bill Net Weight Arrival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5BD2F0F-52BE-441D-841A-F9774253B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27" y="482600"/>
            <a:ext cx="5800145" cy="5892800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EF1853E-5A81-4691-8F8E-5101C40606D1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6218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CBE89-1B46-4A1B-854B-2CB4DB2F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0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Summary</a:t>
            </a:r>
            <a:r>
              <a:rPr lang="fr-FR" dirty="0"/>
              <a:t> of The </a:t>
            </a:r>
            <a:r>
              <a:rPr lang="fr-FR" dirty="0" err="1"/>
              <a:t>Disbursements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4EE343-5BFC-4A34-BFB6-09FD8395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13" y="626548"/>
            <a:ext cx="11461324" cy="5665787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36BFCB5-909F-46FC-90DE-EA3101FC645B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00922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C17FA-BBDB-42ED-B6C7-D67FBBB7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232"/>
          </a:xfrm>
        </p:spPr>
        <p:txBody>
          <a:bodyPr>
            <a:normAutofit fontScale="90000"/>
          </a:bodyPr>
          <a:lstStyle/>
          <a:p>
            <a:r>
              <a:rPr lang="en-US" dirty="0"/>
              <a:t>Homepage, </a:t>
            </a:r>
            <a:r>
              <a:rPr lang="en-US" dirty="0" err="1"/>
              <a:t>Knowry</a:t>
            </a:r>
            <a:r>
              <a:rPr lang="en-US" dirty="0"/>
              <a:t>, Reports and Summaries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8C88828-9F0B-473B-A51E-2988A9465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04" y="1359244"/>
            <a:ext cx="11923591" cy="456503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82AF3D5A-9FC3-4682-B2B8-E2EDBA09C42F}"/>
              </a:ext>
            </a:extLst>
          </p:cNvPr>
          <p:cNvSpPr txBox="1">
            <a:spLocks/>
          </p:cNvSpPr>
          <p:nvPr/>
        </p:nvSpPr>
        <p:spPr>
          <a:xfrm>
            <a:off x="9028090" y="6213474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0552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7CC7E-079A-482B-874D-AF1A6D0B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5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Transfer of data to the accounting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53B437-4EAF-4D6D-9332-6959493CE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9" y="515155"/>
            <a:ext cx="11978501" cy="5894611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172DC69-7DE5-4529-9FEF-9678A49BA285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9899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F4863-9B1E-448A-A7CE-D728AFCF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of accounting entries to be imported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7B57E9C-BF2F-4746-953D-8F3A0B50F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1" y="1340480"/>
            <a:ext cx="11794218" cy="1866359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AD36A63-027B-46D8-9F5E-A02D9B8D3482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2282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262F1-E1CA-48BD-9058-D2E3F580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21" y="0"/>
            <a:ext cx="10005811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Detail of expenses OT_1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A9BDED-6EF2-4C4F-995A-701E59B3D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033"/>
            <a:ext cx="12016380" cy="591784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4B3623B-C173-41A9-9ED7-33FDB4F1BA02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8666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C9AB3-893F-415D-9194-3EEA1719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16" y="0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Detail of expenses OT_2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CAD466-F565-4F02-AD25-6F103F79F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0" y="536396"/>
            <a:ext cx="12095390" cy="595647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B79651CD-1B88-4A3F-8058-040D0CA2FF67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992672210"/>
      </p:ext>
    </p:extLst>
  </p:cSld>
  <p:clrMapOvr>
    <a:masterClrMapping/>
  </p:clrMapOvr>
  <p:transition spd="slow" advTm="3000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C4DC7-C921-4382-9877-2C0E499C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Detail of expenses OT_3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EB7D0B-691D-443D-901F-F687B4019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26" y="706225"/>
            <a:ext cx="11739745" cy="5759785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C52D7439-7B87-47E9-8201-F86BE2AD8404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1858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95DD0-1F76-407C-B3F3-3DBE9743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07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Detail of expenses OT_4 </a:t>
            </a:r>
            <a:r>
              <a:rPr lang="fr-FR" dirty="0"/>
              <a:t>and Parafiscal charges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DF586A-7C6C-4D89-8991-C878CC9B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92" y="727657"/>
            <a:ext cx="11615016" cy="573753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80BA0EDE-591E-433D-B45A-431260F3CA3A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353771860"/>
      </p:ext>
    </p:extLst>
  </p:cSld>
  <p:clrMapOvr>
    <a:masterClrMapping/>
  </p:clrMapOvr>
  <p:transition spd="slow" advTm="3000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BD281-04F6-45A6-A095-BB2E2031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4720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Printing </a:t>
            </a:r>
            <a:r>
              <a:rPr lang="fr-FR" dirty="0" err="1"/>
              <a:t>Cheques-Letters</a:t>
            </a:r>
            <a:r>
              <a:rPr lang="fr-FR" dirty="0"/>
              <a:t> of para-</a:t>
            </a:r>
            <a:r>
              <a:rPr lang="fr-FR" dirty="0" err="1"/>
              <a:t>fiscality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9168B9-3BA5-4BF5-874B-0A954FBEC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011" y="692368"/>
            <a:ext cx="8261817" cy="594669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39E2F9E-A557-4B5D-AA51-80B1DF84D1D5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5079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4FDD7-F125-4379-B3E2-FFF77136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8" y="11558"/>
            <a:ext cx="105156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Sales and parameters of messaging management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B53CF0-4CCF-4EE4-BC84-E8D56C8B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01" y="663864"/>
            <a:ext cx="11705813" cy="570022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B845C61D-2BF0-428C-87BD-0F57D0A0E36D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4297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F22BD-801B-46BC-915D-7FB0EC91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78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Internal and external messaging caption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C5B3CC-39D2-4BD0-A678-BA6FC3F9E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0" y="679647"/>
            <a:ext cx="11608170" cy="5723076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0AF5291-E65D-4752-9475-015FAF732891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9709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A599D-76DD-4EB4-AFC8-58D9841C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also have a BI in the cloud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DDEEC4-5F89-4472-846D-D37466F9D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" y="642646"/>
            <a:ext cx="5569844" cy="301043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0C2BD6-5206-413D-B992-815C9CD14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66" y="613669"/>
            <a:ext cx="5907486" cy="30104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827A9E-770E-4C3E-BB56-3EADAAC27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40" y="3705040"/>
            <a:ext cx="5075851" cy="3167762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420F546A-C7B4-4F26-9BF4-520DA2DD16A9}"/>
              </a:ext>
            </a:extLst>
          </p:cNvPr>
          <p:cNvSpPr txBox="1">
            <a:spLocks/>
          </p:cNvSpPr>
          <p:nvPr/>
        </p:nvSpPr>
        <p:spPr>
          <a:xfrm>
            <a:off x="8825247" y="6610082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805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AC673-A116-4C64-B0D1-A227E0E5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64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SQL Servers 2017 V17.7 </a:t>
            </a:r>
            <a:r>
              <a:rPr lang="fr-FR" dirty="0" err="1"/>
              <a:t>Database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14629C-88E3-4F89-A6EC-36EDEBEF6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98" y="736233"/>
            <a:ext cx="9096404" cy="5697951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8D1D5006-DE19-45BD-A274-8BEF89DE81F2}"/>
              </a:ext>
            </a:extLst>
          </p:cNvPr>
          <p:cNvSpPr txBox="1">
            <a:spLocks/>
          </p:cNvSpPr>
          <p:nvPr/>
        </p:nvSpPr>
        <p:spPr>
          <a:xfrm>
            <a:off x="9066726" y="652827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4141162972"/>
      </p:ext>
    </p:extLst>
  </p:cSld>
  <p:clrMapOvr>
    <a:masterClrMapping/>
  </p:clrMapOvr>
  <p:transition spd="slow" advTm="3000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F30F8-A7EC-4C3C-8084-60FDF27E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Dev-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Tech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61B1C-A3E0-4B65-82C2-2434094B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Contacts:</a:t>
            </a:r>
          </a:p>
          <a:p>
            <a:pPr marL="0" indent="0">
              <a:buNone/>
            </a:pPr>
            <a:r>
              <a:rPr lang="fr-FR" dirty="0"/>
              <a:t>		+225 08 59 45 22</a:t>
            </a:r>
          </a:p>
          <a:p>
            <a:pPr marL="0" indent="0">
              <a:buNone/>
            </a:pPr>
            <a:r>
              <a:rPr lang="fr-FR" dirty="0"/>
              <a:t>		+225 05 00 78 20</a:t>
            </a:r>
          </a:p>
          <a:p>
            <a:pPr marL="0" indent="0">
              <a:buNone/>
            </a:pPr>
            <a:r>
              <a:rPr lang="fr-FR" dirty="0" err="1"/>
              <a:t>VoIp</a:t>
            </a:r>
            <a:r>
              <a:rPr lang="fr-FR" dirty="0"/>
              <a:t>:		+225 21 50 00 55</a:t>
            </a:r>
          </a:p>
          <a:p>
            <a:pPr marL="0" indent="0">
              <a:buNone/>
            </a:pPr>
            <a:r>
              <a:rPr lang="fr-FR" dirty="0" err="1"/>
              <a:t>E.mail</a:t>
            </a:r>
            <a:r>
              <a:rPr lang="fr-FR" dirty="0"/>
              <a:t>:	</a:t>
            </a:r>
            <a:r>
              <a:rPr lang="fr-FR" dirty="0">
                <a:hlinkClick r:id="rId2"/>
              </a:rPr>
              <a:t>armand.kark@dev-techci.com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39CB92-63D5-4959-B32E-7301D332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95" y="278193"/>
            <a:ext cx="2463492" cy="1015873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AF84744-D5DD-483F-BEBE-54CBD4A57548}"/>
              </a:ext>
            </a:extLst>
          </p:cNvPr>
          <p:cNvSpPr txBox="1">
            <a:spLocks/>
          </p:cNvSpPr>
          <p:nvPr/>
        </p:nvSpPr>
        <p:spPr>
          <a:xfrm>
            <a:off x="8851005" y="6415483"/>
            <a:ext cx="2786130" cy="22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064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09A88-C5E8-44F4-AD13-EB63408B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99" y="7961"/>
            <a:ext cx="10005811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SQL Server Version 17.7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FEE53AF-6817-406B-BE94-96220BE4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689" y="621630"/>
            <a:ext cx="4619029" cy="5995115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CAD85C8A-3DB0-46D4-B520-7C98187E39BE}"/>
              </a:ext>
            </a:extLst>
          </p:cNvPr>
          <p:cNvSpPr txBox="1">
            <a:spLocks/>
          </p:cNvSpPr>
          <p:nvPr/>
        </p:nvSpPr>
        <p:spPr>
          <a:xfrm>
            <a:off x="9028090" y="6213474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2747473882"/>
      </p:ext>
    </p:extLst>
  </p:cSld>
  <p:clrMapOvr>
    <a:masterClrMapping/>
  </p:clrMapOvr>
  <p:transition spd="med" advTm="3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BE224-9BE0-4DC4-A9D8-475B1E8C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 Commercial </a:t>
            </a:r>
            <a:r>
              <a:rPr lang="fr-FR" dirty="0" err="1"/>
              <a:t>sheet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DBE540-82B0-444F-8E41-7DFC7B1C0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1" y="1107582"/>
            <a:ext cx="11720297" cy="519210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2A6F17CC-33E9-4FB0-BAFC-4A6F32FF8533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34784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C71CD-C380-431D-91EF-D37E9B41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Supplier </a:t>
            </a:r>
            <a:r>
              <a:rPr lang="fr-FR" dirty="0" err="1"/>
              <a:t>Sheet</a:t>
            </a:r>
            <a:r>
              <a:rPr lang="fr-FR" dirty="0"/>
              <a:t> (</a:t>
            </a:r>
            <a:r>
              <a:rPr lang="fr-FR" dirty="0" err="1"/>
              <a:t>Third</a:t>
            </a:r>
            <a:r>
              <a:rPr lang="fr-FR" dirty="0"/>
              <a:t>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AB3EDA-3B4D-4DDD-A064-70BD2D09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477" y="953038"/>
            <a:ext cx="6848878" cy="590496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123EDCA-38A6-420F-928A-3D2209CC5678}"/>
              </a:ext>
            </a:extLst>
          </p:cNvPr>
          <p:cNvSpPr txBox="1">
            <a:spLocks/>
          </p:cNvSpPr>
          <p:nvPr/>
        </p:nvSpPr>
        <p:spPr>
          <a:xfrm>
            <a:off x="8744755" y="6440040"/>
            <a:ext cx="2786130" cy="32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</a:rPr>
              <a:t>Copyright © Dev-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Tech </a:t>
            </a:r>
            <a:r>
              <a:rPr lang="fr-FR" sz="1400" dirty="0">
                <a:solidFill>
                  <a:schemeClr val="tx2"/>
                </a:solidFill>
              </a:rPr>
              <a:t>2002-2020</a:t>
            </a:r>
          </a:p>
        </p:txBody>
      </p:sp>
    </p:spTree>
    <p:extLst>
      <p:ext uri="{BB962C8B-B14F-4D97-AF65-F5344CB8AC3E}">
        <p14:creationId xmlns:p14="http://schemas.microsoft.com/office/powerpoint/2010/main" val="19672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554</Words>
  <Application>Microsoft Office PowerPoint</Application>
  <PresentationFormat>Grand écran</PresentationFormat>
  <Paragraphs>126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Thème Office</vt:lpstr>
      <vt:lpstr>DVT Export MP 10.0</vt:lpstr>
      <vt:lpstr>Homepage, Third, Purchase and Delivery</vt:lpstr>
      <vt:lpstr>Homepage, Third, Purchase and Delivery</vt:lpstr>
      <vt:lpstr>Homepage, Milling, Lots Creation, Customer Contracts, CV and OT</vt:lpstr>
      <vt:lpstr>Homepage, Knowry, Reports and Summaries</vt:lpstr>
      <vt:lpstr>SQL Servers 2017 V17.7 Database</vt:lpstr>
      <vt:lpstr>SQL Server Version 17.7</vt:lpstr>
      <vt:lpstr> Commercial sheet</vt:lpstr>
      <vt:lpstr>Supplier Sheet (Third)</vt:lpstr>
      <vt:lpstr>Changing Suppliers and Colleagues</vt:lpstr>
      <vt:lpstr>Advance to Suppliers</vt:lpstr>
      <vt:lpstr>Weighing deliveries</vt:lpstr>
      <vt:lpstr>Weighing and Weight Recovery Indicator</vt:lpstr>
      <vt:lpstr>Weighing ticket</vt:lpstr>
      <vt:lpstr>Purchasing Regulations</vt:lpstr>
      <vt:lpstr>Entry slip</vt:lpstr>
      <vt:lpstr>Validation Payment Purchase</vt:lpstr>
      <vt:lpstr>Printing cheque letters</vt:lpstr>
      <vt:lpstr>Supplier account book</vt:lpstr>
      <vt:lpstr>Summary Supplier Account</vt:lpstr>
      <vt:lpstr>Pre-Milling  Form</vt:lpstr>
      <vt:lpstr>Milling Sheet</vt:lpstr>
      <vt:lpstr>Mixing management and batch manufacturing</vt:lpstr>
      <vt:lpstr>Weighing Palettes and Lots Manufacturing</vt:lpstr>
      <vt:lpstr>List of weigh-ins for a Lot</vt:lpstr>
      <vt:lpstr>Milling Synthesis Sheet</vt:lpstr>
      <vt:lpstr>Lots Production Sheet and lots tails</vt:lpstr>
      <vt:lpstr>Stock Status and Lots release</vt:lpstr>
      <vt:lpstr>Lots Outing History</vt:lpstr>
      <vt:lpstr>Inventory of Stocks</vt:lpstr>
      <vt:lpstr>Lots traceability</vt:lpstr>
      <vt:lpstr>Traceability and certification</vt:lpstr>
      <vt:lpstr>Geolocation of deliveries</vt:lpstr>
      <vt:lpstr>List of Lots for Export</vt:lpstr>
      <vt:lpstr>A Lot's ID card</vt:lpstr>
      <vt:lpstr> Lot Nowing and Unanting</vt:lpstr>
      <vt:lpstr>Bank interests table</vt:lpstr>
      <vt:lpstr>Creation of Sales Confirmations (CVs)</vt:lpstr>
      <vt:lpstr>List of CVs</vt:lpstr>
      <vt:lpstr>Creating an OT (Order of Transit)</vt:lpstr>
      <vt:lpstr>Allocating Lots to an OT</vt:lpstr>
      <vt:lpstr>List of OTs</vt:lpstr>
      <vt:lpstr>Printing the OT</vt:lpstr>
      <vt:lpstr>Bills Edition</vt:lpstr>
      <vt:lpstr>Printing Proforma Bills</vt:lpstr>
      <vt:lpstr>Printing provisional invoices</vt:lpstr>
      <vt:lpstr>Printing Final Bills</vt:lpstr>
      <vt:lpstr>Printing Final Bill Net Weight Arrival</vt:lpstr>
      <vt:lpstr>Summary of The Disbursements</vt:lpstr>
      <vt:lpstr>Transfer of data to the accounting</vt:lpstr>
      <vt:lpstr>Example of accounting entries to be imported</vt:lpstr>
      <vt:lpstr>Detail of expenses OT_1</vt:lpstr>
      <vt:lpstr>Detail of expenses OT_2</vt:lpstr>
      <vt:lpstr>Detail of expenses OT_3</vt:lpstr>
      <vt:lpstr>Detail of expenses OT_4 and Parafiscal charges</vt:lpstr>
      <vt:lpstr>Printing Cheques-Letters of para-fiscality</vt:lpstr>
      <vt:lpstr>Sales and parameters of messaging management</vt:lpstr>
      <vt:lpstr>Internal and external messaging caption</vt:lpstr>
      <vt:lpstr>We also have a BI in the cloud</vt:lpstr>
      <vt:lpstr>Dev-Tech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DVT Export MP 10.0</dc:title>
  <dc:creator>Armand KOUADIO</dc:creator>
  <cp:lastModifiedBy>Armand KOUADIO</cp:lastModifiedBy>
  <cp:revision>264</cp:revision>
  <dcterms:created xsi:type="dcterms:W3CDTF">2018-07-02T13:37:11Z</dcterms:created>
  <dcterms:modified xsi:type="dcterms:W3CDTF">2020-07-27T07:39:22Z</dcterms:modified>
</cp:coreProperties>
</file>