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994" autoAdjust="0"/>
    <p:restoredTop sz="94660"/>
  </p:normalViewPr>
  <p:slideViewPr>
    <p:cSldViewPr>
      <p:cViewPr varScale="1">
        <p:scale>
          <a:sx n="73" d="100"/>
          <a:sy n="73" d="100"/>
        </p:scale>
        <p:origin x="-34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B725B-653D-4166-A8E9-72A38A1847CF}" type="datetimeFigureOut">
              <a:rPr lang="en-US"/>
              <a:pPr/>
              <a:t>8/30/2017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861E8E-D392-497B-BB21-122DD7C27CF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208353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3F64CD-0576-4A9A-BD06-7889D6E60BDC}" type="datetimeFigureOut">
              <a:rPr lang="en-US"/>
              <a:pPr/>
              <a:t>8/30/2017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55D449-B875-4B8D-8E66-224D27E54C9A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349979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flip="none" rotWithShape="1">
          <a:gsLst>
            <a:gs pos="0">
              <a:srgbClr val="D9D9D9"/>
            </a:gs>
            <a:gs pos="100000">
              <a:schemeClr val="bg1"/>
            </a:gs>
          </a:gsLst>
          <a:lin ang="81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6225" y="1828800"/>
            <a:ext cx="4098175" cy="3177380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6225" y="5181600"/>
            <a:ext cx="4098175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7" name="Picture 6" descr="EKG line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5188688" y="-1"/>
            <a:ext cx="7000137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98862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 xmlns="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/>
              <a:pPr/>
              <a:t>8/30/2017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4771542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Rectangle"/>
          <p:cNvSpPr/>
          <p:nvPr/>
        </p:nvSpPr>
        <p:spPr>
          <a:xfrm>
            <a:off x="9982200" y="0"/>
            <a:ext cx="22098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58399" y="457201"/>
            <a:ext cx="2057401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57200"/>
            <a:ext cx="9067800" cy="5943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/>
              <a:pPr/>
              <a:t>8/30/2017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524635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/>
              <a:pPr/>
              <a:t>8/30/2017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1124441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Rectangle"/>
          <p:cNvSpPr/>
          <p:nvPr/>
        </p:nvSpPr>
        <p:spPr>
          <a:xfrm>
            <a:off x="265112" y="228600"/>
            <a:ext cx="11658600" cy="6400800"/>
          </a:xfrm>
          <a:prstGeom prst="rect">
            <a:avLst/>
          </a:prstGeom>
          <a:noFill/>
          <a:ln w="15875"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828800"/>
            <a:ext cx="7772400" cy="317738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5181600"/>
            <a:ext cx="7772400" cy="685800"/>
          </a:xfrm>
        </p:spPr>
        <p:txBody>
          <a:bodyPr>
            <a:normAutofit/>
          </a:bodyPr>
          <a:lstStyle>
            <a:lvl1pPr marL="0" indent="0">
              <a:buNone/>
              <a:defRPr sz="2000" cap="all" baseline="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506778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825624"/>
            <a:ext cx="4800600" cy="45751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825624"/>
            <a:ext cx="4800600" cy="45751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/>
              <a:pPr/>
              <a:t>8/30/2017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4044567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828799"/>
            <a:ext cx="4800600" cy="762000"/>
          </a:xfrm>
        </p:spPr>
        <p:txBody>
          <a:bodyPr anchor="ctr">
            <a:noAutofit/>
          </a:bodyPr>
          <a:lstStyle>
            <a:lvl1pPr marL="0" indent="0">
              <a:buNone/>
              <a:defRPr sz="2400" b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6800" y="2590799"/>
            <a:ext cx="4800600" cy="381003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4600" y="1828799"/>
            <a:ext cx="4800600" cy="762000"/>
          </a:xfrm>
        </p:spPr>
        <p:txBody>
          <a:bodyPr anchor="ctr">
            <a:noAutofit/>
          </a:bodyPr>
          <a:lstStyle>
            <a:lvl1pPr marL="0" indent="0">
              <a:buNone/>
              <a:defRPr sz="2400" b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2590799"/>
            <a:ext cx="4800600" cy="381003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/>
              <a:pPr/>
              <a:t>8/30/2017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397906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/>
              <a:pPr/>
              <a:t>8/30/2017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238976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/>
              <a:pPr/>
              <a:t>8/30/2017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146817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descr="Rectangle"/>
          <p:cNvSpPr/>
          <p:nvPr/>
        </p:nvSpPr>
        <p:spPr>
          <a:xfrm>
            <a:off x="7008812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 descr="Rectangle"/>
          <p:cNvSpPr/>
          <p:nvPr/>
        </p:nvSpPr>
        <p:spPr>
          <a:xfrm>
            <a:off x="7255668" y="228600"/>
            <a:ext cx="4686300" cy="6400800"/>
          </a:xfrm>
          <a:prstGeom prst="rect">
            <a:avLst/>
          </a:prstGeom>
          <a:noFill/>
          <a:ln w="15875"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2700" y="3200400"/>
            <a:ext cx="3932237" cy="1752600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57201"/>
            <a:ext cx="5943600" cy="5943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32699" y="5029200"/>
            <a:ext cx="3932237" cy="1371600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6673741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descr="Rectangle"/>
          <p:cNvSpPr/>
          <p:nvPr/>
        </p:nvSpPr>
        <p:spPr>
          <a:xfrm>
            <a:off x="7008812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 descr="Rectangle"/>
          <p:cNvSpPr/>
          <p:nvPr/>
        </p:nvSpPr>
        <p:spPr>
          <a:xfrm>
            <a:off x="7255668" y="228600"/>
            <a:ext cx="4686300" cy="6400800"/>
          </a:xfrm>
          <a:prstGeom prst="rect">
            <a:avLst/>
          </a:prstGeom>
          <a:noFill/>
          <a:ln w="15875"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2700000" scaled="1"/>
              <a:tileRect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5240" y="3200400"/>
            <a:ext cx="3932237" cy="1752600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" y="0"/>
            <a:ext cx="7008810" cy="6857999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35240" y="5029200"/>
            <a:ext cx="3932237" cy="137464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9772497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9D9D9"/>
            </a:gs>
            <a:gs pos="100000">
              <a:schemeClr val="bg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d bar" descr="Red bar"/>
          <p:cNvSpPr/>
          <p:nvPr/>
        </p:nvSpPr>
        <p:spPr>
          <a:xfrm>
            <a:off x="1" y="1"/>
            <a:ext cx="12188824" cy="1524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99220"/>
            <a:ext cx="10058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828799"/>
            <a:ext cx="9144000" cy="4572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481760"/>
            <a:ext cx="7848600" cy="2397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067800" y="6465885"/>
            <a:ext cx="1066800" cy="2397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37CC0096-1860-4642-9CD2-0079EA5E7CD1}" type="datetimeFigureOut">
              <a:rPr lang="en-US" smtClean="0"/>
              <a:pPr/>
              <a:t>8/30/2017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481760"/>
            <a:ext cx="838200" cy="2397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868680" indent="-182563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051560" indent="-18288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234440" indent="-182880" algn="l" defTabSz="914400" rtl="0" eaLnBrk="1" latinLnBrk="0" hangingPunct="1">
        <a:lnSpc>
          <a:spcPct val="90000"/>
        </a:lnSpc>
        <a:spcBef>
          <a:spcPts val="4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417320" indent="-182880" algn="l" defTabSz="914400" rtl="0" eaLnBrk="1" latinLnBrk="0" hangingPunct="1">
        <a:lnSpc>
          <a:spcPct val="90000"/>
        </a:lnSpc>
        <a:spcBef>
          <a:spcPts val="4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600200" indent="-182880" algn="l" defTabSz="914400" rtl="0" eaLnBrk="1" latinLnBrk="0" hangingPunct="1">
        <a:lnSpc>
          <a:spcPct val="90000"/>
        </a:lnSpc>
        <a:spcBef>
          <a:spcPts val="4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83080" indent="-182880" algn="l" defTabSz="914400" rtl="0" eaLnBrk="1" latinLnBrk="0" hangingPunct="1">
        <a:lnSpc>
          <a:spcPct val="90000"/>
        </a:lnSpc>
        <a:spcBef>
          <a:spcPts val="4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HEROIN / FENTANYL:</a:t>
            </a:r>
            <a:br>
              <a:rPr lang="en-US" dirty="0"/>
            </a:br>
            <a:r>
              <a:rPr lang="en-US" dirty="0"/>
              <a:t>THE DEADLY DUO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Amanda </a:t>
            </a:r>
            <a:r>
              <a:rPr lang="en-US" dirty="0" err="1"/>
              <a:t>Ferebee</a:t>
            </a:r>
            <a:r>
              <a:rPr lang="en-US" dirty="0"/>
              <a:t> and Frances Smith</a:t>
            </a:r>
          </a:p>
        </p:txBody>
      </p:sp>
    </p:spTree>
    <p:extLst>
      <p:ext uri="{BB962C8B-B14F-4D97-AF65-F5344CB8AC3E}">
        <p14:creationId xmlns:p14="http://schemas.microsoft.com/office/powerpoint/2010/main" xmlns="" val="4351416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65D63E-105A-48BE-A0C3-942029B67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4200" y="99220"/>
            <a:ext cx="5715000" cy="1325563"/>
          </a:xfrm>
        </p:spPr>
        <p:txBody>
          <a:bodyPr>
            <a:noAutofit/>
          </a:bodyPr>
          <a:lstStyle/>
          <a:p>
            <a:r>
              <a:rPr lang="en-US" sz="9600" dirty="0"/>
              <a:t>FENTANYL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FFDB706-2668-44E3-AF37-A2277FBFCC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FOUND IN SEVERAL FORMS:</a:t>
            </a:r>
          </a:p>
          <a:p>
            <a:endParaRPr lang="en-US" dirty="0"/>
          </a:p>
          <a:p>
            <a:pPr lvl="1"/>
            <a:r>
              <a:rPr lang="en-US" dirty="0"/>
              <a:t>TRANSDERMAL PATCHES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LOLLIPOPS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SUBLINGUIL / EFFERVESCENT TAB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NASAL SPRAY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INTRAVENOUS SOLUTION</a:t>
            </a:r>
          </a:p>
        </p:txBody>
      </p:sp>
    </p:spTree>
    <p:extLst>
      <p:ext uri="{BB962C8B-B14F-4D97-AF65-F5344CB8AC3E}">
        <p14:creationId xmlns:p14="http://schemas.microsoft.com/office/powerpoint/2010/main" xmlns="" val="35338660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84A93E9-2DEF-47BA-B002-E5A4D75C8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1800" y="99220"/>
            <a:ext cx="5715000" cy="1325563"/>
          </a:xfrm>
        </p:spPr>
        <p:txBody>
          <a:bodyPr>
            <a:noAutofit/>
          </a:bodyPr>
          <a:lstStyle/>
          <a:p>
            <a:r>
              <a:rPr lang="en-US" sz="9600" dirty="0"/>
              <a:t>FENTANYL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69E6848-0C73-493B-BE36-679AADD9FB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100 TIMES MORE POTENT THAN MORPHINE</a:t>
            </a:r>
          </a:p>
          <a:p>
            <a:endParaRPr lang="en-US" sz="3200" dirty="0"/>
          </a:p>
          <a:p>
            <a:r>
              <a:rPr lang="en-US" sz="3200" dirty="0"/>
              <a:t>30-50 TIMES MORE POTENT THAN HEROIN</a:t>
            </a:r>
          </a:p>
          <a:p>
            <a:endParaRPr lang="en-US" sz="3200" dirty="0"/>
          </a:p>
          <a:p>
            <a:r>
              <a:rPr lang="en-US" sz="3200" dirty="0"/>
              <a:t>MOST COMES FROM CHINA AND MEXICO</a:t>
            </a:r>
          </a:p>
        </p:txBody>
      </p:sp>
    </p:spTree>
    <p:extLst>
      <p:ext uri="{BB962C8B-B14F-4D97-AF65-F5344CB8AC3E}">
        <p14:creationId xmlns:p14="http://schemas.microsoft.com/office/powerpoint/2010/main" xmlns="" val="2592861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0842B5-20DB-45EB-B37C-8688BAD07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99220"/>
            <a:ext cx="5791200" cy="1325563"/>
          </a:xfrm>
        </p:spPr>
        <p:txBody>
          <a:bodyPr>
            <a:noAutofit/>
          </a:bodyPr>
          <a:lstStyle/>
          <a:p>
            <a:r>
              <a:rPr lang="en-US" sz="9600" dirty="0"/>
              <a:t>FENTANYL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62DD159-DC1E-4BD6-9F17-F44FFC5226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INJECTION</a:t>
            </a:r>
          </a:p>
          <a:p>
            <a:r>
              <a:rPr lang="en-US" dirty="0"/>
              <a:t>ORAL</a:t>
            </a:r>
          </a:p>
          <a:p>
            <a:r>
              <a:rPr lang="en-US" dirty="0"/>
              <a:t>CONTACT WITH MUCOUS MEMBRANES</a:t>
            </a:r>
          </a:p>
          <a:p>
            <a:r>
              <a:rPr lang="en-US" dirty="0"/>
              <a:t>INHALATION</a:t>
            </a:r>
          </a:p>
          <a:p>
            <a:r>
              <a:rPr lang="en-US" dirty="0"/>
              <a:t>TRANSDERMAL</a:t>
            </a:r>
          </a:p>
        </p:txBody>
      </p:sp>
    </p:spTree>
    <p:extLst>
      <p:ext uri="{BB962C8B-B14F-4D97-AF65-F5344CB8AC3E}">
        <p14:creationId xmlns:p14="http://schemas.microsoft.com/office/powerpoint/2010/main" xmlns="" val="34383204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77160F-EAEF-43D7-BE00-F39BAE26A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99220"/>
            <a:ext cx="5715000" cy="1325563"/>
          </a:xfrm>
        </p:spPr>
        <p:txBody>
          <a:bodyPr>
            <a:noAutofit/>
          </a:bodyPr>
          <a:lstStyle/>
          <a:p>
            <a:r>
              <a:rPr lang="en-US" sz="9600" dirty="0"/>
              <a:t>FENTANYL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E673D93-E1A4-40E7-BE92-A54EB005BB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SHORT TERM EFFECTS:</a:t>
            </a:r>
          </a:p>
          <a:p>
            <a:pPr lvl="1"/>
            <a:r>
              <a:rPr lang="en-US" dirty="0"/>
              <a:t>PALPITATIONS</a:t>
            </a:r>
          </a:p>
          <a:p>
            <a:pPr lvl="1"/>
            <a:r>
              <a:rPr lang="en-US" dirty="0"/>
              <a:t>DIZZINESS AND LIGHT-HEADEDNESS</a:t>
            </a:r>
          </a:p>
          <a:p>
            <a:pPr lvl="1"/>
            <a:r>
              <a:rPr lang="en-US" dirty="0"/>
              <a:t>DRY MOUTH</a:t>
            </a:r>
          </a:p>
          <a:p>
            <a:pPr lvl="1"/>
            <a:r>
              <a:rPr lang="en-US" dirty="0"/>
              <a:t>NIGHTMARES</a:t>
            </a:r>
          </a:p>
          <a:p>
            <a:pPr lvl="1"/>
            <a:r>
              <a:rPr lang="en-US" dirty="0"/>
              <a:t>TROUBLE SLEEPING</a:t>
            </a:r>
          </a:p>
          <a:p>
            <a:pPr lvl="1"/>
            <a:r>
              <a:rPr lang="en-US" dirty="0"/>
              <a:t>SWEATING</a:t>
            </a:r>
          </a:p>
          <a:p>
            <a:pPr lvl="1"/>
            <a:r>
              <a:rPr lang="en-US" dirty="0"/>
              <a:t>SHAKING</a:t>
            </a:r>
          </a:p>
          <a:p>
            <a:pPr lvl="1"/>
            <a:r>
              <a:rPr lang="en-US" dirty="0"/>
              <a:t>SWOLLEN EXTREMITIES</a:t>
            </a:r>
          </a:p>
          <a:p>
            <a:pPr lvl="1"/>
            <a:r>
              <a:rPr lang="en-US" dirty="0"/>
              <a:t>NAUSEA AND VOMITING</a:t>
            </a:r>
          </a:p>
          <a:p>
            <a:pPr lvl="1"/>
            <a:r>
              <a:rPr lang="en-US" dirty="0"/>
              <a:t>LITTLE APPETITE</a:t>
            </a:r>
          </a:p>
        </p:txBody>
      </p:sp>
    </p:spTree>
    <p:extLst>
      <p:ext uri="{BB962C8B-B14F-4D97-AF65-F5344CB8AC3E}">
        <p14:creationId xmlns:p14="http://schemas.microsoft.com/office/powerpoint/2010/main" xmlns="" val="4138686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658648-7C13-42D1-9278-EF4AF6A7A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1800" y="99220"/>
            <a:ext cx="5638800" cy="1325563"/>
          </a:xfrm>
        </p:spPr>
        <p:txBody>
          <a:bodyPr>
            <a:noAutofit/>
          </a:bodyPr>
          <a:lstStyle/>
          <a:p>
            <a:r>
              <a:rPr lang="en-US" sz="9600" dirty="0"/>
              <a:t>FENTANYL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F01766E-49A4-4825-8E46-EFE4741E24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WEIGHT LOSS</a:t>
            </a:r>
          </a:p>
          <a:p>
            <a:pPr lvl="1"/>
            <a:r>
              <a:rPr lang="en-US" dirty="0"/>
              <a:t>HEADACHE</a:t>
            </a:r>
          </a:p>
          <a:p>
            <a:pPr lvl="1"/>
            <a:r>
              <a:rPr lang="en-US" dirty="0"/>
              <a:t>TROUBLE SEEING</a:t>
            </a:r>
          </a:p>
          <a:p>
            <a:pPr lvl="1"/>
            <a:r>
              <a:rPr lang="en-US" dirty="0"/>
              <a:t>DEPRESSION</a:t>
            </a:r>
          </a:p>
          <a:p>
            <a:pPr lvl="1"/>
            <a:r>
              <a:rPr lang="en-US" dirty="0"/>
              <a:t>HALLUCINATIONS</a:t>
            </a:r>
          </a:p>
          <a:p>
            <a:pPr lvl="1"/>
            <a:r>
              <a:rPr lang="en-US" dirty="0"/>
              <a:t>RETENTION OF URINE</a:t>
            </a:r>
          </a:p>
          <a:p>
            <a:pPr lvl="1"/>
            <a:r>
              <a:rPr lang="en-US" dirty="0"/>
              <a:t>SEVERE CONSTIPATION</a:t>
            </a:r>
          </a:p>
          <a:p>
            <a:pPr lvl="1"/>
            <a:r>
              <a:rPr lang="en-US" dirty="0"/>
              <a:t>ITCHING AND HIVES</a:t>
            </a:r>
          </a:p>
        </p:txBody>
      </p:sp>
    </p:spTree>
    <p:extLst>
      <p:ext uri="{BB962C8B-B14F-4D97-AF65-F5344CB8AC3E}">
        <p14:creationId xmlns:p14="http://schemas.microsoft.com/office/powerpoint/2010/main" xmlns="" val="4085869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2A5708-B7E6-4B21-8C27-8F76DDEC0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1800" y="99220"/>
            <a:ext cx="5638800" cy="1325563"/>
          </a:xfrm>
        </p:spPr>
        <p:txBody>
          <a:bodyPr>
            <a:noAutofit/>
          </a:bodyPr>
          <a:lstStyle/>
          <a:p>
            <a:r>
              <a:rPr lang="en-US" sz="9600" dirty="0"/>
              <a:t>FENTANYL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6D5D161-0005-4283-97BC-5E45AACE70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LONG TERM EFFECTS:</a:t>
            </a:r>
          </a:p>
          <a:p>
            <a:endParaRPr lang="en-US" dirty="0"/>
          </a:p>
          <a:p>
            <a:pPr lvl="1"/>
            <a:r>
              <a:rPr lang="en-US" dirty="0"/>
              <a:t>KIDNEY AND LIVER DAMAGE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HEAT INTOLERANCE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EXTREME FATIGUE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PROFUSE SWEATING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BREATHING PROBLEMS</a:t>
            </a:r>
          </a:p>
        </p:txBody>
      </p:sp>
    </p:spTree>
    <p:extLst>
      <p:ext uri="{BB962C8B-B14F-4D97-AF65-F5344CB8AC3E}">
        <p14:creationId xmlns:p14="http://schemas.microsoft.com/office/powerpoint/2010/main" xmlns="" val="2921046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94DDD5-95AA-4641-BE50-56DF0C5B7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99220"/>
            <a:ext cx="11506200" cy="1325563"/>
          </a:xfrm>
        </p:spPr>
        <p:txBody>
          <a:bodyPr>
            <a:noAutofit/>
          </a:bodyPr>
          <a:lstStyle/>
          <a:p>
            <a:r>
              <a:rPr lang="en-US" sz="8000" dirty="0"/>
              <a:t>HEROIN WITH FENTANYL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5019BA0-7A79-4B42-8BF4-2DCBF8E3A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 FOUND IN THE 1990’S AS TANGO AND CASH</a:t>
            </a:r>
          </a:p>
          <a:p>
            <a:r>
              <a:rPr lang="en-US" dirty="0"/>
              <a:t>FOUND AS A BRIGHT WHITE POWDER</a:t>
            </a:r>
          </a:p>
          <a:p>
            <a:r>
              <a:rPr lang="en-US" dirty="0"/>
              <a:t>THE DRUGS POTENTIATE THE EFFECTS OF EACH OTHER</a:t>
            </a:r>
          </a:p>
          <a:p>
            <a:r>
              <a:rPr lang="en-US" dirty="0"/>
              <a:t>VARYING STRENGTHS MAKE EFFECTS HARD TO DETERMINE</a:t>
            </a:r>
          </a:p>
          <a:p>
            <a:r>
              <a:rPr lang="en-US" dirty="0"/>
              <a:t>CONTERFEIT PILLS MIMICING OTHER DRUGS SUCH AS OXYCODONE AND XANAX</a:t>
            </a:r>
          </a:p>
        </p:txBody>
      </p:sp>
    </p:spTree>
    <p:extLst>
      <p:ext uri="{BB962C8B-B14F-4D97-AF65-F5344CB8AC3E}">
        <p14:creationId xmlns:p14="http://schemas.microsoft.com/office/powerpoint/2010/main" xmlns="" val="28558274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E50B73-2197-466B-B550-F46A60EC7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0" y="99220"/>
            <a:ext cx="7620000" cy="1325563"/>
          </a:xfrm>
        </p:spPr>
        <p:txBody>
          <a:bodyPr>
            <a:noAutofit/>
          </a:bodyPr>
          <a:lstStyle/>
          <a:p>
            <a:r>
              <a:rPr lang="en-US" sz="9600" dirty="0"/>
              <a:t>CARFENTANIL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539214D-8F92-41EA-99F6-140B102D9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LARGE ANIMAL SEDATIVE USED IN SMALL DOSES  (2 MG FOR AN ELEPHANT)</a:t>
            </a:r>
          </a:p>
          <a:p>
            <a:r>
              <a:rPr lang="en-US" dirty="0"/>
              <a:t>10,000 TIMES MORE POTENT THAN MORPHINE</a:t>
            </a:r>
          </a:p>
          <a:p>
            <a:r>
              <a:rPr lang="en-US" dirty="0"/>
              <a:t>1,000 TIMES MORE POTENT THAN HEROIN</a:t>
            </a:r>
          </a:p>
          <a:p>
            <a:r>
              <a:rPr lang="en-US" dirty="0"/>
              <a:t>100 TIMES MORE POTENT THAN FENTANYL</a:t>
            </a:r>
          </a:p>
          <a:p>
            <a:r>
              <a:rPr lang="en-US" dirty="0"/>
              <a:t>KNOWN AS “GREY DEATH” DUE TO THE GREY, CONCRETE COLOR</a:t>
            </a:r>
          </a:p>
          <a:p>
            <a:r>
              <a:rPr lang="en-US" dirty="0"/>
              <a:t>1 GRAM = 50,000 OVERDOSES</a:t>
            </a:r>
          </a:p>
          <a:p>
            <a:r>
              <a:rPr lang="en-US" dirty="0"/>
              <a:t>RESPIRATORY DEPRESSION TO CARDIAC ARREST</a:t>
            </a:r>
          </a:p>
          <a:p>
            <a:r>
              <a:rPr lang="en-US" dirty="0"/>
              <a:t>OVERWHELMS THE BODY LEADING TO DEATH WITHIN 2-3 MINUTES</a:t>
            </a:r>
          </a:p>
        </p:txBody>
      </p:sp>
    </p:spTree>
    <p:extLst>
      <p:ext uri="{BB962C8B-B14F-4D97-AF65-F5344CB8AC3E}">
        <p14:creationId xmlns:p14="http://schemas.microsoft.com/office/powerpoint/2010/main" xmlns="" val="16889570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7678C8-112C-44C4-9722-F78D6CB93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33800" y="99220"/>
            <a:ext cx="4724400" cy="1325563"/>
          </a:xfrm>
        </p:spPr>
        <p:txBody>
          <a:bodyPr>
            <a:noAutofit/>
          </a:bodyPr>
          <a:lstStyle/>
          <a:p>
            <a:r>
              <a:rPr lang="en-US" sz="9600" dirty="0"/>
              <a:t>NARCAN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12C42EB-520F-4DE1-99AD-F7DC4690C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OPIOD ANTAGONIST – REVERSES THE EFFECTS OF OPIODS IN THE BRAIN</a:t>
            </a:r>
          </a:p>
          <a:p>
            <a:endParaRPr lang="en-US" dirty="0"/>
          </a:p>
          <a:p>
            <a:r>
              <a:rPr lang="en-US" dirty="0"/>
              <a:t>GIVEN FOR OVERDOSES RESULTING IN RESPIRATORY DEPRESSION</a:t>
            </a:r>
          </a:p>
          <a:p>
            <a:endParaRPr lang="en-US" dirty="0"/>
          </a:p>
          <a:p>
            <a:r>
              <a:rPr lang="en-US" dirty="0"/>
              <a:t>USUAL DOSAGE IS 0.4 MG -2 MG</a:t>
            </a:r>
          </a:p>
          <a:p>
            <a:endParaRPr lang="en-US" dirty="0"/>
          </a:p>
          <a:p>
            <a:r>
              <a:rPr lang="en-US" dirty="0"/>
              <a:t>RECENT DOSAGES FROM 2 MG – 6 MG DUE TO THE HEROIN BEING CUT WITH FENTANYL</a:t>
            </a:r>
          </a:p>
        </p:txBody>
      </p:sp>
    </p:spTree>
    <p:extLst>
      <p:ext uri="{BB962C8B-B14F-4D97-AF65-F5344CB8AC3E}">
        <p14:creationId xmlns:p14="http://schemas.microsoft.com/office/powerpoint/2010/main" xmlns="" val="2807453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xmlns="" id="{F728EB65-259B-447B-A48D-BF6969875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1400" y="99220"/>
            <a:ext cx="4495800" cy="1325563"/>
          </a:xfrm>
        </p:spPr>
        <p:txBody>
          <a:bodyPr>
            <a:noAutofit/>
          </a:bodyPr>
          <a:lstStyle/>
          <a:p>
            <a:pPr algn="just"/>
            <a:r>
              <a:rPr lang="en-US" sz="9600" dirty="0"/>
              <a:t>HEROIN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xmlns="" id="{0F9F331C-9017-46F4-A2DD-1303CA540B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OPIOD DRUG FROM MORPHINE</a:t>
            </a:r>
          </a:p>
          <a:p>
            <a:endParaRPr lang="en-US" dirty="0"/>
          </a:p>
          <a:p>
            <a:r>
              <a:rPr lang="en-US" dirty="0"/>
              <a:t>SEED POD OF OPIUM POPPY PLANTS</a:t>
            </a:r>
          </a:p>
          <a:p>
            <a:endParaRPr lang="en-US" dirty="0"/>
          </a:p>
          <a:p>
            <a:r>
              <a:rPr lang="en-US" dirty="0"/>
              <a:t>WHITE OR BROWN POWDER; BLACK TAR</a:t>
            </a:r>
          </a:p>
          <a:p>
            <a:endParaRPr lang="en-US" dirty="0"/>
          </a:p>
          <a:p>
            <a:r>
              <a:rPr lang="en-US" dirty="0"/>
              <a:t>FROM CHINA AND MEXICO</a:t>
            </a:r>
          </a:p>
        </p:txBody>
      </p:sp>
    </p:spTree>
    <p:extLst>
      <p:ext uri="{BB962C8B-B14F-4D97-AF65-F5344CB8AC3E}">
        <p14:creationId xmlns:p14="http://schemas.microsoft.com/office/powerpoint/2010/main" xmlns="" val="869213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3DFB3D86-FA2A-4816-B5FE-B063C6406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0" y="99220"/>
            <a:ext cx="4953000" cy="1325563"/>
          </a:xfrm>
        </p:spPr>
        <p:txBody>
          <a:bodyPr>
            <a:noAutofit/>
          </a:bodyPr>
          <a:lstStyle/>
          <a:p>
            <a:r>
              <a:rPr lang="en-US" sz="9600" dirty="0"/>
              <a:t>HEROIN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3F21E778-F937-48D0-90F6-6814293188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INJECT</a:t>
            </a:r>
          </a:p>
          <a:p>
            <a:endParaRPr lang="en-US" dirty="0"/>
          </a:p>
          <a:p>
            <a:r>
              <a:rPr lang="en-US" dirty="0"/>
              <a:t>SNIFF / SNORT</a:t>
            </a:r>
          </a:p>
          <a:p>
            <a:endParaRPr lang="en-US" dirty="0"/>
          </a:p>
          <a:p>
            <a:r>
              <a:rPr lang="en-US" dirty="0"/>
              <a:t>SMOKE</a:t>
            </a:r>
          </a:p>
          <a:p>
            <a:endParaRPr lang="en-US" dirty="0"/>
          </a:p>
          <a:p>
            <a:r>
              <a:rPr lang="en-US" dirty="0"/>
              <a:t>SPEEDBALLING – MIXED WITH COCAINE</a:t>
            </a:r>
          </a:p>
        </p:txBody>
      </p:sp>
    </p:spTree>
    <p:extLst>
      <p:ext uri="{BB962C8B-B14F-4D97-AF65-F5344CB8AC3E}">
        <p14:creationId xmlns:p14="http://schemas.microsoft.com/office/powerpoint/2010/main" xmlns="" val="2675248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84ABD5-CAF2-4142-AD24-AF2E1CF16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0" y="99220"/>
            <a:ext cx="4724400" cy="1325563"/>
          </a:xfrm>
        </p:spPr>
        <p:txBody>
          <a:bodyPr>
            <a:noAutofit/>
          </a:bodyPr>
          <a:lstStyle/>
          <a:p>
            <a:r>
              <a:rPr lang="en-US" sz="9600" dirty="0"/>
              <a:t>HEROIN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C85E830-F7C4-482A-B078-55AF59BA08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SHORT TERM EFFECTS:</a:t>
            </a:r>
          </a:p>
          <a:p>
            <a:pPr lvl="1"/>
            <a:r>
              <a:rPr lang="en-US" dirty="0"/>
              <a:t>PALPITATIONS</a:t>
            </a:r>
          </a:p>
          <a:p>
            <a:pPr lvl="1"/>
            <a:r>
              <a:rPr lang="en-US" dirty="0"/>
              <a:t>DRY MOUTH</a:t>
            </a:r>
          </a:p>
          <a:p>
            <a:pPr lvl="1"/>
            <a:r>
              <a:rPr lang="en-US" dirty="0"/>
              <a:t>WARM FLUSHING OF THE SKIN</a:t>
            </a:r>
          </a:p>
          <a:p>
            <a:pPr lvl="1"/>
            <a:r>
              <a:rPr lang="en-US" dirty="0"/>
              <a:t>HEAVY FEELING IN THE ARMS AND LEGS</a:t>
            </a:r>
          </a:p>
          <a:p>
            <a:pPr lvl="1"/>
            <a:r>
              <a:rPr lang="en-US" dirty="0"/>
              <a:t>NAUSEA AND VOMITING</a:t>
            </a:r>
          </a:p>
          <a:p>
            <a:pPr lvl="1"/>
            <a:r>
              <a:rPr lang="en-US" dirty="0"/>
              <a:t>SEVERE ITCHING</a:t>
            </a:r>
          </a:p>
          <a:p>
            <a:pPr lvl="1"/>
            <a:r>
              <a:rPr lang="en-US" dirty="0"/>
              <a:t>CLOUDED MENTAL FUNCTIONING</a:t>
            </a:r>
          </a:p>
          <a:p>
            <a:pPr lvl="1"/>
            <a:r>
              <a:rPr lang="en-US" dirty="0"/>
              <a:t>GOING “ON THE NOD” – A BACK AND FORTH STATE OF BEING CONSCIOUS AND SEMICONSCIOUS</a:t>
            </a:r>
          </a:p>
        </p:txBody>
      </p:sp>
    </p:spTree>
    <p:extLst>
      <p:ext uri="{BB962C8B-B14F-4D97-AF65-F5344CB8AC3E}">
        <p14:creationId xmlns:p14="http://schemas.microsoft.com/office/powerpoint/2010/main" xmlns="" val="8825593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E32BAB5-1AF2-419A-9C64-AE00EAEA3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5200" y="99220"/>
            <a:ext cx="5029200" cy="1325563"/>
          </a:xfrm>
        </p:spPr>
        <p:txBody>
          <a:bodyPr>
            <a:noAutofit/>
          </a:bodyPr>
          <a:lstStyle/>
          <a:p>
            <a:r>
              <a:rPr lang="en-US" sz="9600" dirty="0"/>
              <a:t>HEROIN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EB9EFC4-D821-482D-848F-EB0EB7392C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LONG TERM EFFECTS:</a:t>
            </a:r>
          </a:p>
          <a:p>
            <a:pPr lvl="1"/>
            <a:r>
              <a:rPr lang="en-US" dirty="0"/>
              <a:t>INSOMNIA</a:t>
            </a:r>
          </a:p>
          <a:p>
            <a:pPr lvl="1"/>
            <a:r>
              <a:rPr lang="en-US" dirty="0"/>
              <a:t>COLLAPSED VEINS FOR INJECTORS</a:t>
            </a:r>
          </a:p>
          <a:p>
            <a:pPr lvl="1"/>
            <a:r>
              <a:rPr lang="en-US" dirty="0"/>
              <a:t>DAMAGED NASAL TISSUE FOR SNIFFERS / SNORTERS</a:t>
            </a:r>
          </a:p>
          <a:p>
            <a:pPr lvl="1"/>
            <a:r>
              <a:rPr lang="en-US" dirty="0"/>
              <a:t>INFECTION OF HEART LINING AND VALVES</a:t>
            </a:r>
          </a:p>
          <a:p>
            <a:pPr lvl="1"/>
            <a:r>
              <a:rPr lang="en-US" dirty="0"/>
              <a:t>ABSCESSES (SWOLLEN, PUS FILLED TISSUE)</a:t>
            </a:r>
          </a:p>
          <a:p>
            <a:pPr lvl="1"/>
            <a:r>
              <a:rPr lang="en-US" dirty="0"/>
              <a:t>CONSTIPATION WITH ABDOMINAL CRAMPING</a:t>
            </a:r>
          </a:p>
          <a:p>
            <a:pPr lvl="1"/>
            <a:r>
              <a:rPr lang="en-US" dirty="0"/>
              <a:t>LIVER AND KIDNEY DISEASE</a:t>
            </a:r>
          </a:p>
          <a:p>
            <a:pPr lvl="1"/>
            <a:r>
              <a:rPr lang="en-US" dirty="0"/>
              <a:t>LUNG PROBLEMS</a:t>
            </a:r>
          </a:p>
          <a:p>
            <a:pPr lvl="1"/>
            <a:r>
              <a:rPr lang="en-US" dirty="0"/>
              <a:t>MENTAL DISORDERS – I.E. DEPRESSION, ANTISOCIAL PERSONALITY</a:t>
            </a:r>
          </a:p>
          <a:p>
            <a:pPr lvl="1"/>
            <a:r>
              <a:rPr lang="en-US" dirty="0"/>
              <a:t>SEXUAL DYSFUNCTION FOR MEN</a:t>
            </a:r>
          </a:p>
          <a:p>
            <a:pPr lvl="1"/>
            <a:r>
              <a:rPr lang="en-US" dirty="0"/>
              <a:t>IRREGULAR MENSTRUAL CYCLE FOR WOMEN</a:t>
            </a:r>
          </a:p>
        </p:txBody>
      </p:sp>
    </p:spTree>
    <p:extLst>
      <p:ext uri="{BB962C8B-B14F-4D97-AF65-F5344CB8AC3E}">
        <p14:creationId xmlns:p14="http://schemas.microsoft.com/office/powerpoint/2010/main" xmlns="" val="27441052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E58C76-411C-4EFA-9E21-3752B2839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33800" y="99220"/>
            <a:ext cx="4495800" cy="1325563"/>
          </a:xfrm>
        </p:spPr>
        <p:txBody>
          <a:bodyPr>
            <a:noAutofit/>
          </a:bodyPr>
          <a:lstStyle/>
          <a:p>
            <a:r>
              <a:rPr lang="en-US" sz="9600" dirty="0"/>
              <a:t>HEROIN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369D80B-0EC2-4327-A1BF-8D4343251F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RESEARCH SHOWS AFFECT ON DECISION-MAKING, BEHAVIOR CONTROL AND RESPONSES TO STRESS.</a:t>
            </a:r>
          </a:p>
        </p:txBody>
      </p:sp>
    </p:spTree>
    <p:extLst>
      <p:ext uri="{BB962C8B-B14F-4D97-AF65-F5344CB8AC3E}">
        <p14:creationId xmlns:p14="http://schemas.microsoft.com/office/powerpoint/2010/main" xmlns="" val="31421884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80CC3E-4687-41DD-B056-4EC647780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33800" y="99220"/>
            <a:ext cx="4800600" cy="1325563"/>
          </a:xfrm>
        </p:spPr>
        <p:txBody>
          <a:bodyPr>
            <a:noAutofit/>
          </a:bodyPr>
          <a:lstStyle/>
          <a:p>
            <a:r>
              <a:rPr lang="en-US" sz="9600" dirty="0"/>
              <a:t>HEROIN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5F34E3E-8E7D-4322-875E-6658279CE1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ADD-INS CAUSE PERMANENT DAMAGE</a:t>
            </a:r>
          </a:p>
          <a:p>
            <a:endParaRPr lang="en-US" dirty="0"/>
          </a:p>
          <a:p>
            <a:r>
              <a:rPr lang="en-US" dirty="0"/>
              <a:t>SHARING NEEDLES LEAD TO INFECTIOUS DISEASES</a:t>
            </a:r>
          </a:p>
          <a:p>
            <a:endParaRPr lang="en-US" dirty="0"/>
          </a:p>
          <a:p>
            <a:r>
              <a:rPr lang="en-US" dirty="0"/>
              <a:t>HIGHLY ADDICTIVE</a:t>
            </a:r>
          </a:p>
          <a:p>
            <a:endParaRPr lang="en-US" dirty="0"/>
          </a:p>
          <a:p>
            <a:r>
              <a:rPr lang="en-US" dirty="0"/>
              <a:t>BUILD UP A TOLERANCE</a:t>
            </a:r>
          </a:p>
        </p:txBody>
      </p:sp>
    </p:spTree>
    <p:extLst>
      <p:ext uri="{BB962C8B-B14F-4D97-AF65-F5344CB8AC3E}">
        <p14:creationId xmlns:p14="http://schemas.microsoft.com/office/powerpoint/2010/main" xmlns="" val="15012202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72A88B-6119-46DD-9FF0-5DD7059E8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1400" y="99220"/>
            <a:ext cx="4648200" cy="1325563"/>
          </a:xfrm>
        </p:spPr>
        <p:txBody>
          <a:bodyPr>
            <a:noAutofit/>
          </a:bodyPr>
          <a:lstStyle/>
          <a:p>
            <a:r>
              <a:rPr lang="en-US" sz="9600" dirty="0"/>
              <a:t>HEROIN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33C5B79-B327-416D-BB0C-B68A01B86C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WITHDRAWAL:</a:t>
            </a:r>
          </a:p>
          <a:p>
            <a:pPr lvl="1"/>
            <a:r>
              <a:rPr lang="en-US" dirty="0"/>
              <a:t>RESTLESSNESS</a:t>
            </a:r>
          </a:p>
          <a:p>
            <a:pPr lvl="1"/>
            <a:r>
              <a:rPr lang="en-US" dirty="0"/>
              <a:t>SEVERE MUSCLE AND BONE PAIN</a:t>
            </a:r>
          </a:p>
          <a:p>
            <a:pPr lvl="1"/>
            <a:r>
              <a:rPr lang="en-US" dirty="0"/>
              <a:t>SLEEP PROBLEMS</a:t>
            </a:r>
          </a:p>
          <a:p>
            <a:pPr lvl="1"/>
            <a:r>
              <a:rPr lang="en-US" dirty="0"/>
              <a:t>DIARRHEA AND VOMITING</a:t>
            </a:r>
          </a:p>
          <a:p>
            <a:pPr lvl="1"/>
            <a:r>
              <a:rPr lang="en-US" dirty="0"/>
              <a:t>COLD FLASHES  (COLD TURKEY)</a:t>
            </a:r>
          </a:p>
          <a:p>
            <a:pPr lvl="1"/>
            <a:r>
              <a:rPr lang="en-US" dirty="0"/>
              <a:t>UNCONTROLLABLE LEG MOVEMENTS  (KICKING THE HABIT)</a:t>
            </a:r>
          </a:p>
          <a:p>
            <a:pPr lvl="1"/>
            <a:r>
              <a:rPr lang="en-US" dirty="0"/>
              <a:t>SEVERE CRAVINGS</a:t>
            </a:r>
          </a:p>
        </p:txBody>
      </p:sp>
    </p:spTree>
    <p:extLst>
      <p:ext uri="{BB962C8B-B14F-4D97-AF65-F5344CB8AC3E}">
        <p14:creationId xmlns:p14="http://schemas.microsoft.com/office/powerpoint/2010/main" xmlns="" val="1791195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13DF59-F99A-40E8-8C37-8CE384ACA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1800" y="99220"/>
            <a:ext cx="6096000" cy="1325563"/>
          </a:xfrm>
        </p:spPr>
        <p:txBody>
          <a:bodyPr>
            <a:noAutofit/>
          </a:bodyPr>
          <a:lstStyle/>
          <a:p>
            <a:r>
              <a:rPr lang="en-US" sz="9600" dirty="0"/>
              <a:t>FENTANYL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2A1C7D5-283D-4764-89BC-D08177B32F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SYNTHETIC OPIOD SYNTHESIZED IN 1959 BY BELGIAN CHEMIST AS AN INTRAVENOUS ANALGESIC.</a:t>
            </a:r>
          </a:p>
        </p:txBody>
      </p:sp>
    </p:spTree>
    <p:extLst>
      <p:ext uri="{BB962C8B-B14F-4D97-AF65-F5344CB8AC3E}">
        <p14:creationId xmlns:p14="http://schemas.microsoft.com/office/powerpoint/2010/main" xmlns="" val="2913003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edical Design 16x9">
  <a:themeElements>
    <a:clrScheme name="MedicalHealth">
      <a:dk1>
        <a:sysClr val="windowText" lastClr="000000"/>
      </a:dk1>
      <a:lt1>
        <a:sysClr val="window" lastClr="FFFFFF"/>
      </a:lt1>
      <a:dk2>
        <a:srgbClr val="656367"/>
      </a:dk2>
      <a:lt2>
        <a:srgbClr val="F2F2F2"/>
      </a:lt2>
      <a:accent1>
        <a:srgbClr val="B82D2F"/>
      </a:accent1>
      <a:accent2>
        <a:srgbClr val="333333"/>
      </a:accent2>
      <a:accent3>
        <a:srgbClr val="2B4A63"/>
      </a:accent3>
      <a:accent4>
        <a:srgbClr val="445E45"/>
      </a:accent4>
      <a:accent5>
        <a:srgbClr val="5A3A64"/>
      </a:accent5>
      <a:accent6>
        <a:srgbClr val="DB8526"/>
      </a:accent6>
      <a:hlink>
        <a:srgbClr val="164E6E"/>
      </a:hlink>
      <a:folHlink>
        <a:srgbClr val="667F6D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F00001141.potx" id="{D7485564-6666-4DDB-B0D3-55F6E694D6E5}" vid="{6E950D30-6FC6-4411-BCFF-468AD9ECA787}"/>
    </a:ext>
  </a:extLst>
</a:theme>
</file>

<file path=ppt/theme/theme2.xml><?xml version="1.0" encoding="utf-8"?>
<a:theme xmlns:a="http://schemas.openxmlformats.org/drawingml/2006/main" name="Office Theme">
  <a:themeElements>
    <a:clrScheme name="MedicalHealth">
      <a:dk1>
        <a:sysClr val="windowText" lastClr="000000"/>
      </a:dk1>
      <a:lt1>
        <a:sysClr val="window" lastClr="FFFFFF"/>
      </a:lt1>
      <a:dk2>
        <a:srgbClr val="656367"/>
      </a:dk2>
      <a:lt2>
        <a:srgbClr val="F2F2F2"/>
      </a:lt2>
      <a:accent1>
        <a:srgbClr val="B82D2F"/>
      </a:accent1>
      <a:accent2>
        <a:srgbClr val="333333"/>
      </a:accent2>
      <a:accent3>
        <a:srgbClr val="2B4A63"/>
      </a:accent3>
      <a:accent4>
        <a:srgbClr val="445E45"/>
      </a:accent4>
      <a:accent5>
        <a:srgbClr val="5A3A64"/>
      </a:accent5>
      <a:accent6>
        <a:srgbClr val="DB8526"/>
      </a:accent6>
      <a:hlink>
        <a:srgbClr val="164E6E"/>
      </a:hlink>
      <a:folHlink>
        <a:srgbClr val="667F6D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MedicalHealth">
      <a:dk1>
        <a:sysClr val="windowText" lastClr="000000"/>
      </a:dk1>
      <a:lt1>
        <a:sysClr val="window" lastClr="FFFFFF"/>
      </a:lt1>
      <a:dk2>
        <a:srgbClr val="656367"/>
      </a:dk2>
      <a:lt2>
        <a:srgbClr val="F2F2F2"/>
      </a:lt2>
      <a:accent1>
        <a:srgbClr val="B82D2F"/>
      </a:accent1>
      <a:accent2>
        <a:srgbClr val="333333"/>
      </a:accent2>
      <a:accent3>
        <a:srgbClr val="2B4A63"/>
      </a:accent3>
      <a:accent4>
        <a:srgbClr val="445E45"/>
      </a:accent4>
      <a:accent5>
        <a:srgbClr val="5A3A64"/>
      </a:accent5>
      <a:accent6>
        <a:srgbClr val="DB8526"/>
      </a:accent6>
      <a:hlink>
        <a:srgbClr val="164E6E"/>
      </a:hlink>
      <a:folHlink>
        <a:srgbClr val="667F6D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Medical design presentation (widescreen)</Template>
  <TotalTime>87</TotalTime>
  <Words>474</Words>
  <Application>Microsoft Office PowerPoint</Application>
  <PresentationFormat>Custom</PresentationFormat>
  <Paragraphs>142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Medical Design 16x9</vt:lpstr>
      <vt:lpstr>HEROIN / FENTANYL: THE DEADLY DUO</vt:lpstr>
      <vt:lpstr>HEROIN</vt:lpstr>
      <vt:lpstr>HEROIN</vt:lpstr>
      <vt:lpstr>HEROIN</vt:lpstr>
      <vt:lpstr>HEROIN</vt:lpstr>
      <vt:lpstr>HEROIN</vt:lpstr>
      <vt:lpstr>HEROIN</vt:lpstr>
      <vt:lpstr>HEROIN</vt:lpstr>
      <vt:lpstr>FENTANYL</vt:lpstr>
      <vt:lpstr>FENTANYL</vt:lpstr>
      <vt:lpstr>FENTANYL</vt:lpstr>
      <vt:lpstr>FENTANYL</vt:lpstr>
      <vt:lpstr>FENTANYL</vt:lpstr>
      <vt:lpstr>FENTANYL</vt:lpstr>
      <vt:lpstr>FENTANYL</vt:lpstr>
      <vt:lpstr>HEROIN WITH FENTANYL</vt:lpstr>
      <vt:lpstr>CARFENTANIL</vt:lpstr>
      <vt:lpstr>NARCAN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HEROIN / FENTANYL: THE DUO OF DEATH</dc:title>
  <dc:creator>Township Seven</dc:creator>
  <cp:lastModifiedBy>MillCreekFarm</cp:lastModifiedBy>
  <cp:revision>10</cp:revision>
  <dcterms:created xsi:type="dcterms:W3CDTF">2017-08-19T12:39:23Z</dcterms:created>
  <dcterms:modified xsi:type="dcterms:W3CDTF">2017-08-31T00:30:07Z</dcterms:modified>
</cp:coreProperties>
</file>