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87" r:id="rId3"/>
    <p:sldId id="290" r:id="rId4"/>
    <p:sldId id="416" r:id="rId5"/>
    <p:sldId id="291" r:id="rId6"/>
    <p:sldId id="294" r:id="rId7"/>
    <p:sldId id="421" r:id="rId8"/>
    <p:sldId id="419" r:id="rId9"/>
    <p:sldId id="420" r:id="rId10"/>
    <p:sldId id="273" r:id="rId11"/>
    <p:sldId id="375" r:id="rId12"/>
    <p:sldId id="412" r:id="rId13"/>
    <p:sldId id="264" r:id="rId14"/>
    <p:sldId id="288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03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42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D1B9DD-B42A-47DA-AEB4-02F672CBD22F}" type="datetimeFigureOut">
              <a:rPr lang="en-GB" smtClean="0"/>
              <a:t>04/04/2022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86C993-8C86-44F4-88D6-5AB5D59637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99604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>
            <a:extLst>
              <a:ext uri="{FF2B5EF4-FFF2-40B4-BE49-F238E27FC236}">
                <a16:creationId xmlns:a16="http://schemas.microsoft.com/office/drawing/2014/main" id="{8BEF1DCF-5B5B-4378-80B1-6739FB82E2E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Segoe Print" panose="02000600000000000000" pitchFamily="2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Segoe Print" panose="02000600000000000000" pitchFamily="2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Segoe Print" panose="02000600000000000000" pitchFamily="2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Segoe Print" panose="02000600000000000000" pitchFamily="2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Segoe Print" panose="02000600000000000000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Segoe Print" panose="02000600000000000000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Segoe Print" panose="02000600000000000000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Segoe Print" panose="02000600000000000000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Segoe Print" panose="02000600000000000000" pitchFamily="2" charset="0"/>
                <a:cs typeface="Arial" panose="020B0604020202020204" pitchFamily="34" charset="0"/>
              </a:defRPr>
            </a:lvl9pPr>
          </a:lstStyle>
          <a:p>
            <a:fld id="{9BF3A5B8-C48C-4D1E-A0D4-03B5F22183AA}" type="slidenum">
              <a:rPr lang="en-GB" altLang="en-US" b="0">
                <a:latin typeface="Arial" panose="020B0604020202020204" pitchFamily="34" charset="0"/>
              </a:rPr>
              <a:pPr/>
              <a:t>2</a:t>
            </a:fld>
            <a:endParaRPr lang="en-GB" altLang="en-US" b="0">
              <a:latin typeface="Arial" panose="020B0604020202020204" pitchFamily="34" charset="0"/>
            </a:endParaRPr>
          </a:p>
        </p:txBody>
      </p:sp>
      <p:sp>
        <p:nvSpPr>
          <p:cNvPr id="4099" name="Rectangle 2">
            <a:extLst>
              <a:ext uri="{FF2B5EF4-FFF2-40B4-BE49-F238E27FC236}">
                <a16:creationId xmlns:a16="http://schemas.microsoft.com/office/drawing/2014/main" id="{5132113D-E64E-448F-97BB-67C4561038A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0" name="Rectangle 3">
            <a:extLst>
              <a:ext uri="{FF2B5EF4-FFF2-40B4-BE49-F238E27FC236}">
                <a16:creationId xmlns:a16="http://schemas.microsoft.com/office/drawing/2014/main" id="{6FE54159-CC5A-4D26-9E84-0291AEB8081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r>
              <a:rPr lang="en-GB" altLang="en-US"/>
              <a:t>Names and why we are hear 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067E59-BE3B-4EC2-8280-873BC678C7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4BDCFE1-D13B-4C11-B53A-43CBB41AB6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4B20FA-76CD-4E2A-9D36-AE80DFE06E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3DB69-736E-4919-992F-C57C6C341ED3}" type="datetimeFigureOut">
              <a:rPr lang="en-GB" smtClean="0"/>
              <a:t>04/04/2022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6E4EA5-8C12-4834-AB80-D4B11AD8C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78A2DE-6F41-44E6-B1CA-A3D2D06908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EE32F-D4F5-46CA-A5DD-3CCBD3557BD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41118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BC291F-107C-4477-8845-A779C753C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4CC06D-AC26-42EC-BC9B-9EF30C6428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CC0024-E687-4A10-9CD6-2DA0DE3469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3DB69-736E-4919-992F-C57C6C341ED3}" type="datetimeFigureOut">
              <a:rPr lang="en-GB" smtClean="0"/>
              <a:t>04/04/2022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4ED642-2CA9-4B8E-A0F7-16C2715C1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BEF007-F4BE-4617-B863-98D1B8C7F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EE32F-D4F5-46CA-A5DD-3CCBD3557BD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71911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8FC762D-E454-459D-BB2F-CE678424EA1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9A01DB-DEFB-4E9B-8CAD-7FEF10BE6F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FAD3F1-5354-48DD-93C1-8F0633E65E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3DB69-736E-4919-992F-C57C6C341ED3}" type="datetimeFigureOut">
              <a:rPr lang="en-GB" smtClean="0"/>
              <a:t>04/04/2022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7101C1-65C2-4E34-A6D7-50243B644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A69CD0-8466-46DD-83D8-0A3224475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EE32F-D4F5-46CA-A5DD-3CCBD3557BD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06589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FF8BBB27-334A-4446-B98B-E0BA37809F3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DA1AFCE0-E9F9-4692-B024-2B8E4826841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98EB38A3-491C-4BD1-BABC-AE465191297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373B67-ABA4-4F5E-AB3C-78AE36FEF95A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9908804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20CD60-E5DB-4619-A738-CD094CB73E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11FBF2-7196-47D5-B37A-7066BE0A2F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5C52FA-2B67-466A-928C-0215E4F45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3DB69-736E-4919-992F-C57C6C341ED3}" type="datetimeFigureOut">
              <a:rPr lang="en-GB" smtClean="0"/>
              <a:t>04/04/2022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460E6B-E625-4D38-A013-2DA4B2B62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3170A1-0E4B-418C-99E9-D2ECE38F8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EE32F-D4F5-46CA-A5DD-3CCBD3557BD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11771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D53373-4ECA-4CF9-AED8-AE4EDC468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F88E7E-D7DC-4550-A18C-4773019BF7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F80934-7D8B-4D4D-9B87-832D4CDC18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3DB69-736E-4919-992F-C57C6C341ED3}" type="datetimeFigureOut">
              <a:rPr lang="en-GB" smtClean="0"/>
              <a:t>04/04/2022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D25CAA-E079-4BB2-AA37-8D9E0056D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F9422D-0BC5-460A-B40C-D28825DF47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EE32F-D4F5-46CA-A5DD-3CCBD3557BD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25059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FF83D-0D63-4CB0-8002-910A8F909F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B82AF0-125C-4526-BB6F-0B88923889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B1B32B-6E0B-4AFD-B4FE-520687B467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ACD8F9-2EE4-4F15-BB21-41538ABFB3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3DB69-736E-4919-992F-C57C6C341ED3}" type="datetimeFigureOut">
              <a:rPr lang="en-GB" smtClean="0"/>
              <a:t>04/04/2022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FC282D-B920-4132-9493-5B09E19B1A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BA3194-C415-4A3F-A4B9-BFE03AE73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EE32F-D4F5-46CA-A5DD-3CCBD3557BD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72464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02C478-30AF-440E-BA82-8817976322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3CFD80-BB51-4F2C-A391-BF9AC6E85D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45EC6D-2AEC-4A3C-A2E4-FB73152E09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AFBF76-BC01-4215-A200-E2B633DE80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C9A8112-F837-4F5F-8B97-171F13728F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ADACDB-B30C-4AAF-BCB7-3104FF546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3DB69-736E-4919-992F-C57C6C341ED3}" type="datetimeFigureOut">
              <a:rPr lang="en-GB" smtClean="0"/>
              <a:t>04/04/2022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4038D0D-8E30-4989-847F-898C93BF93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1B2BFC8-2BE6-464F-9F24-285F67807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EE32F-D4F5-46CA-A5DD-3CCBD3557BD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68413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023C43-0596-4A90-9283-E89874108A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C258131-750A-40D3-A775-B09F85CA61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3DB69-736E-4919-992F-C57C6C341ED3}" type="datetimeFigureOut">
              <a:rPr lang="en-GB" smtClean="0"/>
              <a:t>04/04/2022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7B31A23-2048-4941-80D1-AB88CB591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DDE7F1-7B85-4F98-A74C-60DAA952A7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EE32F-D4F5-46CA-A5DD-3CCBD3557BD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29109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AD8D550-857C-4C26-9E68-D67215C74B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3DB69-736E-4919-992F-C57C6C341ED3}" type="datetimeFigureOut">
              <a:rPr lang="en-GB" smtClean="0"/>
              <a:t>04/04/2022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5D7E99-765E-4680-829C-4D43ECB3B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1C265E-A7C3-491D-8798-F84DB4837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EE32F-D4F5-46CA-A5DD-3CCBD3557BD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69238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F908FB-E849-4A02-BAB7-E2937B353B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D97E27-37CC-48A0-A91F-B1CE510C76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C937B9-75E8-4C58-B108-78905CE920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C23F26-56FF-4E5E-93D0-608818094F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3DB69-736E-4919-992F-C57C6C341ED3}" type="datetimeFigureOut">
              <a:rPr lang="en-GB" smtClean="0"/>
              <a:t>04/04/2022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9AF692-F859-4286-A83B-7EE0290C96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90274D-4289-497D-9636-B0B889B4A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EE32F-D4F5-46CA-A5DD-3CCBD3557BD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1616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6CF011-9E8C-474B-A2DA-BCA1ECE214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60DF280-97C7-4303-B715-D316FEB812E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983406-43ED-4474-AC45-6B1706304C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85CC83-F61A-465F-B28D-71F79F15AF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3DB69-736E-4919-992F-C57C6C341ED3}" type="datetimeFigureOut">
              <a:rPr lang="en-GB" smtClean="0"/>
              <a:t>04/04/2022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2480B1-6073-4194-B0AA-FC4F46607F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EA29A1-CC47-4334-8EB7-DCA255B20E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EE32F-D4F5-46CA-A5DD-3CCBD3557BD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97489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E8B74DB-F2FE-4790-8C10-CB9068786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D002CC-38A1-4E14-BC45-6E105216F9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F677DC-F37C-4A50-9760-3E36B30948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C3DB69-736E-4919-992F-C57C6C341ED3}" type="datetimeFigureOut">
              <a:rPr lang="en-GB" smtClean="0"/>
              <a:t>04/04/2022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16FC32-B9DF-4870-A20D-59C272F09B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65DACC-B570-4ED8-B89C-11AC8618AD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5EE32F-D4F5-46CA-A5DD-3CCBD3557BD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2156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2.jpeg"/><Relationship Id="rId4" Type="http://schemas.openxmlformats.org/officeDocument/2006/relationships/hyperlink" Target="file:///D:\Pictures\2013-09-09%20001\YD%20logo%20copy_edited-1.jp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3.w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2.jp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51252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3" name="Picture 9">
            <a:extLst>
              <a:ext uri="{FF2B5EF4-FFF2-40B4-BE49-F238E27FC236}">
                <a16:creationId xmlns:a16="http://schemas.microsoft.com/office/drawing/2014/main" id="{13F98E44-F8B8-434D-9A17-9B83BB4004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0688" y="620713"/>
            <a:ext cx="2374900" cy="237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5" name="Rectangle 11">
            <a:extLst>
              <a:ext uri="{FF2B5EF4-FFF2-40B4-BE49-F238E27FC236}">
                <a16:creationId xmlns:a16="http://schemas.microsoft.com/office/drawing/2014/main" id="{BFF519B5-A5AB-40F5-AC66-54658E2DE2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83113" y="2852738"/>
            <a:ext cx="2470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>
                <a:solidFill>
                  <a:srgbClr val="996633"/>
                </a:solidFill>
              </a:rPr>
              <a:t>You need to be onside</a:t>
            </a:r>
          </a:p>
        </p:txBody>
      </p:sp>
      <p:sp>
        <p:nvSpPr>
          <p:cNvPr id="21517" name="Rectangle 13">
            <a:extLst>
              <a:ext uri="{FF2B5EF4-FFF2-40B4-BE49-F238E27FC236}">
                <a16:creationId xmlns:a16="http://schemas.microsoft.com/office/drawing/2014/main" id="{3B2BAA7B-314D-4DF2-8589-32C9BD0864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8213" y="2708276"/>
            <a:ext cx="1301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dirty="0">
                <a:solidFill>
                  <a:srgbClr val="996633"/>
                </a:solidFill>
              </a:rPr>
              <a:t>Next Steps</a:t>
            </a:r>
          </a:p>
        </p:txBody>
      </p:sp>
      <p:sp>
        <p:nvSpPr>
          <p:cNvPr id="21518" name="Rectangle 14">
            <a:extLst>
              <a:ext uri="{FF2B5EF4-FFF2-40B4-BE49-F238E27FC236}">
                <a16:creationId xmlns:a16="http://schemas.microsoft.com/office/drawing/2014/main" id="{A3E1B5EE-451F-4709-ABE6-BE4B8798D5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09932" y="0"/>
            <a:ext cx="264271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en-US" dirty="0">
                <a:solidFill>
                  <a:srgbClr val="996633"/>
                </a:solidFill>
              </a:rPr>
              <a:t>We need to understand </a:t>
            </a:r>
          </a:p>
          <a:p>
            <a:pPr algn="ctr" eaLnBrk="1" hangingPunct="1"/>
            <a:r>
              <a:rPr lang="en-GB" altLang="en-US" dirty="0">
                <a:solidFill>
                  <a:srgbClr val="996633"/>
                </a:solidFill>
              </a:rPr>
              <a:t>What you want</a:t>
            </a:r>
          </a:p>
        </p:txBody>
      </p:sp>
      <p:pic>
        <p:nvPicPr>
          <p:cNvPr id="21519" name="Picture 15">
            <a:extLst>
              <a:ext uri="{FF2B5EF4-FFF2-40B4-BE49-F238E27FC236}">
                <a16:creationId xmlns:a16="http://schemas.microsoft.com/office/drawing/2014/main" id="{C0FDC41F-81C4-44CA-B355-5E7A796753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3814" y="3616326"/>
            <a:ext cx="2555875" cy="255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0" name="Picture 16">
            <a:extLst>
              <a:ext uri="{FF2B5EF4-FFF2-40B4-BE49-F238E27FC236}">
                <a16:creationId xmlns:a16="http://schemas.microsoft.com/office/drawing/2014/main" id="{0825EC78-4C06-496F-8E22-D2B73A9BA5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114" y="260351"/>
            <a:ext cx="2663825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1" name="Picture 17">
            <a:extLst>
              <a:ext uri="{FF2B5EF4-FFF2-40B4-BE49-F238E27FC236}">
                <a16:creationId xmlns:a16="http://schemas.microsoft.com/office/drawing/2014/main" id="{6D4B494F-AF79-47B6-A551-578FCF4FC0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0" y="260350"/>
            <a:ext cx="2228850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3" name="Picture 19">
            <a:extLst>
              <a:ext uri="{FF2B5EF4-FFF2-40B4-BE49-F238E27FC236}">
                <a16:creationId xmlns:a16="http://schemas.microsoft.com/office/drawing/2014/main" id="{5FFD9893-5BD5-44F4-9983-0C0C2417A7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8825" y="3536952"/>
            <a:ext cx="2519363" cy="251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5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5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5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15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1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7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215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215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215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215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21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2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15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5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215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5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32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5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5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15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5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4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15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5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15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15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 tmFilter="0,0; .5, 1; 1, 1"/>
                                        <p:tgtEl>
                                          <p:spTgt spid="21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8900"/>
                            </p:stCondLst>
                            <p:childTnLst>
                              <p:par>
                                <p:cTn id="48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0" fill="hold"/>
                                        <p:tgtEl>
                                          <p:spTgt spid="215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0" fill="hold"/>
                                        <p:tgtEl>
                                          <p:spTgt spid="215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13900"/>
                            </p:stCondLst>
                            <p:childTnLst>
                              <p:par>
                                <p:cTn id="53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1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15" grpId="0"/>
      <p:bldP spid="21517" grpId="0"/>
      <p:bldP spid="215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899" name="Picture 27">
            <a:extLst>
              <a:ext uri="{FF2B5EF4-FFF2-40B4-BE49-F238E27FC236}">
                <a16:creationId xmlns:a16="http://schemas.microsoft.com/office/drawing/2014/main" id="{85DB3F13-E3AB-4F6F-8D7E-E85C733C4A90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03912" y="404664"/>
            <a:ext cx="4038600" cy="6335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7902" name="Rectangle 30">
            <a:extLst>
              <a:ext uri="{FF2B5EF4-FFF2-40B4-BE49-F238E27FC236}">
                <a16:creationId xmlns:a16="http://schemas.microsoft.com/office/drawing/2014/main" id="{E276F9FE-CB64-47F7-B2F8-8C95072EB7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729" y="1951673"/>
            <a:ext cx="5359400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b="1">
                <a:solidFill>
                  <a:schemeClr val="tx1"/>
                </a:solidFill>
                <a:latin typeface="Segoe Print" panose="02000600000000000000" pitchFamily="2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Segoe Print" panose="02000600000000000000" pitchFamily="2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Segoe Print" panose="02000600000000000000" pitchFamily="2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Segoe Print" panose="02000600000000000000" pitchFamily="2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Segoe Print" panose="02000600000000000000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Segoe Print" panose="02000600000000000000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Segoe Print" panose="02000600000000000000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Segoe Print" panose="02000600000000000000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Segoe Print" panose="02000600000000000000" pitchFamily="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GB" altLang="en-US" b="0" dirty="0"/>
          </a:p>
          <a:p>
            <a:pPr algn="ctr"/>
            <a:r>
              <a:rPr lang="en-GB" altLang="en-US" sz="2400" dirty="0">
                <a:solidFill>
                  <a:srgbClr val="996633"/>
                </a:solidFill>
              </a:rPr>
              <a:t>How do you see yourself</a:t>
            </a:r>
          </a:p>
          <a:p>
            <a:pPr algn="ctr"/>
            <a:r>
              <a:rPr lang="en-GB" altLang="en-US" sz="2400" dirty="0">
                <a:solidFill>
                  <a:srgbClr val="996633"/>
                </a:solidFill>
              </a:rPr>
              <a:t>fitting into the </a:t>
            </a:r>
          </a:p>
          <a:p>
            <a:pPr algn="ctr"/>
            <a:r>
              <a:rPr lang="en-GB" altLang="en-US" sz="2400" dirty="0">
                <a:solidFill>
                  <a:srgbClr val="996633"/>
                </a:solidFill>
              </a:rPr>
              <a:t>growth strategies?</a:t>
            </a:r>
            <a:endParaRPr lang="en-GB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78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78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78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78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20790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20790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20790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90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532" name="Picture 4">
            <a:extLst>
              <a:ext uri="{FF2B5EF4-FFF2-40B4-BE49-F238E27FC236}">
                <a16:creationId xmlns:a16="http://schemas.microsoft.com/office/drawing/2014/main" id="{76CA3FE9-47C1-4A32-8B2F-C2BA5F83523B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43251" y="-242888"/>
            <a:ext cx="5853113" cy="585152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78534" name="Rectangle 6">
            <a:extLst>
              <a:ext uri="{FF2B5EF4-FFF2-40B4-BE49-F238E27FC236}">
                <a16:creationId xmlns:a16="http://schemas.microsoft.com/office/drawing/2014/main" id="{E88F0D18-FB03-4971-8711-1EAB6FDAE6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87713" y="5804972"/>
            <a:ext cx="517525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b="1">
                <a:solidFill>
                  <a:schemeClr val="tx1"/>
                </a:solidFill>
                <a:latin typeface="Segoe Print" panose="02000600000000000000" pitchFamily="2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Segoe Print" panose="02000600000000000000" pitchFamily="2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Segoe Print" panose="02000600000000000000" pitchFamily="2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Segoe Print" panose="02000600000000000000" pitchFamily="2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Segoe Print" panose="02000600000000000000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Segoe Print" panose="02000600000000000000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Segoe Print" panose="02000600000000000000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Segoe Print" panose="02000600000000000000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Segoe Print" panose="02000600000000000000" pitchFamily="2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en-US" b="0" dirty="0"/>
              <a:t>Invest in the business model</a:t>
            </a:r>
            <a:endParaRPr lang="en-GB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85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85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85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785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5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4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5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5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85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85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85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5" name="Picture 5">
            <a:extLst>
              <a:ext uri="{FF2B5EF4-FFF2-40B4-BE49-F238E27FC236}">
                <a16:creationId xmlns:a16="http://schemas.microsoft.com/office/drawing/2014/main" id="{AC55975A-83AB-41E5-ADF9-CDC3AC4F4A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6381" y="-1118707"/>
            <a:ext cx="9504363" cy="950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6" name="Rectangle 6">
            <a:extLst>
              <a:ext uri="{FF2B5EF4-FFF2-40B4-BE49-F238E27FC236}">
                <a16:creationId xmlns:a16="http://schemas.microsoft.com/office/drawing/2014/main" id="{C2BD8ABC-DB96-46D5-AFB2-5E553D470D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06456" y="2477386"/>
            <a:ext cx="5191440" cy="3139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u="sng" dirty="0"/>
              <a:t>Enterprise Investment Scheme (EIS)</a:t>
            </a:r>
          </a:p>
          <a:p>
            <a:pPr eaLnBrk="1" hangingPunct="1"/>
            <a:r>
              <a:rPr lang="en-GB" altLang="en-US" b="1" dirty="0">
                <a:solidFill>
                  <a:srgbClr val="996633"/>
                </a:solidFill>
              </a:rPr>
              <a:t>Investment from 5 million – pa to 12 Max</a:t>
            </a:r>
          </a:p>
          <a:p>
            <a:pPr eaLnBrk="1" hangingPunct="1"/>
            <a:endParaRPr lang="en-GB" altLang="en-US" b="1" dirty="0">
              <a:solidFill>
                <a:srgbClr val="996633"/>
              </a:solidFill>
            </a:endParaRPr>
          </a:p>
          <a:p>
            <a:r>
              <a:rPr lang="en-US" dirty="0"/>
              <a:t>30% income tax relief</a:t>
            </a:r>
          </a:p>
          <a:p>
            <a:r>
              <a:rPr lang="en-GB" altLang="en-US" b="1" dirty="0">
                <a:solidFill>
                  <a:srgbClr val="996633"/>
                </a:solidFill>
              </a:rPr>
              <a:t>No more 30% shares</a:t>
            </a:r>
          </a:p>
          <a:p>
            <a:endParaRPr lang="en-GB" altLang="en-US" b="1" dirty="0">
              <a:solidFill>
                <a:srgbClr val="996633"/>
              </a:solidFill>
            </a:endParaRPr>
          </a:p>
          <a:p>
            <a:r>
              <a:rPr lang="en-GB" altLang="en-US" b="1" dirty="0">
                <a:solidFill>
                  <a:srgbClr val="996633"/>
                </a:solidFill>
              </a:rPr>
              <a:t>Must be an element of risk </a:t>
            </a:r>
            <a:r>
              <a:rPr lang="en-US" dirty="0"/>
              <a:t>not agreements </a:t>
            </a:r>
          </a:p>
          <a:p>
            <a:r>
              <a:rPr lang="en-US" dirty="0"/>
              <a:t>for return of capital</a:t>
            </a:r>
          </a:p>
          <a:p>
            <a:r>
              <a:rPr lang="en-US" dirty="0"/>
              <a:t>Disposal relief for GCT,</a:t>
            </a:r>
            <a:endParaRPr lang="en-GB" altLang="en-US" b="1" dirty="0">
              <a:solidFill>
                <a:srgbClr val="996633"/>
              </a:solidFill>
            </a:endParaRPr>
          </a:p>
          <a:p>
            <a:r>
              <a:rPr lang="en-US" dirty="0"/>
              <a:t>Deferral relief – defer a capital gain via an EIS investment</a:t>
            </a:r>
            <a:endParaRPr lang="en-GB" altLang="en-US" b="1" dirty="0">
              <a:solidFill>
                <a:srgbClr val="996633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2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2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2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2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2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2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2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2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2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2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2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2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2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2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2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2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2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2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2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2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24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24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24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24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24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024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024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024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024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024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500"/>
                            </p:stCondLst>
                            <p:childTnLst>
                              <p:par>
                                <p:cTn id="61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024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024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024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024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024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024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024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024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024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024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9" dur="80"/>
                                        <p:tgtEl>
                                          <p:spTgt spid="102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0" dur="80"/>
                                        <p:tgtEl>
                                          <p:spTgt spid="102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80"/>
                                        <p:tgtEl>
                                          <p:spTgt spid="102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86" dur="80"/>
                                        <p:tgtEl>
                                          <p:spTgt spid="102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7" dur="80"/>
                                        <p:tgtEl>
                                          <p:spTgt spid="102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80"/>
                                        <p:tgtEl>
                                          <p:spTgt spid="102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1" dur="80"/>
                                        <p:tgtEl>
                                          <p:spTgt spid="102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92" dur="80"/>
                                        <p:tgtEl>
                                          <p:spTgt spid="102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" dur="80"/>
                                        <p:tgtEl>
                                          <p:spTgt spid="102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6" dur="80"/>
                                        <p:tgtEl>
                                          <p:spTgt spid="102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97" dur="80"/>
                                        <p:tgtEl>
                                          <p:spTgt spid="102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80"/>
                                        <p:tgtEl>
                                          <p:spTgt spid="102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1" dur="80"/>
                                        <p:tgtEl>
                                          <p:spTgt spid="1024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02" dur="80"/>
                                        <p:tgtEl>
                                          <p:spTgt spid="1024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80"/>
                                        <p:tgtEl>
                                          <p:spTgt spid="1024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6" dur="80"/>
                                        <p:tgtEl>
                                          <p:spTgt spid="1024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07" dur="80"/>
                                        <p:tgtEl>
                                          <p:spTgt spid="1024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8" dur="80"/>
                                        <p:tgtEl>
                                          <p:spTgt spid="1024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1" dur="80"/>
                                        <p:tgtEl>
                                          <p:spTgt spid="1024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12" dur="80"/>
                                        <p:tgtEl>
                                          <p:spTgt spid="1024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80"/>
                                        <p:tgtEl>
                                          <p:spTgt spid="1024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6" dur="80"/>
                                        <p:tgtEl>
                                          <p:spTgt spid="1024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17" dur="80"/>
                                        <p:tgtEl>
                                          <p:spTgt spid="1024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8" dur="80"/>
                                        <p:tgtEl>
                                          <p:spTgt spid="1024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6" grpId="0" build="allAtOnce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CBE8691B-2832-45F3-8275-1E719BB667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237849"/>
            <a:ext cx="11834037" cy="7567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246FBEB-6A03-4E5F-9E9B-6BD57957B0D9}"/>
              </a:ext>
            </a:extLst>
          </p:cNvPr>
          <p:cNvSpPr txBox="1"/>
          <p:nvPr/>
        </p:nvSpPr>
        <p:spPr>
          <a:xfrm>
            <a:off x="2929270" y="1537808"/>
            <a:ext cx="6134986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600" u="sng" dirty="0"/>
              <a:t>Enterprise Investment Scheme (EIS)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600" u="sng" dirty="0"/>
              <a:t>For us is up to £600K investment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600" u="sng" dirty="0"/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600" u="sng" dirty="0"/>
              <a:t>For up to 30 percent of new company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600" u="sng" dirty="0"/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600" u="sng" dirty="0"/>
              <a:t>Turnover £2 million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600" u="sng" dirty="0"/>
              <a:t>Based on AP &amp; School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600" u="sng" dirty="0"/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600" u="sng" dirty="0"/>
              <a:t>Investment made into farm &amp; land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600" u="sng" dirty="0"/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600" u="sng" dirty="0"/>
              <a:t>Benefits dividends shares 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600" u="sng" dirty="0"/>
              <a:t>Sell shares - CGT 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600" u="sng" dirty="0"/>
              <a:t>Deferral and Disposal relief 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600" u="sng" dirty="0"/>
              <a:t>Marketing and PR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u="sng" dirty="0"/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u="sng" dirty="0"/>
          </a:p>
        </p:txBody>
      </p:sp>
    </p:spTree>
    <p:extLst>
      <p:ext uri="{BB962C8B-B14F-4D97-AF65-F5344CB8AC3E}">
        <p14:creationId xmlns:p14="http://schemas.microsoft.com/office/powerpoint/2010/main" val="3829879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>
            <a:hlinkClick r:id="rId4" action="ppaction://hlinkfile"/>
            <a:extLst>
              <a:ext uri="{FF2B5EF4-FFF2-40B4-BE49-F238E27FC236}">
                <a16:creationId xmlns:a16="http://schemas.microsoft.com/office/drawing/2014/main" id="{A44DBCFB-8A80-4738-BB80-11BEB741AE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587" y="0"/>
            <a:ext cx="9756776" cy="710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5" name="Rectangle 9">
            <a:extLst>
              <a:ext uri="{FF2B5EF4-FFF2-40B4-BE49-F238E27FC236}">
                <a16:creationId xmlns:a16="http://schemas.microsoft.com/office/drawing/2014/main" id="{099908FF-9B65-4D10-AB2B-05D97CDA6856}"/>
              </a:ext>
            </a:extLst>
          </p:cNvPr>
          <p:cNvSpPr>
            <a:spLocks noChangeArrowheads="1"/>
          </p:cNvSpPr>
          <p:nvPr/>
        </p:nvSpPr>
        <p:spPr bwMode="auto">
          <a:xfrm rot="428145">
            <a:off x="2351089" y="2924175"/>
            <a:ext cx="3184525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Segoe Print" panose="02000600000000000000" pitchFamily="2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Segoe Print" panose="02000600000000000000" pitchFamily="2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Segoe Print" panose="02000600000000000000" pitchFamily="2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Segoe Print" panose="02000600000000000000" pitchFamily="2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Segoe Print" panose="02000600000000000000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Segoe Print" panose="02000600000000000000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Segoe Print" panose="02000600000000000000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Segoe Print" panose="02000600000000000000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Segoe Print" panose="02000600000000000000" pitchFamily="2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en-US" i="1">
                <a:solidFill>
                  <a:schemeClr val="bg1"/>
                </a:solidFill>
                <a:latin typeface="Segoe Script" panose="030B0504020000000003" pitchFamily="66" charset="0"/>
              </a:rPr>
              <a:t>Hello</a:t>
            </a:r>
          </a:p>
          <a:p>
            <a:pPr algn="ctr" eaLnBrk="1" hangingPunct="1"/>
            <a:r>
              <a:rPr lang="en-GB" altLang="en-US" i="1">
                <a:solidFill>
                  <a:schemeClr val="bg1"/>
                </a:solidFill>
                <a:latin typeface="Segoe Script" panose="030B0504020000000003" pitchFamily="66" charset="0"/>
              </a:rPr>
              <a:t>&amp; </a:t>
            </a:r>
          </a:p>
          <a:p>
            <a:pPr algn="ctr" eaLnBrk="1" hangingPunct="1"/>
            <a:r>
              <a:rPr lang="en-GB" altLang="en-US" i="1">
                <a:solidFill>
                  <a:schemeClr val="bg1"/>
                </a:solidFill>
                <a:latin typeface="Segoe Script" panose="030B0504020000000003" pitchFamily="66" charset="0"/>
              </a:rPr>
              <a:t>Welcome</a:t>
            </a:r>
          </a:p>
        </p:txBody>
      </p:sp>
      <p:sp>
        <p:nvSpPr>
          <p:cNvPr id="34826" name="Rectangle 10">
            <a:extLst>
              <a:ext uri="{FF2B5EF4-FFF2-40B4-BE49-F238E27FC236}">
                <a16:creationId xmlns:a16="http://schemas.microsoft.com/office/drawing/2014/main" id="{B6506EF4-D57E-4572-AEDE-55637A2B8ED1}"/>
              </a:ext>
            </a:extLst>
          </p:cNvPr>
          <p:cNvSpPr>
            <a:spLocks noChangeArrowheads="1"/>
          </p:cNvSpPr>
          <p:nvPr/>
        </p:nvSpPr>
        <p:spPr bwMode="auto">
          <a:xfrm rot="20586188">
            <a:off x="6959601" y="2907318"/>
            <a:ext cx="3186113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Segoe Print" panose="02000600000000000000" pitchFamily="2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Segoe Print" panose="02000600000000000000" pitchFamily="2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Segoe Print" panose="02000600000000000000" pitchFamily="2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Segoe Print" panose="02000600000000000000" pitchFamily="2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Segoe Print" panose="02000600000000000000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Segoe Print" panose="02000600000000000000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Segoe Print" panose="02000600000000000000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Segoe Print" panose="02000600000000000000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Segoe Print" panose="02000600000000000000" pitchFamily="2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GB" altLang="en-US" sz="1700" i="1" dirty="0">
              <a:solidFill>
                <a:schemeClr val="bg1"/>
              </a:solidFill>
              <a:latin typeface="Segoe Script" panose="030B0504020000000003" pitchFamily="66" charset="0"/>
            </a:endParaRPr>
          </a:p>
          <a:p>
            <a:pPr algn="ctr" eaLnBrk="1" hangingPunct="1"/>
            <a:r>
              <a:rPr lang="en-GB" altLang="en-US" i="1" dirty="0">
                <a:solidFill>
                  <a:schemeClr val="bg1"/>
                </a:solidFill>
              </a:rPr>
              <a:t>James Gregory</a:t>
            </a:r>
            <a:endParaRPr lang="en-GB" altLang="en-US" sz="1700" i="1" dirty="0">
              <a:solidFill>
                <a:schemeClr val="bg1"/>
              </a:solidFill>
            </a:endParaRPr>
          </a:p>
          <a:p>
            <a:pPr eaLnBrk="1" hangingPunct="1"/>
            <a:r>
              <a:rPr lang="en-GB" altLang="en-US" sz="1700" i="1" dirty="0">
                <a:solidFill>
                  <a:schemeClr val="bg1"/>
                </a:solidFill>
              </a:rPr>
              <a:t>           </a:t>
            </a:r>
            <a:endParaRPr lang="en-GB" altLang="en-US" i="1" dirty="0">
              <a:solidFill>
                <a:schemeClr val="bg1"/>
              </a:solidFill>
            </a:endParaRP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2928BEE7-1C25-4369-BA73-36C303FB00B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73698860"/>
              </p:ext>
            </p:extLst>
          </p:nvPr>
        </p:nvGraphicFramePr>
        <p:xfrm>
          <a:off x="5580174" y="3429000"/>
          <a:ext cx="1152631" cy="4976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" r:id="rId6" imgW="7619040" imgH="3288600" progId="">
                  <p:embed/>
                </p:oleObj>
              </mc:Choice>
              <mc:Fallback>
                <p:oleObj r:id="rId6" imgW="7619040" imgH="328860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580174" y="3429000"/>
                        <a:ext cx="1152631" cy="49765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8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8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48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48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48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02C6E348-638A-4C31-8136-DEB4D151387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80450839"/>
              </p:ext>
            </p:extLst>
          </p:nvPr>
        </p:nvGraphicFramePr>
        <p:xfrm>
          <a:off x="340242" y="138113"/>
          <a:ext cx="11851758" cy="71558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6" r:id="rId3" imgW="11364840" imgH="8710920" progId="">
                  <p:embed/>
                </p:oleObj>
              </mc:Choice>
              <mc:Fallback>
                <p:oleObj r:id="rId3" imgW="11364840" imgH="871092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40242" y="138113"/>
                        <a:ext cx="11851758" cy="715582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30251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881ABEC-C2A7-435B-BD9E-1FFFA1F92B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2665" y="845563"/>
            <a:ext cx="7561983" cy="56482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402FC83-B71D-4576-B67F-BDB191FA4C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1543" y="228089"/>
            <a:ext cx="1575618" cy="179047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08C3D52-9E72-49AA-BBA7-2AD420C0CB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691" y="59413"/>
            <a:ext cx="2551672" cy="26940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EA5ABED-965A-4F4E-AC30-D9BABFB751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13854" y="309453"/>
            <a:ext cx="1701587" cy="20190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BFC1E8-A977-4C4B-896C-144CF3E6F7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27746" y="3596827"/>
            <a:ext cx="1536508" cy="66031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F630BB2-30D7-428C-95D1-B2D7961D5FC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3691" y="3044756"/>
            <a:ext cx="1752381" cy="17644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EB36F1E-7E01-4A27-9665-EB57B1CB162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70843" y="5533802"/>
            <a:ext cx="996139" cy="123206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775FFD4-FF36-4B3F-91D8-EE54B0E6315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69711" y="4257144"/>
            <a:ext cx="2184127" cy="146031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37C0C68-C716-441F-AA26-AB4E2C4FDE2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92743" y="5093543"/>
            <a:ext cx="1063780" cy="1764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434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0A2885C5-9224-42E0-A4A6-E24F2C9C9C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2868" y="0"/>
            <a:ext cx="9251950" cy="727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98F7AE8-9ABA-4290-884C-713934A5CE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3869" y="2095257"/>
            <a:ext cx="1631843" cy="17228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DD65250-3B68-4F10-9865-5E0D403716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126" y="-44381"/>
            <a:ext cx="12330158" cy="9701587"/>
          </a:xfrm>
          <a:prstGeom prst="rect">
            <a:avLst/>
          </a:prstGeom>
        </p:spPr>
      </p:pic>
      <p:sp>
        <p:nvSpPr>
          <p:cNvPr id="5" name="Rectangle 6">
            <a:extLst>
              <a:ext uri="{FF2B5EF4-FFF2-40B4-BE49-F238E27FC236}">
                <a16:creationId xmlns:a16="http://schemas.microsoft.com/office/drawing/2014/main" id="{249CD864-5AE9-44BE-BA8A-32B9D5B683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8619" y="828659"/>
            <a:ext cx="517525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b="1">
                <a:solidFill>
                  <a:schemeClr val="tx1"/>
                </a:solidFill>
                <a:latin typeface="Segoe Print" panose="02000600000000000000" pitchFamily="2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Segoe Print" panose="02000600000000000000" pitchFamily="2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Segoe Print" panose="02000600000000000000" pitchFamily="2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Segoe Print" panose="02000600000000000000" pitchFamily="2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Segoe Print" panose="02000600000000000000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Segoe Print" panose="02000600000000000000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Segoe Print" panose="02000600000000000000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Segoe Print" panose="02000600000000000000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Segoe Print" panose="02000600000000000000" pitchFamily="2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en-US" b="0" dirty="0"/>
              <a:t>Training and Funding </a:t>
            </a:r>
          </a:p>
          <a:p>
            <a:pPr algn="ctr" eaLnBrk="1" hangingPunct="1"/>
            <a:r>
              <a:rPr lang="en-GB" altLang="en-US" b="0" dirty="0"/>
              <a:t>Specialist</a:t>
            </a:r>
            <a:endParaRPr lang="en-GB" altLang="en-US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06BB987-05F1-4F67-A2EF-64D4AF7CBB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828659"/>
            <a:ext cx="517525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b="1">
                <a:solidFill>
                  <a:schemeClr val="tx1"/>
                </a:solidFill>
                <a:latin typeface="Segoe Print" panose="02000600000000000000" pitchFamily="2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Segoe Print" panose="02000600000000000000" pitchFamily="2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Segoe Print" panose="02000600000000000000" pitchFamily="2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Segoe Print" panose="02000600000000000000" pitchFamily="2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Segoe Print" panose="02000600000000000000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Segoe Print" panose="02000600000000000000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Segoe Print" panose="02000600000000000000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Segoe Print" panose="02000600000000000000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Segoe Print" panose="02000600000000000000" pitchFamily="2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en-US" b="0" dirty="0"/>
              <a:t>Alternative Provision </a:t>
            </a:r>
          </a:p>
          <a:p>
            <a:pPr algn="ctr" eaLnBrk="1" hangingPunct="1"/>
            <a:r>
              <a:rPr lang="en-GB" altLang="en-US" b="0" dirty="0"/>
              <a:t>Provider</a:t>
            </a:r>
            <a:endParaRPr lang="en-GB" alt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8C9C0-783F-435E-B410-961155B1D2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706175"/>
            <a:ext cx="517525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b="1">
                <a:solidFill>
                  <a:schemeClr val="tx1"/>
                </a:solidFill>
                <a:latin typeface="Segoe Print" panose="02000600000000000000" pitchFamily="2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Segoe Print" panose="02000600000000000000" pitchFamily="2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Segoe Print" panose="02000600000000000000" pitchFamily="2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Segoe Print" panose="02000600000000000000" pitchFamily="2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Segoe Print" panose="02000600000000000000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Segoe Print" panose="02000600000000000000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Segoe Print" panose="02000600000000000000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Segoe Print" panose="02000600000000000000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Segoe Print" panose="02000600000000000000" pitchFamily="2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en-US" b="0" dirty="0"/>
              <a:t>Develop New School </a:t>
            </a:r>
          </a:p>
          <a:p>
            <a:pPr algn="ctr" eaLnBrk="1" hangingPunct="1"/>
            <a:r>
              <a:rPr lang="en-GB" altLang="en-US" b="0" dirty="0"/>
              <a:t>&amp; AP Farms</a:t>
            </a:r>
            <a:endParaRPr lang="en-GB" altLang="en-US" dirty="0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E2D59A03-374F-4A82-BF1B-3FDCD01E5F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40801" y="5913404"/>
            <a:ext cx="517525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b="1">
                <a:solidFill>
                  <a:schemeClr val="tx1"/>
                </a:solidFill>
                <a:latin typeface="Segoe Print" panose="02000600000000000000" pitchFamily="2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Segoe Print" panose="02000600000000000000" pitchFamily="2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Segoe Print" panose="02000600000000000000" pitchFamily="2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Segoe Print" panose="02000600000000000000" pitchFamily="2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Segoe Print" panose="02000600000000000000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Segoe Print" panose="02000600000000000000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Segoe Print" panose="02000600000000000000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Segoe Print" panose="02000600000000000000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Segoe Print" panose="02000600000000000000" pitchFamily="2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en-US" b="0" dirty="0"/>
              <a:t>Setting up new </a:t>
            </a:r>
          </a:p>
          <a:p>
            <a:pPr algn="ctr" eaLnBrk="1" hangingPunct="1"/>
            <a:r>
              <a:rPr lang="en-GB" altLang="en-US" b="0" dirty="0"/>
              <a:t>companies</a:t>
            </a:r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781029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1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2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8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9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500"/>
                            </p:stCondLst>
                            <p:childTnLst>
                              <p:par>
                                <p:cTn id="5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500"/>
                            </p:stCondLst>
                            <p:childTnLst>
                              <p:par>
                                <p:cTn id="8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>
            <a:extLst>
              <a:ext uri="{FF2B5EF4-FFF2-40B4-BE49-F238E27FC236}">
                <a16:creationId xmlns:a16="http://schemas.microsoft.com/office/drawing/2014/main" id="{4EA96E95-2423-4E73-B309-7817368F7E24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0292" y="-471188"/>
            <a:ext cx="9467850" cy="75676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195" name="Rectangle 3">
            <a:extLst>
              <a:ext uri="{FF2B5EF4-FFF2-40B4-BE49-F238E27FC236}">
                <a16:creationId xmlns:a16="http://schemas.microsoft.com/office/drawing/2014/main" id="{F360BE3E-70C1-41A6-A7C4-FA52D011C6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8300" y="-4419600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3" name="Picture 2" descr="Timeline&#10;&#10;Description automatically generated">
            <a:extLst>
              <a:ext uri="{FF2B5EF4-FFF2-40B4-BE49-F238E27FC236}">
                <a16:creationId xmlns:a16="http://schemas.microsoft.com/office/drawing/2014/main" id="{E7A7825A-1924-4469-902E-FA31068D64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104" y="1242204"/>
            <a:ext cx="3666226" cy="38732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3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>
            <a:extLst>
              <a:ext uri="{FF2B5EF4-FFF2-40B4-BE49-F238E27FC236}">
                <a16:creationId xmlns:a16="http://schemas.microsoft.com/office/drawing/2014/main" id="{4EA96E95-2423-4E73-B309-7817368F7E24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0292" y="-471188"/>
            <a:ext cx="9467850" cy="75676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195" name="Rectangle 3">
            <a:extLst>
              <a:ext uri="{FF2B5EF4-FFF2-40B4-BE49-F238E27FC236}">
                <a16:creationId xmlns:a16="http://schemas.microsoft.com/office/drawing/2014/main" id="{F360BE3E-70C1-41A6-A7C4-FA52D011C6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8300" y="-4419600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7A7825A-1924-4469-902E-FA31068D64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90845" y="1242204"/>
            <a:ext cx="3640347" cy="387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22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3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>
            <a:extLst>
              <a:ext uri="{FF2B5EF4-FFF2-40B4-BE49-F238E27FC236}">
                <a16:creationId xmlns:a16="http://schemas.microsoft.com/office/drawing/2014/main" id="{4EA96E95-2423-4E73-B309-7817368F7E24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0292" y="-471188"/>
            <a:ext cx="9467850" cy="75676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195" name="Rectangle 3">
            <a:extLst>
              <a:ext uri="{FF2B5EF4-FFF2-40B4-BE49-F238E27FC236}">
                <a16:creationId xmlns:a16="http://schemas.microsoft.com/office/drawing/2014/main" id="{F360BE3E-70C1-41A6-A7C4-FA52D011C6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8300" y="-4419600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7A7825A-1924-4469-902E-FA31068D64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25352" y="1216323"/>
            <a:ext cx="3588588" cy="3925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346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3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>
            <a:extLst>
              <a:ext uri="{FF2B5EF4-FFF2-40B4-BE49-F238E27FC236}">
                <a16:creationId xmlns:a16="http://schemas.microsoft.com/office/drawing/2014/main" id="{4EA96E95-2423-4E73-B309-7817368F7E24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0292" y="-471188"/>
            <a:ext cx="9467850" cy="75676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195" name="Rectangle 3">
            <a:extLst>
              <a:ext uri="{FF2B5EF4-FFF2-40B4-BE49-F238E27FC236}">
                <a16:creationId xmlns:a16="http://schemas.microsoft.com/office/drawing/2014/main" id="{F360BE3E-70C1-41A6-A7C4-FA52D011C6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8300" y="-4419600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7A7825A-1924-4469-902E-FA31068D64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6725" y="1216323"/>
            <a:ext cx="3631720" cy="3925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959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3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36200</TotalTime>
  <Words>164</Words>
  <Application>Microsoft Office PowerPoint</Application>
  <PresentationFormat>Widescreen</PresentationFormat>
  <Paragraphs>49</Paragraphs>
  <Slides>14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Calibri</vt:lpstr>
      <vt:lpstr>Calibri Light</vt:lpstr>
      <vt:lpstr>Segoe Print</vt:lpstr>
      <vt:lpstr>Segoe Script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loconnor@youngdorset.org</dc:creator>
  <cp:lastModifiedBy>Lisa OConnor</cp:lastModifiedBy>
  <cp:revision>25</cp:revision>
  <dcterms:created xsi:type="dcterms:W3CDTF">2021-06-17T12:02:42Z</dcterms:created>
  <dcterms:modified xsi:type="dcterms:W3CDTF">2022-04-28T08:39:54Z</dcterms:modified>
</cp:coreProperties>
</file>