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9" r:id="rId3"/>
    <p:sldId id="290" r:id="rId4"/>
    <p:sldId id="294" r:id="rId5"/>
    <p:sldId id="284" r:id="rId6"/>
    <p:sldId id="324" r:id="rId7"/>
    <p:sldId id="292" r:id="rId8"/>
    <p:sldId id="291" r:id="rId9"/>
    <p:sldId id="282" r:id="rId10"/>
    <p:sldId id="339" r:id="rId11"/>
    <p:sldId id="333" r:id="rId12"/>
    <p:sldId id="302" r:id="rId13"/>
    <p:sldId id="303" r:id="rId14"/>
    <p:sldId id="304" r:id="rId15"/>
    <p:sldId id="313" r:id="rId16"/>
    <p:sldId id="306" r:id="rId17"/>
    <p:sldId id="297" r:id="rId18"/>
    <p:sldId id="315" r:id="rId19"/>
    <p:sldId id="289" r:id="rId20"/>
    <p:sldId id="298" r:id="rId21"/>
    <p:sldId id="257" r:id="rId22"/>
    <p:sldId id="256" r:id="rId23"/>
    <p:sldId id="260"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B"/>
    <a:srgbClr val="D9F3D9"/>
    <a:srgbClr val="FFEFEF"/>
    <a:srgbClr val="EFFFFF"/>
    <a:srgbClr val="F9FDF9"/>
    <a:srgbClr val="EDF9ED"/>
    <a:srgbClr val="339933"/>
    <a:srgbClr val="E1FFFF"/>
    <a:srgbClr val="FFFFCC"/>
    <a:srgbClr val="CD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92244" autoAdjust="0"/>
  </p:normalViewPr>
  <p:slideViewPr>
    <p:cSldViewPr snapToGrid="0">
      <p:cViewPr>
        <p:scale>
          <a:sx n="80" d="100"/>
          <a:sy n="80" d="100"/>
        </p:scale>
        <p:origin x="666" y="6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3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0D43093B-B316-42A7-91E2-18EA6C8E5B54}" type="datetimeFigureOut">
              <a:rPr lang="en-US" smtClean="0"/>
              <a:t>7/11/2021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A10B8D0-0E0A-4572-A503-70A8AF076487}" type="slidenum">
              <a:rPr lang="en-US" smtClean="0"/>
              <a:t>‹#›</a:t>
            </a:fld>
            <a:endParaRPr lang="en-US"/>
          </a:p>
        </p:txBody>
      </p:sp>
    </p:spTree>
    <p:extLst>
      <p:ext uri="{BB962C8B-B14F-4D97-AF65-F5344CB8AC3E}">
        <p14:creationId xmlns:p14="http://schemas.microsoft.com/office/powerpoint/2010/main" val="3861066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mail-svc.evernote.com/f/a/hIdsowIC8sjn_2kRXV0SUQ~~/AADd_wA~/RgRizMJtP0QTaHR0cDovL2c0YmlrZXMuY29tL1cDc3BjQgpg6G096mCAo0OuUh1yb25hbGRhdGhvbXBzb243NjQxQGdtYWlsLmNvbVgEAAAAB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This is an introduction to the G4 Bike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G4 is a new type of high-performance bicycle that is a lot more fun to ride.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There is a lot more to say, but that will have to wait until another time.</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a:t>
            </a:fld>
            <a:endParaRPr lang="en-US"/>
          </a:p>
        </p:txBody>
      </p:sp>
    </p:spTree>
    <p:extLst>
      <p:ext uri="{BB962C8B-B14F-4D97-AF65-F5344CB8AC3E}">
        <p14:creationId xmlns:p14="http://schemas.microsoft.com/office/powerpoint/2010/main" val="218019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First video was taken in 2018.  On P3 before I had the nerve to machine that very Spinergy expensive hub…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second video was taken last week before heading out on a 4th of July ride.</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10</a:t>
            </a:fld>
            <a:endParaRPr lang="en-US"/>
          </a:p>
        </p:txBody>
      </p:sp>
    </p:spTree>
    <p:extLst>
      <p:ext uri="{BB962C8B-B14F-4D97-AF65-F5344CB8AC3E}">
        <p14:creationId xmlns:p14="http://schemas.microsoft.com/office/powerpoint/2010/main" val="424256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Graphics and explanatory text are provided so the complex mechanics can be studied.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Gary has the document available.</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And I put it on the </a:t>
            </a:r>
            <a:r>
              <a:rPr lang="en-US" sz="1800" b="1" u="none" strike="noStrike" dirty="0">
                <a:solidFill>
                  <a:srgbClr val="333333"/>
                </a:solidFill>
                <a:effectLst/>
                <a:latin typeface="Arial" panose="020B0604020202020204" pitchFamily="34" charset="0"/>
                <a:ea typeface="Times New Roman" panose="02020603050405020304" pitchFamily="18" charset="0"/>
                <a:hlinkClick r:id="rId3"/>
              </a:rPr>
              <a:t>g4bikes.com</a:t>
            </a:r>
            <a:r>
              <a:rPr lang="en-US" sz="1800" dirty="0">
                <a:solidFill>
                  <a:srgbClr val="333333"/>
                </a:solidFill>
                <a:effectLst/>
                <a:latin typeface="Arial" panose="020B0604020202020204" pitchFamily="34" charset="0"/>
                <a:ea typeface="Times New Roman" panose="02020603050405020304" pitchFamily="18" charset="0"/>
              </a:rPr>
              <a:t> web site I just brought on-line.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Calibri" panose="020F0502020204030204" pitchFamily="34" charset="0"/>
              </a:rPr>
              <a:t>If anyone can do the math to characterize both the G4 and the conventional upright, I’d sure like to talk.  </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11</a:t>
            </a:fld>
            <a:endParaRPr lang="en-US"/>
          </a:p>
        </p:txBody>
      </p:sp>
    </p:spTree>
    <p:extLst>
      <p:ext uri="{BB962C8B-B14F-4D97-AF65-F5344CB8AC3E}">
        <p14:creationId xmlns:p14="http://schemas.microsoft.com/office/powerpoint/2010/main" val="2765876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Now for more on the actual bikes...</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In retrospect, P1 was a great bike because it demonstrated that the basic configuration was easy to ride.</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12</a:t>
            </a:fld>
            <a:endParaRPr lang="en-US"/>
          </a:p>
        </p:txBody>
      </p:sp>
    </p:spTree>
    <p:extLst>
      <p:ext uri="{BB962C8B-B14F-4D97-AF65-F5344CB8AC3E}">
        <p14:creationId xmlns:p14="http://schemas.microsoft.com/office/powerpoint/2010/main" val="195673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P2 was the bike I worked on the longest.</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P2 was probably the most important.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It helped me understand the opportunity and approach for use of hand power on a recumbent.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That the G4 could take advantage of Pedal Steering Interaction!</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13</a:t>
            </a:fld>
            <a:endParaRPr lang="en-US"/>
          </a:p>
        </p:txBody>
      </p:sp>
    </p:spTree>
    <p:extLst>
      <p:ext uri="{BB962C8B-B14F-4D97-AF65-F5344CB8AC3E}">
        <p14:creationId xmlns:p14="http://schemas.microsoft.com/office/powerpoint/2010/main" val="2386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P3 was the breakthrough.</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Although I also needed to make extensive changes to the P3 configuration that are not shown in this photo.  Both the fork and the frame evolved.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result is still a great bike. </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14</a:t>
            </a:fld>
            <a:endParaRPr lang="en-US"/>
          </a:p>
        </p:txBody>
      </p:sp>
    </p:spTree>
    <p:extLst>
      <p:ext uri="{BB962C8B-B14F-4D97-AF65-F5344CB8AC3E}">
        <p14:creationId xmlns:p14="http://schemas.microsoft.com/office/powerpoint/2010/main" val="1494599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P4 is a refined version of the final P3.</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Note the ability to use both front and rear disk wheels is a direct result of G4 stability and control.</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In addition to being low drag, with the right side or head wind, I believe these wheels can actually add thrust.  They act as “sails”. </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15</a:t>
            </a:fld>
            <a:endParaRPr lang="en-US"/>
          </a:p>
        </p:txBody>
      </p:sp>
    </p:spTree>
    <p:extLst>
      <p:ext uri="{BB962C8B-B14F-4D97-AF65-F5344CB8AC3E}">
        <p14:creationId xmlns:p14="http://schemas.microsoft.com/office/powerpoint/2010/main" val="3690018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P5 is the same as P4 except smaller and more easily adjusted.</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It is Peggy's bike.</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Spinergy wheels are about 40 ounces lighter than the 36 spoke touring wheels with carbon disk covers on P4. </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16</a:t>
            </a:fld>
            <a:endParaRPr lang="en-US"/>
          </a:p>
        </p:txBody>
      </p:sp>
    </p:spTree>
    <p:extLst>
      <p:ext uri="{BB962C8B-B14F-4D97-AF65-F5344CB8AC3E}">
        <p14:creationId xmlns:p14="http://schemas.microsoft.com/office/powerpoint/2010/main" val="339613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This is the pay off.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bikes work and are great fun.</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17</a:t>
            </a:fld>
            <a:endParaRPr lang="en-US"/>
          </a:p>
        </p:txBody>
      </p:sp>
    </p:spTree>
    <p:extLst>
      <p:ext uri="{BB962C8B-B14F-4D97-AF65-F5344CB8AC3E}">
        <p14:creationId xmlns:p14="http://schemas.microsoft.com/office/powerpoint/2010/main" val="215175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Pictures of good times on P2 to P5.</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The bikes just do everything well.</a:t>
            </a: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18</a:t>
            </a:fld>
            <a:endParaRPr lang="en-US"/>
          </a:p>
        </p:txBody>
      </p:sp>
    </p:spTree>
    <p:extLst>
      <p:ext uri="{BB962C8B-B14F-4D97-AF65-F5344CB8AC3E}">
        <p14:creationId xmlns:p14="http://schemas.microsoft.com/office/powerpoint/2010/main" val="63504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Including club rides, racing and time trialing.</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Shout out to my Harford Velo Club for patience while I learned to group ride.</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And to WUCA for upright and recumbent National Championship Events.</a:t>
            </a: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19</a:t>
            </a:fld>
            <a:endParaRPr lang="en-US"/>
          </a:p>
        </p:txBody>
      </p:sp>
    </p:spTree>
    <p:extLst>
      <p:ext uri="{BB962C8B-B14F-4D97-AF65-F5344CB8AC3E}">
        <p14:creationId xmlns:p14="http://schemas.microsoft.com/office/powerpoint/2010/main" val="321132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As I think about it, seems my entire life, personally and professionally has been in preparation for G4 Bike development.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 started dedicated development in 2014.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And have continued to work the G4 full time since then.</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2</a:t>
            </a:fld>
            <a:endParaRPr lang="en-US"/>
          </a:p>
        </p:txBody>
      </p:sp>
    </p:spTree>
    <p:extLst>
      <p:ext uri="{BB962C8B-B14F-4D97-AF65-F5344CB8AC3E}">
        <p14:creationId xmlns:p14="http://schemas.microsoft.com/office/powerpoint/2010/main" val="140968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Clearly, I</a:t>
            </a:r>
            <a:r>
              <a:rPr lang="en-US" sz="1800" kern="1200" baseline="0" dirty="0">
                <a:solidFill>
                  <a:schemeClr val="tx1"/>
                </a:solidFill>
                <a:effectLst/>
                <a:latin typeface="+mn-lt"/>
                <a:ea typeface="+mn-ea"/>
                <a:cs typeface="+mn-cs"/>
              </a:rPr>
              <a:t> am</a:t>
            </a:r>
            <a:r>
              <a:rPr lang="en-US" sz="1800" kern="1200" dirty="0">
                <a:solidFill>
                  <a:schemeClr val="tx1"/>
                </a:solidFill>
                <a:effectLst/>
                <a:latin typeface="+mn-lt"/>
                <a:ea typeface="+mn-ea"/>
                <a:cs typeface="+mn-cs"/>
              </a:rPr>
              <a:t> biased, but I think everyone is going to want a G4.  </a:t>
            </a:r>
          </a:p>
          <a:p>
            <a:pPr marL="171450" lvl="0" indent="-171450">
              <a:buFont typeface="Arial" panose="020B0604020202020204" pitchFamily="34" charset="0"/>
              <a:buChar char="•"/>
            </a:pPr>
            <a:r>
              <a:rPr lang="en-US" sz="1800" b="0" i="0" kern="1200" dirty="0">
                <a:solidFill>
                  <a:schemeClr val="tx1"/>
                </a:solidFill>
                <a:effectLst/>
                <a:latin typeface="+mn-lt"/>
                <a:ea typeface="+mn-ea"/>
                <a:cs typeface="+mn-cs"/>
              </a:rPr>
              <a:t>I think the US bike market amounts</a:t>
            </a:r>
            <a:r>
              <a:rPr lang="en-US" sz="1800" b="0" i="0" kern="1200" baseline="0" dirty="0">
                <a:solidFill>
                  <a:schemeClr val="tx1"/>
                </a:solidFill>
                <a:effectLst/>
                <a:latin typeface="+mn-lt"/>
                <a:ea typeface="+mn-ea"/>
                <a:cs typeface="+mn-cs"/>
              </a:rPr>
              <a:t> to </a:t>
            </a:r>
            <a:r>
              <a:rPr lang="en-US" sz="1800" b="0" i="0" kern="1200" dirty="0">
                <a:solidFill>
                  <a:schemeClr val="tx1"/>
                </a:solidFill>
                <a:effectLst/>
                <a:latin typeface="+mn-lt"/>
                <a:ea typeface="+mn-ea"/>
                <a:cs typeface="+mn-cs"/>
              </a:rPr>
              <a:t>several billion dollars annually...</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Providing them is more than I can or want to do alone.</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Though I would like to work with the right people to make them available.</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Until then, I'm going to continue doing what I've been enjoying!</a:t>
            </a:r>
          </a:p>
          <a:p>
            <a:pPr marL="0" indent="0">
              <a:buFont typeface="Arial" panose="020B0604020202020204" pitchFamily="34" charset="0"/>
              <a:buNone/>
            </a:pP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20</a:t>
            </a:fld>
            <a:endParaRPr lang="en-US"/>
          </a:p>
        </p:txBody>
      </p:sp>
    </p:spTree>
    <p:extLst>
      <p:ext uri="{BB962C8B-B14F-4D97-AF65-F5344CB8AC3E}">
        <p14:creationId xmlns:p14="http://schemas.microsoft.com/office/powerpoint/2010/main" val="3365064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In closing, this chart provides some interesting history that I just discovered...</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The advantages of the G4 Bike are really</a:t>
            </a:r>
            <a:r>
              <a:rPr lang="en-US" sz="1800" kern="1200" baseline="0" dirty="0">
                <a:solidFill>
                  <a:schemeClr val="tx1"/>
                </a:solidFill>
                <a:effectLst/>
                <a:latin typeface="+mn-lt"/>
                <a:ea typeface="+mn-ea"/>
                <a:cs typeface="+mn-cs"/>
              </a:rPr>
              <a:t> very </a:t>
            </a:r>
            <a:r>
              <a:rPr lang="en-US" sz="1800" kern="1200" dirty="0">
                <a:solidFill>
                  <a:schemeClr val="tx1"/>
                </a:solidFill>
                <a:effectLst/>
                <a:latin typeface="+mn-lt"/>
                <a:ea typeface="+mn-ea"/>
                <a:cs typeface="+mn-cs"/>
              </a:rPr>
              <a:t>close to those claimed 135 years ago for the upright over the high wheeler!</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Will the G4 be the bike of the future?</a:t>
            </a: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21</a:t>
            </a:fld>
            <a:endParaRPr lang="en-US"/>
          </a:p>
        </p:txBody>
      </p:sp>
    </p:spTree>
    <p:extLst>
      <p:ext uri="{BB962C8B-B14F-4D97-AF65-F5344CB8AC3E}">
        <p14:creationId xmlns:p14="http://schemas.microsoft.com/office/powerpoint/2010/main" val="253843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Sport and commercial organizations have super optimized the upright bicycle configuration. </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But it is not the right solution for what I want to do.</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The G4 is.</a:t>
            </a:r>
          </a:p>
          <a:p>
            <a:r>
              <a:rPr lang="en-US" sz="18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22</a:t>
            </a:fld>
            <a:endParaRPr lang="en-US"/>
          </a:p>
        </p:txBody>
      </p:sp>
    </p:spTree>
    <p:extLst>
      <p:ext uri="{BB962C8B-B14F-4D97-AF65-F5344CB8AC3E}">
        <p14:creationId xmlns:p14="http://schemas.microsoft.com/office/powerpoint/2010/main" val="260342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A</a:t>
            </a:r>
            <a:r>
              <a:rPr lang="en-US" sz="1800" kern="1200" baseline="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preview of some potential future discussions...</a:t>
            </a: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23</a:t>
            </a:fld>
            <a:endParaRPr lang="en-US"/>
          </a:p>
        </p:txBody>
      </p:sp>
    </p:spTree>
    <p:extLst>
      <p:ext uri="{BB962C8B-B14F-4D97-AF65-F5344CB8AC3E}">
        <p14:creationId xmlns:p14="http://schemas.microsoft.com/office/powerpoint/2010/main" val="34526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This is an overview of the result.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bikes have gotten good.</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But they work better than I ever could have hoped.</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 am excited to start talking about them.</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3</a:t>
            </a:fld>
            <a:endParaRPr lang="en-US"/>
          </a:p>
        </p:txBody>
      </p:sp>
    </p:spTree>
    <p:extLst>
      <p:ext uri="{BB962C8B-B14F-4D97-AF65-F5344CB8AC3E}">
        <p14:creationId xmlns:p14="http://schemas.microsoft.com/office/powerpoint/2010/main" val="252433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200 years of bicycles are summarized in three generations.</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current Generation 3 bikes have existed for over a 100 years.</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Includes both upright and recumbents.</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They have very different advantages.</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G4 provides the best of both.</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4</a:t>
            </a:fld>
            <a:endParaRPr lang="en-US"/>
          </a:p>
        </p:txBody>
      </p:sp>
    </p:spTree>
    <p:extLst>
      <p:ext uri="{BB962C8B-B14F-4D97-AF65-F5344CB8AC3E}">
        <p14:creationId xmlns:p14="http://schemas.microsoft.com/office/powerpoint/2010/main" val="66713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 good bike must be simple.</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G4 integrates and allows the rider to power this recumbent like an upright.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Balance, full engagement and high-performance results in satisfying capability.</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Patents are pending.</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5</a:t>
            </a:fld>
            <a:endParaRPr lang="en-US"/>
          </a:p>
        </p:txBody>
      </p:sp>
    </p:spTree>
    <p:extLst>
      <p:ext uri="{BB962C8B-B14F-4D97-AF65-F5344CB8AC3E}">
        <p14:creationId xmlns:p14="http://schemas.microsoft.com/office/powerpoint/2010/main" val="61123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Dual chain, coaxial crank, front wheel drive works well.</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long-sought development of a coaxial gear hub is not necessary.</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6</a:t>
            </a:fld>
            <a:endParaRPr lang="en-US"/>
          </a:p>
        </p:txBody>
      </p:sp>
    </p:spTree>
    <p:extLst>
      <p:ext uri="{BB962C8B-B14F-4D97-AF65-F5344CB8AC3E}">
        <p14:creationId xmlns:p14="http://schemas.microsoft.com/office/powerpoint/2010/main" val="76203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Achieving G4 capability required an extended engineering development program.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 don’t think the G4 could have been developed any other way.</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key is that the G4 turns what had been considered a flaw with this type bicycle into a feature.  “Turns lemons into lemonade".  </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Hand power application results in exceptional acceleration and climbing.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The G4 is responsive, high performance and a lot of fun to ride.</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7</a:t>
            </a:fld>
            <a:endParaRPr lang="en-US"/>
          </a:p>
        </p:txBody>
      </p:sp>
    </p:spTree>
    <p:extLst>
      <p:ext uri="{BB962C8B-B14F-4D97-AF65-F5344CB8AC3E}">
        <p14:creationId xmlns:p14="http://schemas.microsoft.com/office/powerpoint/2010/main" val="84185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This book is my bike system bible. Wilson is my hero.  He explains the problem with recumbents.   Defining the problem is a first big step in solving it.</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Detailed mechanics of G4 power input are complex...</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Arial" panose="020B0604020202020204" pitchFamily="34" charset="0"/>
                <a:ea typeface="Times New Roman" panose="02020603050405020304" pitchFamily="18" charset="0"/>
              </a:rPr>
              <a:t>I think explicit quantification would show that it works even better than on an upright!</a:t>
            </a:r>
            <a:endParaRPr lang="en-US" sz="18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8</a:t>
            </a:fld>
            <a:endParaRPr lang="en-US"/>
          </a:p>
        </p:txBody>
      </p:sp>
    </p:spTree>
    <p:extLst>
      <p:ext uri="{BB962C8B-B14F-4D97-AF65-F5344CB8AC3E}">
        <p14:creationId xmlns:p14="http://schemas.microsoft.com/office/powerpoint/2010/main" val="250005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333333"/>
                </a:solidFill>
                <a:effectLst/>
                <a:latin typeface="Arial" panose="020B0604020202020204" pitchFamily="34" charset="0"/>
                <a:ea typeface="Times New Roman" panose="02020603050405020304" pitchFamily="18" charset="0"/>
              </a:rPr>
              <a:t>All six lines of this chart are important and need to be discussed.</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The hand over foot leverage ratio lets it all happen</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Pedal force reaction – in addition to seat back reaction</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Hand torque input</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Hand work input</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Substantial hand power is obvious, exact quantification is difficult</a:t>
            </a:r>
          </a:p>
          <a:p>
            <a:pPr marL="800100" marR="0" lvl="1" indent="-342900">
              <a:spcBef>
                <a:spcPts val="0"/>
              </a:spcBef>
              <a:spcAft>
                <a:spcPts val="0"/>
              </a:spcAft>
              <a:buSzPts val="1000"/>
              <a:buFont typeface="+mj-lt"/>
              <a:buAutoNum type="arabicPeriod"/>
              <a:tabLst>
                <a:tab pos="457200" algn="l"/>
              </a:tabLst>
            </a:pPr>
            <a:r>
              <a:rPr lang="en-US" sz="1400" dirty="0">
                <a:solidFill>
                  <a:srgbClr val="333333"/>
                </a:solidFill>
                <a:effectLst/>
                <a:latin typeface="Arial" panose="020B0604020202020204" pitchFamily="34" charset="0"/>
                <a:ea typeface="Calibri" panose="020F0502020204030204" pitchFamily="34" charset="0"/>
              </a:rPr>
              <a:t>Key is that use of additional muscles allows the rider to add power limited only by their heart rate.  </a:t>
            </a:r>
          </a:p>
          <a:p>
            <a:pPr marL="342900" marR="0" lvl="0" indent="-342900">
              <a:spcBef>
                <a:spcPts val="0"/>
              </a:spcBef>
              <a:spcAft>
                <a:spcPts val="0"/>
              </a:spcAft>
              <a:buSzPts val="1000"/>
              <a:buFont typeface="Arial" panose="020B0604020202020204" pitchFamily="34" charset="0"/>
              <a:buChar char="•"/>
              <a:tabLst>
                <a:tab pos="457200" algn="l"/>
              </a:tabLst>
            </a:pPr>
            <a:r>
              <a:rPr lang="en-US" sz="1400" dirty="0">
                <a:solidFill>
                  <a:srgbClr val="333333"/>
                </a:solidFill>
                <a:effectLst/>
                <a:latin typeface="Arial" panose="020B0604020202020204" pitchFamily="34" charset="0"/>
                <a:ea typeface="Calibri" panose="020F0502020204030204" pitchFamily="34" charset="0"/>
              </a:rPr>
              <a:t>Additionally, there is some evidence that this use of additional muscle groups also increases the longer-term aerobic power that can be applied   </a:t>
            </a:r>
            <a:endParaRPr lang="en-US" sz="14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333333"/>
                </a:solidFill>
                <a:effectLst/>
                <a:latin typeface="Arial" panose="020B0604020202020204" pitchFamily="34" charset="0"/>
                <a:ea typeface="Times New Roman" panose="02020603050405020304" pitchFamily="18" charset="0"/>
              </a:rPr>
              <a:t>The graphics explain hand torque and work input.</a:t>
            </a:r>
            <a:endParaRPr lang="en-US" sz="14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dirty="0">
                <a:solidFill>
                  <a:srgbClr val="333333"/>
                </a:solidFill>
                <a:effectLst/>
                <a:latin typeface="Arial" panose="020B0604020202020204" pitchFamily="34" charset="0"/>
                <a:ea typeface="Times New Roman" panose="02020603050405020304" pitchFamily="18" charset="0"/>
              </a:rPr>
              <a:t>But it might be best just watch a video demonstration.</a:t>
            </a:r>
            <a:endParaRPr lang="en-US" sz="1400" dirty="0">
              <a:solidFill>
                <a:srgbClr val="333333"/>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10B8D0-0E0A-4572-A503-70A8AF076487}" type="slidenum">
              <a:rPr lang="en-US" smtClean="0"/>
              <a:t>9</a:t>
            </a:fld>
            <a:endParaRPr lang="en-US"/>
          </a:p>
        </p:txBody>
      </p:sp>
    </p:spTree>
    <p:extLst>
      <p:ext uri="{BB962C8B-B14F-4D97-AF65-F5344CB8AC3E}">
        <p14:creationId xmlns:p14="http://schemas.microsoft.com/office/powerpoint/2010/main" val="407090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0BD2-D743-4CF7-96B6-D9AC51BA8F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FA0FC-BA60-413E-B888-401446DA9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DA5DBD-DFD8-43FC-8DA4-8B20511A7DBE}"/>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878F01DB-D247-4028-8DDB-ED3665968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59866-01B1-49C3-BF21-C95A474233D6}"/>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27855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587D-0FA6-40FC-8CFF-120CD134B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3E9390-C62F-438D-A509-AE2B1F8F35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D5C75-9A8B-4450-B3E9-E2C35874B128}"/>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BBA2CCA7-343C-4CBF-BA71-35B5C06F6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91C22-70A9-4A1A-8209-563345A2C3C5}"/>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341545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716C35-4D2E-48B7-8888-EBD8A8FFBD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44144-449F-4E67-8BA2-9160BB130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A2723-0F4F-45DC-BCF5-C0A1ACE94B38}"/>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B6FB3F25-E1DE-4716-8A9F-66D8FC2F6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5F8F7-356E-4C62-BDC0-AF63A0B87EB9}"/>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208033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9AA9-4207-4FDD-9C0B-C52620B23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B68D4-6329-4530-BE05-DF69EDDBFD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DAF79-7C55-41EF-9A03-EF35A48B716E}"/>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4E0BD263-279F-44C3-B702-6B01CB565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6EFCC-480E-4252-AFCE-7D5A89A7B9BB}"/>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1222250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71BC-989F-4FBE-8DE8-C9621E7A59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04279-B190-49DC-8B24-47BCDD342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9D21F-FBB9-4016-8848-56B6318655A2}"/>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43114B70-78B9-4D7E-85D6-F205C6563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9651F-0607-4ABF-BC5C-B2885EC6327F}"/>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194223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6B91-FC4D-4F20-98AD-9BC2468F67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17475-5867-4F58-B506-A4348F1EC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2F877-E917-4CC7-A55F-E6836233D2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97CFE4-EDD1-4FCC-AA57-926889809633}"/>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6" name="Footer Placeholder 5">
            <a:extLst>
              <a:ext uri="{FF2B5EF4-FFF2-40B4-BE49-F238E27FC236}">
                <a16:creationId xmlns:a16="http://schemas.microsoft.com/office/drawing/2014/main" id="{99EC55F9-D05C-446F-BE78-49B44A30C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292AB-D748-49FB-BF07-9E71E1EA383D}"/>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374825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6308-32BC-4F47-B839-B87845FEBC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146E2-86F5-4439-A603-7EC1C5D71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E8FBCA-0120-4C96-AB6F-09A85B042A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9AEB45-1997-4C84-83C6-4F93BEB2F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40289-DE4E-407E-9A09-65D5F77B3C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DF828-3F2E-423E-877D-A27A0EA54AE4}"/>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8" name="Footer Placeholder 7">
            <a:extLst>
              <a:ext uri="{FF2B5EF4-FFF2-40B4-BE49-F238E27FC236}">
                <a16:creationId xmlns:a16="http://schemas.microsoft.com/office/drawing/2014/main" id="{94B233FA-6C1E-44F8-BE74-7DD44D00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0AF48A-1DCD-41E3-AE4C-F4185AD34DEC}"/>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319020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6FB3-F89E-4807-A00A-1F5D5E2238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9E91C6-677A-4168-9647-CD266BCD159B}"/>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4" name="Footer Placeholder 3">
            <a:extLst>
              <a:ext uri="{FF2B5EF4-FFF2-40B4-BE49-F238E27FC236}">
                <a16:creationId xmlns:a16="http://schemas.microsoft.com/office/drawing/2014/main" id="{A00B84A6-1F09-4F64-AD6E-299D51337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8636B2-37D4-431E-AAE1-D83825944BB0}"/>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357583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76FA7-D968-4C12-923A-C611C7D9DC39}"/>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3" name="Footer Placeholder 2">
            <a:extLst>
              <a:ext uri="{FF2B5EF4-FFF2-40B4-BE49-F238E27FC236}">
                <a16:creationId xmlns:a16="http://schemas.microsoft.com/office/drawing/2014/main" id="{CCE139B6-CD4A-40D4-90FE-8AB466EC9B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E5AE1-37A6-438E-8233-34030F80F837}"/>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4207488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9838-6704-4637-A144-0449C3539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563A1D-CA7F-4717-97E0-6C1FE8559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BE034-D6F3-479E-84DB-51D0099ED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B39E9-8A25-41F1-BB50-30F75AF61C43}"/>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6" name="Footer Placeholder 5">
            <a:extLst>
              <a:ext uri="{FF2B5EF4-FFF2-40B4-BE49-F238E27FC236}">
                <a16:creationId xmlns:a16="http://schemas.microsoft.com/office/drawing/2014/main" id="{D9EE5819-306D-40EB-AC4F-78A82FC4C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6C1CA-F35A-4AC4-BDD0-7A120F33440A}"/>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16338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0AE2-AC77-4B53-98F1-F973D6736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81EE5-B08B-4AF6-BF5C-EED393F20A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BB7709-8B8A-4ED2-9C0C-4EE2F454B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C1AD9-2593-4A38-AF81-41D1CFEA50EA}"/>
              </a:ext>
            </a:extLst>
          </p:cNvPr>
          <p:cNvSpPr>
            <a:spLocks noGrp="1"/>
          </p:cNvSpPr>
          <p:nvPr>
            <p:ph type="dt" sz="half" idx="10"/>
          </p:nvPr>
        </p:nvSpPr>
        <p:spPr/>
        <p:txBody>
          <a:bodyPr/>
          <a:lstStyle/>
          <a:p>
            <a:fld id="{6357548A-BFF7-48C8-93CF-92C2FBC4F569}" type="datetimeFigureOut">
              <a:rPr lang="en-US" smtClean="0"/>
              <a:t>7/11/2021</a:t>
            </a:fld>
            <a:endParaRPr lang="en-US"/>
          </a:p>
        </p:txBody>
      </p:sp>
      <p:sp>
        <p:nvSpPr>
          <p:cNvPr id="6" name="Footer Placeholder 5">
            <a:extLst>
              <a:ext uri="{FF2B5EF4-FFF2-40B4-BE49-F238E27FC236}">
                <a16:creationId xmlns:a16="http://schemas.microsoft.com/office/drawing/2014/main" id="{46571E70-E986-4D8F-BF45-2CC85B542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0B1127-B09C-49F2-8264-B54AF3BF9730}"/>
              </a:ext>
            </a:extLst>
          </p:cNvPr>
          <p:cNvSpPr>
            <a:spLocks noGrp="1"/>
          </p:cNvSpPr>
          <p:nvPr>
            <p:ph type="sldNum" sz="quarter" idx="12"/>
          </p:nvPr>
        </p:nvSpPr>
        <p:spPr/>
        <p:txBody>
          <a:bodyPr/>
          <a:lstStyle/>
          <a:p>
            <a:fld id="{B27F3223-E48F-4EFB-9C22-7865E1D28D6A}" type="slidenum">
              <a:rPr lang="en-US" smtClean="0"/>
              <a:t>‹#›</a:t>
            </a:fld>
            <a:endParaRPr lang="en-US"/>
          </a:p>
        </p:txBody>
      </p:sp>
    </p:spTree>
    <p:extLst>
      <p:ext uri="{BB962C8B-B14F-4D97-AF65-F5344CB8AC3E}">
        <p14:creationId xmlns:p14="http://schemas.microsoft.com/office/powerpoint/2010/main" val="68222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4E713E-E1D6-4895-A23E-9D27D1A91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F34ADB-E22C-4D15-9AEA-22F62E3F4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BDCE3-1108-4557-9B8D-3712C1B89F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7548A-BFF7-48C8-93CF-92C2FBC4F569}" type="datetimeFigureOut">
              <a:rPr lang="en-US" smtClean="0"/>
              <a:t>7/11/2021</a:t>
            </a:fld>
            <a:endParaRPr lang="en-US"/>
          </a:p>
        </p:txBody>
      </p:sp>
      <p:sp>
        <p:nvSpPr>
          <p:cNvPr id="5" name="Footer Placeholder 4">
            <a:extLst>
              <a:ext uri="{FF2B5EF4-FFF2-40B4-BE49-F238E27FC236}">
                <a16:creationId xmlns:a16="http://schemas.microsoft.com/office/drawing/2014/main" id="{219EAC72-4632-4B7A-AFC6-75E52498B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CA7CA1-423A-469C-B447-8B1DBFCA0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F3223-E48F-4EFB-9C22-7865E1D28D6A}" type="slidenum">
              <a:rPr lang="en-US" smtClean="0"/>
              <a:t>‹#›</a:t>
            </a:fld>
            <a:endParaRPr lang="en-US"/>
          </a:p>
        </p:txBody>
      </p:sp>
    </p:spTree>
    <p:extLst>
      <p:ext uri="{BB962C8B-B14F-4D97-AF65-F5344CB8AC3E}">
        <p14:creationId xmlns:p14="http://schemas.microsoft.com/office/powerpoint/2010/main" val="299528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7.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mailto:ronaldathompson7641@gmail.com" TargetMode="External"/><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5.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DE173-FF9B-4DAC-AA9B-513EAA0005B6}"/>
              </a:ext>
            </a:extLst>
          </p:cNvPr>
          <p:cNvSpPr txBox="1"/>
          <p:nvPr/>
        </p:nvSpPr>
        <p:spPr>
          <a:xfrm>
            <a:off x="2337226" y="35417"/>
            <a:ext cx="7512569" cy="738664"/>
          </a:xfrm>
          <a:prstGeom prst="rect">
            <a:avLst/>
          </a:prstGeom>
          <a:solidFill>
            <a:srgbClr val="FFFFEB"/>
          </a:solidFill>
          <a:ln w="19050">
            <a:solidFill>
              <a:schemeClr val="tx1"/>
            </a:solidFill>
          </a:ln>
        </p:spPr>
        <p:txBody>
          <a:bodyPr wrap="none" rtlCol="0">
            <a:spAutoFit/>
          </a:bodyPr>
          <a:lstStyle/>
          <a:p>
            <a:pPr algn="ctr"/>
            <a:r>
              <a:rPr lang="en-US" sz="2400" b="1" i="1" dirty="0"/>
              <a:t>Introduction to the G4 Bicycle</a:t>
            </a:r>
          </a:p>
          <a:p>
            <a:pPr algn="ctr"/>
            <a:r>
              <a:rPr lang="en-US" i="1" dirty="0"/>
              <a:t>To finish this talk in a reasonable time, I had to limit the message, and focus…</a:t>
            </a:r>
          </a:p>
        </p:txBody>
      </p:sp>
      <p:sp>
        <p:nvSpPr>
          <p:cNvPr id="7" name="TextBox 6">
            <a:extLst>
              <a:ext uri="{FF2B5EF4-FFF2-40B4-BE49-F238E27FC236}">
                <a16:creationId xmlns:a16="http://schemas.microsoft.com/office/drawing/2014/main" id="{D058B7E4-BBA6-4ACD-B6C7-4242F4D93E5B}"/>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a:t>
            </a:fld>
            <a:endParaRPr lang="en-US" sz="1200" dirty="0"/>
          </a:p>
        </p:txBody>
      </p:sp>
      <p:sp>
        <p:nvSpPr>
          <p:cNvPr id="4" name="TextBox 3">
            <a:extLst>
              <a:ext uri="{FF2B5EF4-FFF2-40B4-BE49-F238E27FC236}">
                <a16:creationId xmlns:a16="http://schemas.microsoft.com/office/drawing/2014/main" id="{50D738BA-479D-4661-B45C-6F20C7C2EBD0}"/>
              </a:ext>
            </a:extLst>
          </p:cNvPr>
          <p:cNvSpPr txBox="1"/>
          <p:nvPr/>
        </p:nvSpPr>
        <p:spPr>
          <a:xfrm>
            <a:off x="766977" y="849481"/>
            <a:ext cx="4912370" cy="5055230"/>
          </a:xfrm>
          <a:prstGeom prst="rect">
            <a:avLst/>
          </a:prstGeom>
          <a:solidFill>
            <a:srgbClr val="FFFFEB"/>
          </a:solidFill>
          <a:ln w="19050">
            <a:solidFill>
              <a:schemeClr val="tx1"/>
            </a:solidFill>
          </a:ln>
        </p:spPr>
        <p:txBody>
          <a:bodyPr wrap="square" rtlCol="0">
            <a:spAutoFit/>
          </a:bodyPr>
          <a:lstStyle/>
          <a:p>
            <a:pPr indent="-285750">
              <a:spcAft>
                <a:spcPts val="1800"/>
              </a:spcAft>
              <a:buFont typeface="Arial" panose="020B0604020202020204" pitchFamily="34" charset="0"/>
              <a:buChar char="•"/>
            </a:pPr>
            <a:r>
              <a:rPr lang="en-US" dirty="0"/>
              <a:t>Who am I?</a:t>
            </a:r>
          </a:p>
          <a:p>
            <a:pPr indent="-285750">
              <a:spcAft>
                <a:spcPts val="1800"/>
              </a:spcAft>
              <a:buFont typeface="Arial" panose="020B0604020202020204" pitchFamily="34" charset="0"/>
              <a:buChar char="•"/>
            </a:pPr>
            <a:r>
              <a:rPr lang="en-US" dirty="0"/>
              <a:t>The Five G4 Bikes</a:t>
            </a:r>
          </a:p>
          <a:p>
            <a:pPr indent="-285750">
              <a:spcAft>
                <a:spcPts val="1800"/>
              </a:spcAft>
              <a:buFont typeface="Arial" panose="020B0604020202020204" pitchFamily="34" charset="0"/>
              <a:buChar char="•"/>
            </a:pPr>
            <a:r>
              <a:rPr lang="en-US" dirty="0"/>
              <a:t>What is a G4 Bike?</a:t>
            </a:r>
          </a:p>
          <a:p>
            <a:pPr indent="-285750">
              <a:spcAft>
                <a:spcPts val="1800"/>
              </a:spcAft>
              <a:buFont typeface="Arial" panose="020B0604020202020204" pitchFamily="34" charset="0"/>
              <a:buChar char="•"/>
            </a:pPr>
            <a:r>
              <a:rPr lang="en-US" dirty="0"/>
              <a:t>Why is it different?</a:t>
            </a:r>
          </a:p>
          <a:p>
            <a:pPr indent="-285750">
              <a:spcAft>
                <a:spcPts val="1800"/>
              </a:spcAft>
              <a:buFont typeface="Arial" panose="020B0604020202020204" pitchFamily="34" charset="0"/>
              <a:buChar char="•"/>
            </a:pPr>
            <a:r>
              <a:rPr lang="en-US" dirty="0"/>
              <a:t>How does it work?</a:t>
            </a:r>
          </a:p>
          <a:p>
            <a:pPr indent="-285750">
              <a:spcAft>
                <a:spcPts val="1800"/>
              </a:spcAft>
              <a:buFont typeface="Arial" panose="020B0604020202020204" pitchFamily="34" charset="0"/>
              <a:buChar char="•"/>
            </a:pPr>
            <a:r>
              <a:rPr lang="en-US" dirty="0"/>
              <a:t>More on the 5 Prototypes</a:t>
            </a:r>
          </a:p>
          <a:p>
            <a:pPr indent="-285750">
              <a:spcAft>
                <a:spcPts val="1800"/>
              </a:spcAft>
              <a:buFont typeface="Arial" panose="020B0604020202020204" pitchFamily="34" charset="0"/>
              <a:buChar char="•"/>
            </a:pPr>
            <a:r>
              <a:rPr lang="en-US" dirty="0"/>
              <a:t>25,000 Miles of Riding, Touring and Racing</a:t>
            </a:r>
          </a:p>
          <a:p>
            <a:pPr indent="-285750">
              <a:spcAft>
                <a:spcPts val="1800"/>
              </a:spcAft>
              <a:buFont typeface="Arial" panose="020B0604020202020204" pitchFamily="34" charset="0"/>
              <a:buChar char="•"/>
            </a:pPr>
            <a:r>
              <a:rPr lang="en-US" dirty="0"/>
              <a:t>Where to from Here?</a:t>
            </a:r>
          </a:p>
          <a:p>
            <a:pPr indent="-285750">
              <a:spcAft>
                <a:spcPts val="1800"/>
              </a:spcAft>
              <a:buFont typeface="Arial" panose="020B0604020202020204" pitchFamily="34" charset="0"/>
              <a:buChar char="•"/>
            </a:pPr>
            <a:r>
              <a:rPr lang="en-US" dirty="0"/>
              <a:t>Does History Repeat Itself?</a:t>
            </a:r>
          </a:p>
          <a:p>
            <a:pPr indent="-285750">
              <a:spcAft>
                <a:spcPts val="1200"/>
              </a:spcAft>
              <a:buFont typeface="Arial" panose="020B0604020202020204" pitchFamily="34" charset="0"/>
              <a:buChar char="•"/>
            </a:pPr>
            <a:r>
              <a:rPr lang="en-US" dirty="0"/>
              <a:t>Summary, Q &amp; A</a:t>
            </a:r>
          </a:p>
        </p:txBody>
      </p:sp>
      <p:sp>
        <p:nvSpPr>
          <p:cNvPr id="8" name="TextBox 7">
            <a:extLst>
              <a:ext uri="{FF2B5EF4-FFF2-40B4-BE49-F238E27FC236}">
                <a16:creationId xmlns:a16="http://schemas.microsoft.com/office/drawing/2014/main" id="{F075E5E8-C9BC-4B8B-BE4E-6BE7D17367CE}"/>
              </a:ext>
            </a:extLst>
          </p:cNvPr>
          <p:cNvSpPr txBox="1"/>
          <p:nvPr/>
        </p:nvSpPr>
        <p:spPr>
          <a:xfrm>
            <a:off x="6512653" y="849481"/>
            <a:ext cx="4912370" cy="5055230"/>
          </a:xfrm>
          <a:prstGeom prst="rect">
            <a:avLst/>
          </a:prstGeom>
          <a:solidFill>
            <a:srgbClr val="EFFFFF"/>
          </a:solidFill>
          <a:ln w="19050">
            <a:solidFill>
              <a:schemeClr val="tx1"/>
            </a:solidFill>
          </a:ln>
        </p:spPr>
        <p:txBody>
          <a:bodyPr wrap="square" rtlCol="0">
            <a:spAutoFit/>
          </a:bodyPr>
          <a:lstStyle/>
          <a:p>
            <a:pPr algn="ctr"/>
            <a:r>
              <a:rPr lang="en-US" sz="2400" b="1" i="1" dirty="0">
                <a:ea typeface="+mj-ea"/>
                <a:cs typeface="+mj-cs"/>
              </a:rPr>
              <a:t>Potential Follow-on Topics</a:t>
            </a:r>
          </a:p>
          <a:p>
            <a:pPr algn="ctr"/>
            <a:r>
              <a:rPr lang="en-US" i="1" dirty="0">
                <a:ea typeface="+mj-ea"/>
                <a:cs typeface="+mj-cs"/>
              </a:rPr>
              <a:t>(Too much for today…)</a:t>
            </a:r>
          </a:p>
          <a:p>
            <a:endParaRPr lang="en-US" sz="1400" i="1" dirty="0">
              <a:latin typeface="+mj-lt"/>
              <a:ea typeface="+mj-ea"/>
              <a:cs typeface="+mj-cs"/>
            </a:endParaRPr>
          </a:p>
          <a:p>
            <a:pPr marL="285750" indent="-285750">
              <a:spcAft>
                <a:spcPts val="2100"/>
              </a:spcAft>
              <a:buFont typeface="Arial" panose="020B0604020202020204" pitchFamily="34" charset="0"/>
              <a:buChar char="•"/>
            </a:pPr>
            <a:r>
              <a:rPr lang="en-US" dirty="0"/>
              <a:t>Build Process and the Shop</a:t>
            </a:r>
          </a:p>
          <a:p>
            <a:pPr marL="285750" indent="-285750">
              <a:spcAft>
                <a:spcPts val="2100"/>
              </a:spcAft>
              <a:buFont typeface="Arial" panose="020B0604020202020204" pitchFamily="34" charset="0"/>
              <a:buChar char="•"/>
            </a:pPr>
            <a:r>
              <a:rPr lang="en-US" dirty="0"/>
              <a:t>G4 Fairings, Aerodynamics and Sailing</a:t>
            </a:r>
          </a:p>
          <a:p>
            <a:pPr marL="285750" indent="-285750">
              <a:spcAft>
                <a:spcPts val="2100"/>
              </a:spcAft>
              <a:buFont typeface="Arial" panose="020B0604020202020204" pitchFamily="34" charset="0"/>
              <a:buChar char="•"/>
            </a:pPr>
            <a:r>
              <a:rPr lang="en-US" dirty="0"/>
              <a:t>System Engineering and Patent Processes</a:t>
            </a:r>
          </a:p>
          <a:p>
            <a:pPr marL="285750" indent="-285750">
              <a:spcAft>
                <a:spcPts val="2100"/>
              </a:spcAft>
              <a:buFont typeface="Arial" panose="020B0604020202020204" pitchFamily="34" charset="0"/>
              <a:buChar char="•"/>
            </a:pPr>
            <a:r>
              <a:rPr lang="en-US" dirty="0"/>
              <a:t>G4 in Mixed Group Rides</a:t>
            </a:r>
          </a:p>
          <a:p>
            <a:pPr marL="285750" indent="-285750">
              <a:spcAft>
                <a:spcPts val="2100"/>
              </a:spcAft>
              <a:buFont typeface="Arial" panose="020B0604020202020204" pitchFamily="34" charset="0"/>
              <a:buChar char="•"/>
            </a:pPr>
            <a:r>
              <a:rPr lang="en-US" dirty="0"/>
              <a:t>G4 “Road Racer” (vice current “Sport Tour”) </a:t>
            </a:r>
          </a:p>
          <a:p>
            <a:pPr marL="285750" indent="-285750">
              <a:spcAft>
                <a:spcPts val="2100"/>
              </a:spcAft>
              <a:buFont typeface="Arial" panose="020B0604020202020204" pitchFamily="34" charset="0"/>
              <a:buChar char="•"/>
            </a:pPr>
            <a:r>
              <a:rPr lang="en-US" dirty="0"/>
              <a:t>G4 Travel Bike</a:t>
            </a:r>
          </a:p>
          <a:p>
            <a:pPr marL="285750" indent="-285750">
              <a:spcAft>
                <a:spcPts val="2100"/>
              </a:spcAft>
              <a:buFont typeface="Arial" panose="020B0604020202020204" pitchFamily="34" charset="0"/>
              <a:buChar char="•"/>
            </a:pPr>
            <a:r>
              <a:rPr lang="en-US" dirty="0"/>
              <a:t>G4 Delta Trikes</a:t>
            </a:r>
          </a:p>
          <a:p>
            <a:pPr marL="285750" indent="-285750">
              <a:spcAft>
                <a:spcPts val="2100"/>
              </a:spcAft>
              <a:buFont typeface="Arial" panose="020B0604020202020204" pitchFamily="34" charset="0"/>
              <a:buChar char="•"/>
            </a:pPr>
            <a:r>
              <a:rPr lang="en-US" dirty="0"/>
              <a:t>G4 vice Upright vice Recumbent</a:t>
            </a:r>
          </a:p>
        </p:txBody>
      </p:sp>
      <p:sp>
        <p:nvSpPr>
          <p:cNvPr id="10" name="TextBox 9">
            <a:extLst>
              <a:ext uri="{FF2B5EF4-FFF2-40B4-BE49-F238E27FC236}">
                <a16:creationId xmlns:a16="http://schemas.microsoft.com/office/drawing/2014/main" id="{D63DC448-037E-4B8A-ACAE-6D79F8B08C87}"/>
              </a:ext>
            </a:extLst>
          </p:cNvPr>
          <p:cNvSpPr txBox="1"/>
          <p:nvPr/>
        </p:nvSpPr>
        <p:spPr>
          <a:xfrm>
            <a:off x="613367" y="5980112"/>
            <a:ext cx="10957359" cy="830997"/>
          </a:xfrm>
          <a:prstGeom prst="rect">
            <a:avLst/>
          </a:prstGeom>
          <a:solidFill>
            <a:schemeClr val="accent1">
              <a:lumMod val="50000"/>
            </a:schemeClr>
          </a:solidFill>
          <a:ln w="19050">
            <a:solidFill>
              <a:schemeClr val="tx1"/>
            </a:solidFill>
          </a:ln>
        </p:spPr>
        <p:txBody>
          <a:bodyPr wrap="square" rtlCol="0">
            <a:spAutoFit/>
          </a:bodyPr>
          <a:lstStyle/>
          <a:p>
            <a:pPr algn="ctr"/>
            <a:r>
              <a:rPr lang="en-US" sz="2400" b="1" i="1" dirty="0">
                <a:solidFill>
                  <a:schemeClr val="bg1"/>
                </a:solidFill>
              </a:rPr>
              <a:t>The G4 Uses a New Principle of Operation, Based on Standing to Pedal an Upright,</a:t>
            </a:r>
          </a:p>
          <a:p>
            <a:pPr algn="ctr"/>
            <a:r>
              <a:rPr lang="en-US" sz="2400" b="1" i="1" dirty="0">
                <a:solidFill>
                  <a:schemeClr val="bg1"/>
                </a:solidFill>
              </a:rPr>
              <a:t>To Better Integrate and Engage the Rider, Result is a New Type of Bicycle.</a:t>
            </a:r>
          </a:p>
        </p:txBody>
      </p:sp>
    </p:spTree>
    <p:extLst>
      <p:ext uri="{BB962C8B-B14F-4D97-AF65-F5344CB8AC3E}">
        <p14:creationId xmlns:p14="http://schemas.microsoft.com/office/powerpoint/2010/main" val="3923933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4D1C44-CA99-428E-A1FC-7ABAB39718ED}"/>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10</a:t>
            </a:fld>
            <a:endParaRPr lang="en-US" sz="1200" dirty="0"/>
          </a:p>
        </p:txBody>
      </p:sp>
      <p:pic>
        <p:nvPicPr>
          <p:cNvPr id="2" name="Picture 1">
            <a:extLst>
              <a:ext uri="{FF2B5EF4-FFF2-40B4-BE49-F238E27FC236}">
                <a16:creationId xmlns:a16="http://schemas.microsoft.com/office/drawing/2014/main" id="{2DD0526A-BFFE-4BBB-A423-A3338B00E051}"/>
              </a:ext>
            </a:extLst>
          </p:cNvPr>
          <p:cNvPicPr>
            <a:picLocks noChangeAspect="1"/>
          </p:cNvPicPr>
          <p:nvPr/>
        </p:nvPicPr>
        <p:blipFill>
          <a:blip r:embed="rId3"/>
          <a:stretch>
            <a:fillRect/>
          </a:stretch>
        </p:blipFill>
        <p:spPr>
          <a:xfrm>
            <a:off x="1" y="0"/>
            <a:ext cx="6096000" cy="3429320"/>
          </a:xfrm>
          <a:prstGeom prst="rect">
            <a:avLst/>
          </a:prstGeom>
        </p:spPr>
      </p:pic>
      <p:pic>
        <p:nvPicPr>
          <p:cNvPr id="8" name="Picture 7">
            <a:extLst>
              <a:ext uri="{FF2B5EF4-FFF2-40B4-BE49-F238E27FC236}">
                <a16:creationId xmlns:a16="http://schemas.microsoft.com/office/drawing/2014/main" id="{07F60F7C-C44A-4FFF-9928-B1382DF616C7}"/>
              </a:ext>
            </a:extLst>
          </p:cNvPr>
          <p:cNvPicPr>
            <a:picLocks noChangeAspect="1"/>
          </p:cNvPicPr>
          <p:nvPr/>
        </p:nvPicPr>
        <p:blipFill rotWithShape="1">
          <a:blip r:embed="rId4"/>
          <a:srcRect l="6887" t="9796" r="20637" b="17730"/>
          <a:stretch/>
        </p:blipFill>
        <p:spPr>
          <a:xfrm>
            <a:off x="6096000" y="3428999"/>
            <a:ext cx="6095999" cy="3429001"/>
          </a:xfrm>
          <a:prstGeom prst="rect">
            <a:avLst/>
          </a:prstGeom>
        </p:spPr>
      </p:pic>
      <p:sp>
        <p:nvSpPr>
          <p:cNvPr id="9" name="TextBox 8">
            <a:extLst>
              <a:ext uri="{FF2B5EF4-FFF2-40B4-BE49-F238E27FC236}">
                <a16:creationId xmlns:a16="http://schemas.microsoft.com/office/drawing/2014/main" id="{62B4B201-68EE-47FE-971A-878E2537F9DC}"/>
              </a:ext>
            </a:extLst>
          </p:cNvPr>
          <p:cNvSpPr txBox="1"/>
          <p:nvPr/>
        </p:nvSpPr>
        <p:spPr>
          <a:xfrm>
            <a:off x="8119392" y="3065748"/>
            <a:ext cx="2049215" cy="369332"/>
          </a:xfrm>
          <a:prstGeom prst="rect">
            <a:avLst/>
          </a:prstGeom>
          <a:noFill/>
        </p:spPr>
        <p:txBody>
          <a:bodyPr wrap="none" rtlCol="0">
            <a:spAutoFit/>
          </a:bodyPr>
          <a:lstStyle/>
          <a:p>
            <a:r>
              <a:rPr lang="en-US" dirty="0"/>
              <a:t>VID_03 hand power</a:t>
            </a:r>
          </a:p>
        </p:txBody>
      </p:sp>
      <p:sp>
        <p:nvSpPr>
          <p:cNvPr id="10" name="TextBox 9">
            <a:extLst>
              <a:ext uri="{FF2B5EF4-FFF2-40B4-BE49-F238E27FC236}">
                <a16:creationId xmlns:a16="http://schemas.microsoft.com/office/drawing/2014/main" id="{06C74B90-7D1C-4B37-AAFA-1EAEFD8A2D50}"/>
              </a:ext>
            </a:extLst>
          </p:cNvPr>
          <p:cNvSpPr txBox="1"/>
          <p:nvPr/>
        </p:nvSpPr>
        <p:spPr>
          <a:xfrm>
            <a:off x="2076421" y="3443338"/>
            <a:ext cx="1943161" cy="369332"/>
          </a:xfrm>
          <a:prstGeom prst="rect">
            <a:avLst/>
          </a:prstGeom>
          <a:noFill/>
        </p:spPr>
        <p:txBody>
          <a:bodyPr wrap="none" rtlCol="0">
            <a:spAutoFit/>
          </a:bodyPr>
          <a:lstStyle/>
          <a:p>
            <a:r>
              <a:rPr lang="en-US" dirty="0"/>
              <a:t>VID_01 hand input</a:t>
            </a:r>
          </a:p>
        </p:txBody>
      </p:sp>
    </p:spTree>
    <p:extLst>
      <p:ext uri="{BB962C8B-B14F-4D97-AF65-F5344CB8AC3E}">
        <p14:creationId xmlns:p14="http://schemas.microsoft.com/office/powerpoint/2010/main" val="64534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7B575-E157-40C4-961D-C8DF40A61A52}"/>
              </a:ext>
            </a:extLst>
          </p:cNvPr>
          <p:cNvPicPr>
            <a:picLocks noChangeAspect="1"/>
          </p:cNvPicPr>
          <p:nvPr/>
        </p:nvPicPr>
        <p:blipFill rotWithShape="1">
          <a:blip r:embed="rId3"/>
          <a:srcRect l="4767" t="19685" r="5822" b="10418"/>
          <a:stretch/>
        </p:blipFill>
        <p:spPr>
          <a:xfrm>
            <a:off x="0" y="1243610"/>
            <a:ext cx="12109689" cy="5324970"/>
          </a:xfrm>
          <a:prstGeom prst="rect">
            <a:avLst/>
          </a:prstGeom>
        </p:spPr>
      </p:pic>
      <p:sp>
        <p:nvSpPr>
          <p:cNvPr id="155" name="TextBox 154">
            <a:extLst>
              <a:ext uri="{FF2B5EF4-FFF2-40B4-BE49-F238E27FC236}">
                <a16:creationId xmlns:a16="http://schemas.microsoft.com/office/drawing/2014/main" id="{ADCE1866-AFE2-4982-A300-851188E4AAF8}"/>
              </a:ext>
            </a:extLst>
          </p:cNvPr>
          <p:cNvSpPr txBox="1"/>
          <p:nvPr/>
        </p:nvSpPr>
        <p:spPr>
          <a:xfrm>
            <a:off x="1426848" y="148168"/>
            <a:ext cx="9351021" cy="769441"/>
          </a:xfrm>
          <a:prstGeom prst="rect">
            <a:avLst/>
          </a:prstGeom>
          <a:solidFill>
            <a:srgbClr val="FFFFEB"/>
          </a:solidFill>
          <a:ln w="19050">
            <a:solidFill>
              <a:schemeClr val="tx1"/>
            </a:solidFill>
          </a:ln>
        </p:spPr>
        <p:txBody>
          <a:bodyPr wrap="none" rtlCol="0">
            <a:spAutoFit/>
          </a:bodyPr>
          <a:lstStyle/>
          <a:p>
            <a:pPr algn="ctr"/>
            <a:r>
              <a:rPr lang="en-US" sz="2400" b="1" i="1" dirty="0"/>
              <a:t>How G4 Hand Power Input Works</a:t>
            </a:r>
          </a:p>
          <a:p>
            <a:pPr algn="ctr"/>
            <a:r>
              <a:rPr lang="en-US" sz="2000" i="1" dirty="0"/>
              <a:t>Its complicated.  And hard to explain.  If it needs to be studied, this write up is available.</a:t>
            </a:r>
          </a:p>
        </p:txBody>
      </p:sp>
      <p:sp>
        <p:nvSpPr>
          <p:cNvPr id="5" name="TextBox 4">
            <a:extLst>
              <a:ext uri="{FF2B5EF4-FFF2-40B4-BE49-F238E27FC236}">
                <a16:creationId xmlns:a16="http://schemas.microsoft.com/office/drawing/2014/main" id="{69116E17-C0B7-45F0-81F5-F79CD0D28733}"/>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11</a:t>
            </a:fld>
            <a:endParaRPr lang="en-US" sz="1200" dirty="0"/>
          </a:p>
        </p:txBody>
      </p:sp>
      <p:sp>
        <p:nvSpPr>
          <p:cNvPr id="6" name="TextBox 5">
            <a:extLst>
              <a:ext uri="{FF2B5EF4-FFF2-40B4-BE49-F238E27FC236}">
                <a16:creationId xmlns:a16="http://schemas.microsoft.com/office/drawing/2014/main" id="{BF211F74-0069-40AE-A8C7-07F2D4715057}"/>
              </a:ext>
            </a:extLst>
          </p:cNvPr>
          <p:cNvSpPr txBox="1"/>
          <p:nvPr/>
        </p:nvSpPr>
        <p:spPr>
          <a:xfrm>
            <a:off x="3305263" y="6105716"/>
            <a:ext cx="5612236" cy="369332"/>
          </a:xfrm>
          <a:prstGeom prst="rect">
            <a:avLst/>
          </a:prstGeom>
          <a:solidFill>
            <a:schemeClr val="accent1">
              <a:lumMod val="50000"/>
            </a:schemeClr>
          </a:solidFill>
          <a:ln w="19050">
            <a:solidFill>
              <a:schemeClr val="tx1"/>
            </a:solidFill>
          </a:ln>
        </p:spPr>
        <p:txBody>
          <a:bodyPr wrap="square" rtlCol="0">
            <a:spAutoFit/>
          </a:bodyPr>
          <a:lstStyle/>
          <a:p>
            <a:pPr algn="ctr"/>
            <a:r>
              <a:rPr lang="en-US" b="1" i="1" dirty="0">
                <a:solidFill>
                  <a:schemeClr val="bg1"/>
                </a:solidFill>
              </a:rPr>
              <a:t>Gary has a link to this file in the video description below.</a:t>
            </a:r>
          </a:p>
        </p:txBody>
      </p:sp>
    </p:spTree>
    <p:extLst>
      <p:ext uri="{BB962C8B-B14F-4D97-AF65-F5344CB8AC3E}">
        <p14:creationId xmlns:p14="http://schemas.microsoft.com/office/powerpoint/2010/main" val="3349567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E7F85-992F-4C9A-8CF7-D27678C66D89}"/>
              </a:ext>
            </a:extLst>
          </p:cNvPr>
          <p:cNvSpPr txBox="1"/>
          <p:nvPr/>
        </p:nvSpPr>
        <p:spPr>
          <a:xfrm>
            <a:off x="4044754" y="104218"/>
            <a:ext cx="4126322" cy="461665"/>
          </a:xfrm>
          <a:prstGeom prst="rect">
            <a:avLst/>
          </a:prstGeom>
          <a:solidFill>
            <a:srgbClr val="FFFFEB"/>
          </a:solidFill>
          <a:ln w="19050">
            <a:solidFill>
              <a:schemeClr val="tx1"/>
            </a:solidFill>
          </a:ln>
        </p:spPr>
        <p:txBody>
          <a:bodyPr wrap="none" rtlCol="0">
            <a:spAutoFit/>
          </a:bodyPr>
          <a:lstStyle/>
          <a:p>
            <a:pPr algn="ctr"/>
            <a:r>
              <a:rPr lang="en-US" sz="2400" b="1" i="1" dirty="0"/>
              <a:t>More on the 5 Prototypes  -  P1</a:t>
            </a:r>
          </a:p>
        </p:txBody>
      </p:sp>
      <p:grpSp>
        <p:nvGrpSpPr>
          <p:cNvPr id="4" name="Group 3">
            <a:extLst>
              <a:ext uri="{FF2B5EF4-FFF2-40B4-BE49-F238E27FC236}">
                <a16:creationId xmlns:a16="http://schemas.microsoft.com/office/drawing/2014/main" id="{2C0DF9FA-4F07-4339-A776-C1C4C282AB67}"/>
              </a:ext>
            </a:extLst>
          </p:cNvPr>
          <p:cNvGrpSpPr/>
          <p:nvPr/>
        </p:nvGrpSpPr>
        <p:grpSpPr>
          <a:xfrm>
            <a:off x="2795" y="3909270"/>
            <a:ext cx="12179464" cy="2707354"/>
            <a:chOff x="-5249" y="3824295"/>
            <a:chExt cx="12189310" cy="2781606"/>
          </a:xfrm>
        </p:grpSpPr>
        <p:pic>
          <p:nvPicPr>
            <p:cNvPr id="1026" name="Picture 2">
              <a:extLst>
                <a:ext uri="{FF2B5EF4-FFF2-40B4-BE49-F238E27FC236}">
                  <a16:creationId xmlns:a16="http://schemas.microsoft.com/office/drawing/2014/main" id="{DBE8A9DD-537F-474E-984A-DF390ECF5E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6" t="22846" r="13471" b="29706"/>
            <a:stretch/>
          </p:blipFill>
          <p:spPr bwMode="auto">
            <a:xfrm>
              <a:off x="4464989" y="4020780"/>
              <a:ext cx="7719072" cy="2585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3E5569-C667-482F-A8F3-CD352BCEE9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31"/>
            <a:stretch/>
          </p:blipFill>
          <p:spPr bwMode="auto">
            <a:xfrm>
              <a:off x="-5249" y="3824295"/>
              <a:ext cx="4568845" cy="278160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0122F294-8B88-4A28-A2D2-9CCE4DE943AD}"/>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12</a:t>
            </a:fld>
            <a:endParaRPr lang="en-US" sz="1200" dirty="0"/>
          </a:p>
        </p:txBody>
      </p:sp>
      <p:pic>
        <p:nvPicPr>
          <p:cNvPr id="1030" name="Picture 6">
            <a:extLst>
              <a:ext uri="{FF2B5EF4-FFF2-40B4-BE49-F238E27FC236}">
                <a16:creationId xmlns:a16="http://schemas.microsoft.com/office/drawing/2014/main" id="{6EFFFD33-6FF6-4E91-A18B-597962CAE9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59" r="11772" b="4720"/>
          <a:stretch/>
        </p:blipFill>
        <p:spPr bwMode="auto">
          <a:xfrm>
            <a:off x="7274395" y="684190"/>
            <a:ext cx="4898032" cy="34767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99E752E-0A22-49BD-A4FA-FEC92A32ED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48" r="21328" b="16044"/>
          <a:stretch/>
        </p:blipFill>
        <p:spPr bwMode="auto">
          <a:xfrm>
            <a:off x="-12469" y="684190"/>
            <a:ext cx="4295161" cy="34163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1F39BF-0F34-4171-B2CC-2EDD1619C6E4}"/>
              </a:ext>
            </a:extLst>
          </p:cNvPr>
          <p:cNvSpPr txBox="1"/>
          <p:nvPr/>
        </p:nvSpPr>
        <p:spPr>
          <a:xfrm>
            <a:off x="4219662" y="684190"/>
            <a:ext cx="3238151" cy="3416320"/>
          </a:xfrm>
          <a:prstGeom prst="rect">
            <a:avLst/>
          </a:prstGeom>
          <a:solidFill>
            <a:srgbClr val="FFFFEB"/>
          </a:solidFill>
          <a:ln w="19050">
            <a:solidFill>
              <a:schemeClr val="tx1"/>
            </a:solidFill>
          </a:ln>
        </p:spPr>
        <p:txBody>
          <a:bodyPr wrap="square">
            <a:spAutoFit/>
          </a:bodyPr>
          <a:lstStyle/>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A better commuting bike?</a:t>
            </a:r>
          </a:p>
          <a:p>
            <a:pPr marR="0" lvl="0">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Designed to control PFF.  </a:t>
            </a: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Did not work very well.  </a:t>
            </a:r>
          </a:p>
          <a:p>
            <a:pPr marR="0" lvl="0">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I only rode it ~200 miles.  </a:t>
            </a:r>
          </a:p>
          <a:p>
            <a:pPr marR="0" lvl="0">
              <a:spcBef>
                <a:spcPts val="0"/>
              </a:spcBef>
              <a:spcAft>
                <a:spcPts val="0"/>
              </a:spcAft>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Was fun.  I l</a:t>
            </a:r>
            <a:r>
              <a:rPr lang="en-US" dirty="0">
                <a:latin typeface="Calibri" panose="020F0502020204030204" pitchFamily="34" charset="0"/>
                <a:ea typeface="Times New Roman" panose="02020603050405020304" pitchFamily="18" charset="0"/>
                <a:cs typeface="Calibri" panose="020F0502020204030204" pitchFamily="34" charset="0"/>
              </a:rPr>
              <a:t>earned a lot.  B</a:t>
            </a:r>
            <a:r>
              <a:rPr lang="en-US" dirty="0">
                <a:effectLst/>
                <a:latin typeface="Calibri" panose="020F0502020204030204" pitchFamily="34" charset="0"/>
                <a:ea typeface="Times New Roman" panose="02020603050405020304" pitchFamily="18" charset="0"/>
                <a:cs typeface="Calibri" panose="020F0502020204030204" pitchFamily="34" charset="0"/>
              </a:rPr>
              <a:t>ut P1 was not a good bicycle. </a:t>
            </a: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b="1" i="1" dirty="0">
                <a:latin typeface="Calibri" panose="020F0502020204030204" pitchFamily="34" charset="0"/>
                <a:ea typeface="Times New Roman" panose="02020603050405020304" pitchFamily="18" charset="0"/>
                <a:cs typeface="Calibri" panose="020F0502020204030204" pitchFamily="34" charset="0"/>
              </a:rPr>
              <a:t>Peggy could ride it!</a:t>
            </a:r>
            <a:r>
              <a:rPr lang="en-US" dirty="0">
                <a:effectLst/>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147257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00A02303-90CD-425F-90DC-54156DAAE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73" b="15774"/>
          <a:stretch/>
        </p:blipFill>
        <p:spPr bwMode="auto">
          <a:xfrm>
            <a:off x="4534879" y="5014693"/>
            <a:ext cx="4583484" cy="18466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E2DCA5E-3C89-4B38-ABDE-6C8EF2BEE8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70" r="18482"/>
          <a:stretch/>
        </p:blipFill>
        <p:spPr bwMode="auto">
          <a:xfrm>
            <a:off x="8725255" y="3403957"/>
            <a:ext cx="3489785" cy="34548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FF0B64-4FF3-44A5-980D-80C591FD56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96" r="17323"/>
          <a:stretch/>
        </p:blipFill>
        <p:spPr bwMode="auto">
          <a:xfrm>
            <a:off x="0" y="3357133"/>
            <a:ext cx="4647501" cy="35164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52B5D7-0CF9-48F5-A492-9AE582391DDB}"/>
              </a:ext>
            </a:extLst>
          </p:cNvPr>
          <p:cNvSpPr txBox="1"/>
          <p:nvPr/>
        </p:nvSpPr>
        <p:spPr>
          <a:xfrm>
            <a:off x="6313096" y="6557901"/>
            <a:ext cx="263214" cy="276999"/>
          </a:xfrm>
          <a:prstGeom prst="rect">
            <a:avLst/>
          </a:prstGeom>
          <a:noFill/>
        </p:spPr>
        <p:txBody>
          <a:bodyPr wrap="none" rtlCol="0">
            <a:spAutoFit/>
          </a:bodyPr>
          <a:lstStyle/>
          <a:p>
            <a:fld id="{EB28B4BF-19A3-4A61-99A2-5E0AA80765C7}" type="slidenum">
              <a:rPr lang="en-US" sz="1200" smtClean="0"/>
              <a:t>13</a:t>
            </a:fld>
            <a:endParaRPr lang="en-US" sz="1200" dirty="0"/>
          </a:p>
        </p:txBody>
      </p:sp>
      <p:pic>
        <p:nvPicPr>
          <p:cNvPr id="12" name="Picture 16">
            <a:extLst>
              <a:ext uri="{FF2B5EF4-FFF2-40B4-BE49-F238E27FC236}">
                <a16:creationId xmlns:a16="http://schemas.microsoft.com/office/drawing/2014/main" id="{B35B7837-DE68-46DD-A824-0FC3630F14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06" r="48059" b="22406"/>
          <a:stretch/>
        </p:blipFill>
        <p:spPr bwMode="auto">
          <a:xfrm>
            <a:off x="-1" y="-11670"/>
            <a:ext cx="5827597" cy="3440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BBA9022-0433-4333-AC7C-963EDE75FF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19" t="5050" r="12587" b="13081"/>
          <a:stretch/>
        </p:blipFill>
        <p:spPr bwMode="auto">
          <a:xfrm>
            <a:off x="5827596" y="-11670"/>
            <a:ext cx="6387445" cy="355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EE7F85-992F-4C9A-8CF7-D27678C66D89}"/>
              </a:ext>
            </a:extLst>
          </p:cNvPr>
          <p:cNvSpPr txBox="1"/>
          <p:nvPr/>
        </p:nvSpPr>
        <p:spPr>
          <a:xfrm>
            <a:off x="3604525" y="3251765"/>
            <a:ext cx="5941627" cy="1846659"/>
          </a:xfrm>
          <a:prstGeom prst="rect">
            <a:avLst/>
          </a:prstGeom>
          <a:solidFill>
            <a:srgbClr val="FFFFEB"/>
          </a:solidFill>
          <a:ln w="19050">
            <a:solidFill>
              <a:schemeClr val="tx1"/>
            </a:solidFill>
          </a:ln>
        </p:spPr>
        <p:txBody>
          <a:bodyPr wrap="none" rtlCol="0">
            <a:spAutoFit/>
          </a:bodyPr>
          <a:lstStyle/>
          <a:p>
            <a:pPr algn="ctr"/>
            <a:r>
              <a:rPr lang="en-US" sz="2400" b="1" i="1" dirty="0"/>
              <a:t>Prototype 2  -  P2</a:t>
            </a:r>
          </a:p>
          <a:p>
            <a:pPr marL="285750" indent="-285750">
              <a:buFont typeface="Arial" panose="020B0604020202020204" pitchFamily="34" charset="0"/>
              <a:buChar char="•"/>
            </a:pPr>
            <a:r>
              <a:rPr lang="en-US" dirty="0"/>
              <a:t>Based on P1 lessons.  E</a:t>
            </a:r>
            <a:r>
              <a:rPr lang="en-US" dirty="0">
                <a:latin typeface="Calibri" panose="020F0502020204030204" pitchFamily="34" charset="0"/>
                <a:ea typeface="Times New Roman" panose="02020603050405020304" pitchFamily="18" charset="0"/>
                <a:cs typeface="Calibri" panose="020F0502020204030204" pitchFamily="34" charset="0"/>
              </a:rPr>
              <a:t>xtensively modified and developed.</a:t>
            </a: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Started with geared steering to completely control PFF…</a:t>
            </a:r>
          </a:p>
          <a:p>
            <a:pPr algn="ctr"/>
            <a:r>
              <a:rPr lang="en-US" b="1" i="1" dirty="0">
                <a:latin typeface="Calibri" panose="020F0502020204030204" pitchFamily="34" charset="0"/>
                <a:ea typeface="Times New Roman" panose="02020603050405020304" pitchFamily="18" charset="0"/>
                <a:cs typeface="Calibri" panose="020F0502020204030204" pitchFamily="34" charset="0"/>
              </a:rPr>
              <a:t>Before I understood! </a:t>
            </a:r>
          </a:p>
          <a:p>
            <a:pPr marL="285750" marR="0" lvl="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Rode it ~8-10K miles over 2+ years.</a:t>
            </a:r>
          </a:p>
          <a:p>
            <a:pPr marL="285750" marR="0" lvl="0" indent="-285750">
              <a:spcBef>
                <a:spcPts val="0"/>
              </a:spcBef>
              <a:spcAft>
                <a:spcPts val="0"/>
              </a:spcAft>
              <a:buFont typeface="Arial" panose="020B0604020202020204" pitchFamily="34" charset="0"/>
              <a:buChar char="•"/>
            </a:pPr>
            <a:r>
              <a:rPr lang="en-US" i="1" dirty="0">
                <a:latin typeface="Calibri" panose="020F0502020204030204" pitchFamily="34" charset="0"/>
                <a:cs typeface="Calibri" panose="020F0502020204030204" pitchFamily="34" charset="0"/>
              </a:rPr>
              <a:t>Indicated effective hand power input was possible!</a:t>
            </a:r>
            <a:endParaRPr lang="en-US" i="1" dirty="0"/>
          </a:p>
        </p:txBody>
      </p:sp>
    </p:spTree>
    <p:extLst>
      <p:ext uri="{BB962C8B-B14F-4D97-AF65-F5344CB8AC3E}">
        <p14:creationId xmlns:p14="http://schemas.microsoft.com/office/powerpoint/2010/main" val="350804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0A9E29AA-5566-4C1A-A818-A657C2B83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6171827" cy="347255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D9744103-A6D0-4C16-BA9B-8F3E2B190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6766"/>
            <a:ext cx="6094413" cy="34312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42AE8C-57FE-44A0-B305-CFFB3779BD4D}"/>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14</a:t>
            </a:fld>
            <a:endParaRPr lang="en-US" sz="1200" dirty="0"/>
          </a:p>
        </p:txBody>
      </p:sp>
      <p:pic>
        <p:nvPicPr>
          <p:cNvPr id="16" name="Picture 2">
            <a:extLst>
              <a:ext uri="{FF2B5EF4-FFF2-40B4-BE49-F238E27FC236}">
                <a16:creationId xmlns:a16="http://schemas.microsoft.com/office/drawing/2014/main" id="{17642BA4-3F73-4FAC-B8B4-DEC1F538A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08" b="22754"/>
          <a:stretch/>
        </p:blipFill>
        <p:spPr bwMode="auto">
          <a:xfrm>
            <a:off x="6121497" y="0"/>
            <a:ext cx="60705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a:extLst>
              <a:ext uri="{FF2B5EF4-FFF2-40B4-BE49-F238E27FC236}">
                <a16:creationId xmlns:a16="http://schemas.microsoft.com/office/drawing/2014/main" id="{314DC8CA-32A6-44AC-8B15-DA1D126F9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749" y="3526715"/>
            <a:ext cx="6308251" cy="3343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EE7F85-992F-4C9A-8CF7-D27678C66D89}"/>
              </a:ext>
            </a:extLst>
          </p:cNvPr>
          <p:cNvSpPr txBox="1"/>
          <p:nvPr/>
        </p:nvSpPr>
        <p:spPr>
          <a:xfrm>
            <a:off x="5272755" y="1708262"/>
            <a:ext cx="6943157" cy="2308324"/>
          </a:xfrm>
          <a:prstGeom prst="rect">
            <a:avLst/>
          </a:prstGeom>
          <a:solidFill>
            <a:srgbClr val="FFFFEB"/>
          </a:solidFill>
          <a:ln w="19050">
            <a:solidFill>
              <a:schemeClr val="tx1"/>
            </a:solidFill>
          </a:ln>
        </p:spPr>
        <p:txBody>
          <a:bodyPr wrap="square" rtlCol="0">
            <a:spAutoFit/>
          </a:bodyPr>
          <a:lstStyle/>
          <a:p>
            <a:pPr algn="ctr"/>
            <a:r>
              <a:rPr lang="en-US" sz="2400" b="1" i="1" dirty="0"/>
              <a:t>Prototype 3  -  P3</a:t>
            </a:r>
          </a:p>
          <a:p>
            <a:pPr algn="ctr"/>
            <a:r>
              <a:rPr lang="en-US" sz="2400" b="1" i="1" dirty="0">
                <a:latin typeface="Calibri" panose="020F0502020204030204" pitchFamily="34" charset="0"/>
                <a:ea typeface="Times New Roman" panose="02020603050405020304" pitchFamily="18" charset="0"/>
                <a:cs typeface="Calibri" panose="020F0502020204030204" pitchFamily="34" charset="0"/>
              </a:rPr>
              <a:t>Hand </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power </a:t>
            </a:r>
            <a:r>
              <a:rPr lang="en-US" sz="2400" b="1" i="1" dirty="0">
                <a:latin typeface="Calibri" panose="020F0502020204030204" pitchFamily="34" charset="0"/>
                <a:ea typeface="Times New Roman" panose="02020603050405020304" pitchFamily="18" charset="0"/>
                <a:cs typeface="Calibri" panose="020F0502020204030204" pitchFamily="34" charset="0"/>
              </a:rPr>
              <a:t>works!  </a:t>
            </a:r>
          </a:p>
          <a:p>
            <a:pPr marL="342900" indent="-342900">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Calibri" panose="020F0502020204030204" pitchFamily="34" charset="0"/>
              </a:rPr>
              <a:t>Was also extensively modified and developed.</a:t>
            </a:r>
          </a:p>
          <a:p>
            <a:pPr marL="342900" marR="0" lvl="0" indent="-342900">
              <a:spcBef>
                <a:spcPts val="0"/>
              </a:spcBef>
              <a:spcAft>
                <a:spcPts val="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Calibri" panose="020F0502020204030204" pitchFamily="34" charset="0"/>
              </a:rPr>
              <a:t>Is now </a:t>
            </a:r>
            <a:r>
              <a:rPr lang="en-US" sz="2400" dirty="0">
                <a:effectLst/>
                <a:latin typeface="Calibri" panose="020F0502020204030204" pitchFamily="34" charset="0"/>
                <a:ea typeface="Times New Roman" panose="02020603050405020304" pitchFamily="18" charset="0"/>
                <a:cs typeface="Calibri" panose="020F0502020204030204" pitchFamily="34" charset="0"/>
              </a:rPr>
              <a:t>my, “Big </a:t>
            </a:r>
            <a:r>
              <a:rPr lang="en-US" sz="2400" dirty="0">
                <a:latin typeface="Calibri" panose="020F0502020204030204" pitchFamily="34" charset="0"/>
                <a:ea typeface="Times New Roman" panose="02020603050405020304" pitchFamily="18" charset="0"/>
                <a:cs typeface="Calibri" panose="020F0502020204030204" pitchFamily="34" charset="0"/>
              </a:rPr>
              <a:t>T</a:t>
            </a:r>
            <a:r>
              <a:rPr lang="en-US" sz="2400" dirty="0">
                <a:effectLst/>
                <a:latin typeface="Calibri" panose="020F0502020204030204" pitchFamily="34" charset="0"/>
                <a:ea typeface="Times New Roman" panose="02020603050405020304" pitchFamily="18" charset="0"/>
                <a:cs typeface="Calibri" panose="020F0502020204030204" pitchFamily="34" charset="0"/>
              </a:rPr>
              <a:t>ire </a:t>
            </a:r>
            <a:r>
              <a:rPr lang="en-US" sz="2400" dirty="0">
                <a:latin typeface="Calibri" panose="020F0502020204030204" pitchFamily="34" charset="0"/>
                <a:ea typeface="Times New Roman" panose="02020603050405020304" pitchFamily="18" charset="0"/>
                <a:cs typeface="Calibri" panose="020F0502020204030204" pitchFamily="34" charset="0"/>
              </a:rPr>
              <a:t>G</a:t>
            </a:r>
            <a:r>
              <a:rPr lang="en-US" sz="2400" dirty="0">
                <a:effectLst/>
                <a:latin typeface="Calibri" panose="020F0502020204030204" pitchFamily="34" charset="0"/>
                <a:ea typeface="Times New Roman" panose="02020603050405020304" pitchFamily="18" charset="0"/>
                <a:cs typeface="Calibri" panose="020F0502020204030204" pitchFamily="34" charset="0"/>
              </a:rPr>
              <a:t>ravel</a:t>
            </a:r>
            <a:r>
              <a:rPr lang="en-US" sz="2400" dirty="0">
                <a:latin typeface="Calibri" panose="020F0502020204030204" pitchFamily="34" charset="0"/>
                <a:ea typeface="Times New Roman" panose="02020603050405020304" pitchFamily="18" charset="0"/>
                <a:cs typeface="Calibri" panose="020F0502020204030204" pitchFamily="34" charset="0"/>
              </a:rPr>
              <a:t> Bike”.</a:t>
            </a:r>
          </a:p>
          <a:p>
            <a:pPr marL="342900" marR="0" lvl="0" indent="-342900">
              <a:spcBef>
                <a:spcPts val="0"/>
              </a:spcBef>
              <a:spcAft>
                <a:spcPts val="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Calibri" panose="020F0502020204030204" pitchFamily="34" charset="0"/>
              </a:rPr>
              <a:t>Friends</a:t>
            </a:r>
            <a:r>
              <a:rPr lang="en-US" sz="2400" dirty="0">
                <a:effectLst/>
                <a:latin typeface="Calibri" panose="020F0502020204030204" pitchFamily="34" charset="0"/>
                <a:ea typeface="Times New Roman" panose="02020603050405020304" pitchFamily="18" charset="0"/>
                <a:cs typeface="Calibri" panose="020F0502020204030204" pitchFamily="34" charset="0"/>
              </a:rPr>
              <a:t> in the club call it the “Do </a:t>
            </a:r>
            <a:r>
              <a:rPr lang="en-US" sz="2400" dirty="0">
                <a:latin typeface="Calibri" panose="020F0502020204030204" pitchFamily="34" charset="0"/>
                <a:ea typeface="Times New Roman" panose="02020603050405020304" pitchFamily="18" charset="0"/>
                <a:cs typeface="Calibri" panose="020F0502020204030204" pitchFamily="34" charset="0"/>
              </a:rPr>
              <a:t>A</a:t>
            </a:r>
            <a:r>
              <a:rPr lang="en-US" sz="2400" dirty="0">
                <a:effectLst/>
                <a:latin typeface="Calibri" panose="020F0502020204030204" pitchFamily="34" charset="0"/>
                <a:ea typeface="Times New Roman" panose="02020603050405020304" pitchFamily="18" charset="0"/>
                <a:cs typeface="Calibri" panose="020F0502020204030204" pitchFamily="34" charset="0"/>
              </a:rPr>
              <a:t>nything Bike”. </a:t>
            </a:r>
          </a:p>
          <a:p>
            <a:pPr marL="342900" marR="0" lvl="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~10k miles and going strong.</a:t>
            </a:r>
            <a:endParaRPr lang="en-US"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927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91C658-CF2F-4F21-9318-C915196C18A8}"/>
              </a:ext>
            </a:extLst>
          </p:cNvPr>
          <p:cNvGrpSpPr/>
          <p:nvPr/>
        </p:nvGrpSpPr>
        <p:grpSpPr>
          <a:xfrm>
            <a:off x="-25167" y="0"/>
            <a:ext cx="12249002" cy="6893623"/>
            <a:chOff x="-25167" y="0"/>
            <a:chExt cx="12249002" cy="6893623"/>
          </a:xfrm>
        </p:grpSpPr>
        <p:pic>
          <p:nvPicPr>
            <p:cNvPr id="10242" name="Picture 2">
              <a:extLst>
                <a:ext uri="{FF2B5EF4-FFF2-40B4-BE49-F238E27FC236}">
                  <a16:creationId xmlns:a16="http://schemas.microsoft.com/office/drawing/2014/main" id="{37220552-291A-457B-83DB-503478DFF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1" t="11653" r="5689" b="1892"/>
            <a:stretch/>
          </p:blipFill>
          <p:spPr bwMode="auto">
            <a:xfrm>
              <a:off x="-1" y="0"/>
              <a:ext cx="5393618" cy="339216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00B5D5D7-F846-4803-BC81-58A714790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89420" y="-1742247"/>
              <a:ext cx="3392168" cy="687666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a16="http://schemas.microsoft.com/office/drawing/2014/main" id="{9FAD462D-AD5A-4303-BA5B-2FF6CFA74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24" r="5801"/>
            <a:stretch/>
          </p:blipFill>
          <p:spPr bwMode="auto">
            <a:xfrm rot="5400000">
              <a:off x="1620975" y="1771192"/>
              <a:ext cx="3465832" cy="6707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ED8DFE-3A34-4BE8-911E-FDFBEA3A22C3}"/>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15</a:t>
              </a:fld>
              <a:endParaRPr lang="en-US" sz="1200" dirty="0"/>
            </a:p>
          </p:txBody>
        </p:sp>
        <p:pic>
          <p:nvPicPr>
            <p:cNvPr id="8" name="Picture 8">
              <a:extLst>
                <a:ext uri="{FF2B5EF4-FFF2-40B4-BE49-F238E27FC236}">
                  <a16:creationId xmlns:a16="http://schemas.microsoft.com/office/drawing/2014/main" id="{876BB870-3F44-4C26-85AE-E1CD314DD1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124"/>
            <a:stretch/>
          </p:blipFill>
          <p:spPr bwMode="auto">
            <a:xfrm>
              <a:off x="9131365" y="4961829"/>
              <a:ext cx="3060635" cy="18961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1BAAFC41-1842-4712-BA5D-FF3FB83B3F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509"/>
            <a:stretch/>
          </p:blipFill>
          <p:spPr bwMode="auto">
            <a:xfrm>
              <a:off x="6682024" y="4912573"/>
              <a:ext cx="2562644" cy="19632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8393996-A860-40B6-8C24-0CA431F76876}"/>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15</a:t>
              </a:fld>
              <a:endParaRPr lang="en-US" sz="1200" dirty="0"/>
            </a:p>
          </p:txBody>
        </p:sp>
        <p:sp>
          <p:nvSpPr>
            <p:cNvPr id="12" name="TextBox 11">
              <a:extLst>
                <a:ext uri="{FF2B5EF4-FFF2-40B4-BE49-F238E27FC236}">
                  <a16:creationId xmlns:a16="http://schemas.microsoft.com/office/drawing/2014/main" id="{779D549F-93E7-4FFC-9D97-552276AA072E}"/>
                </a:ext>
              </a:extLst>
            </p:cNvPr>
            <p:cNvSpPr txBox="1"/>
            <p:nvPr/>
          </p:nvSpPr>
          <p:spPr>
            <a:xfrm>
              <a:off x="6425967" y="3392168"/>
              <a:ext cx="5766033" cy="1569660"/>
            </a:xfrm>
            <a:prstGeom prst="rect">
              <a:avLst/>
            </a:prstGeom>
            <a:solidFill>
              <a:srgbClr val="FFFFEB"/>
            </a:solidFill>
            <a:ln w="19050">
              <a:solidFill>
                <a:schemeClr val="tx1"/>
              </a:solidFill>
            </a:ln>
          </p:spPr>
          <p:txBody>
            <a:bodyPr wrap="square" rtlCol="0">
              <a:spAutoFit/>
            </a:bodyPr>
            <a:lstStyle/>
            <a:p>
              <a:pPr algn="ctr"/>
              <a:r>
                <a:rPr lang="en-US" sz="2400" b="1" i="1" dirty="0"/>
                <a:t>Prototype 4  -  P4</a:t>
              </a: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Simplified secondary drive support, 1.5” steerer, new crown, secondary chain tension idler</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M</a:t>
              </a:r>
              <a:r>
                <a:rPr lang="en-US" dirty="0">
                  <a:effectLst/>
                  <a:latin typeface="Calibri" panose="020F0502020204030204" pitchFamily="34" charset="0"/>
                  <a:ea typeface="Times New Roman" panose="02020603050405020304" pitchFamily="18" charset="0"/>
                  <a:cs typeface="Calibri" panose="020F0502020204030204" pitchFamily="34" charset="0"/>
                </a:rPr>
                <a:t>y current racer, club bike and </a:t>
              </a:r>
              <a:r>
                <a:rPr lang="en-US" dirty="0">
                  <a:latin typeface="Calibri" panose="020F0502020204030204" pitchFamily="34" charset="0"/>
                  <a:ea typeface="Times New Roman" panose="02020603050405020304" pitchFamily="18" charset="0"/>
                  <a:cs typeface="Calibri" panose="020F0502020204030204" pitchFamily="34" charset="0"/>
                </a:rPr>
                <a:t>c</a:t>
              </a:r>
              <a:r>
                <a:rPr lang="en-US" dirty="0">
                  <a:effectLst/>
                  <a:latin typeface="Calibri" panose="020F0502020204030204" pitchFamily="34" charset="0"/>
                  <a:ea typeface="Times New Roman" panose="02020603050405020304" pitchFamily="18" charset="0"/>
                  <a:cs typeface="Calibri" panose="020F0502020204030204" pitchFamily="34" charset="0"/>
                </a:rPr>
                <a:t>ruiser.</a:t>
              </a: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Routine use of disk front and rear wheels.</a:t>
              </a:r>
              <a:endParaRPr lang="en-US" b="1" i="1" dirty="0"/>
            </a:p>
          </p:txBody>
        </p:sp>
      </p:grpSp>
    </p:spTree>
    <p:extLst>
      <p:ext uri="{BB962C8B-B14F-4D97-AF65-F5344CB8AC3E}">
        <p14:creationId xmlns:p14="http://schemas.microsoft.com/office/powerpoint/2010/main" val="444993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a:extLst>
              <a:ext uri="{FF2B5EF4-FFF2-40B4-BE49-F238E27FC236}">
                <a16:creationId xmlns:a16="http://schemas.microsoft.com/office/drawing/2014/main" id="{4F340B96-7977-4C6F-BD60-47C8FC13C5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12" b="48454"/>
          <a:stretch/>
        </p:blipFill>
        <p:spPr bwMode="auto">
          <a:xfrm>
            <a:off x="4515432" y="897036"/>
            <a:ext cx="4212972" cy="225670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EF23C849-D453-4C1D-A4D5-AD75F2D9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588" y="-1"/>
            <a:ext cx="5063413" cy="379558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EE6FA7C8-6269-46E8-9DE3-F91F8AC85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248" y="3144415"/>
            <a:ext cx="6105923" cy="37135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D65FDEBA-A733-48E0-8B17-8D8A371C5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67" y="11156"/>
            <a:ext cx="4752430" cy="356246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866B58-7607-4388-87E1-DD1AA7E38A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20" t="9841" r="5019" b="19800"/>
          <a:stretch/>
        </p:blipFill>
        <p:spPr bwMode="auto">
          <a:xfrm>
            <a:off x="9325" y="3153746"/>
            <a:ext cx="6105923" cy="3713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5FC12E-9E41-45BA-921C-0698BA7B387C}"/>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16</a:t>
            </a:fld>
            <a:endParaRPr lang="en-US" sz="1200" dirty="0"/>
          </a:p>
        </p:txBody>
      </p:sp>
      <p:sp>
        <p:nvSpPr>
          <p:cNvPr id="2" name="TextBox 1">
            <a:extLst>
              <a:ext uri="{FF2B5EF4-FFF2-40B4-BE49-F238E27FC236}">
                <a16:creationId xmlns:a16="http://schemas.microsoft.com/office/drawing/2014/main" id="{D0EE7F85-992F-4C9A-8CF7-D27678C66D89}"/>
              </a:ext>
            </a:extLst>
          </p:cNvPr>
          <p:cNvSpPr txBox="1"/>
          <p:nvPr/>
        </p:nvSpPr>
        <p:spPr>
          <a:xfrm>
            <a:off x="4004965" y="-26292"/>
            <a:ext cx="4212972" cy="1846659"/>
          </a:xfrm>
          <a:prstGeom prst="rect">
            <a:avLst/>
          </a:prstGeom>
          <a:solidFill>
            <a:srgbClr val="FFFFEB"/>
          </a:solidFill>
          <a:ln w="19050">
            <a:solidFill>
              <a:schemeClr val="tx1"/>
            </a:solidFill>
          </a:ln>
        </p:spPr>
        <p:txBody>
          <a:bodyPr wrap="square" rtlCol="0">
            <a:spAutoFit/>
          </a:bodyPr>
          <a:lstStyle/>
          <a:p>
            <a:pPr algn="ctr"/>
            <a:r>
              <a:rPr lang="en-US" sz="2400" b="1" i="1" dirty="0"/>
              <a:t>Prototype 5  -  P5</a:t>
            </a:r>
          </a:p>
          <a:p>
            <a:pPr marL="342900" marR="0" lvl="0" indent="-342900">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Peggy’s bike</a:t>
            </a: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Easily a</a:t>
            </a:r>
            <a:r>
              <a:rPr lang="en-US" dirty="0">
                <a:effectLst/>
                <a:latin typeface="Calibri" panose="020F0502020204030204" pitchFamily="34" charset="0"/>
                <a:ea typeface="Times New Roman" panose="02020603050405020304" pitchFamily="18" charset="0"/>
                <a:cs typeface="Calibri" panose="020F0502020204030204" pitchFamily="34" charset="0"/>
              </a:rPr>
              <a:t>djustable for rider size</a:t>
            </a:r>
          </a:p>
          <a:p>
            <a:pPr marL="342900" marR="0" lvl="0" indent="-342900">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Close reach </a:t>
            </a:r>
            <a:r>
              <a:rPr lang="en-US" dirty="0">
                <a:latin typeface="Calibri" panose="020F0502020204030204" pitchFamily="34" charset="0"/>
                <a:ea typeface="Times New Roman" panose="02020603050405020304" pitchFamily="18" charset="0"/>
                <a:cs typeface="Calibri" panose="020F0502020204030204" pitchFamily="34" charset="0"/>
              </a:rPr>
              <a:t>down tubes</a:t>
            </a: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 5k miles so far</a:t>
            </a:r>
          </a:p>
          <a:p>
            <a:pPr marL="342900" marR="0" lvl="0" indent="-342900">
              <a:spcBef>
                <a:spcPts val="0"/>
              </a:spcBef>
              <a:spcAft>
                <a:spcPts val="0"/>
              </a:spcAft>
              <a:buFont typeface="Arial" panose="020B0604020202020204" pitchFamily="34" charset="0"/>
              <a:buChar char="•"/>
            </a:pPr>
            <a:r>
              <a:rPr lang="en-US" b="1" i="1" dirty="0">
                <a:latin typeface="Calibri" panose="020F0502020204030204" pitchFamily="34" charset="0"/>
                <a:ea typeface="Times New Roman" panose="02020603050405020304" pitchFamily="18" charset="0"/>
                <a:cs typeface="Calibri" panose="020F0502020204030204" pitchFamily="34" charset="0"/>
              </a:rPr>
              <a:t>Peggy quit riding her upright bikes!</a:t>
            </a:r>
            <a:endParaRPr lang="en-US" b="1" i="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7349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5F47A0-1C70-4CF8-BB2F-EDE04F79A83C}"/>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17</a:t>
            </a:fld>
            <a:endParaRPr lang="en-US" sz="1200" dirty="0"/>
          </a:p>
        </p:txBody>
      </p:sp>
      <p:pic>
        <p:nvPicPr>
          <p:cNvPr id="7" name="Picture 6">
            <a:extLst>
              <a:ext uri="{FF2B5EF4-FFF2-40B4-BE49-F238E27FC236}">
                <a16:creationId xmlns:a16="http://schemas.microsoft.com/office/drawing/2014/main" id="{A1EE58AE-843F-4B00-B181-F421AD9A0B63}"/>
              </a:ext>
            </a:extLst>
          </p:cNvPr>
          <p:cNvPicPr>
            <a:picLocks noChangeAspect="1"/>
          </p:cNvPicPr>
          <p:nvPr/>
        </p:nvPicPr>
        <p:blipFill rotWithShape="1">
          <a:blip r:embed="rId3"/>
          <a:srcRect l="49988" t="50000"/>
          <a:stretch/>
        </p:blipFill>
        <p:spPr>
          <a:xfrm>
            <a:off x="6210748" y="3444564"/>
            <a:ext cx="6097554" cy="3429001"/>
          </a:xfrm>
          <a:prstGeom prst="rect">
            <a:avLst/>
          </a:prstGeom>
        </p:spPr>
      </p:pic>
      <p:pic>
        <p:nvPicPr>
          <p:cNvPr id="11" name="Picture 10">
            <a:extLst>
              <a:ext uri="{FF2B5EF4-FFF2-40B4-BE49-F238E27FC236}">
                <a16:creationId xmlns:a16="http://schemas.microsoft.com/office/drawing/2014/main" id="{B5BE5C50-226B-4D2D-8370-CFC9DF621FA7}"/>
              </a:ext>
            </a:extLst>
          </p:cNvPr>
          <p:cNvPicPr>
            <a:picLocks noChangeAspect="1"/>
          </p:cNvPicPr>
          <p:nvPr/>
        </p:nvPicPr>
        <p:blipFill rotWithShape="1">
          <a:blip r:embed="rId4"/>
          <a:srcRect l="57935" t="16391" r="4289" b="46545"/>
          <a:stretch/>
        </p:blipFill>
        <p:spPr>
          <a:xfrm>
            <a:off x="-42620" y="3444564"/>
            <a:ext cx="6235915" cy="3441681"/>
          </a:xfrm>
          <a:prstGeom prst="rect">
            <a:avLst/>
          </a:prstGeom>
        </p:spPr>
      </p:pic>
      <p:sp>
        <p:nvSpPr>
          <p:cNvPr id="5" name="TextBox 4">
            <a:extLst>
              <a:ext uri="{FF2B5EF4-FFF2-40B4-BE49-F238E27FC236}">
                <a16:creationId xmlns:a16="http://schemas.microsoft.com/office/drawing/2014/main" id="{ED45CA03-6DF0-4F91-8BDC-2D7E366B1C67}"/>
              </a:ext>
            </a:extLst>
          </p:cNvPr>
          <p:cNvSpPr txBox="1"/>
          <p:nvPr/>
        </p:nvSpPr>
        <p:spPr>
          <a:xfrm>
            <a:off x="3052239" y="1026391"/>
            <a:ext cx="6097554" cy="2308324"/>
          </a:xfrm>
          <a:prstGeom prst="rect">
            <a:avLst/>
          </a:prstGeom>
          <a:solidFill>
            <a:srgbClr val="FFFFEB"/>
          </a:solidFill>
          <a:ln w="19050">
            <a:solidFill>
              <a:schemeClr val="tx1"/>
            </a:solidFill>
          </a:ln>
        </p:spPr>
        <p:txBody>
          <a:bodyPr wrap="square">
            <a:spAutoFit/>
          </a:bodyPr>
          <a:lstStyle/>
          <a:p>
            <a:pPr marL="342900" marR="0" lvl="0" indent="-342900">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It is all about the magic of riding a bike.   </a:t>
            </a: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Rider is</a:t>
            </a:r>
            <a:r>
              <a:rPr lang="en-US" dirty="0">
                <a:effectLst/>
                <a:latin typeface="Calibri" panose="020F0502020204030204" pitchFamily="34" charset="0"/>
                <a:ea typeface="Times New Roman" panose="02020603050405020304" pitchFamily="18" charset="0"/>
                <a:cs typeface="Calibri" panose="020F0502020204030204" pitchFamily="34" charset="0"/>
              </a:rPr>
              <a:t> f</a:t>
            </a:r>
            <a:r>
              <a:rPr lang="en-US" dirty="0">
                <a:latin typeface="Calibri" panose="020F0502020204030204" pitchFamily="34" charset="0"/>
                <a:ea typeface="Times New Roman" panose="02020603050405020304" pitchFamily="18" charset="0"/>
                <a:cs typeface="Calibri" panose="020F0502020204030204" pitchFamily="34" charset="0"/>
              </a:rPr>
              <a:t>ully engaged, feet, hands, seat, head and heart,  as</a:t>
            </a:r>
            <a:r>
              <a:rPr lang="en-US" dirty="0">
                <a:effectLst/>
                <a:latin typeface="Calibri" panose="020F0502020204030204" pitchFamily="34" charset="0"/>
                <a:ea typeface="Times New Roman" panose="02020603050405020304" pitchFamily="18" charset="0"/>
                <a:cs typeface="Calibri" panose="020F0502020204030204" pitchFamily="34" charset="0"/>
              </a:rPr>
              <a:t> an integrated part of a high-performance machine.  </a:t>
            </a:r>
          </a:p>
          <a:p>
            <a:pPr marL="342900" indent="-34290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Performance and efficiency with comfort and safety.  </a:t>
            </a:r>
          </a:p>
          <a:p>
            <a:pPr marL="342900" indent="-34290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A joy to ride.  It moves well.  </a:t>
            </a:r>
            <a:r>
              <a:rPr lang="en-US" dirty="0">
                <a:latin typeface="Calibri" panose="020F0502020204030204" pitchFamily="34" charset="0"/>
                <a:ea typeface="Times New Roman" panose="02020603050405020304" pitchFamily="18" charset="0"/>
                <a:cs typeface="Calibri" panose="020F0502020204030204" pitchFamily="34" charset="0"/>
              </a:rPr>
              <a:t>P</a:t>
            </a:r>
            <a:r>
              <a:rPr lang="en-US" dirty="0">
                <a:effectLst/>
                <a:latin typeface="Calibri" panose="020F0502020204030204" pitchFamily="34" charset="0"/>
                <a:ea typeface="Times New Roman" panose="02020603050405020304" pitchFamily="18" charset="0"/>
                <a:cs typeface="Calibri" panose="020F0502020204030204" pitchFamily="34" charset="0"/>
              </a:rPr>
              <a:t>eople smile seeing it pass.</a:t>
            </a:r>
          </a:p>
        </p:txBody>
      </p:sp>
      <p:sp>
        <p:nvSpPr>
          <p:cNvPr id="2" name="TextBox 1">
            <a:extLst>
              <a:ext uri="{FF2B5EF4-FFF2-40B4-BE49-F238E27FC236}">
                <a16:creationId xmlns:a16="http://schemas.microsoft.com/office/drawing/2014/main" id="{D0EE7F85-992F-4C9A-8CF7-D27678C66D89}"/>
              </a:ext>
            </a:extLst>
          </p:cNvPr>
          <p:cNvSpPr txBox="1"/>
          <p:nvPr/>
        </p:nvSpPr>
        <p:spPr>
          <a:xfrm>
            <a:off x="3317543" y="77948"/>
            <a:ext cx="5567428" cy="830997"/>
          </a:xfrm>
          <a:prstGeom prst="rect">
            <a:avLst/>
          </a:prstGeom>
          <a:solidFill>
            <a:srgbClr val="FFFFEB"/>
          </a:solidFill>
          <a:ln w="19050">
            <a:solidFill>
              <a:schemeClr val="tx1"/>
            </a:solidFill>
          </a:ln>
        </p:spPr>
        <p:txBody>
          <a:bodyPr wrap="square" rtlCol="0">
            <a:spAutoFit/>
          </a:bodyPr>
          <a:lstStyle/>
          <a:p>
            <a:pPr algn="ctr"/>
            <a:r>
              <a:rPr lang="en-US" sz="2400" b="1" i="1" dirty="0"/>
              <a:t>~ 25K Miles of Riding, Touring and Racing</a:t>
            </a:r>
          </a:p>
          <a:p>
            <a:pPr algn="ctr"/>
            <a:r>
              <a:rPr lang="en-US" b="1" i="1" dirty="0"/>
              <a:t>In 2 videos and 2 pages of photos</a:t>
            </a:r>
            <a:r>
              <a:rPr lang="en-US" sz="2400" b="1" i="1" dirty="0"/>
              <a:t>  </a:t>
            </a:r>
            <a:endParaRPr lang="en-US" sz="2000" b="1" i="1" dirty="0"/>
          </a:p>
        </p:txBody>
      </p:sp>
      <p:sp>
        <p:nvSpPr>
          <p:cNvPr id="13" name="TextBox 12">
            <a:extLst>
              <a:ext uri="{FF2B5EF4-FFF2-40B4-BE49-F238E27FC236}">
                <a16:creationId xmlns:a16="http://schemas.microsoft.com/office/drawing/2014/main" id="{7BA78A50-74BB-4A4F-A023-09177BA6F0E4}"/>
              </a:ext>
            </a:extLst>
          </p:cNvPr>
          <p:cNvSpPr txBox="1"/>
          <p:nvPr/>
        </p:nvSpPr>
        <p:spPr>
          <a:xfrm>
            <a:off x="-8389" y="3192678"/>
            <a:ext cx="2622599" cy="246221"/>
          </a:xfrm>
          <a:prstGeom prst="rect">
            <a:avLst/>
          </a:prstGeom>
          <a:noFill/>
        </p:spPr>
        <p:txBody>
          <a:bodyPr wrap="square" rtlCol="0">
            <a:spAutoFit/>
          </a:bodyPr>
          <a:lstStyle/>
          <a:p>
            <a:r>
              <a:rPr lang="en-US" sz="1000" dirty="0"/>
              <a:t>Building P5 Peg First Ride</a:t>
            </a:r>
          </a:p>
        </p:txBody>
      </p:sp>
      <p:sp>
        <p:nvSpPr>
          <p:cNvPr id="14" name="TextBox 13">
            <a:extLst>
              <a:ext uri="{FF2B5EF4-FFF2-40B4-BE49-F238E27FC236}">
                <a16:creationId xmlns:a16="http://schemas.microsoft.com/office/drawing/2014/main" id="{19D8529A-1772-4CAF-BE96-BEFB12FB7156}"/>
              </a:ext>
            </a:extLst>
          </p:cNvPr>
          <p:cNvSpPr txBox="1"/>
          <p:nvPr/>
        </p:nvSpPr>
        <p:spPr>
          <a:xfrm>
            <a:off x="10863743" y="3211604"/>
            <a:ext cx="1162498" cy="246221"/>
          </a:xfrm>
          <a:prstGeom prst="rect">
            <a:avLst/>
          </a:prstGeom>
          <a:noFill/>
        </p:spPr>
        <p:txBody>
          <a:bodyPr wrap="none" rtlCol="0">
            <a:spAutoFit/>
          </a:bodyPr>
          <a:lstStyle/>
          <a:p>
            <a:r>
              <a:rPr lang="en-US" sz="1000" dirty="0"/>
              <a:t>Peg Close at Beach</a:t>
            </a:r>
          </a:p>
        </p:txBody>
      </p:sp>
    </p:spTree>
    <p:extLst>
      <p:ext uri="{BB962C8B-B14F-4D97-AF65-F5344CB8AC3E}">
        <p14:creationId xmlns:p14="http://schemas.microsoft.com/office/powerpoint/2010/main" val="126796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006A2-CBFE-46C4-9B25-A5C895D05A98}"/>
              </a:ext>
            </a:extLst>
          </p:cNvPr>
          <p:cNvPicPr>
            <a:picLocks noChangeAspect="1"/>
          </p:cNvPicPr>
          <p:nvPr/>
        </p:nvPicPr>
        <p:blipFill>
          <a:blip r:embed="rId3"/>
          <a:stretch>
            <a:fillRect/>
          </a:stretch>
        </p:blipFill>
        <p:spPr>
          <a:xfrm>
            <a:off x="58551" y="0"/>
            <a:ext cx="12074898" cy="6858000"/>
          </a:xfrm>
          <a:prstGeom prst="rect">
            <a:avLst/>
          </a:prstGeom>
        </p:spPr>
      </p:pic>
    </p:spTree>
    <p:extLst>
      <p:ext uri="{BB962C8B-B14F-4D97-AF65-F5344CB8AC3E}">
        <p14:creationId xmlns:p14="http://schemas.microsoft.com/office/powerpoint/2010/main" val="252075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F40B72-61DE-43CE-AB39-F2698E666374}"/>
              </a:ext>
            </a:extLst>
          </p:cNvPr>
          <p:cNvPicPr>
            <a:picLocks noChangeAspect="1"/>
          </p:cNvPicPr>
          <p:nvPr/>
        </p:nvPicPr>
        <p:blipFill>
          <a:blip r:embed="rId3"/>
          <a:stretch>
            <a:fillRect/>
          </a:stretch>
        </p:blipFill>
        <p:spPr>
          <a:xfrm>
            <a:off x="145026" y="0"/>
            <a:ext cx="11901948" cy="6858000"/>
          </a:xfrm>
          <a:prstGeom prst="rect">
            <a:avLst/>
          </a:prstGeom>
        </p:spPr>
      </p:pic>
    </p:spTree>
    <p:extLst>
      <p:ext uri="{BB962C8B-B14F-4D97-AF65-F5344CB8AC3E}">
        <p14:creationId xmlns:p14="http://schemas.microsoft.com/office/powerpoint/2010/main" val="84234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E7F85-992F-4C9A-8CF7-D27678C66D89}"/>
              </a:ext>
            </a:extLst>
          </p:cNvPr>
          <p:cNvSpPr txBox="1"/>
          <p:nvPr/>
        </p:nvSpPr>
        <p:spPr>
          <a:xfrm>
            <a:off x="5228288" y="230124"/>
            <a:ext cx="1582484" cy="461665"/>
          </a:xfrm>
          <a:prstGeom prst="rect">
            <a:avLst/>
          </a:prstGeom>
          <a:solidFill>
            <a:srgbClr val="FFFFEB"/>
          </a:solidFill>
          <a:ln w="19050">
            <a:solidFill>
              <a:schemeClr val="tx1"/>
            </a:solidFill>
          </a:ln>
        </p:spPr>
        <p:txBody>
          <a:bodyPr wrap="none" rtlCol="0">
            <a:spAutoFit/>
          </a:bodyPr>
          <a:lstStyle/>
          <a:p>
            <a:r>
              <a:rPr lang="en-US" sz="2400" b="1" i="1" dirty="0"/>
              <a:t>Who Am I?</a:t>
            </a:r>
          </a:p>
        </p:txBody>
      </p:sp>
      <p:sp>
        <p:nvSpPr>
          <p:cNvPr id="3" name="TextBox 2">
            <a:extLst>
              <a:ext uri="{FF2B5EF4-FFF2-40B4-BE49-F238E27FC236}">
                <a16:creationId xmlns:a16="http://schemas.microsoft.com/office/drawing/2014/main" id="{2486C621-C291-49E6-962C-B4A5999A9359}"/>
              </a:ext>
            </a:extLst>
          </p:cNvPr>
          <p:cNvSpPr txBox="1"/>
          <p:nvPr/>
        </p:nvSpPr>
        <p:spPr>
          <a:xfrm>
            <a:off x="2716414" y="797688"/>
            <a:ext cx="6484776" cy="5909310"/>
          </a:xfrm>
          <a:prstGeom prst="rect">
            <a:avLst/>
          </a:prstGeom>
          <a:solidFill>
            <a:srgbClr val="FFFFEB"/>
          </a:solidFill>
          <a:ln w="19050">
            <a:solidFill>
              <a:schemeClr val="tx1"/>
            </a:solidFill>
          </a:ln>
        </p:spPr>
        <p:txBody>
          <a:bodyPr wrap="square" rtlCol="0">
            <a:spAutoFit/>
          </a:bodyPr>
          <a:lstStyle/>
          <a:p>
            <a:pPr marL="342900" indent="-342900">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Times New Roman" panose="02020603050405020304" pitchFamily="18" charset="0"/>
                <a:cs typeface="Calibri" panose="020F0502020204030204" pitchFamily="34" charset="0"/>
              </a:rPr>
              <a:t>Retired in 2014 to develop bikes!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Professional Engineer and Systems Analyst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DoD Career:  System </a:t>
            </a:r>
            <a:r>
              <a:rPr lang="en-US" dirty="0">
                <a:latin typeface="Calibri" panose="020F0502020204030204" pitchFamily="34" charset="0"/>
                <a:ea typeface="Times New Roman" panose="02020603050405020304" pitchFamily="18" charset="0"/>
                <a:cs typeface="Calibri" panose="020F0502020204030204" pitchFamily="34" charset="0"/>
              </a:rPr>
              <a:t>Development</a:t>
            </a:r>
            <a:r>
              <a:rPr lang="en-US" dirty="0">
                <a:effectLst/>
                <a:latin typeface="Calibri" panose="020F0502020204030204" pitchFamily="34" charset="0"/>
                <a:ea typeface="Times New Roman" panose="02020603050405020304" pitchFamily="18" charset="0"/>
                <a:cs typeface="Calibri" panose="020F0502020204030204" pitchFamily="34" charset="0"/>
              </a:rPr>
              <a:t>, Test and Evaluation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rPr>
              <a:t>Conventional Bike </a:t>
            </a:r>
            <a:r>
              <a:rPr lang="en-US" dirty="0">
                <a:effectLst/>
                <a:latin typeface="Calibri" panose="020F0502020204030204" pitchFamily="34" charset="0"/>
                <a:ea typeface="Times New Roman" panose="02020603050405020304" pitchFamily="18" charset="0"/>
                <a:cs typeface="Calibri" panose="020F0502020204030204" pitchFamily="34" charset="0"/>
              </a:rPr>
              <a:t>History</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latin typeface="Calibri" panose="020F0502020204030204" pitchFamily="34" charset="0"/>
                <a:ea typeface="Calibri" panose="020F0502020204030204" pitchFamily="34" charset="0"/>
                <a:cs typeface="Times New Roman" panose="02020603050405020304" pitchFamily="18" charset="0"/>
              </a:rPr>
              <a:t>Biked to work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Peggy (wife), </a:t>
            </a:r>
            <a:r>
              <a:rPr lang="en-US" dirty="0">
                <a:latin typeface="Calibri" panose="020F0502020204030204" pitchFamily="34" charset="0"/>
                <a:ea typeface="Times New Roman" panose="02020603050405020304" pitchFamily="18" charset="0"/>
                <a:cs typeface="Calibri" panose="020F0502020204030204" pitchFamily="34" charset="0"/>
              </a:rPr>
              <a:t>kids, friends and v</a:t>
            </a:r>
            <a:r>
              <a:rPr lang="en-US" dirty="0">
                <a:effectLst/>
                <a:latin typeface="Calibri" panose="020F0502020204030204" pitchFamily="34" charset="0"/>
                <a:ea typeface="Times New Roman" panose="02020603050405020304" pitchFamily="18" charset="0"/>
                <a:cs typeface="Calibri" panose="020F0502020204030204" pitchFamily="34" charset="0"/>
              </a:rPr>
              <a:t>acation rides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Harford Velo Club - Founding M</a:t>
            </a:r>
            <a:r>
              <a:rPr lang="en-US" dirty="0">
                <a:latin typeface="Calibri" panose="020F0502020204030204" pitchFamily="34" charset="0"/>
                <a:ea typeface="Times New Roman" panose="02020603050405020304" pitchFamily="18" charset="0"/>
                <a:cs typeface="Calibri" panose="020F0502020204030204" pitchFamily="34" charset="0"/>
              </a:rPr>
              <a:t>ember </a:t>
            </a:r>
          </a:p>
          <a:p>
            <a:pPr marL="742950" lvl="1" indent="-285750">
              <a:buSzPts val="1000"/>
              <a:buFont typeface="Courier New" panose="02070309020205020404" pitchFamily="49" charset="0"/>
              <a:buChar char="o"/>
              <a:tabLst>
                <a:tab pos="914400" algn="l"/>
              </a:tabLst>
            </a:pPr>
            <a:r>
              <a:rPr lang="en-US" dirty="0">
                <a:latin typeface="Calibri" panose="020F0502020204030204" pitchFamily="34" charset="0"/>
                <a:ea typeface="Times New Roman" panose="02020603050405020304" pitchFamily="18" charset="0"/>
                <a:cs typeface="Calibri" panose="020F0502020204030204" pitchFamily="34" charset="0"/>
              </a:rPr>
              <a:t>Tandem</a:t>
            </a:r>
          </a:p>
          <a:p>
            <a:pPr marL="742950" lvl="1" indent="-285750">
              <a:buSzPts val="1000"/>
              <a:buFont typeface="Courier New" panose="02070309020205020404" pitchFamily="49" charset="0"/>
              <a:buChar char="o"/>
              <a:tabLst>
                <a:tab pos="914400" algn="l"/>
              </a:tabLst>
            </a:pPr>
            <a:r>
              <a:rPr lang="en-US" dirty="0">
                <a:latin typeface="Calibri" panose="020F0502020204030204" pitchFamily="34" charset="0"/>
                <a:ea typeface="Times New Roman" panose="02020603050405020304" pitchFamily="18" charset="0"/>
                <a:cs typeface="Calibri" panose="020F0502020204030204" pitchFamily="34" charset="0"/>
              </a:rPr>
              <a:t>Trans-Am in 2011</a:t>
            </a:r>
          </a:p>
          <a:p>
            <a:pPr lvl="1">
              <a:buSzPts val="1000"/>
              <a:tabLst>
                <a:tab pos="914400"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rPr>
              <a:t>Building – My shops have been a lifelong passion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latin typeface="Calibri" panose="020F0502020204030204" pitchFamily="34" charset="0"/>
                <a:ea typeface="Times New Roman" panose="02020603050405020304" pitchFamily="18" charset="0"/>
                <a:cs typeface="Calibri" panose="020F0502020204030204" pitchFamily="34" charset="0"/>
              </a:rPr>
              <a:t>My “Dream Shop” built in 2009</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latin typeface="Calibri" panose="020F0502020204030204" pitchFamily="34" charset="0"/>
                <a:ea typeface="Times New Roman" panose="02020603050405020304" pitchFamily="18" charset="0"/>
                <a:cs typeface="Calibri" panose="020F0502020204030204" pitchFamily="34" charset="0"/>
              </a:rPr>
              <a:t>Started with Wood, added Machine, Welding</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Calibri" panose="020F0502020204030204" pitchFamily="34" charset="0"/>
              </a:rPr>
              <a:t>Composites</a:t>
            </a:r>
          </a:p>
          <a:p>
            <a:pPr marL="742950" marR="0" lvl="1" indent="-285750">
              <a:spcBef>
                <a:spcPts val="0"/>
              </a:spcBef>
              <a:spcAft>
                <a:spcPts val="0"/>
              </a:spcAft>
              <a:buSzPts val="1000"/>
              <a:buFont typeface="Courier New" panose="02070309020205020404" pitchFamily="49" charset="0"/>
              <a:buChar char="o"/>
              <a:tabLst>
                <a:tab pos="914400" algn="l"/>
              </a:tabLst>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Recumbent Research – I needed to understand…</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Wanted to Buy Current </a:t>
            </a:r>
            <a:r>
              <a:rPr lang="en-US" i="1" u="sng" dirty="0">
                <a:latin typeface="Calibri" panose="020F0502020204030204" pitchFamily="34" charset="0"/>
                <a:ea typeface="Times New Roman" panose="02020603050405020304" pitchFamily="18" charset="0"/>
                <a:cs typeface="Calibri" panose="020F0502020204030204" pitchFamily="34" charset="0"/>
              </a:rPr>
              <a:t>and</a:t>
            </a:r>
            <a:r>
              <a:rPr lang="en-US" dirty="0">
                <a:latin typeface="Calibri" panose="020F0502020204030204" pitchFamily="34" charset="0"/>
                <a:ea typeface="Times New Roman" panose="02020603050405020304" pitchFamily="18" charset="0"/>
                <a:cs typeface="Calibri" panose="020F0502020204030204" pitchFamily="34" charset="0"/>
              </a:rPr>
              <a:t> Build New</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Studied, Traveled, Shopped, Tested, Documented</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First</a:t>
            </a:r>
            <a:r>
              <a:rPr lang="en-US" dirty="0">
                <a:effectLst/>
                <a:latin typeface="Calibri" panose="020F0502020204030204" pitchFamily="34" charset="0"/>
                <a:ea typeface="Times New Roman" panose="02020603050405020304" pitchFamily="18" charset="0"/>
                <a:cs typeface="Calibri" panose="020F0502020204030204" pitchFamily="34" charset="0"/>
              </a:rPr>
              <a:t> ride in 2014</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I did not buy…  </a:t>
            </a:r>
          </a:p>
          <a:p>
            <a:pPr marL="742950" lvl="1" indent="-285750">
              <a:buFont typeface="Courier New" panose="02070309020205020404" pitchFamily="49" charset="0"/>
              <a:buChar char="o"/>
            </a:pPr>
            <a:r>
              <a:rPr lang="en-US" b="1" i="1" dirty="0">
                <a:latin typeface="Calibri" panose="020F0502020204030204" pitchFamily="34" charset="0"/>
                <a:ea typeface="Times New Roman" panose="02020603050405020304" pitchFamily="18" charset="0"/>
                <a:cs typeface="Calibri" panose="020F0502020204030204" pitchFamily="34" charset="0"/>
              </a:rPr>
              <a:t>Peggy fell and was </a:t>
            </a:r>
            <a:r>
              <a:rPr lang="en-US" b="1" i="1" dirty="0" err="1">
                <a:latin typeface="Calibri" panose="020F0502020204030204" pitchFamily="34" charset="0"/>
                <a:ea typeface="Times New Roman" panose="02020603050405020304" pitchFamily="18" charset="0"/>
                <a:cs typeface="Calibri" panose="020F0502020204030204" pitchFamily="34" charset="0"/>
              </a:rPr>
              <a:t>kinda</a:t>
            </a:r>
            <a:r>
              <a:rPr lang="en-US" b="1" i="1" dirty="0">
                <a:latin typeface="Calibri" panose="020F0502020204030204" pitchFamily="34" charset="0"/>
                <a:ea typeface="Times New Roman" panose="02020603050405020304" pitchFamily="18" charset="0"/>
                <a:cs typeface="Calibri" panose="020F0502020204030204" pitchFamily="34" charset="0"/>
              </a:rPr>
              <a:t> done with recumbents… </a:t>
            </a:r>
            <a:endParaRPr lang="en-US" b="1" i="1" dirty="0">
              <a:effectLst/>
              <a:latin typeface="Calibri" panose="020F0502020204030204" pitchFamily="34" charset="0"/>
              <a:ea typeface="Calibri" panose="020F0502020204030204" pitchFamily="34" charset="0"/>
            </a:endParaRPr>
          </a:p>
        </p:txBody>
      </p:sp>
      <p:pic>
        <p:nvPicPr>
          <p:cNvPr id="1026" name="Picture 2">
            <a:extLst>
              <a:ext uri="{FF2B5EF4-FFF2-40B4-BE49-F238E27FC236}">
                <a16:creationId xmlns:a16="http://schemas.microsoft.com/office/drawing/2014/main" id="{26029D1E-9BF3-42B8-8246-314C75C11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594" y="85618"/>
            <a:ext cx="2897954" cy="2173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90A356-DFE9-438C-ABB8-0AC494099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97" t="32925" r="16247" b="8843"/>
          <a:stretch/>
        </p:blipFill>
        <p:spPr bwMode="auto">
          <a:xfrm>
            <a:off x="9265758" y="2250467"/>
            <a:ext cx="2808514" cy="2357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52AE46-F183-4857-870E-6CE79C6F20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61" t="29558" r="19921" b="36735"/>
          <a:stretch/>
        </p:blipFill>
        <p:spPr bwMode="auto">
          <a:xfrm>
            <a:off x="8314416" y="4684535"/>
            <a:ext cx="3877584" cy="21734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FD11D8-0342-49D7-9E91-5DC7C1C864A3}"/>
              </a:ext>
            </a:extLst>
          </p:cNvPr>
          <p:cNvSpPr txBox="1"/>
          <p:nvPr/>
        </p:nvSpPr>
        <p:spPr>
          <a:xfrm>
            <a:off x="5964393" y="6650167"/>
            <a:ext cx="263214" cy="276999"/>
          </a:xfrm>
          <a:prstGeom prst="rect">
            <a:avLst/>
          </a:prstGeom>
          <a:noFill/>
        </p:spPr>
        <p:txBody>
          <a:bodyPr wrap="square" rtlCol="0">
            <a:spAutoFit/>
          </a:bodyPr>
          <a:lstStyle/>
          <a:p>
            <a:fld id="{EB28B4BF-19A3-4A61-99A2-5E0AA80765C7}" type="slidenum">
              <a:rPr lang="en-US" sz="1200" smtClean="0"/>
              <a:t>2</a:t>
            </a:fld>
            <a:endParaRPr lang="en-US" sz="1200" dirty="0"/>
          </a:p>
        </p:txBody>
      </p:sp>
      <p:pic>
        <p:nvPicPr>
          <p:cNvPr id="1032" name="Picture 8">
            <a:extLst>
              <a:ext uri="{FF2B5EF4-FFF2-40B4-BE49-F238E27FC236}">
                <a16:creationId xmlns:a16="http://schemas.microsoft.com/office/drawing/2014/main" id="{BC08A614-A755-4A75-A966-B6A3FEF2E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0" y="4060271"/>
            <a:ext cx="2619203" cy="200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02A35F1-D6BB-4878-8C87-54C807CEB8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70" r="27641"/>
          <a:stretch/>
        </p:blipFill>
        <p:spPr bwMode="auto">
          <a:xfrm>
            <a:off x="12031" y="796952"/>
            <a:ext cx="2613602" cy="31778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E9E10E9-B874-4106-AA76-1097B07EF352}"/>
              </a:ext>
            </a:extLst>
          </p:cNvPr>
          <p:cNvSpPr txBox="1"/>
          <p:nvPr/>
        </p:nvSpPr>
        <p:spPr>
          <a:xfrm>
            <a:off x="6485" y="5973059"/>
            <a:ext cx="2766591" cy="954107"/>
          </a:xfrm>
          <a:prstGeom prst="rect">
            <a:avLst/>
          </a:prstGeom>
          <a:noFill/>
        </p:spPr>
        <p:txBody>
          <a:bodyPr wrap="none" rtlCol="0">
            <a:spAutoFit/>
          </a:bodyPr>
          <a:lstStyle/>
          <a:p>
            <a:r>
              <a:rPr lang="en-US" sz="1400" dirty="0"/>
              <a:t>Ron Thompson</a:t>
            </a:r>
          </a:p>
          <a:p>
            <a:r>
              <a:rPr lang="en-US" sz="1400" dirty="0">
                <a:hlinkClick r:id="rId8"/>
              </a:rPr>
              <a:t>ronaldathompson7641@gmail.com</a:t>
            </a:r>
            <a:endParaRPr lang="en-US" sz="1400" dirty="0"/>
          </a:p>
          <a:p>
            <a:r>
              <a:rPr lang="en-US" sz="1400" dirty="0"/>
              <a:t>(410) 734-7528 (Landline)</a:t>
            </a:r>
          </a:p>
          <a:p>
            <a:r>
              <a:rPr lang="en-US" sz="1400" dirty="0"/>
              <a:t>Harford County, Maryland</a:t>
            </a:r>
          </a:p>
        </p:txBody>
      </p:sp>
    </p:spTree>
    <p:extLst>
      <p:ext uri="{BB962C8B-B14F-4D97-AF65-F5344CB8AC3E}">
        <p14:creationId xmlns:p14="http://schemas.microsoft.com/office/powerpoint/2010/main" val="3331359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6016-DF03-452F-AB03-9E01479059CA}"/>
              </a:ext>
            </a:extLst>
          </p:cNvPr>
          <p:cNvSpPr txBox="1"/>
          <p:nvPr/>
        </p:nvSpPr>
        <p:spPr>
          <a:xfrm>
            <a:off x="128171" y="936419"/>
            <a:ext cx="7152833" cy="4939814"/>
          </a:xfrm>
          <a:prstGeom prst="rect">
            <a:avLst/>
          </a:prstGeom>
          <a:solidFill>
            <a:srgbClr val="EDF9ED"/>
          </a:solidFill>
          <a:ln>
            <a:solidFill>
              <a:schemeClr val="tx1"/>
            </a:solidFill>
          </a:ln>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Riding the G4 is great fun.  People see that it is.  They ask to buy one.</a:t>
            </a:r>
          </a:p>
          <a:p>
            <a:pPr marL="342900" indent="-34290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Easily the best Bicycle I’ve ever ridden.  </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I think the G4 could ultimately sell in upright bike quantities. </a:t>
            </a:r>
            <a:r>
              <a:rPr lang="en-US" dirty="0">
                <a:effectLst/>
                <a:latin typeface="Calibri" panose="020F0502020204030204" pitchFamily="34" charset="0"/>
                <a:ea typeface="Times New Roman" panose="02020603050405020304" pitchFamily="18" charset="0"/>
                <a:cs typeface="Calibri" panose="020F0502020204030204" pitchFamily="34" charset="0"/>
              </a:rPr>
              <a:t> </a:t>
            </a:r>
          </a:p>
          <a:p>
            <a:pPr marR="0" lvl="0">
              <a:spcBef>
                <a:spcPts val="0"/>
              </a:spcBef>
              <a:spcAft>
                <a:spcPts val="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Making it available w</a:t>
            </a:r>
            <a:r>
              <a:rPr lang="en-US" dirty="0">
                <a:effectLst/>
                <a:latin typeface="Calibri" panose="020F0502020204030204" pitchFamily="34" charset="0"/>
                <a:ea typeface="Times New Roman" panose="02020603050405020304" pitchFamily="18" charset="0"/>
                <a:cs typeface="Calibri" panose="020F0502020204030204" pitchFamily="34" charset="0"/>
              </a:rPr>
              <a:t>ill take a team. </a:t>
            </a: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50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My objectives:</a:t>
            </a:r>
            <a:endParaRPr lang="en-US" dirty="0">
              <a:effectLst/>
              <a:latin typeface="Calibri" panose="020F0502020204030204" pitchFamily="34" charset="0"/>
              <a:ea typeface="Calibri" panose="020F0502020204030204" pitchFamily="34" charset="0"/>
            </a:endParaRPr>
          </a:p>
          <a:p>
            <a:pPr marL="914400" lvl="3" indent="-342900">
              <a:buFont typeface="+mj-lt"/>
              <a:buAutoNum type="arabicPeriod"/>
            </a:pPr>
            <a:r>
              <a:rPr lang="en-US" dirty="0">
                <a:effectLst/>
                <a:latin typeface="Calibri" panose="020F0502020204030204" pitchFamily="34" charset="0"/>
                <a:ea typeface="Times New Roman" panose="02020603050405020304" pitchFamily="18" charset="0"/>
                <a:cs typeface="Calibri" panose="020F0502020204030204" pitchFamily="34" charset="0"/>
              </a:rPr>
              <a:t>Be happy!  Enjoy the prototype bikes.</a:t>
            </a:r>
          </a:p>
          <a:p>
            <a:pPr marL="914400" lvl="3" indent="-342900">
              <a:buFont typeface="+mj-lt"/>
              <a:buAutoNum type="arabicPeriod"/>
            </a:pPr>
            <a:r>
              <a:rPr lang="en-US" dirty="0">
                <a:latin typeface="Calibri" panose="020F0502020204030204" pitchFamily="34" charset="0"/>
                <a:ea typeface="Times New Roman" panose="02020603050405020304" pitchFamily="18" charset="0"/>
                <a:cs typeface="Calibri" panose="020F0502020204030204" pitchFamily="34" charset="0"/>
              </a:rPr>
              <a:t>Continue my “G4 System” development.</a:t>
            </a:r>
          </a:p>
          <a:p>
            <a:pPr marL="1371600" lvl="5" indent="-34290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A long list of projects I want to do…</a:t>
            </a:r>
          </a:p>
          <a:p>
            <a:pPr marL="1371600" lvl="5" indent="-34290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Race, Travel and Trike prototypes; Aerodynamics, Sailing, Protective and Cargo Fairings, Composites, and more… </a:t>
            </a:r>
            <a:endParaRPr lang="en-US" dirty="0">
              <a:latin typeface="Calibri" panose="020F0502020204030204" pitchFamily="34" charset="0"/>
              <a:ea typeface="Calibri" panose="020F0502020204030204" pitchFamily="34" charset="0"/>
            </a:endParaRPr>
          </a:p>
          <a:p>
            <a:pPr marL="914400" lvl="3" indent="-342900">
              <a:buFont typeface="+mj-lt"/>
              <a:buAutoNum type="arabicPeriod"/>
            </a:pPr>
            <a:r>
              <a:rPr lang="en-US" dirty="0">
                <a:latin typeface="Calibri" panose="020F0502020204030204" pitchFamily="34" charset="0"/>
                <a:ea typeface="Times New Roman" panose="02020603050405020304" pitchFamily="18" charset="0"/>
                <a:cs typeface="Calibri" panose="020F0502020204030204" pitchFamily="34" charset="0"/>
              </a:rPr>
              <a:t>Be part of the team to make the G4 available.</a:t>
            </a:r>
            <a:endParaRPr lang="en-US" dirty="0">
              <a:effectLst/>
              <a:latin typeface="Calibri" panose="020F0502020204030204" pitchFamily="34" charset="0"/>
              <a:ea typeface="Calibri" panose="020F0502020204030204" pitchFamily="34" charset="0"/>
            </a:endParaRPr>
          </a:p>
          <a:p>
            <a:pPr marL="914400" lvl="3" indent="-342900">
              <a:buFont typeface="+mj-lt"/>
              <a:buAutoNum type="arabicPeriod"/>
            </a:pPr>
            <a:r>
              <a:rPr lang="en-US" dirty="0">
                <a:latin typeface="Calibri" panose="020F0502020204030204" pitchFamily="34" charset="0"/>
                <a:ea typeface="Times New Roman" panose="02020603050405020304" pitchFamily="18" charset="0"/>
                <a:cs typeface="Calibri" panose="020F0502020204030204" pitchFamily="34" charset="0"/>
              </a:rPr>
              <a:t>Recover my investment and f</a:t>
            </a:r>
            <a:r>
              <a:rPr lang="en-US" dirty="0">
                <a:effectLst/>
                <a:latin typeface="Calibri" panose="020F0502020204030204" pitchFamily="34" charset="0"/>
                <a:ea typeface="Times New Roman" panose="02020603050405020304" pitchFamily="18" charset="0"/>
                <a:cs typeface="Calibri" panose="020F0502020204030204" pitchFamily="34" charset="0"/>
              </a:rPr>
              <a:t>und future work.</a:t>
            </a:r>
            <a:endParaRPr lang="en-US" dirty="0">
              <a:effectLst/>
              <a:latin typeface="Calibri" panose="020F0502020204030204" pitchFamily="34" charset="0"/>
              <a:ea typeface="Calibri" panose="020F0502020204030204" pitchFamily="34" charset="0"/>
            </a:endParaRPr>
          </a:p>
          <a:p>
            <a:pPr marL="914400" lvl="3" indent="-342900">
              <a:buFont typeface="+mj-lt"/>
              <a:buAutoNum type="arabicPeriod"/>
            </a:pPr>
            <a:r>
              <a:rPr lang="en-US" dirty="0">
                <a:effectLst/>
                <a:latin typeface="Calibri" panose="020F0502020204030204" pitchFamily="34" charset="0"/>
                <a:ea typeface="Times New Roman" panose="02020603050405020304" pitchFamily="18" charset="0"/>
                <a:cs typeface="Calibri" panose="020F0502020204030204" pitchFamily="34" charset="0"/>
              </a:rPr>
              <a:t>Help build a G4 Bike Community.</a:t>
            </a:r>
            <a:endParaRPr lang="en-US"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65E80919-B5CB-47A5-BDC7-B4FDB22E9A35}"/>
              </a:ext>
            </a:extLst>
          </p:cNvPr>
          <p:cNvSpPr txBox="1"/>
          <p:nvPr/>
        </p:nvSpPr>
        <p:spPr>
          <a:xfrm>
            <a:off x="-100668" y="6616624"/>
            <a:ext cx="263214" cy="276999"/>
          </a:xfrm>
          <a:prstGeom prst="rect">
            <a:avLst/>
          </a:prstGeom>
          <a:noFill/>
        </p:spPr>
        <p:txBody>
          <a:bodyPr wrap="none" rtlCol="0">
            <a:spAutoFit/>
          </a:bodyPr>
          <a:lstStyle/>
          <a:p>
            <a:fld id="{EB28B4BF-19A3-4A61-99A2-5E0AA80765C7}" type="slidenum">
              <a:rPr lang="en-US" sz="1200" smtClean="0"/>
              <a:t>20</a:t>
            </a:fld>
            <a:endParaRPr lang="en-US" sz="1200" dirty="0"/>
          </a:p>
        </p:txBody>
      </p:sp>
      <p:sp>
        <p:nvSpPr>
          <p:cNvPr id="6" name="TextBox 5">
            <a:extLst>
              <a:ext uri="{FF2B5EF4-FFF2-40B4-BE49-F238E27FC236}">
                <a16:creationId xmlns:a16="http://schemas.microsoft.com/office/drawing/2014/main" id="{FE8C6E25-9C7B-43CF-85FB-65E2B83DEA9C}"/>
              </a:ext>
            </a:extLst>
          </p:cNvPr>
          <p:cNvSpPr txBox="1"/>
          <p:nvPr/>
        </p:nvSpPr>
        <p:spPr>
          <a:xfrm>
            <a:off x="123858" y="23608"/>
            <a:ext cx="7152833" cy="830997"/>
          </a:xfrm>
          <a:prstGeom prst="rect">
            <a:avLst/>
          </a:prstGeom>
          <a:solidFill>
            <a:srgbClr val="FFFFEB"/>
          </a:solidFill>
          <a:ln>
            <a:solidFill>
              <a:schemeClr val="tx1"/>
            </a:solidFill>
          </a:ln>
        </p:spPr>
        <p:txBody>
          <a:bodyPr wrap="square">
            <a:spAutoFit/>
          </a:bodyPr>
          <a:lstStyle/>
          <a:p>
            <a:pPr algn="ctr"/>
            <a:r>
              <a:rPr lang="en-US" sz="2400" b="1" i="1" dirty="0"/>
              <a:t>What’s Next?</a:t>
            </a:r>
          </a:p>
          <a:p>
            <a:pPr marR="0" lvl="0" algn="ctr">
              <a:spcBef>
                <a:spcPts val="0"/>
              </a:spcBef>
              <a:spcAft>
                <a:spcPts val="0"/>
              </a:spcAft>
            </a:pPr>
            <a:r>
              <a:rPr lang="en-US" sz="2400" b="1" i="1" dirty="0">
                <a:effectLst/>
                <a:latin typeface="Calibri" panose="020F0502020204030204" pitchFamily="34" charset="0"/>
                <a:ea typeface="Times New Roman" panose="02020603050405020304" pitchFamily="18" charset="0"/>
                <a:cs typeface="Calibri" panose="020F0502020204030204" pitchFamily="34" charset="0"/>
              </a:rPr>
              <a:t>Can </a:t>
            </a:r>
            <a:r>
              <a:rPr lang="en-US" sz="2400" b="1" i="1" dirty="0">
                <a:latin typeface="Calibri" panose="020F0502020204030204" pitchFamily="34" charset="0"/>
                <a:ea typeface="Times New Roman" panose="02020603050405020304" pitchFamily="18" charset="0"/>
                <a:cs typeface="Calibri" panose="020F0502020204030204" pitchFamily="34" charset="0"/>
              </a:rPr>
              <a:t>the G4</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become the next mainstream bicycle?</a:t>
            </a:r>
            <a:endParaRPr lang="en-US" sz="2400" b="1" i="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2">
            <a:extLst>
              <a:ext uri="{FF2B5EF4-FFF2-40B4-BE49-F238E27FC236}">
                <a16:creationId xmlns:a16="http://schemas.microsoft.com/office/drawing/2014/main" id="{B501E50B-D077-409D-A277-BAB8351A9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 t="17986" r="2694" b="19754"/>
          <a:stretch/>
        </p:blipFill>
        <p:spPr bwMode="auto">
          <a:xfrm>
            <a:off x="7407479" y="0"/>
            <a:ext cx="4784521" cy="21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a:extLst>
              <a:ext uri="{FF2B5EF4-FFF2-40B4-BE49-F238E27FC236}">
                <a16:creationId xmlns:a16="http://schemas.microsoft.com/office/drawing/2014/main" id="{05D4838D-8688-4575-A496-D334D95DBA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 t="5167" r="-31" b="24214"/>
          <a:stretch/>
        </p:blipFill>
        <p:spPr bwMode="auto">
          <a:xfrm>
            <a:off x="7535666" y="4377367"/>
            <a:ext cx="4671229" cy="24727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DF53912E-984D-4967-80B5-467ED67ECA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176" b="10884"/>
          <a:stretch/>
        </p:blipFill>
        <p:spPr bwMode="auto">
          <a:xfrm>
            <a:off x="7535666" y="2201352"/>
            <a:ext cx="4656334" cy="2379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135D3A-B730-4A77-8A0C-97855B819317}"/>
              </a:ext>
            </a:extLst>
          </p:cNvPr>
          <p:cNvSpPr txBox="1"/>
          <p:nvPr/>
        </p:nvSpPr>
        <p:spPr>
          <a:xfrm>
            <a:off x="145589" y="5950518"/>
            <a:ext cx="7152833" cy="830997"/>
          </a:xfrm>
          <a:prstGeom prst="rect">
            <a:avLst/>
          </a:prstGeom>
          <a:solidFill>
            <a:schemeClr val="accent1">
              <a:lumMod val="50000"/>
            </a:schemeClr>
          </a:solidFill>
          <a:ln>
            <a:solidFill>
              <a:schemeClr val="tx1"/>
            </a:solidFill>
          </a:ln>
        </p:spPr>
        <p:txBody>
          <a:bodyPr wrap="square" rtlCol="0">
            <a:spAutoFit/>
          </a:bodyPr>
          <a:lstStyle/>
          <a:p>
            <a:pPr algn="ctr"/>
            <a:r>
              <a:rPr lang="en-US" sz="2400" b="1" i="1" dirty="0">
                <a:solidFill>
                  <a:schemeClr val="bg1"/>
                </a:solidFill>
              </a:rPr>
              <a:t>I do want the G4 to be commercially available.</a:t>
            </a:r>
          </a:p>
          <a:p>
            <a:pPr algn="ctr"/>
            <a:r>
              <a:rPr lang="en-US" sz="2400" b="1" i="1" dirty="0">
                <a:solidFill>
                  <a:schemeClr val="bg1"/>
                </a:solidFill>
              </a:rPr>
              <a:t>  Please contact me if you can help make that happen!</a:t>
            </a:r>
          </a:p>
        </p:txBody>
      </p:sp>
    </p:spTree>
    <p:extLst>
      <p:ext uri="{BB962C8B-B14F-4D97-AF65-F5344CB8AC3E}">
        <p14:creationId xmlns:p14="http://schemas.microsoft.com/office/powerpoint/2010/main" val="352271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55DCA-F593-4E6D-A301-EB19461177D0}"/>
              </a:ext>
            </a:extLst>
          </p:cNvPr>
          <p:cNvSpPr txBox="1"/>
          <p:nvPr/>
        </p:nvSpPr>
        <p:spPr>
          <a:xfrm>
            <a:off x="555201" y="96692"/>
            <a:ext cx="11371738" cy="830997"/>
          </a:xfrm>
          <a:prstGeom prst="rect">
            <a:avLst/>
          </a:prstGeom>
          <a:solidFill>
            <a:srgbClr val="FFFFEB"/>
          </a:solidFill>
          <a:ln>
            <a:solidFill>
              <a:schemeClr val="tx1"/>
            </a:solidFill>
          </a:ln>
        </p:spPr>
        <p:txBody>
          <a:bodyPr wrap="square" rtlCol="0">
            <a:spAutoFit/>
          </a:bodyPr>
          <a:lstStyle/>
          <a:p>
            <a:pPr algn="ctr"/>
            <a:r>
              <a:rPr lang="en-US" sz="2800" b="1" i="1" dirty="0"/>
              <a:t>Will History Repeat Itself?</a:t>
            </a:r>
          </a:p>
          <a:p>
            <a:pPr algn="ctr"/>
            <a:r>
              <a:rPr lang="en-US" sz="2000" i="1" dirty="0"/>
              <a:t>J.K. </a:t>
            </a:r>
            <a:r>
              <a:rPr lang="en-US" sz="2000" i="1" dirty="0" err="1"/>
              <a:t>Starley</a:t>
            </a:r>
            <a:r>
              <a:rPr lang="en-US" sz="2000" i="1" dirty="0"/>
              <a:t> Letter Circa 1885, on the Rover “G3-Safety Bicycle” vs. “G2-High Wheeler”</a:t>
            </a:r>
          </a:p>
        </p:txBody>
      </p:sp>
      <p:sp>
        <p:nvSpPr>
          <p:cNvPr id="11" name="TextBox 10">
            <a:extLst>
              <a:ext uri="{FF2B5EF4-FFF2-40B4-BE49-F238E27FC236}">
                <a16:creationId xmlns:a16="http://schemas.microsoft.com/office/drawing/2014/main" id="{2FC01DF2-F31F-4C1A-9A40-4A2F14F5933F}"/>
              </a:ext>
            </a:extLst>
          </p:cNvPr>
          <p:cNvSpPr txBox="1"/>
          <p:nvPr/>
        </p:nvSpPr>
        <p:spPr>
          <a:xfrm>
            <a:off x="496146" y="4866194"/>
            <a:ext cx="7876897" cy="1938992"/>
          </a:xfrm>
          <a:prstGeom prst="rect">
            <a:avLst/>
          </a:prstGeom>
          <a:solidFill>
            <a:schemeClr val="accent1">
              <a:lumMod val="50000"/>
            </a:schemeClr>
          </a:solidFill>
          <a:ln>
            <a:solidFill>
              <a:schemeClr val="tx1"/>
            </a:solidFill>
          </a:ln>
        </p:spPr>
        <p:txBody>
          <a:bodyPr wrap="square" rtlCol="0">
            <a:spAutoFit/>
          </a:bodyPr>
          <a:lstStyle/>
          <a:p>
            <a:pPr algn="ctr"/>
            <a:r>
              <a:rPr lang="en-US" sz="2400" b="1" i="1" dirty="0">
                <a:solidFill>
                  <a:schemeClr val="bg1"/>
                </a:solidFill>
              </a:rPr>
              <a:t>G4 has the same, “advantage previously unknown”</a:t>
            </a:r>
          </a:p>
          <a:p>
            <a:pPr algn="ctr"/>
            <a:r>
              <a:rPr lang="en-US" sz="2400" b="1" i="1" dirty="0">
                <a:solidFill>
                  <a:schemeClr val="bg1"/>
                </a:solidFill>
              </a:rPr>
              <a:t>and</a:t>
            </a:r>
          </a:p>
          <a:p>
            <a:pPr algn="ctr"/>
            <a:r>
              <a:rPr lang="en-US" sz="2400" b="1" i="1" dirty="0">
                <a:solidFill>
                  <a:schemeClr val="bg1"/>
                </a:solidFill>
              </a:rPr>
              <a:t> “a large percentage of unused power could be utilized” </a:t>
            </a:r>
          </a:p>
          <a:p>
            <a:pPr algn="ctr"/>
            <a:endParaRPr lang="en-US" sz="2400" b="1" i="1" dirty="0">
              <a:solidFill>
                <a:schemeClr val="bg1"/>
              </a:solidFill>
            </a:endParaRPr>
          </a:p>
          <a:p>
            <a:pPr algn="ctr"/>
            <a:r>
              <a:rPr lang="en-US" sz="2400" b="1" i="1" dirty="0">
                <a:solidFill>
                  <a:schemeClr val="bg1"/>
                </a:solidFill>
              </a:rPr>
              <a:t>Could G4 have the same “enormous success”? </a:t>
            </a:r>
          </a:p>
        </p:txBody>
      </p:sp>
      <p:sp>
        <p:nvSpPr>
          <p:cNvPr id="12" name="TextBox 11">
            <a:extLst>
              <a:ext uri="{FF2B5EF4-FFF2-40B4-BE49-F238E27FC236}">
                <a16:creationId xmlns:a16="http://schemas.microsoft.com/office/drawing/2014/main" id="{737EE7C0-1B4D-496F-96F7-E32640C0D805}"/>
              </a:ext>
            </a:extLst>
          </p:cNvPr>
          <p:cNvSpPr txBox="1"/>
          <p:nvPr/>
        </p:nvSpPr>
        <p:spPr>
          <a:xfrm>
            <a:off x="165820" y="6323009"/>
            <a:ext cx="263214" cy="276999"/>
          </a:xfrm>
          <a:prstGeom prst="rect">
            <a:avLst/>
          </a:prstGeom>
          <a:noFill/>
        </p:spPr>
        <p:txBody>
          <a:bodyPr wrap="none" rtlCol="0">
            <a:spAutoFit/>
          </a:bodyPr>
          <a:lstStyle/>
          <a:p>
            <a:fld id="{EB28B4BF-19A3-4A61-99A2-5E0AA80765C7}" type="slidenum">
              <a:rPr lang="en-US" sz="1200" smtClean="0"/>
              <a:t>21</a:t>
            </a:fld>
            <a:endParaRPr lang="en-US" sz="1200" dirty="0"/>
          </a:p>
        </p:txBody>
      </p:sp>
      <p:sp>
        <p:nvSpPr>
          <p:cNvPr id="5" name="TextBox 4">
            <a:extLst>
              <a:ext uri="{FF2B5EF4-FFF2-40B4-BE49-F238E27FC236}">
                <a16:creationId xmlns:a16="http://schemas.microsoft.com/office/drawing/2014/main" id="{611EF814-08DF-4473-B634-80C25E3D92BF}"/>
              </a:ext>
            </a:extLst>
          </p:cNvPr>
          <p:cNvSpPr txBox="1"/>
          <p:nvPr/>
        </p:nvSpPr>
        <p:spPr>
          <a:xfrm>
            <a:off x="507073" y="1016384"/>
            <a:ext cx="7876896" cy="3785652"/>
          </a:xfrm>
          <a:prstGeom prst="rect">
            <a:avLst/>
          </a:prstGeom>
          <a:solidFill>
            <a:srgbClr val="E1FFFF"/>
          </a:solidFill>
          <a:ln>
            <a:solidFill>
              <a:schemeClr val="tx1"/>
            </a:solidFill>
          </a:ln>
        </p:spPr>
        <p:txBody>
          <a:bodyPr wrap="square" rtlCol="0">
            <a:spAutoFit/>
          </a:bodyPr>
          <a:lstStyle/>
          <a:p>
            <a:r>
              <a:rPr lang="en-US" sz="3000" i="1" dirty="0"/>
              <a:t>“The Rover is absolutely the outcome of a determination to obtain advantage previously unknown in a bicycle.  We felt confident that a large percentage of unused power could be utilized if the rider were properly placed, particularly with regard to hill climbing.  In this we were not mistaken, as the enormous success of the Rover undoubtedly proves.”</a:t>
            </a:r>
          </a:p>
        </p:txBody>
      </p:sp>
      <p:pic>
        <p:nvPicPr>
          <p:cNvPr id="3" name="Picture 2">
            <a:extLst>
              <a:ext uri="{FF2B5EF4-FFF2-40B4-BE49-F238E27FC236}">
                <a16:creationId xmlns:a16="http://schemas.microsoft.com/office/drawing/2014/main" id="{E5265AFF-0422-418A-8E74-DB84C96B911C}"/>
              </a:ext>
            </a:extLst>
          </p:cNvPr>
          <p:cNvPicPr>
            <a:picLocks noChangeAspect="1"/>
          </p:cNvPicPr>
          <p:nvPr/>
        </p:nvPicPr>
        <p:blipFill>
          <a:blip r:embed="rId3"/>
          <a:stretch>
            <a:fillRect/>
          </a:stretch>
        </p:blipFill>
        <p:spPr>
          <a:xfrm>
            <a:off x="8452187" y="1008208"/>
            <a:ext cx="3550920" cy="5753100"/>
          </a:xfrm>
          <a:prstGeom prst="rect">
            <a:avLst/>
          </a:prstGeom>
        </p:spPr>
      </p:pic>
    </p:spTree>
    <p:extLst>
      <p:ext uri="{BB962C8B-B14F-4D97-AF65-F5344CB8AC3E}">
        <p14:creationId xmlns:p14="http://schemas.microsoft.com/office/powerpoint/2010/main" val="409589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F10940-F217-4BDF-8C64-45C9A1EEF291}"/>
              </a:ext>
            </a:extLst>
          </p:cNvPr>
          <p:cNvSpPr txBox="1"/>
          <p:nvPr/>
        </p:nvSpPr>
        <p:spPr>
          <a:xfrm>
            <a:off x="4150641" y="22040"/>
            <a:ext cx="3164584" cy="461665"/>
          </a:xfrm>
          <a:prstGeom prst="rect">
            <a:avLst/>
          </a:prstGeom>
          <a:solidFill>
            <a:srgbClr val="FFFFEB"/>
          </a:solidFill>
          <a:ln w="19050">
            <a:solidFill>
              <a:schemeClr val="tx1"/>
            </a:solidFill>
          </a:ln>
        </p:spPr>
        <p:txBody>
          <a:bodyPr wrap="none" rtlCol="0">
            <a:spAutoFit/>
          </a:bodyPr>
          <a:lstStyle/>
          <a:p>
            <a:r>
              <a:rPr lang="en-US" sz="2400" b="1" i="1" dirty="0"/>
              <a:t>Summary &amp; Questions?</a:t>
            </a:r>
          </a:p>
        </p:txBody>
      </p:sp>
      <p:sp>
        <p:nvSpPr>
          <p:cNvPr id="2" name="TextBox 1">
            <a:extLst>
              <a:ext uri="{FF2B5EF4-FFF2-40B4-BE49-F238E27FC236}">
                <a16:creationId xmlns:a16="http://schemas.microsoft.com/office/drawing/2014/main" id="{5D7528BC-23F7-4DEE-BF6F-F4D8BCDDE5E0}"/>
              </a:ext>
            </a:extLst>
          </p:cNvPr>
          <p:cNvSpPr txBox="1"/>
          <p:nvPr/>
        </p:nvSpPr>
        <p:spPr>
          <a:xfrm>
            <a:off x="-1291" y="5654351"/>
            <a:ext cx="3256219" cy="1200329"/>
          </a:xfrm>
          <a:prstGeom prst="rect">
            <a:avLst/>
          </a:prstGeom>
          <a:solidFill>
            <a:srgbClr val="0070C0"/>
          </a:solidFill>
          <a:ln w="19050">
            <a:solidFill>
              <a:schemeClr val="tx1"/>
            </a:solidFill>
          </a:ln>
        </p:spPr>
        <p:txBody>
          <a:bodyPr wrap="square" rtlCol="0">
            <a:spAutoFit/>
          </a:bodyPr>
          <a:lstStyle/>
          <a:p>
            <a:pPr algn="ctr"/>
            <a:r>
              <a:rPr lang="en-US" sz="2400" b="1" i="1" dirty="0">
                <a:solidFill>
                  <a:schemeClr val="bg1"/>
                </a:solidFill>
              </a:rPr>
              <a:t>The world is better when more people ride bikes.</a:t>
            </a:r>
          </a:p>
        </p:txBody>
      </p:sp>
      <p:sp>
        <p:nvSpPr>
          <p:cNvPr id="8" name="TextBox 7">
            <a:extLst>
              <a:ext uri="{FF2B5EF4-FFF2-40B4-BE49-F238E27FC236}">
                <a16:creationId xmlns:a16="http://schemas.microsoft.com/office/drawing/2014/main" id="{DB49D0B5-882B-4EEF-B4E8-BC1CA782C186}"/>
              </a:ext>
            </a:extLst>
          </p:cNvPr>
          <p:cNvSpPr txBox="1"/>
          <p:nvPr/>
        </p:nvSpPr>
        <p:spPr>
          <a:xfrm>
            <a:off x="250379" y="735375"/>
            <a:ext cx="2547257" cy="4524315"/>
          </a:xfrm>
          <a:prstGeom prst="rect">
            <a:avLst/>
          </a:prstGeom>
          <a:solidFill>
            <a:srgbClr val="FFFFEB"/>
          </a:solidFill>
          <a:ln w="19050">
            <a:solidFill>
              <a:schemeClr val="tx1"/>
            </a:solidFill>
          </a:ln>
        </p:spPr>
        <p:txBody>
          <a:bodyPr wrap="square">
            <a:spAutoFit/>
          </a:bodyPr>
          <a:lstStyle/>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 </a:t>
            </a:r>
            <a:r>
              <a:rPr lang="en-US" dirty="0">
                <a:solidFill>
                  <a:srgbClr val="333333"/>
                </a:solidFill>
                <a:latin typeface="Arial" panose="020B0604020202020204" pitchFamily="34" charset="0"/>
                <a:ea typeface="Times New Roman" panose="02020603050405020304" pitchFamily="18" charset="0"/>
              </a:rPr>
              <a:t>C</a:t>
            </a:r>
            <a:r>
              <a:rPr lang="en-US" sz="1800" dirty="0">
                <a:solidFill>
                  <a:srgbClr val="333333"/>
                </a:solidFill>
                <a:effectLst/>
                <a:latin typeface="Arial" panose="020B0604020202020204" pitchFamily="34" charset="0"/>
                <a:ea typeface="Times New Roman" panose="02020603050405020304" pitchFamily="18" charset="0"/>
              </a:rPr>
              <a:t>urrent bikes are not the right machines for what I want to do.  </a:t>
            </a:r>
          </a:p>
          <a:p>
            <a:pPr marL="0" marR="0" algn="ctr">
              <a:spcBef>
                <a:spcPts val="0"/>
              </a:spcBef>
              <a:spcAft>
                <a:spcPts val="0"/>
              </a:spcAft>
            </a:pPr>
            <a:endParaRPr lang="en-US" dirty="0">
              <a:solidFill>
                <a:srgbClr val="333333"/>
              </a:solidFill>
              <a:latin typeface="Arial" panose="020B0604020202020204" pitchFamily="34" charset="0"/>
              <a:ea typeface="Times New Roman" panose="02020603050405020304" pitchFamily="18" charset="0"/>
            </a:endParaRPr>
          </a:p>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Upright bike development has been  constrained by professional racing</a:t>
            </a:r>
            <a:r>
              <a:rPr lang="en-US" dirty="0">
                <a:solidFill>
                  <a:srgbClr val="333333"/>
                </a:solidFill>
                <a:latin typeface="Arial" panose="020B0604020202020204" pitchFamily="34" charset="0"/>
                <a:ea typeface="Times New Roman" panose="02020603050405020304" pitchFamily="18" charset="0"/>
              </a:rPr>
              <a:t>,</a:t>
            </a:r>
          </a:p>
          <a:p>
            <a:pPr marL="0" marR="0" algn="ctr">
              <a:spcBef>
                <a:spcPts val="0"/>
              </a:spcBef>
              <a:spcAft>
                <a:spcPts val="0"/>
              </a:spcAft>
            </a:pPr>
            <a:r>
              <a:rPr lang="en-US" dirty="0">
                <a:solidFill>
                  <a:srgbClr val="333333"/>
                </a:solidFill>
                <a:latin typeface="Arial" panose="020B0604020202020204" pitchFamily="34" charset="0"/>
                <a:ea typeface="Times New Roman" panose="02020603050405020304" pitchFamily="18" charset="0"/>
              </a:rPr>
              <a:t>which has kept bikes the same, to </a:t>
            </a:r>
            <a:r>
              <a:rPr lang="en-US" sz="1800" dirty="0">
                <a:solidFill>
                  <a:srgbClr val="333333"/>
                </a:solidFill>
                <a:effectLst/>
                <a:latin typeface="Arial" panose="020B0604020202020204" pitchFamily="34" charset="0"/>
                <a:ea typeface="Times New Roman" panose="02020603050405020304" pitchFamily="18" charset="0"/>
              </a:rPr>
              <a:t>compare riders and keep competition fair.  </a:t>
            </a:r>
          </a:p>
          <a:p>
            <a:pPr marL="0" marR="0" algn="ctr">
              <a:spcBef>
                <a:spcPts val="0"/>
              </a:spcBef>
              <a:spcAft>
                <a:spcPts val="0"/>
              </a:spcAft>
            </a:pPr>
            <a:endParaRPr lang="en-US" dirty="0">
              <a:solidFill>
                <a:srgbClr val="333333"/>
              </a:solidFill>
              <a:latin typeface="Arial" panose="020B0604020202020204" pitchFamily="34" charset="0"/>
              <a:ea typeface="Times New Roman" panose="02020603050405020304" pitchFamily="18" charset="0"/>
            </a:endParaRPr>
          </a:p>
          <a:p>
            <a:pPr marL="0" marR="0" algn="ctr">
              <a:spcBef>
                <a:spcPts val="0"/>
              </a:spcBef>
              <a:spcAft>
                <a:spcPts val="0"/>
              </a:spcAft>
            </a:pPr>
            <a:r>
              <a:rPr lang="en-US" dirty="0">
                <a:solidFill>
                  <a:srgbClr val="333333"/>
                </a:solidFill>
                <a:latin typeface="Arial" panose="020B0604020202020204" pitchFamily="34" charset="0"/>
                <a:ea typeface="Times New Roman" panose="02020603050405020304" pitchFamily="18" charset="0"/>
              </a:rPr>
              <a:t>I</a:t>
            </a:r>
            <a:r>
              <a:rPr lang="en-US" sz="1800" dirty="0">
                <a:solidFill>
                  <a:srgbClr val="333333"/>
                </a:solidFill>
                <a:effectLst/>
                <a:latin typeface="Arial" panose="020B0604020202020204" pitchFamily="34" charset="0"/>
                <a:ea typeface="Times New Roman" panose="02020603050405020304" pitchFamily="18" charset="0"/>
              </a:rPr>
              <a:t>mportant and worth doing.  But not what I want...</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F5F75CC-769D-459B-8B8F-3A14598696E2}"/>
              </a:ext>
            </a:extLst>
          </p:cNvPr>
          <p:cNvSpPr txBox="1"/>
          <p:nvPr/>
        </p:nvSpPr>
        <p:spPr>
          <a:xfrm>
            <a:off x="8923189" y="737650"/>
            <a:ext cx="2927561" cy="4524315"/>
          </a:xfrm>
          <a:prstGeom prst="rect">
            <a:avLst/>
          </a:prstGeom>
          <a:solidFill>
            <a:srgbClr val="FFFFEB"/>
          </a:solidFill>
          <a:ln w="19050">
            <a:solidFill>
              <a:schemeClr val="tx1"/>
            </a:solidFill>
          </a:ln>
        </p:spPr>
        <p:txBody>
          <a:bodyPr wrap="square">
            <a:spAutoFit/>
          </a:bodyPr>
          <a:lstStyle/>
          <a:p>
            <a:pPr algn="ctr"/>
            <a:r>
              <a:rPr lang="en-US" sz="1800" dirty="0">
                <a:solidFill>
                  <a:srgbClr val="333333"/>
                </a:solidFill>
                <a:effectLst/>
                <a:latin typeface="Arial" panose="020B0604020202020204" pitchFamily="34" charset="0"/>
                <a:ea typeface="Times New Roman" panose="02020603050405020304" pitchFamily="18" charset="0"/>
              </a:rPr>
              <a:t>  I want full engagement,</a:t>
            </a:r>
            <a:r>
              <a:rPr lang="en-US" dirty="0">
                <a:solidFill>
                  <a:srgbClr val="333333"/>
                </a:solidFill>
                <a:latin typeface="Arial" panose="020B0604020202020204" pitchFamily="34" charset="0"/>
                <a:ea typeface="Times New Roman" panose="02020603050405020304" pitchFamily="18" charset="0"/>
              </a:rPr>
              <a:t> integrated as part of an efficient, </a:t>
            </a:r>
            <a:r>
              <a:rPr lang="en-US" sz="1800" dirty="0">
                <a:solidFill>
                  <a:srgbClr val="333333"/>
                </a:solidFill>
                <a:effectLst/>
                <a:latin typeface="Arial" panose="020B0604020202020204" pitchFamily="34" charset="0"/>
                <a:ea typeface="Times New Roman" panose="02020603050405020304" pitchFamily="18" charset="0"/>
              </a:rPr>
              <a:t>high-performance machine, with comfort and safety</a:t>
            </a:r>
            <a:r>
              <a:rPr lang="en-US" dirty="0">
                <a:solidFill>
                  <a:srgbClr val="333333"/>
                </a:solidFill>
                <a:latin typeface="Arial" panose="020B0604020202020204" pitchFamily="34" charset="0"/>
                <a:ea typeface="Times New Roman" panose="02020603050405020304" pitchFamily="18" charset="0"/>
              </a:rPr>
              <a:t>.</a:t>
            </a:r>
            <a:endParaRPr lang="en-US" sz="1800" dirty="0">
              <a:solidFill>
                <a:srgbClr val="333333"/>
              </a:solidFill>
              <a:effectLst/>
              <a:latin typeface="Arial" panose="020B0604020202020204" pitchFamily="34" charset="0"/>
              <a:ea typeface="Times New Roman" panose="02020603050405020304" pitchFamily="18" charset="0"/>
            </a:endParaRPr>
          </a:p>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algn="ctr"/>
            <a:r>
              <a:rPr lang="en-US" sz="1800" dirty="0">
                <a:solidFill>
                  <a:srgbClr val="333333"/>
                </a:solidFill>
                <a:effectLst/>
                <a:latin typeface="Arial" panose="020B0604020202020204" pitchFamily="34" charset="0"/>
                <a:ea typeface="Times New Roman" panose="02020603050405020304" pitchFamily="18" charset="0"/>
              </a:rPr>
              <a:t>  I want the best </a:t>
            </a:r>
            <a:r>
              <a:rPr lang="en-US" dirty="0">
                <a:solidFill>
                  <a:srgbClr val="333333"/>
                </a:solidFill>
                <a:latin typeface="Arial" panose="020B0604020202020204" pitchFamily="34" charset="0"/>
                <a:ea typeface="Times New Roman" panose="02020603050405020304" pitchFamily="18" charset="0"/>
              </a:rPr>
              <a:t>machine</a:t>
            </a:r>
            <a:r>
              <a:rPr lang="en-US" sz="1800" dirty="0">
                <a:solidFill>
                  <a:srgbClr val="333333"/>
                </a:solidFill>
                <a:effectLst/>
                <a:latin typeface="Arial" panose="020B0604020202020204" pitchFamily="34" charset="0"/>
                <a:ea typeface="Times New Roman" panose="02020603050405020304" pitchFamily="18" charset="0"/>
              </a:rPr>
              <a:t> for S</a:t>
            </a:r>
            <a:r>
              <a:rPr lang="en-US" dirty="0">
                <a:solidFill>
                  <a:srgbClr val="333333"/>
                </a:solidFill>
                <a:latin typeface="Arial" panose="020B0604020202020204" pitchFamily="34" charset="0"/>
                <a:ea typeface="Times New Roman" panose="02020603050405020304" pitchFamily="18" charset="0"/>
              </a:rPr>
              <a:t>port Touring</a:t>
            </a:r>
            <a:r>
              <a:rPr lang="en-US" sz="1800" dirty="0">
                <a:solidFill>
                  <a:srgbClr val="333333"/>
                </a:solidFill>
                <a:effectLst/>
                <a:latin typeface="Arial" panose="020B0604020202020204" pitchFamily="34" charset="0"/>
                <a:ea typeface="Times New Roman" panose="02020603050405020304" pitchFamily="18" charset="0"/>
              </a:rPr>
              <a:t>.  Even if it is different.  Sometimes different is better.</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  The G4 is a better bicycle for people like me.  </a:t>
            </a:r>
          </a:p>
          <a:p>
            <a:pPr marL="0" marR="0" algn="ctr">
              <a:spcBef>
                <a:spcPts val="0"/>
              </a:spcBef>
              <a:spcAft>
                <a:spcPts val="0"/>
              </a:spcAft>
            </a:pPr>
            <a:endParaRPr lang="en-US" dirty="0">
              <a:solidFill>
                <a:srgbClr val="333333"/>
              </a:solidFill>
              <a:latin typeface="Arial" panose="020B0604020202020204" pitchFamily="34" charset="0"/>
              <a:ea typeface="Times New Roman" panose="02020603050405020304" pitchFamily="18" charset="0"/>
            </a:endParaRPr>
          </a:p>
          <a:p>
            <a:pPr marL="0" marR="0" algn="ctr">
              <a:spcBef>
                <a:spcPts val="0"/>
              </a:spcBef>
              <a:spcAft>
                <a:spcPts val="0"/>
              </a:spcAft>
            </a:pPr>
            <a:r>
              <a:rPr lang="en-US" sz="1800" dirty="0">
                <a:solidFill>
                  <a:srgbClr val="333333"/>
                </a:solidFill>
                <a:effectLst/>
                <a:latin typeface="Arial" panose="020B0604020202020204" pitchFamily="34" charset="0"/>
                <a:ea typeface="Times New Roman" panose="02020603050405020304" pitchFamily="18" charset="0"/>
              </a:rPr>
              <a:t>And, in this respect, I don’t think I’m unusual.  </a:t>
            </a:r>
            <a:endParaRPr lang="en-US" dirty="0"/>
          </a:p>
        </p:txBody>
      </p:sp>
      <p:sp>
        <p:nvSpPr>
          <p:cNvPr id="14" name="TextBox 13">
            <a:extLst>
              <a:ext uri="{FF2B5EF4-FFF2-40B4-BE49-F238E27FC236}">
                <a16:creationId xmlns:a16="http://schemas.microsoft.com/office/drawing/2014/main" id="{0502BF6F-5BBE-4950-8E42-0FA5E4968E3E}"/>
              </a:ext>
            </a:extLst>
          </p:cNvPr>
          <p:cNvSpPr txBox="1"/>
          <p:nvPr/>
        </p:nvSpPr>
        <p:spPr>
          <a:xfrm>
            <a:off x="8581938" y="5656313"/>
            <a:ext cx="3610062" cy="1200329"/>
          </a:xfrm>
          <a:prstGeom prst="rect">
            <a:avLst/>
          </a:prstGeom>
          <a:solidFill>
            <a:srgbClr val="0070C0"/>
          </a:solidFill>
          <a:ln w="19050">
            <a:solidFill>
              <a:schemeClr val="tx1"/>
            </a:solidFill>
          </a:ln>
        </p:spPr>
        <p:txBody>
          <a:bodyPr wrap="square" rtlCol="0">
            <a:spAutoFit/>
          </a:bodyPr>
          <a:lstStyle/>
          <a:p>
            <a:r>
              <a:rPr lang="en-US" b="1" i="1" dirty="0">
                <a:solidFill>
                  <a:schemeClr val="bg1"/>
                </a:solidFill>
              </a:rPr>
              <a:t>Ron Thompson</a:t>
            </a:r>
          </a:p>
          <a:p>
            <a:r>
              <a:rPr lang="en-US" b="1" i="1" dirty="0">
                <a:solidFill>
                  <a:schemeClr val="bg1"/>
                </a:solidFill>
              </a:rPr>
              <a:t>ronaldathompson7641@gmail.com</a:t>
            </a:r>
          </a:p>
          <a:p>
            <a:r>
              <a:rPr lang="en-US" b="1" i="1" dirty="0">
                <a:solidFill>
                  <a:schemeClr val="bg1"/>
                </a:solidFill>
              </a:rPr>
              <a:t>(410) 734-7528 (Landline)</a:t>
            </a:r>
          </a:p>
          <a:p>
            <a:r>
              <a:rPr lang="en-US" b="1" i="1" dirty="0">
                <a:solidFill>
                  <a:schemeClr val="bg1"/>
                </a:solidFill>
              </a:rPr>
              <a:t>Harford County, Maryland </a:t>
            </a:r>
          </a:p>
        </p:txBody>
      </p:sp>
      <p:sp>
        <p:nvSpPr>
          <p:cNvPr id="10" name="TextBox 9">
            <a:extLst>
              <a:ext uri="{FF2B5EF4-FFF2-40B4-BE49-F238E27FC236}">
                <a16:creationId xmlns:a16="http://schemas.microsoft.com/office/drawing/2014/main" id="{699E5866-6E1A-4F52-96DC-62129F5E98A9}"/>
              </a:ext>
            </a:extLst>
          </p:cNvPr>
          <p:cNvSpPr txBox="1"/>
          <p:nvPr/>
        </p:nvSpPr>
        <p:spPr>
          <a:xfrm>
            <a:off x="-75501" y="6641791"/>
            <a:ext cx="263214" cy="276999"/>
          </a:xfrm>
          <a:prstGeom prst="rect">
            <a:avLst/>
          </a:prstGeom>
          <a:noFill/>
        </p:spPr>
        <p:txBody>
          <a:bodyPr wrap="none" rtlCol="0">
            <a:spAutoFit/>
          </a:bodyPr>
          <a:lstStyle/>
          <a:p>
            <a:fld id="{EB28B4BF-19A3-4A61-99A2-5E0AA80765C7}" type="slidenum">
              <a:rPr lang="en-US" sz="1200" smtClean="0"/>
              <a:t>22</a:t>
            </a:fld>
            <a:endParaRPr lang="en-US" sz="1200" dirty="0"/>
          </a:p>
        </p:txBody>
      </p:sp>
      <p:pic>
        <p:nvPicPr>
          <p:cNvPr id="3" name="Picture 2">
            <a:extLst>
              <a:ext uri="{FF2B5EF4-FFF2-40B4-BE49-F238E27FC236}">
                <a16:creationId xmlns:a16="http://schemas.microsoft.com/office/drawing/2014/main" id="{5851F24A-23F7-427D-97AF-9978F48C6610}"/>
              </a:ext>
            </a:extLst>
          </p:cNvPr>
          <p:cNvPicPr>
            <a:picLocks noChangeAspect="1"/>
          </p:cNvPicPr>
          <p:nvPr/>
        </p:nvPicPr>
        <p:blipFill>
          <a:blip r:embed="rId3"/>
          <a:stretch>
            <a:fillRect/>
          </a:stretch>
        </p:blipFill>
        <p:spPr>
          <a:xfrm>
            <a:off x="3752850" y="640080"/>
            <a:ext cx="4686300" cy="5577840"/>
          </a:xfrm>
          <a:prstGeom prst="rect">
            <a:avLst/>
          </a:prstGeom>
        </p:spPr>
      </p:pic>
    </p:spTree>
    <p:extLst>
      <p:ext uri="{BB962C8B-B14F-4D97-AF65-F5344CB8AC3E}">
        <p14:creationId xmlns:p14="http://schemas.microsoft.com/office/powerpoint/2010/main" val="24908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BF4B5C9-0644-4A1E-9A4C-050EF6C38B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48" r="-1" b="34464"/>
          <a:stretch/>
        </p:blipFill>
        <p:spPr bwMode="auto">
          <a:xfrm>
            <a:off x="1" y="16788"/>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15334-FBDD-41F7-BA4C-5374605AB638}"/>
              </a:ext>
            </a:extLst>
          </p:cNvPr>
          <p:cNvSpPr txBox="1"/>
          <p:nvPr/>
        </p:nvSpPr>
        <p:spPr>
          <a:xfrm>
            <a:off x="-25167" y="6633402"/>
            <a:ext cx="263214" cy="276999"/>
          </a:xfrm>
          <a:prstGeom prst="rect">
            <a:avLst/>
          </a:prstGeom>
          <a:noFill/>
        </p:spPr>
        <p:txBody>
          <a:bodyPr wrap="none" rtlCol="0">
            <a:spAutoFit/>
          </a:bodyPr>
          <a:lstStyle/>
          <a:p>
            <a:fld id="{EB28B4BF-19A3-4A61-99A2-5E0AA80765C7}" type="slidenum">
              <a:rPr lang="en-US" sz="1200" smtClean="0"/>
              <a:t>23</a:t>
            </a:fld>
            <a:endParaRPr lang="en-US" sz="1200" dirty="0"/>
          </a:p>
        </p:txBody>
      </p:sp>
      <p:sp>
        <p:nvSpPr>
          <p:cNvPr id="10" name="TextBox 9">
            <a:extLst>
              <a:ext uri="{FF2B5EF4-FFF2-40B4-BE49-F238E27FC236}">
                <a16:creationId xmlns:a16="http://schemas.microsoft.com/office/drawing/2014/main" id="{BFFBB940-FFB3-4B66-BDB7-CF3A328CC5E7}"/>
              </a:ext>
            </a:extLst>
          </p:cNvPr>
          <p:cNvSpPr txBox="1"/>
          <p:nvPr/>
        </p:nvSpPr>
        <p:spPr>
          <a:xfrm>
            <a:off x="7199821" y="932162"/>
            <a:ext cx="4922520" cy="5055230"/>
          </a:xfrm>
          <a:prstGeom prst="rect">
            <a:avLst/>
          </a:prstGeom>
          <a:noFill/>
        </p:spPr>
        <p:txBody>
          <a:bodyPr wrap="square">
            <a:spAutoFit/>
          </a:bodyPr>
          <a:lstStyle/>
          <a:p>
            <a:pPr algn="ctr"/>
            <a:r>
              <a:rPr lang="en-US" sz="2400" b="1" i="1">
                <a:ea typeface="+mj-ea"/>
                <a:cs typeface="+mj-cs"/>
              </a:rPr>
              <a:t>Potential Follow-on Topics</a:t>
            </a:r>
          </a:p>
          <a:p>
            <a:pPr algn="ctr"/>
            <a:r>
              <a:rPr lang="en-US" i="1">
                <a:ea typeface="+mj-ea"/>
                <a:cs typeface="+mj-cs"/>
              </a:rPr>
              <a:t>(Too much for today…)</a:t>
            </a:r>
          </a:p>
          <a:p>
            <a:endParaRPr lang="en-US" sz="1400" i="1">
              <a:latin typeface="+mj-lt"/>
              <a:ea typeface="+mj-ea"/>
              <a:cs typeface="+mj-cs"/>
            </a:endParaRPr>
          </a:p>
          <a:p>
            <a:pPr marL="285750" indent="-285750">
              <a:spcAft>
                <a:spcPts val="2100"/>
              </a:spcAft>
              <a:buFont typeface="Arial" panose="020B0604020202020204" pitchFamily="34" charset="0"/>
              <a:buChar char="•"/>
            </a:pPr>
            <a:r>
              <a:rPr lang="en-US"/>
              <a:t>Build Process and the Shop</a:t>
            </a:r>
          </a:p>
          <a:p>
            <a:pPr marL="285750" indent="-285750">
              <a:spcAft>
                <a:spcPts val="2100"/>
              </a:spcAft>
              <a:buFont typeface="Arial" panose="020B0604020202020204" pitchFamily="34" charset="0"/>
              <a:buChar char="•"/>
            </a:pPr>
            <a:r>
              <a:rPr lang="en-US"/>
              <a:t>G4 Fairings, Aerodynamics and Sailing</a:t>
            </a:r>
          </a:p>
          <a:p>
            <a:pPr marL="285750" indent="-285750">
              <a:spcAft>
                <a:spcPts val="2100"/>
              </a:spcAft>
              <a:buFont typeface="Arial" panose="020B0604020202020204" pitchFamily="34" charset="0"/>
              <a:buChar char="•"/>
            </a:pPr>
            <a:r>
              <a:rPr lang="en-US"/>
              <a:t>System Engineering and Patent Processes</a:t>
            </a:r>
          </a:p>
          <a:p>
            <a:pPr marL="285750" indent="-285750">
              <a:spcAft>
                <a:spcPts val="2100"/>
              </a:spcAft>
              <a:buFont typeface="Arial" panose="020B0604020202020204" pitchFamily="34" charset="0"/>
              <a:buChar char="•"/>
            </a:pPr>
            <a:r>
              <a:rPr lang="en-US"/>
              <a:t>G4 in Mixed Group Rides</a:t>
            </a:r>
          </a:p>
          <a:p>
            <a:pPr marL="285750" indent="-285750">
              <a:spcAft>
                <a:spcPts val="2100"/>
              </a:spcAft>
              <a:buFont typeface="Arial" panose="020B0604020202020204" pitchFamily="34" charset="0"/>
              <a:buChar char="•"/>
            </a:pPr>
            <a:r>
              <a:rPr lang="en-US"/>
              <a:t>G4 “Road Racer” (vice current “Sport Tour”) </a:t>
            </a:r>
          </a:p>
          <a:p>
            <a:pPr marL="285750" indent="-285750">
              <a:spcAft>
                <a:spcPts val="2100"/>
              </a:spcAft>
              <a:buFont typeface="Arial" panose="020B0604020202020204" pitchFamily="34" charset="0"/>
              <a:buChar char="•"/>
            </a:pPr>
            <a:r>
              <a:rPr lang="en-US"/>
              <a:t>G4 Travel Bike</a:t>
            </a:r>
          </a:p>
          <a:p>
            <a:pPr marL="285750" indent="-285750">
              <a:spcAft>
                <a:spcPts val="2100"/>
              </a:spcAft>
              <a:buFont typeface="Arial" panose="020B0604020202020204" pitchFamily="34" charset="0"/>
              <a:buChar char="•"/>
            </a:pPr>
            <a:r>
              <a:rPr lang="en-US"/>
              <a:t>G4 Delta Trikes</a:t>
            </a:r>
          </a:p>
          <a:p>
            <a:pPr marL="285750" indent="-285750">
              <a:spcAft>
                <a:spcPts val="2100"/>
              </a:spcAft>
              <a:buFont typeface="Arial" panose="020B0604020202020204" pitchFamily="34" charset="0"/>
              <a:buChar char="•"/>
            </a:pPr>
            <a:r>
              <a:rPr lang="en-US"/>
              <a:t>G4 vice Upright vice Recumbent</a:t>
            </a:r>
            <a:endParaRPr lang="en-US" b="1" i="1" dirty="0"/>
          </a:p>
        </p:txBody>
      </p:sp>
    </p:spTree>
    <p:extLst>
      <p:ext uri="{BB962C8B-B14F-4D97-AF65-F5344CB8AC3E}">
        <p14:creationId xmlns:p14="http://schemas.microsoft.com/office/powerpoint/2010/main" val="66130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E7F85-992F-4C9A-8CF7-D27678C66D89}"/>
              </a:ext>
            </a:extLst>
          </p:cNvPr>
          <p:cNvSpPr txBox="1"/>
          <p:nvPr/>
        </p:nvSpPr>
        <p:spPr>
          <a:xfrm>
            <a:off x="4897627" y="95410"/>
            <a:ext cx="2396746" cy="461665"/>
          </a:xfrm>
          <a:prstGeom prst="rect">
            <a:avLst/>
          </a:prstGeom>
          <a:solidFill>
            <a:srgbClr val="FFFFEB"/>
          </a:solidFill>
          <a:ln w="19050">
            <a:solidFill>
              <a:schemeClr val="tx1"/>
            </a:solidFill>
          </a:ln>
        </p:spPr>
        <p:txBody>
          <a:bodyPr wrap="none" rtlCol="0">
            <a:spAutoFit/>
          </a:bodyPr>
          <a:lstStyle/>
          <a:p>
            <a:pPr algn="ctr"/>
            <a:r>
              <a:rPr lang="en-US" sz="2400" b="1" i="1" dirty="0"/>
              <a:t>The Five G4 Bikes</a:t>
            </a:r>
          </a:p>
        </p:txBody>
      </p:sp>
      <p:sp>
        <p:nvSpPr>
          <p:cNvPr id="3" name="TextBox 2">
            <a:extLst>
              <a:ext uri="{FF2B5EF4-FFF2-40B4-BE49-F238E27FC236}">
                <a16:creationId xmlns:a16="http://schemas.microsoft.com/office/drawing/2014/main" id="{2486C621-C291-49E6-962C-B4A5999A9359}"/>
              </a:ext>
            </a:extLst>
          </p:cNvPr>
          <p:cNvSpPr txBox="1"/>
          <p:nvPr/>
        </p:nvSpPr>
        <p:spPr>
          <a:xfrm>
            <a:off x="3686876" y="766001"/>
            <a:ext cx="5309546" cy="369332"/>
          </a:xfrm>
          <a:prstGeom prst="rect">
            <a:avLst/>
          </a:prstGeom>
          <a:noFill/>
        </p:spPr>
        <p:txBody>
          <a:bodyPr wrap="square" rtlCol="0">
            <a:spAutoFit/>
          </a:bodyPr>
          <a:lstStyle/>
          <a:p>
            <a:pPr marL="285750" indent="-285750">
              <a:buSzPts val="1000"/>
              <a:buFont typeface="Arial" panose="020B0604020202020204" pitchFamily="34" charset="0"/>
              <a:buChar char="•"/>
              <a:tabLst>
                <a:tab pos="914400" algn="l"/>
              </a:tabLst>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2BE4DEAC-0435-4810-98E5-BB3E09ED5DBC}"/>
              </a:ext>
            </a:extLst>
          </p:cNvPr>
          <p:cNvSpPr txBox="1"/>
          <p:nvPr/>
        </p:nvSpPr>
        <p:spPr>
          <a:xfrm>
            <a:off x="-25167" y="6625013"/>
            <a:ext cx="263214" cy="276999"/>
          </a:xfrm>
          <a:prstGeom prst="rect">
            <a:avLst/>
          </a:prstGeom>
          <a:noFill/>
        </p:spPr>
        <p:txBody>
          <a:bodyPr wrap="none" rtlCol="0">
            <a:spAutoFit/>
          </a:bodyPr>
          <a:lstStyle/>
          <a:p>
            <a:fld id="{EB28B4BF-19A3-4A61-99A2-5E0AA80765C7}" type="slidenum">
              <a:rPr lang="en-US" sz="1200" smtClean="0"/>
              <a:t>3</a:t>
            </a:fld>
            <a:endParaRPr lang="en-US" sz="1200" dirty="0"/>
          </a:p>
        </p:txBody>
      </p:sp>
      <p:sp>
        <p:nvSpPr>
          <p:cNvPr id="8" name="TextBox 7">
            <a:extLst>
              <a:ext uri="{FF2B5EF4-FFF2-40B4-BE49-F238E27FC236}">
                <a16:creationId xmlns:a16="http://schemas.microsoft.com/office/drawing/2014/main" id="{B859FE5F-8395-4D33-A937-8999DC423C90}"/>
              </a:ext>
            </a:extLst>
          </p:cNvPr>
          <p:cNvSpPr txBox="1"/>
          <p:nvPr/>
        </p:nvSpPr>
        <p:spPr>
          <a:xfrm>
            <a:off x="3970179" y="686353"/>
            <a:ext cx="4247483" cy="5355312"/>
          </a:xfrm>
          <a:prstGeom prst="rect">
            <a:avLst/>
          </a:prstGeom>
          <a:solidFill>
            <a:srgbClr val="FFFFEB"/>
          </a:solidFill>
          <a:ln w="19050">
            <a:solidFill>
              <a:schemeClr val="tx1"/>
            </a:solidFill>
          </a:ln>
        </p:spPr>
        <p:txBody>
          <a:bodyPr wrap="square" rtlCol="0">
            <a:spAutoFit/>
          </a:bodyPr>
          <a:lstStyle/>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Started building Bikes in 2014</a:t>
            </a:r>
          </a:p>
          <a:p>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Wanted comfort, speed, &amp; safety for “Road Touring”.  Also wanted fairings for speed, protection and cargo. </a:t>
            </a:r>
          </a:p>
          <a:p>
            <a:endParaRPr lang="en-US" b="1" i="1" dirty="0">
              <a:latin typeface="Calibri" panose="020F0502020204030204" pitchFamily="34" charset="0"/>
              <a:ea typeface="Times New Roman" panose="02020603050405020304" pitchFamily="18" charset="0"/>
              <a:cs typeface="Calibri" panose="020F0502020204030204" pitchFamily="34" charset="0"/>
            </a:endParaRPr>
          </a:p>
          <a:p>
            <a:pPr algn="ctr"/>
            <a:r>
              <a:rPr lang="en-US" b="1" i="1" dirty="0">
                <a:latin typeface="Calibri" panose="020F0502020204030204" pitchFamily="34" charset="0"/>
                <a:ea typeface="Times New Roman" panose="02020603050405020304" pitchFamily="18" charset="0"/>
                <a:cs typeface="Calibri" panose="020F0502020204030204" pitchFamily="34" charset="0"/>
              </a:rPr>
              <a:t>Had no thought of hand power input…</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“Developmental P</a:t>
            </a:r>
            <a:r>
              <a:rPr lang="en-US" dirty="0">
                <a:effectLst/>
                <a:latin typeface="Calibri" panose="020F0502020204030204" pitchFamily="34" charset="0"/>
                <a:ea typeface="Times New Roman" panose="02020603050405020304" pitchFamily="18" charset="0"/>
                <a:cs typeface="Calibri" panose="020F0502020204030204" pitchFamily="34" charset="0"/>
              </a:rPr>
              <a:t>rototypes” P1 to P5  </a:t>
            </a:r>
          </a:p>
          <a:p>
            <a:pPr marL="285750" indent="-285750">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P1  -  Spring 2015 – </a:t>
            </a:r>
            <a:r>
              <a:rPr lang="en-US" b="1" i="1" dirty="0">
                <a:latin typeface="Calibri" panose="020F0502020204030204" pitchFamily="34" charset="0"/>
                <a:cs typeface="Calibri" panose="020F0502020204030204" pitchFamily="34" charset="0"/>
              </a:rPr>
              <a:t>Manage PFF!</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P2  -  Spring 2016 – </a:t>
            </a:r>
            <a:r>
              <a:rPr lang="en-US" b="1" i="1" dirty="0">
                <a:latin typeface="Calibri" panose="020F0502020204030204" pitchFamily="34" charset="0"/>
                <a:cs typeface="Calibri" panose="020F0502020204030204" pitchFamily="34" charset="0"/>
              </a:rPr>
              <a:t>Manage PFF??</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P3  -  Spring 2018 – </a:t>
            </a:r>
            <a:r>
              <a:rPr lang="en-US" b="1" i="1" dirty="0">
                <a:latin typeface="Calibri" panose="020F0502020204030204" pitchFamily="34" charset="0"/>
                <a:cs typeface="Calibri" panose="020F0502020204030204" pitchFamily="34" charset="0"/>
              </a:rPr>
              <a:t>Hand Power!</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P4  -  Spring 2019 - </a:t>
            </a:r>
            <a:r>
              <a:rPr lang="en-US" i="1" dirty="0">
                <a:latin typeface="Calibri" panose="020F0502020204030204" pitchFamily="34" charset="0"/>
                <a:cs typeface="Calibri" panose="020F0502020204030204" pitchFamily="34" charset="0"/>
              </a:rPr>
              <a:t>Refinements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P5  -  Spring 2020 – </a:t>
            </a:r>
            <a:r>
              <a:rPr lang="en-US" i="1" dirty="0">
                <a:latin typeface="Calibri" panose="020F0502020204030204" pitchFamily="34" charset="0"/>
                <a:cs typeface="Calibri" panose="020F0502020204030204" pitchFamily="34" charset="0"/>
              </a:rPr>
              <a:t>Peggy’s Bike</a:t>
            </a:r>
            <a:endParaRPr lang="en-US" i="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0" name="Group 9">
            <a:extLst>
              <a:ext uri="{FF2B5EF4-FFF2-40B4-BE49-F238E27FC236}">
                <a16:creationId xmlns:a16="http://schemas.microsoft.com/office/drawing/2014/main" id="{44AAA3C8-1FCC-4885-8388-E204B58C807D}"/>
              </a:ext>
            </a:extLst>
          </p:cNvPr>
          <p:cNvGrpSpPr/>
          <p:nvPr/>
        </p:nvGrpSpPr>
        <p:grpSpPr>
          <a:xfrm>
            <a:off x="95228" y="18466"/>
            <a:ext cx="3676610" cy="2069824"/>
            <a:chOff x="18601" y="1184826"/>
            <a:chExt cx="3676610" cy="2069824"/>
          </a:xfrm>
        </p:grpSpPr>
        <p:pic>
          <p:nvPicPr>
            <p:cNvPr id="11" name="Picture 10">
              <a:extLst>
                <a:ext uri="{FF2B5EF4-FFF2-40B4-BE49-F238E27FC236}">
                  <a16:creationId xmlns:a16="http://schemas.microsoft.com/office/drawing/2014/main" id="{8651A498-0487-4986-855A-06DF33D66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1" y="1184826"/>
              <a:ext cx="3676610" cy="2069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6913AC-FF2C-4C04-89ED-E68F93BBEB96}"/>
                </a:ext>
              </a:extLst>
            </p:cNvPr>
            <p:cNvSpPr txBox="1"/>
            <p:nvPr/>
          </p:nvSpPr>
          <p:spPr>
            <a:xfrm>
              <a:off x="26290" y="1184826"/>
              <a:ext cx="423514" cy="307777"/>
            </a:xfrm>
            <a:prstGeom prst="rect">
              <a:avLst/>
            </a:prstGeom>
            <a:solidFill>
              <a:srgbClr val="FFFFEB"/>
            </a:solidFill>
            <a:ln w="19050">
              <a:solidFill>
                <a:schemeClr val="tx1"/>
              </a:solidFill>
            </a:ln>
          </p:spPr>
          <p:txBody>
            <a:bodyPr wrap="none" rtlCol="0">
              <a:spAutoFit/>
            </a:bodyPr>
            <a:lstStyle/>
            <a:p>
              <a:r>
                <a:rPr lang="en-US" sz="1400" dirty="0"/>
                <a:t>P-1</a:t>
              </a:r>
            </a:p>
          </p:txBody>
        </p:sp>
      </p:grpSp>
      <p:grpSp>
        <p:nvGrpSpPr>
          <p:cNvPr id="21" name="Group 20">
            <a:extLst>
              <a:ext uri="{FF2B5EF4-FFF2-40B4-BE49-F238E27FC236}">
                <a16:creationId xmlns:a16="http://schemas.microsoft.com/office/drawing/2014/main" id="{956B2472-156E-4221-A6A2-267750CCAE16}"/>
              </a:ext>
            </a:extLst>
          </p:cNvPr>
          <p:cNvGrpSpPr/>
          <p:nvPr/>
        </p:nvGrpSpPr>
        <p:grpSpPr>
          <a:xfrm>
            <a:off x="8353399" y="18466"/>
            <a:ext cx="3763672" cy="6821068"/>
            <a:chOff x="8353399" y="18466"/>
            <a:chExt cx="3763672" cy="6821068"/>
          </a:xfrm>
        </p:grpSpPr>
        <p:grpSp>
          <p:nvGrpSpPr>
            <p:cNvPr id="20" name="Group 19">
              <a:extLst>
                <a:ext uri="{FF2B5EF4-FFF2-40B4-BE49-F238E27FC236}">
                  <a16:creationId xmlns:a16="http://schemas.microsoft.com/office/drawing/2014/main" id="{E2493B7E-1298-4933-AB0D-2013565A4BC3}"/>
                </a:ext>
              </a:extLst>
            </p:cNvPr>
            <p:cNvGrpSpPr/>
            <p:nvPr/>
          </p:nvGrpSpPr>
          <p:grpSpPr>
            <a:xfrm>
              <a:off x="8353399" y="4550492"/>
              <a:ext cx="3763672" cy="2289042"/>
              <a:chOff x="8353399" y="4550492"/>
              <a:chExt cx="3763672" cy="2289042"/>
            </a:xfrm>
          </p:grpSpPr>
          <p:pic>
            <p:nvPicPr>
              <p:cNvPr id="6" name="Picture 2">
                <a:extLst>
                  <a:ext uri="{FF2B5EF4-FFF2-40B4-BE49-F238E27FC236}">
                    <a16:creationId xmlns:a16="http://schemas.microsoft.com/office/drawing/2014/main" id="{548429BD-0F0F-4F80-9D95-4834E2E0B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399" y="4550492"/>
                <a:ext cx="3763672" cy="22890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04DC728-D0E5-40CD-92B2-BF530A7412D2}"/>
                  </a:ext>
                </a:extLst>
              </p:cNvPr>
              <p:cNvSpPr txBox="1"/>
              <p:nvPr/>
            </p:nvSpPr>
            <p:spPr>
              <a:xfrm>
                <a:off x="8363549" y="4557726"/>
                <a:ext cx="423514" cy="307777"/>
              </a:xfrm>
              <a:prstGeom prst="rect">
                <a:avLst/>
              </a:prstGeom>
              <a:solidFill>
                <a:srgbClr val="FFFFEB"/>
              </a:solidFill>
              <a:ln w="19050">
                <a:solidFill>
                  <a:schemeClr val="tx1"/>
                </a:solidFill>
              </a:ln>
            </p:spPr>
            <p:txBody>
              <a:bodyPr wrap="none" rtlCol="0">
                <a:spAutoFit/>
              </a:bodyPr>
              <a:lstStyle/>
              <a:p>
                <a:r>
                  <a:rPr lang="en-US" sz="1400" dirty="0"/>
                  <a:t>P-5</a:t>
                </a:r>
              </a:p>
            </p:txBody>
          </p:sp>
        </p:grpSp>
        <p:grpSp>
          <p:nvGrpSpPr>
            <p:cNvPr id="19" name="Group 18">
              <a:extLst>
                <a:ext uri="{FF2B5EF4-FFF2-40B4-BE49-F238E27FC236}">
                  <a16:creationId xmlns:a16="http://schemas.microsoft.com/office/drawing/2014/main" id="{DA551076-C1C6-4483-B1CB-E7D10E534074}"/>
                </a:ext>
              </a:extLst>
            </p:cNvPr>
            <p:cNvGrpSpPr/>
            <p:nvPr/>
          </p:nvGrpSpPr>
          <p:grpSpPr>
            <a:xfrm>
              <a:off x="8353399" y="2098267"/>
              <a:ext cx="3743373" cy="2312766"/>
              <a:chOff x="8353399" y="2098267"/>
              <a:chExt cx="3743373" cy="2312766"/>
            </a:xfrm>
          </p:grpSpPr>
          <p:pic>
            <p:nvPicPr>
              <p:cNvPr id="7" name="Picture 18">
                <a:extLst>
                  <a:ext uri="{FF2B5EF4-FFF2-40B4-BE49-F238E27FC236}">
                    <a16:creationId xmlns:a16="http://schemas.microsoft.com/office/drawing/2014/main" id="{C5D2F592-CF35-4C7D-81FB-1FC49C8315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580"/>
              <a:stretch/>
            </p:blipFill>
            <p:spPr bwMode="auto">
              <a:xfrm>
                <a:off x="8353399" y="2098267"/>
                <a:ext cx="3743373" cy="23127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FE1E530-AB81-4A8A-8601-63A2CE0AA439}"/>
                  </a:ext>
                </a:extLst>
              </p:cNvPr>
              <p:cNvSpPr txBox="1"/>
              <p:nvPr/>
            </p:nvSpPr>
            <p:spPr>
              <a:xfrm>
                <a:off x="8363549" y="2104071"/>
                <a:ext cx="423514" cy="307777"/>
              </a:xfrm>
              <a:prstGeom prst="rect">
                <a:avLst/>
              </a:prstGeom>
              <a:solidFill>
                <a:srgbClr val="FFFFEB"/>
              </a:solidFill>
              <a:ln w="19050">
                <a:solidFill>
                  <a:schemeClr val="tx1"/>
                </a:solidFill>
              </a:ln>
            </p:spPr>
            <p:txBody>
              <a:bodyPr wrap="none" rtlCol="0">
                <a:spAutoFit/>
              </a:bodyPr>
              <a:lstStyle/>
              <a:p>
                <a:r>
                  <a:rPr lang="en-US" sz="1400" dirty="0"/>
                  <a:t>P-4</a:t>
                </a:r>
              </a:p>
            </p:txBody>
          </p:sp>
        </p:grpSp>
        <p:grpSp>
          <p:nvGrpSpPr>
            <p:cNvPr id="18" name="Group 17">
              <a:extLst>
                <a:ext uri="{FF2B5EF4-FFF2-40B4-BE49-F238E27FC236}">
                  <a16:creationId xmlns:a16="http://schemas.microsoft.com/office/drawing/2014/main" id="{D6D25702-B664-4687-981B-6E3E1409C583}"/>
                </a:ext>
              </a:extLst>
            </p:cNvPr>
            <p:cNvGrpSpPr/>
            <p:nvPr/>
          </p:nvGrpSpPr>
          <p:grpSpPr>
            <a:xfrm>
              <a:off x="8363549" y="18466"/>
              <a:ext cx="3731245" cy="1976890"/>
              <a:chOff x="8363549" y="18466"/>
              <a:chExt cx="3731245" cy="1976890"/>
            </a:xfrm>
          </p:grpSpPr>
          <p:pic>
            <p:nvPicPr>
              <p:cNvPr id="8194" name="Picture 2">
                <a:extLst>
                  <a:ext uri="{FF2B5EF4-FFF2-40B4-BE49-F238E27FC236}">
                    <a16:creationId xmlns:a16="http://schemas.microsoft.com/office/drawing/2014/main" id="{DCA1983E-9FAA-4DE9-8BC2-BB6CC733B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363" y="18466"/>
                <a:ext cx="3729431" cy="19768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78AAE2-34C1-477D-895C-F0CEB093E5A4}"/>
                  </a:ext>
                </a:extLst>
              </p:cNvPr>
              <p:cNvSpPr txBox="1"/>
              <p:nvPr/>
            </p:nvSpPr>
            <p:spPr>
              <a:xfrm>
                <a:off x="8363549" y="18466"/>
                <a:ext cx="423514" cy="307777"/>
              </a:xfrm>
              <a:prstGeom prst="rect">
                <a:avLst/>
              </a:prstGeom>
              <a:solidFill>
                <a:srgbClr val="FFFFEB"/>
              </a:solidFill>
              <a:ln w="19050">
                <a:solidFill>
                  <a:schemeClr val="tx1"/>
                </a:solidFill>
              </a:ln>
            </p:spPr>
            <p:txBody>
              <a:bodyPr wrap="none" rtlCol="0">
                <a:spAutoFit/>
              </a:bodyPr>
              <a:lstStyle/>
              <a:p>
                <a:r>
                  <a:rPr lang="en-US" sz="1400" dirty="0"/>
                  <a:t>P-3</a:t>
                </a:r>
              </a:p>
            </p:txBody>
          </p:sp>
        </p:grpSp>
      </p:grpSp>
      <p:grpSp>
        <p:nvGrpSpPr>
          <p:cNvPr id="17" name="Group 16">
            <a:extLst>
              <a:ext uri="{FF2B5EF4-FFF2-40B4-BE49-F238E27FC236}">
                <a16:creationId xmlns:a16="http://schemas.microsoft.com/office/drawing/2014/main" id="{F790E776-6295-4160-B5BB-03927E9C9BB6}"/>
              </a:ext>
            </a:extLst>
          </p:cNvPr>
          <p:cNvGrpSpPr/>
          <p:nvPr/>
        </p:nvGrpSpPr>
        <p:grpSpPr>
          <a:xfrm>
            <a:off x="102917" y="2218021"/>
            <a:ext cx="3677771" cy="2073258"/>
            <a:chOff x="-8031" y="3664880"/>
            <a:chExt cx="3677771" cy="2073258"/>
          </a:xfrm>
        </p:grpSpPr>
        <p:pic>
          <p:nvPicPr>
            <p:cNvPr id="12" name="Picture 12">
              <a:extLst>
                <a:ext uri="{FF2B5EF4-FFF2-40B4-BE49-F238E27FC236}">
                  <a16:creationId xmlns:a16="http://schemas.microsoft.com/office/drawing/2014/main" id="{DE0CC10B-DCCF-4153-A01C-701561F67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1" y="3668314"/>
              <a:ext cx="3677771" cy="2069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ED0F04-764B-4C02-8389-C93ACF57A763}"/>
                </a:ext>
              </a:extLst>
            </p:cNvPr>
            <p:cNvSpPr txBox="1"/>
            <p:nvPr/>
          </p:nvSpPr>
          <p:spPr>
            <a:xfrm>
              <a:off x="0" y="3664880"/>
              <a:ext cx="423514" cy="307777"/>
            </a:xfrm>
            <a:prstGeom prst="rect">
              <a:avLst/>
            </a:prstGeom>
            <a:solidFill>
              <a:srgbClr val="FFFFEB"/>
            </a:solidFill>
            <a:ln w="19050">
              <a:solidFill>
                <a:schemeClr val="tx1"/>
              </a:solidFill>
            </a:ln>
          </p:spPr>
          <p:txBody>
            <a:bodyPr wrap="none" rtlCol="0">
              <a:spAutoFit/>
            </a:bodyPr>
            <a:lstStyle/>
            <a:p>
              <a:r>
                <a:rPr lang="en-US" sz="1400" dirty="0"/>
                <a:t>P-2</a:t>
              </a:r>
            </a:p>
          </p:txBody>
        </p:sp>
      </p:grpSp>
      <p:sp>
        <p:nvSpPr>
          <p:cNvPr id="24" name="TextBox 23">
            <a:extLst>
              <a:ext uri="{FF2B5EF4-FFF2-40B4-BE49-F238E27FC236}">
                <a16:creationId xmlns:a16="http://schemas.microsoft.com/office/drawing/2014/main" id="{D5943971-100B-44D5-8F42-22345E6D04E9}"/>
              </a:ext>
            </a:extLst>
          </p:cNvPr>
          <p:cNvSpPr txBox="1"/>
          <p:nvPr/>
        </p:nvSpPr>
        <p:spPr>
          <a:xfrm>
            <a:off x="3958748" y="6124947"/>
            <a:ext cx="4247483" cy="707886"/>
          </a:xfrm>
          <a:prstGeom prst="rect">
            <a:avLst/>
          </a:prstGeom>
          <a:solidFill>
            <a:schemeClr val="accent1">
              <a:lumMod val="50000"/>
            </a:schemeClr>
          </a:solidFill>
          <a:ln w="19050">
            <a:solidFill>
              <a:schemeClr val="tx1"/>
            </a:solidFill>
          </a:ln>
        </p:spPr>
        <p:txBody>
          <a:bodyPr wrap="square" rtlCol="0">
            <a:spAutoFit/>
          </a:bodyPr>
          <a:lstStyle/>
          <a:p>
            <a:pPr algn="ctr"/>
            <a:r>
              <a:rPr lang="en-US" sz="2000" b="1" i="1" dirty="0">
                <a:solidFill>
                  <a:schemeClr val="bg1"/>
                </a:solidFill>
                <a:latin typeface="Calibri" panose="020F0502020204030204" pitchFamily="34" charset="0"/>
                <a:ea typeface="Times New Roman" panose="02020603050405020304" pitchFamily="18" charset="0"/>
                <a:cs typeface="Calibri" panose="020F0502020204030204" pitchFamily="34" charset="0"/>
              </a:rPr>
              <a:t>Have kept quiet about the bikes,</a:t>
            </a:r>
          </a:p>
          <a:p>
            <a:pPr algn="ctr"/>
            <a:r>
              <a:rPr lang="en-US" sz="2000" b="1" i="1" dirty="0">
                <a:solidFill>
                  <a:schemeClr val="bg1"/>
                </a:solidFill>
                <a:latin typeface="Calibri" panose="020F0502020204030204" pitchFamily="34" charset="0"/>
                <a:ea typeface="Times New Roman" panose="02020603050405020304" pitchFamily="18" charset="0"/>
                <a:cs typeface="Calibri" panose="020F0502020204030204" pitchFamily="34" charset="0"/>
              </a:rPr>
              <a:t>until now.</a:t>
            </a:r>
            <a:endParaRPr lang="en-US" sz="2400" b="1" i="1" dirty="0">
              <a:solidFill>
                <a:schemeClr val="bg1"/>
              </a:solidFill>
            </a:endParaRPr>
          </a:p>
        </p:txBody>
      </p:sp>
      <p:sp>
        <p:nvSpPr>
          <p:cNvPr id="25" name="Star: 32 Points 24">
            <a:extLst>
              <a:ext uri="{FF2B5EF4-FFF2-40B4-BE49-F238E27FC236}">
                <a16:creationId xmlns:a16="http://schemas.microsoft.com/office/drawing/2014/main" id="{092F1D51-4383-475B-945C-CCB6557447C3}"/>
              </a:ext>
            </a:extLst>
          </p:cNvPr>
          <p:cNvSpPr/>
          <p:nvPr/>
        </p:nvSpPr>
        <p:spPr>
          <a:xfrm>
            <a:off x="0" y="4291280"/>
            <a:ext cx="3915817" cy="2464084"/>
          </a:xfrm>
          <a:prstGeom prst="star32">
            <a:avLst/>
          </a:prstGeom>
          <a:solidFill>
            <a:srgbClr val="D9F3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P3 was the first to allow effective and substantial hand power input!</a:t>
            </a:r>
            <a:endParaRPr lang="en-US" b="1" i="1" dirty="0"/>
          </a:p>
        </p:txBody>
      </p:sp>
    </p:spTree>
    <p:extLst>
      <p:ext uri="{BB962C8B-B14F-4D97-AF65-F5344CB8AC3E}">
        <p14:creationId xmlns:p14="http://schemas.microsoft.com/office/powerpoint/2010/main" val="390197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E6F4E2-BE48-438A-88FE-E28F212D0E8C}"/>
              </a:ext>
            </a:extLst>
          </p:cNvPr>
          <p:cNvSpPr txBox="1"/>
          <p:nvPr/>
        </p:nvSpPr>
        <p:spPr>
          <a:xfrm>
            <a:off x="2438194" y="31937"/>
            <a:ext cx="7321620" cy="830997"/>
          </a:xfrm>
          <a:prstGeom prst="rect">
            <a:avLst/>
          </a:prstGeom>
          <a:solidFill>
            <a:srgbClr val="FFFFEB"/>
          </a:solidFill>
          <a:ln w="19050">
            <a:solidFill>
              <a:schemeClr val="tx1"/>
            </a:solidFill>
          </a:ln>
        </p:spPr>
        <p:txBody>
          <a:bodyPr wrap="square" rtlCol="0">
            <a:spAutoFit/>
          </a:bodyPr>
          <a:lstStyle/>
          <a:p>
            <a:pPr algn="ctr"/>
            <a:r>
              <a:rPr lang="en-US" sz="2400" b="1" i="1" dirty="0"/>
              <a:t>What  is a G4 Bike?</a:t>
            </a:r>
          </a:p>
          <a:p>
            <a:pPr algn="ctr"/>
            <a:r>
              <a:rPr lang="en-US" sz="2400" b="1" i="1" dirty="0"/>
              <a:t> </a:t>
            </a:r>
            <a:r>
              <a:rPr lang="en-US" b="1" i="1" dirty="0"/>
              <a:t>Defined by ~Three Prior Generations of Bicycle Function</a:t>
            </a:r>
          </a:p>
        </p:txBody>
      </p:sp>
      <p:sp>
        <p:nvSpPr>
          <p:cNvPr id="4" name="TextBox 3">
            <a:extLst>
              <a:ext uri="{FF2B5EF4-FFF2-40B4-BE49-F238E27FC236}">
                <a16:creationId xmlns:a16="http://schemas.microsoft.com/office/drawing/2014/main" id="{26EC9F9B-6D92-4BBB-BE8D-46223ABEBF3B}"/>
              </a:ext>
            </a:extLst>
          </p:cNvPr>
          <p:cNvSpPr txBox="1"/>
          <p:nvPr/>
        </p:nvSpPr>
        <p:spPr>
          <a:xfrm>
            <a:off x="-11064" y="5600422"/>
            <a:ext cx="263214" cy="276999"/>
          </a:xfrm>
          <a:prstGeom prst="rect">
            <a:avLst/>
          </a:prstGeom>
          <a:noFill/>
        </p:spPr>
        <p:txBody>
          <a:bodyPr wrap="none" rtlCol="0">
            <a:spAutoFit/>
          </a:bodyPr>
          <a:lstStyle/>
          <a:p>
            <a:fld id="{EB28B4BF-19A3-4A61-99A2-5E0AA80765C7}" type="slidenum">
              <a:rPr lang="en-US" sz="1200" smtClean="0"/>
              <a:t>4</a:t>
            </a:fld>
            <a:endParaRPr lang="en-US" sz="1200" dirty="0"/>
          </a:p>
        </p:txBody>
      </p:sp>
      <p:sp>
        <p:nvSpPr>
          <p:cNvPr id="6" name="TextBox 5">
            <a:extLst>
              <a:ext uri="{FF2B5EF4-FFF2-40B4-BE49-F238E27FC236}">
                <a16:creationId xmlns:a16="http://schemas.microsoft.com/office/drawing/2014/main" id="{0E343014-B305-4048-B8DA-61DD87CA5C64}"/>
              </a:ext>
            </a:extLst>
          </p:cNvPr>
          <p:cNvSpPr txBox="1"/>
          <p:nvPr/>
        </p:nvSpPr>
        <p:spPr>
          <a:xfrm>
            <a:off x="295588" y="898934"/>
            <a:ext cx="6814328" cy="5078313"/>
          </a:xfrm>
          <a:prstGeom prst="rect">
            <a:avLst/>
          </a:prstGeom>
          <a:solidFill>
            <a:srgbClr val="FFFFEB"/>
          </a:solidFill>
          <a:ln w="19050">
            <a:solidFill>
              <a:schemeClr val="tx1"/>
            </a:solidFill>
          </a:ln>
        </p:spPr>
        <p:txBody>
          <a:bodyPr wrap="square">
            <a:spAutoFit/>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Generation 1 </a:t>
            </a:r>
            <a:r>
              <a:rPr lang="en-US" dirty="0">
                <a:latin typeface="Calibri" panose="020F0502020204030204" pitchFamily="34" charset="0"/>
                <a:ea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cs typeface="Calibri" panose="020F0502020204030204" pitchFamily="34" charset="0"/>
              </a:rPr>
              <a:t>Draisene</a:t>
            </a:r>
            <a:r>
              <a:rPr lang="en-US" dirty="0">
                <a:effectLst/>
                <a:latin typeface="Calibri" panose="020F0502020204030204" pitchFamily="34" charset="0"/>
                <a:ea typeface="Times New Roman" panose="02020603050405020304" pitchFamily="18" charset="0"/>
                <a:cs typeface="Calibri" panose="020F0502020204030204" pitchFamily="34" charset="0"/>
              </a:rPr>
              <a:t> - 1818</a:t>
            </a: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Two wheels can be </a:t>
            </a:r>
            <a:r>
              <a:rPr lang="en-US" dirty="0">
                <a:latin typeface="Calibri" panose="020F0502020204030204" pitchFamily="34" charset="0"/>
                <a:ea typeface="Times New Roman" panose="02020603050405020304" pitchFamily="18" charset="0"/>
                <a:cs typeface="Calibri" panose="020F0502020204030204" pitchFamily="34" charset="0"/>
              </a:rPr>
              <a:t>b</a:t>
            </a:r>
            <a:r>
              <a:rPr lang="en-US" dirty="0">
                <a:effectLst/>
                <a:latin typeface="Calibri" panose="020F0502020204030204" pitchFamily="34" charset="0"/>
                <a:ea typeface="Times New Roman" panose="02020603050405020304" pitchFamily="18" charset="0"/>
                <a:cs typeface="Calibri" panose="020F0502020204030204" pitchFamily="34" charset="0"/>
              </a:rPr>
              <a:t>alanced by steering the front! </a:t>
            </a:r>
            <a:endParaRPr lang="en-US" dirty="0">
              <a:effectLst/>
              <a:latin typeface="Calibri" panose="020F0502020204030204" pitchFamily="34" charset="0"/>
              <a:ea typeface="Calibri" panose="020F0502020204030204" pitchFamily="34" charset="0"/>
            </a:endParaRPr>
          </a:p>
          <a:p>
            <a:pPr marL="800100" lvl="1" indent="-34290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“S</a:t>
            </a:r>
            <a:r>
              <a:rPr lang="en-US" dirty="0">
                <a:effectLst/>
                <a:latin typeface="Calibri" panose="020F0502020204030204" pitchFamily="34" charset="0"/>
                <a:ea typeface="Times New Roman" panose="02020603050405020304" pitchFamily="18" charset="0"/>
                <a:cs typeface="Calibri" panose="020F0502020204030204" pitchFamily="34" charset="0"/>
              </a:rPr>
              <a:t>cooter” propulsion </a:t>
            </a:r>
          </a:p>
          <a:p>
            <a:pPr marR="0" lvl="2">
              <a:spcBef>
                <a:spcPts val="0"/>
              </a:spcBef>
              <a:spcAft>
                <a:spcPts val="0"/>
              </a:spcAft>
            </a:pPr>
            <a:endParaRPr lang="en-US" dirty="0">
              <a:effectLst/>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Generation </a:t>
            </a:r>
            <a:r>
              <a:rPr lang="en-US" dirty="0">
                <a:latin typeface="Calibri" panose="020F0502020204030204" pitchFamily="34" charset="0"/>
                <a:ea typeface="Times New Roman" panose="02020603050405020304" pitchFamily="18" charset="0"/>
                <a:cs typeface="Calibri" panose="020F0502020204030204" pitchFamily="34" charset="0"/>
              </a:rPr>
              <a:t>2 - Boneshakers and High Wheelers - </a:t>
            </a:r>
            <a:r>
              <a:rPr lang="en-US" dirty="0">
                <a:effectLst/>
                <a:latin typeface="Calibri" panose="020F0502020204030204" pitchFamily="34" charset="0"/>
                <a:ea typeface="Times New Roman" panose="02020603050405020304" pitchFamily="18" charset="0"/>
                <a:cs typeface="Calibri" panose="020F0502020204030204" pitchFamily="34" charset="0"/>
              </a:rPr>
              <a:t>Circa 1860</a:t>
            </a:r>
            <a:endParaRPr lang="en-US"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Pedal-Crank front </a:t>
            </a:r>
            <a:r>
              <a:rPr lang="en-US" dirty="0">
                <a:latin typeface="Calibri" panose="020F0502020204030204" pitchFamily="34" charset="0"/>
                <a:ea typeface="Times New Roman" panose="02020603050405020304" pitchFamily="18" charset="0"/>
                <a:cs typeface="Calibri" panose="020F0502020204030204" pitchFamily="34" charset="0"/>
              </a:rPr>
              <a:t>w</a:t>
            </a:r>
            <a:r>
              <a:rPr lang="en-US" dirty="0">
                <a:effectLst/>
                <a:latin typeface="Calibri" panose="020F0502020204030204" pitchFamily="34" charset="0"/>
                <a:ea typeface="Times New Roman" panose="02020603050405020304" pitchFamily="18" charset="0"/>
                <a:cs typeface="Calibri" panose="020F0502020204030204" pitchFamily="34" charset="0"/>
              </a:rPr>
              <a:t>heel propulsion</a:t>
            </a:r>
            <a:endParaRPr lang="en-US"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Pedal force input is ~ </a:t>
            </a:r>
            <a:r>
              <a:rPr lang="en-US" i="1" u="sng" dirty="0">
                <a:effectLst/>
                <a:latin typeface="Calibri" panose="020F0502020204030204" pitchFamily="34" charset="0"/>
                <a:ea typeface="Times New Roman" panose="02020603050405020304" pitchFamily="18" charset="0"/>
                <a:cs typeface="Calibri" panose="020F0502020204030204" pitchFamily="34" charset="0"/>
              </a:rPr>
              <a:t>parallel</a:t>
            </a:r>
            <a:r>
              <a:rPr lang="en-US" dirty="0">
                <a:effectLst/>
                <a:latin typeface="Calibri" panose="020F0502020204030204" pitchFamily="34" charset="0"/>
                <a:ea typeface="Times New Roman" panose="02020603050405020304" pitchFamily="18" charset="0"/>
                <a:cs typeface="Calibri" panose="020F0502020204030204" pitchFamily="34" charset="0"/>
              </a:rPr>
              <a:t> to the steering axis </a:t>
            </a:r>
          </a:p>
          <a:p>
            <a:pPr marR="0" lvl="2">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Generation 3</a:t>
            </a: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“Safety Bike” w</a:t>
            </a:r>
            <a:r>
              <a:rPr lang="en-US" dirty="0">
                <a:latin typeface="Calibri" panose="020F0502020204030204" pitchFamily="34" charset="0"/>
                <a:ea typeface="Times New Roman" panose="02020603050405020304" pitchFamily="18" charset="0"/>
                <a:cs typeface="Calibri" panose="020F0502020204030204" pitchFamily="34" charset="0"/>
              </a:rPr>
              <a:t>hich is</a:t>
            </a:r>
            <a:r>
              <a:rPr lang="en-US" dirty="0">
                <a:effectLst/>
                <a:latin typeface="Calibri" panose="020F0502020204030204" pitchFamily="34" charset="0"/>
                <a:ea typeface="Times New Roman" panose="02020603050405020304" pitchFamily="18" charset="0"/>
                <a:cs typeface="Calibri" panose="020F0502020204030204" pitchFamily="34" charset="0"/>
              </a:rPr>
              <a:t> the current “Upright” - Circa 1885</a:t>
            </a:r>
            <a:r>
              <a:rPr lang="en-US" dirty="0">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200150" lvl="2" indent="-285750">
              <a:buFont typeface="Wingdings" panose="05000000000000000000" pitchFamily="2"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Drive to rear wheel separated </a:t>
            </a:r>
            <a:r>
              <a:rPr lang="en-US" dirty="0">
                <a:effectLst/>
                <a:latin typeface="Calibri" panose="020F0502020204030204" pitchFamily="34" charset="0"/>
                <a:ea typeface="Times New Roman" panose="02020603050405020304" pitchFamily="18" charset="0"/>
                <a:cs typeface="Calibri" panose="020F0502020204030204" pitchFamily="34" charset="0"/>
              </a:rPr>
              <a:t>steering and propulsion</a:t>
            </a:r>
            <a:endParaRPr lang="en-US" dirty="0">
              <a:effectLst/>
              <a:latin typeface="Calibri" panose="020F0502020204030204" pitchFamily="34" charset="0"/>
              <a:ea typeface="Calibri" panose="020F0502020204030204" pitchFamily="34" charset="0"/>
            </a:endParaRPr>
          </a:p>
          <a:p>
            <a:pPr marL="1200150" lvl="2" indent="-285750">
              <a:buFont typeface="Wingdings" panose="05000000000000000000" pitchFamily="2" charset="2"/>
              <a:buChar char="§"/>
            </a:pPr>
            <a:r>
              <a:rPr lang="en-US" b="1" i="1" dirty="0">
                <a:latin typeface="Calibri" panose="020F0502020204030204" pitchFamily="34" charset="0"/>
                <a:ea typeface="Times New Roman" panose="02020603050405020304" pitchFamily="18" charset="0"/>
                <a:cs typeface="Calibri" panose="020F0502020204030204" pitchFamily="34" charset="0"/>
              </a:rPr>
              <a:t>Can s</a:t>
            </a:r>
            <a:r>
              <a:rPr lang="en-US" b="1" i="1" dirty="0">
                <a:effectLst/>
                <a:latin typeface="Calibri" panose="020F0502020204030204" pitchFamily="34" charset="0"/>
                <a:ea typeface="Times New Roman" panose="02020603050405020304" pitchFamily="18" charset="0"/>
                <a:cs typeface="Calibri" panose="020F0502020204030204" pitchFamily="34" charset="0"/>
              </a:rPr>
              <a:t>tand, pedal and provide hand power!*</a:t>
            </a:r>
          </a:p>
          <a:p>
            <a:pPr lvl="2"/>
            <a:endParaRPr lang="en-US"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Recumbents – Circa 1896</a:t>
            </a:r>
          </a:p>
          <a:p>
            <a:pPr marL="1200150" lvl="2" indent="-285750">
              <a:buFont typeface="Wingdings" panose="05000000000000000000" pitchFamily="2"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Bents Are a s</a:t>
            </a:r>
            <a:r>
              <a:rPr lang="en-US" dirty="0">
                <a:effectLst/>
                <a:latin typeface="Calibri" panose="020F0502020204030204" pitchFamily="34" charset="0"/>
                <a:ea typeface="Times New Roman" panose="02020603050405020304" pitchFamily="18" charset="0"/>
                <a:cs typeface="Calibri" panose="020F0502020204030204" pitchFamily="34" charset="0"/>
              </a:rPr>
              <a:t>ubset of G3, because they are concurrent</a:t>
            </a:r>
            <a:endParaRPr lang="en-US" dirty="0">
              <a:latin typeface="Calibri" panose="020F0502020204030204" pitchFamily="34" charset="0"/>
              <a:ea typeface="Times New Roman" panose="02020603050405020304" pitchFamily="18" charset="0"/>
              <a:cs typeface="Calibri" panose="020F0502020204030204" pitchFamily="34" charset="0"/>
            </a:endParaRPr>
          </a:p>
          <a:p>
            <a:pPr lvl="2"/>
            <a:r>
              <a:rPr lang="en-US" dirty="0">
                <a:effectLst/>
                <a:latin typeface="Calibri" panose="020F0502020204030204" pitchFamily="34" charset="0"/>
                <a:ea typeface="Times New Roman" panose="02020603050405020304" pitchFamily="18" charset="0"/>
                <a:cs typeface="Calibri" panose="020F0502020204030204" pitchFamily="34" charset="0"/>
              </a:rPr>
              <a:t>      (arguably, could </a:t>
            </a:r>
            <a:r>
              <a:rPr lang="en-US" dirty="0">
                <a:latin typeface="Calibri" panose="020F0502020204030204" pitchFamily="34" charset="0"/>
                <a:ea typeface="Times New Roman" panose="02020603050405020304" pitchFamily="18" charset="0"/>
                <a:cs typeface="Calibri" panose="020F0502020204030204" pitchFamily="34" charset="0"/>
              </a:rPr>
              <a:t>be G4,</a:t>
            </a:r>
            <a:r>
              <a:rPr lang="en-US" dirty="0">
                <a:effectLst/>
                <a:latin typeface="Calibri" panose="020F0502020204030204" pitchFamily="34" charset="0"/>
                <a:ea typeface="Times New Roman" panose="02020603050405020304" pitchFamily="18" charset="0"/>
                <a:cs typeface="Calibri" panose="020F0502020204030204" pitchFamily="34" charset="0"/>
              </a:rPr>
              <a:t> and then G4 is G5…)</a:t>
            </a:r>
            <a:endParaRPr lang="en-US" dirty="0">
              <a:effectLst/>
              <a:latin typeface="Calibri" panose="020F0502020204030204" pitchFamily="34" charset="0"/>
              <a:ea typeface="Calibri" panose="020F0502020204030204" pitchFamily="34" charset="0"/>
            </a:endParaRPr>
          </a:p>
          <a:p>
            <a:pPr marL="1200150" lvl="2" indent="-285750">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Pedal force input is ~ </a:t>
            </a:r>
            <a:r>
              <a:rPr lang="en-US" i="1" u="sng" dirty="0">
                <a:effectLst/>
                <a:latin typeface="Calibri" panose="020F0502020204030204" pitchFamily="34" charset="0"/>
                <a:ea typeface="Times New Roman" panose="02020603050405020304" pitchFamily="18" charset="0"/>
                <a:cs typeface="Calibri" panose="020F0502020204030204" pitchFamily="34" charset="0"/>
              </a:rPr>
              <a:t>perpendicular</a:t>
            </a:r>
            <a:r>
              <a:rPr lang="en-US" dirty="0">
                <a:effectLst/>
                <a:latin typeface="Calibri" panose="020F0502020204030204" pitchFamily="34" charset="0"/>
                <a:ea typeface="Times New Roman" panose="02020603050405020304" pitchFamily="18" charset="0"/>
                <a:cs typeface="Calibri" panose="020F0502020204030204" pitchFamily="34" charset="0"/>
              </a:rPr>
              <a:t> to the steering axis</a:t>
            </a:r>
            <a:endParaRPr lang="en-US" dirty="0">
              <a:effectLst/>
              <a:latin typeface="Calibri" panose="020F0502020204030204" pitchFamily="34" charset="0"/>
              <a:ea typeface="Calibri" panose="020F0502020204030204" pitchFamily="34" charset="0"/>
            </a:endParaRPr>
          </a:p>
          <a:p>
            <a:pPr marL="1200150" lvl="2" indent="-285750">
              <a:buFont typeface="Wingdings" panose="05000000000000000000" pitchFamily="2" charset="2"/>
              <a:buChar char="§"/>
            </a:pPr>
            <a:r>
              <a:rPr lang="en-US" b="1" i="1" dirty="0">
                <a:effectLst/>
                <a:latin typeface="Calibri" panose="020F0502020204030204" pitchFamily="34" charset="0"/>
                <a:ea typeface="Times New Roman" panose="02020603050405020304" pitchFamily="18" charset="0"/>
                <a:cs typeface="Calibri" panose="020F0502020204030204" pitchFamily="34" charset="0"/>
              </a:rPr>
              <a:t>Reclined rider, for aerodynamics, comfort and safety </a:t>
            </a:r>
            <a:endParaRPr lang="en-US" b="1" i="1" dirty="0">
              <a:effectLst/>
              <a:latin typeface="Calibri" panose="020F0502020204030204" pitchFamily="34" charset="0"/>
              <a:ea typeface="Calibri" panose="020F0502020204030204" pitchFamily="34" charset="0"/>
            </a:endParaRPr>
          </a:p>
        </p:txBody>
      </p:sp>
      <p:sp>
        <p:nvSpPr>
          <p:cNvPr id="13" name="Rectangle 12">
            <a:extLst>
              <a:ext uri="{FF2B5EF4-FFF2-40B4-BE49-F238E27FC236}">
                <a16:creationId xmlns:a16="http://schemas.microsoft.com/office/drawing/2014/main" id="{CDCDFEE7-58E1-4DF9-965E-1668C17F25BD}"/>
              </a:ext>
            </a:extLst>
          </p:cNvPr>
          <p:cNvSpPr/>
          <p:nvPr/>
        </p:nvSpPr>
        <p:spPr>
          <a:xfrm>
            <a:off x="7707086" y="6503437"/>
            <a:ext cx="68113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59C96F9-A469-43CD-B594-3207F4C6F241}"/>
              </a:ext>
            </a:extLst>
          </p:cNvPr>
          <p:cNvGrpSpPr/>
          <p:nvPr/>
        </p:nvGrpSpPr>
        <p:grpSpPr>
          <a:xfrm>
            <a:off x="7175875" y="989880"/>
            <a:ext cx="5130775" cy="5146056"/>
            <a:chOff x="7175875" y="989880"/>
            <a:chExt cx="5130775" cy="5146056"/>
          </a:xfrm>
        </p:grpSpPr>
        <p:pic>
          <p:nvPicPr>
            <p:cNvPr id="9" name="Picture 8">
              <a:extLst>
                <a:ext uri="{FF2B5EF4-FFF2-40B4-BE49-F238E27FC236}">
                  <a16:creationId xmlns:a16="http://schemas.microsoft.com/office/drawing/2014/main" id="{21B9260D-AA7D-4560-9121-0CFF3C43EDC8}"/>
                </a:ext>
              </a:extLst>
            </p:cNvPr>
            <p:cNvPicPr/>
            <p:nvPr/>
          </p:nvPicPr>
          <p:blipFill>
            <a:blip r:embed="rId3" cstate="print"/>
            <a:srcRect l="77613" t="48479" b="17174"/>
            <a:stretch>
              <a:fillRect/>
            </a:stretch>
          </p:blipFill>
          <p:spPr bwMode="auto">
            <a:xfrm flipH="1">
              <a:off x="7175875" y="4636779"/>
              <a:ext cx="2237749" cy="1499157"/>
            </a:xfrm>
            <a:prstGeom prst="rect">
              <a:avLst/>
            </a:prstGeom>
            <a:noFill/>
            <a:ln w="9525">
              <a:noFill/>
              <a:miter lim="800000"/>
              <a:headEnd/>
              <a:tailEnd/>
            </a:ln>
          </p:spPr>
        </p:pic>
        <p:pic>
          <p:nvPicPr>
            <p:cNvPr id="8" name="Picture 7">
              <a:extLst>
                <a:ext uri="{FF2B5EF4-FFF2-40B4-BE49-F238E27FC236}">
                  <a16:creationId xmlns:a16="http://schemas.microsoft.com/office/drawing/2014/main" id="{0A1CCB2F-D792-46AB-B833-937E06989E39}"/>
                </a:ext>
              </a:extLst>
            </p:cNvPr>
            <p:cNvPicPr/>
            <p:nvPr/>
          </p:nvPicPr>
          <p:blipFill>
            <a:blip r:embed="rId4" cstate="print"/>
            <a:srcRect/>
            <a:stretch>
              <a:fillRect/>
            </a:stretch>
          </p:blipFill>
          <p:spPr bwMode="auto">
            <a:xfrm>
              <a:off x="7435915" y="1812592"/>
              <a:ext cx="3939555" cy="1782528"/>
            </a:xfrm>
            <a:prstGeom prst="rect">
              <a:avLst/>
            </a:prstGeom>
            <a:noFill/>
            <a:ln w="9525">
              <a:noFill/>
              <a:miter lim="800000"/>
              <a:headEnd/>
              <a:tailEnd/>
            </a:ln>
          </p:spPr>
        </p:pic>
        <p:pic>
          <p:nvPicPr>
            <p:cNvPr id="7" name="Picture 6">
              <a:extLst>
                <a:ext uri="{FF2B5EF4-FFF2-40B4-BE49-F238E27FC236}">
                  <a16:creationId xmlns:a16="http://schemas.microsoft.com/office/drawing/2014/main" id="{26EE50BA-571F-436A-896C-EDD5D77A5838}"/>
                </a:ext>
              </a:extLst>
            </p:cNvPr>
            <p:cNvPicPr/>
            <p:nvPr/>
          </p:nvPicPr>
          <p:blipFill>
            <a:blip r:embed="rId3" cstate="print"/>
            <a:srcRect r="86074" b="67223"/>
            <a:stretch>
              <a:fillRect/>
            </a:stretch>
          </p:blipFill>
          <p:spPr bwMode="auto">
            <a:xfrm>
              <a:off x="8182946" y="989880"/>
              <a:ext cx="1479975" cy="1471333"/>
            </a:xfrm>
            <a:prstGeom prst="rect">
              <a:avLst/>
            </a:prstGeom>
            <a:noFill/>
            <a:ln w="9525">
              <a:noFill/>
              <a:miter lim="800000"/>
              <a:headEnd/>
              <a:tailEnd/>
            </a:ln>
          </p:spPr>
        </p:pic>
        <p:sp>
          <p:nvSpPr>
            <p:cNvPr id="21" name="Star: 32 Points 20">
              <a:extLst>
                <a:ext uri="{FF2B5EF4-FFF2-40B4-BE49-F238E27FC236}">
                  <a16:creationId xmlns:a16="http://schemas.microsoft.com/office/drawing/2014/main" id="{2549E3F3-2AA7-4668-97B8-A7372E84353B}"/>
                </a:ext>
              </a:extLst>
            </p:cNvPr>
            <p:cNvSpPr/>
            <p:nvPr/>
          </p:nvSpPr>
          <p:spPr>
            <a:xfrm>
              <a:off x="8707771" y="3381540"/>
              <a:ext cx="3598879" cy="2403601"/>
            </a:xfrm>
            <a:prstGeom prst="star32">
              <a:avLst/>
            </a:prstGeom>
            <a:solidFill>
              <a:srgbClr val="FFE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 Safety Bike ~inventor said the big advantage was being able to stand and pedal!</a:t>
              </a:r>
            </a:p>
          </p:txBody>
        </p:sp>
        <p:sp>
          <p:nvSpPr>
            <p:cNvPr id="2" name="TextBox 1">
              <a:extLst>
                <a:ext uri="{FF2B5EF4-FFF2-40B4-BE49-F238E27FC236}">
                  <a16:creationId xmlns:a16="http://schemas.microsoft.com/office/drawing/2014/main" id="{FCA93A5C-DB2F-436E-BC4F-978C5B613ABF}"/>
                </a:ext>
              </a:extLst>
            </p:cNvPr>
            <p:cNvSpPr txBox="1"/>
            <p:nvPr/>
          </p:nvSpPr>
          <p:spPr>
            <a:xfrm>
              <a:off x="8100824" y="1025022"/>
              <a:ext cx="447558" cy="369332"/>
            </a:xfrm>
            <a:prstGeom prst="rect">
              <a:avLst/>
            </a:prstGeom>
            <a:noFill/>
          </p:spPr>
          <p:txBody>
            <a:bodyPr wrap="none" rtlCol="0">
              <a:spAutoFit/>
            </a:bodyPr>
            <a:lstStyle/>
            <a:p>
              <a:r>
                <a:rPr lang="en-US" b="1" i="1" dirty="0"/>
                <a:t>G1</a:t>
              </a:r>
            </a:p>
          </p:txBody>
        </p:sp>
        <p:sp>
          <p:nvSpPr>
            <p:cNvPr id="14" name="TextBox 13">
              <a:extLst>
                <a:ext uri="{FF2B5EF4-FFF2-40B4-BE49-F238E27FC236}">
                  <a16:creationId xmlns:a16="http://schemas.microsoft.com/office/drawing/2014/main" id="{51D53AEE-A516-4F44-8C15-589CECD4ECEA}"/>
                </a:ext>
              </a:extLst>
            </p:cNvPr>
            <p:cNvSpPr txBox="1"/>
            <p:nvPr/>
          </p:nvSpPr>
          <p:spPr>
            <a:xfrm>
              <a:off x="9114801" y="2445799"/>
              <a:ext cx="447558" cy="369332"/>
            </a:xfrm>
            <a:prstGeom prst="rect">
              <a:avLst/>
            </a:prstGeom>
            <a:noFill/>
          </p:spPr>
          <p:txBody>
            <a:bodyPr wrap="none" rtlCol="0">
              <a:spAutoFit/>
            </a:bodyPr>
            <a:lstStyle/>
            <a:p>
              <a:r>
                <a:rPr lang="en-US" b="1" i="1" dirty="0"/>
                <a:t>G2</a:t>
              </a:r>
            </a:p>
          </p:txBody>
        </p:sp>
        <p:sp>
          <p:nvSpPr>
            <p:cNvPr id="16" name="TextBox 15">
              <a:extLst>
                <a:ext uri="{FF2B5EF4-FFF2-40B4-BE49-F238E27FC236}">
                  <a16:creationId xmlns:a16="http://schemas.microsoft.com/office/drawing/2014/main" id="{58299E20-E3CA-4D32-9321-D5A2BC459A47}"/>
                </a:ext>
              </a:extLst>
            </p:cNvPr>
            <p:cNvSpPr txBox="1"/>
            <p:nvPr/>
          </p:nvSpPr>
          <p:spPr>
            <a:xfrm>
              <a:off x="7381591" y="4702418"/>
              <a:ext cx="447558" cy="369332"/>
            </a:xfrm>
            <a:prstGeom prst="rect">
              <a:avLst/>
            </a:prstGeom>
            <a:noFill/>
          </p:spPr>
          <p:txBody>
            <a:bodyPr wrap="none" rtlCol="0">
              <a:spAutoFit/>
            </a:bodyPr>
            <a:lstStyle/>
            <a:p>
              <a:r>
                <a:rPr lang="en-US" b="1" i="1" dirty="0"/>
                <a:t>G3</a:t>
              </a:r>
            </a:p>
          </p:txBody>
        </p:sp>
      </p:grpSp>
      <p:sp>
        <p:nvSpPr>
          <p:cNvPr id="15" name="TextBox 14">
            <a:extLst>
              <a:ext uri="{FF2B5EF4-FFF2-40B4-BE49-F238E27FC236}">
                <a16:creationId xmlns:a16="http://schemas.microsoft.com/office/drawing/2014/main" id="{63B04F60-ABC6-446B-8762-1EBCBF796C61}"/>
              </a:ext>
            </a:extLst>
          </p:cNvPr>
          <p:cNvSpPr txBox="1"/>
          <p:nvPr/>
        </p:nvSpPr>
        <p:spPr>
          <a:xfrm>
            <a:off x="98022" y="6016609"/>
            <a:ext cx="12050417" cy="830997"/>
          </a:xfrm>
          <a:prstGeom prst="rect">
            <a:avLst/>
          </a:prstGeom>
          <a:solidFill>
            <a:schemeClr val="accent1">
              <a:lumMod val="50000"/>
            </a:schemeClr>
          </a:solidFill>
          <a:ln w="19050">
            <a:solidFill>
              <a:schemeClr val="tx1"/>
            </a:solidFill>
          </a:ln>
        </p:spPr>
        <p:txBody>
          <a:bodyPr wrap="square" rtlCol="0">
            <a:spAutoFit/>
          </a:bodyPr>
          <a:lstStyle/>
          <a:p>
            <a:pPr marR="0" lvl="0" algn="ctr">
              <a:spcBef>
                <a:spcPts val="0"/>
              </a:spcBef>
              <a:spcAft>
                <a:spcPts val="0"/>
              </a:spcAft>
            </a:pPr>
            <a:r>
              <a:rPr lang="en-US" sz="2400" b="1"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“Generation Four Bicycle” </a:t>
            </a:r>
          </a:p>
          <a:p>
            <a:pPr marR="0" lvl="0" algn="ctr">
              <a:spcBef>
                <a:spcPts val="0"/>
              </a:spcBef>
              <a:spcAft>
                <a:spcPts val="0"/>
              </a:spcAft>
            </a:pPr>
            <a:r>
              <a:rPr lang="en-US" sz="2400" b="1"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Provides the Best of the G3 Upright and Recumbents.</a:t>
            </a:r>
            <a:endParaRPr lang="en-US" sz="2400" b="1" i="1" dirty="0">
              <a:solidFill>
                <a:schemeClr val="bg1"/>
              </a:solidFill>
            </a:endParaRPr>
          </a:p>
        </p:txBody>
      </p:sp>
    </p:spTree>
    <p:extLst>
      <p:ext uri="{BB962C8B-B14F-4D97-AF65-F5344CB8AC3E}">
        <p14:creationId xmlns:p14="http://schemas.microsoft.com/office/powerpoint/2010/main" val="52111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2BE1D1-31C3-4617-8ABE-E535E056FEF7}"/>
              </a:ext>
            </a:extLst>
          </p:cNvPr>
          <p:cNvPicPr>
            <a:picLocks noChangeAspect="1"/>
          </p:cNvPicPr>
          <p:nvPr/>
        </p:nvPicPr>
        <p:blipFill rotWithShape="1">
          <a:blip r:embed="rId3">
            <a:extLst>
              <a:ext uri="{28A0092B-C50C-407E-A947-70E740481C1C}">
                <a14:useLocalDpi xmlns:a14="http://schemas.microsoft.com/office/drawing/2010/main" val="0"/>
              </a:ext>
            </a:extLst>
          </a:blip>
          <a:srcRect l="14915" t="10889" r="22744" b="6725"/>
          <a:stretch/>
        </p:blipFill>
        <p:spPr>
          <a:xfrm rot="5400000">
            <a:off x="853807" y="-696003"/>
            <a:ext cx="2010213" cy="3437853"/>
          </a:xfrm>
          <a:prstGeom prst="rect">
            <a:avLst/>
          </a:prstGeom>
        </p:spPr>
      </p:pic>
      <p:pic>
        <p:nvPicPr>
          <p:cNvPr id="8" name="Picture 7">
            <a:extLst>
              <a:ext uri="{FF2B5EF4-FFF2-40B4-BE49-F238E27FC236}">
                <a16:creationId xmlns:a16="http://schemas.microsoft.com/office/drawing/2014/main" id="{BEBFD34B-6E53-4FE5-95AB-4529F4E49013}"/>
              </a:ext>
            </a:extLst>
          </p:cNvPr>
          <p:cNvPicPr>
            <a:picLocks noChangeAspect="1"/>
          </p:cNvPicPr>
          <p:nvPr/>
        </p:nvPicPr>
        <p:blipFill rotWithShape="1">
          <a:blip r:embed="rId4">
            <a:extLst>
              <a:ext uri="{28A0092B-C50C-407E-A947-70E740481C1C}">
                <a14:useLocalDpi xmlns:a14="http://schemas.microsoft.com/office/drawing/2010/main" val="0"/>
              </a:ext>
            </a:extLst>
          </a:blip>
          <a:srcRect l="20568" t="12444" r="23038" b="12948"/>
          <a:stretch/>
        </p:blipFill>
        <p:spPr>
          <a:xfrm>
            <a:off x="612513" y="1843472"/>
            <a:ext cx="2492800" cy="4267915"/>
          </a:xfrm>
          <a:prstGeom prst="rect">
            <a:avLst/>
          </a:prstGeom>
        </p:spPr>
      </p:pic>
      <p:pic>
        <p:nvPicPr>
          <p:cNvPr id="7" name="Picture 6">
            <a:extLst>
              <a:ext uri="{FF2B5EF4-FFF2-40B4-BE49-F238E27FC236}">
                <a16:creationId xmlns:a16="http://schemas.microsoft.com/office/drawing/2014/main" id="{B4EE6D51-AE2A-4C76-9469-303BA432CA0B}"/>
              </a:ext>
            </a:extLst>
          </p:cNvPr>
          <p:cNvPicPr>
            <a:picLocks noChangeAspect="1"/>
          </p:cNvPicPr>
          <p:nvPr/>
        </p:nvPicPr>
        <p:blipFill rotWithShape="1">
          <a:blip r:embed="rId5">
            <a:extLst>
              <a:ext uri="{28A0092B-C50C-407E-A947-70E740481C1C}">
                <a14:useLocalDpi xmlns:a14="http://schemas.microsoft.com/office/drawing/2010/main" val="0"/>
              </a:ext>
            </a:extLst>
          </a:blip>
          <a:srcRect l="15410" t="12787" r="20380" b="5322"/>
          <a:stretch/>
        </p:blipFill>
        <p:spPr>
          <a:xfrm rot="5400000">
            <a:off x="9305824" y="-774322"/>
            <a:ext cx="2177863" cy="3594490"/>
          </a:xfrm>
          <a:prstGeom prst="rect">
            <a:avLst/>
          </a:prstGeom>
        </p:spPr>
      </p:pic>
      <p:grpSp>
        <p:nvGrpSpPr>
          <p:cNvPr id="10" name="Group 9">
            <a:extLst>
              <a:ext uri="{FF2B5EF4-FFF2-40B4-BE49-F238E27FC236}">
                <a16:creationId xmlns:a16="http://schemas.microsoft.com/office/drawing/2014/main" id="{532150A3-DC45-4D91-90B4-DF3063C62CA1}"/>
              </a:ext>
            </a:extLst>
          </p:cNvPr>
          <p:cNvGrpSpPr/>
          <p:nvPr/>
        </p:nvGrpSpPr>
        <p:grpSpPr>
          <a:xfrm>
            <a:off x="9035812" y="1937858"/>
            <a:ext cx="2399105" cy="4187040"/>
            <a:chOff x="9148356" y="2072608"/>
            <a:chExt cx="2492800" cy="4647062"/>
          </a:xfrm>
        </p:grpSpPr>
        <p:pic>
          <p:nvPicPr>
            <p:cNvPr id="9" name="Picture 8">
              <a:extLst>
                <a:ext uri="{FF2B5EF4-FFF2-40B4-BE49-F238E27FC236}">
                  <a16:creationId xmlns:a16="http://schemas.microsoft.com/office/drawing/2014/main" id="{3313AB28-33E3-4F0E-9B8D-5791C0ED7669}"/>
                </a:ext>
              </a:extLst>
            </p:cNvPr>
            <p:cNvPicPr>
              <a:picLocks noChangeAspect="1"/>
            </p:cNvPicPr>
            <p:nvPr/>
          </p:nvPicPr>
          <p:blipFill rotWithShape="1">
            <a:blip r:embed="rId6">
              <a:extLst>
                <a:ext uri="{28A0092B-C50C-407E-A947-70E740481C1C}">
                  <a14:useLocalDpi xmlns:a14="http://schemas.microsoft.com/office/drawing/2010/main" val="0"/>
                </a:ext>
              </a:extLst>
            </a:blip>
            <a:srcRect l="11233" t="16380" r="18716" b="10332"/>
            <a:stretch/>
          </p:blipFill>
          <p:spPr>
            <a:xfrm rot="5400000">
              <a:off x="9474172" y="4552686"/>
              <a:ext cx="1841168" cy="2492800"/>
            </a:xfrm>
            <a:prstGeom prst="rect">
              <a:avLst/>
            </a:prstGeom>
          </p:spPr>
        </p:pic>
        <p:pic>
          <p:nvPicPr>
            <p:cNvPr id="11" name="Picture 10">
              <a:extLst>
                <a:ext uri="{FF2B5EF4-FFF2-40B4-BE49-F238E27FC236}">
                  <a16:creationId xmlns:a16="http://schemas.microsoft.com/office/drawing/2014/main" id="{DCF83468-7D3A-4970-9EED-57CCC22C1643}"/>
                </a:ext>
              </a:extLst>
            </p:cNvPr>
            <p:cNvPicPr>
              <a:picLocks noChangeAspect="1"/>
            </p:cNvPicPr>
            <p:nvPr/>
          </p:nvPicPr>
          <p:blipFill rotWithShape="1">
            <a:blip r:embed="rId7">
              <a:extLst>
                <a:ext uri="{28A0092B-C50C-407E-A947-70E740481C1C}">
                  <a14:useLocalDpi xmlns:a14="http://schemas.microsoft.com/office/drawing/2010/main" val="0"/>
                </a:ext>
              </a:extLst>
            </a:blip>
            <a:srcRect l="17636" t="10250" r="14766" b="13201"/>
            <a:stretch/>
          </p:blipFill>
          <p:spPr>
            <a:xfrm>
              <a:off x="9309211" y="2072608"/>
              <a:ext cx="2066489" cy="3028423"/>
            </a:xfrm>
            <a:prstGeom prst="rect">
              <a:avLst/>
            </a:prstGeom>
          </p:spPr>
        </p:pic>
      </p:grpSp>
      <p:sp>
        <p:nvSpPr>
          <p:cNvPr id="2" name="TextBox 1">
            <a:extLst>
              <a:ext uri="{FF2B5EF4-FFF2-40B4-BE49-F238E27FC236}">
                <a16:creationId xmlns:a16="http://schemas.microsoft.com/office/drawing/2014/main" id="{D0EE7F85-992F-4C9A-8CF7-D27678C66D89}"/>
              </a:ext>
            </a:extLst>
          </p:cNvPr>
          <p:cNvSpPr txBox="1"/>
          <p:nvPr/>
        </p:nvSpPr>
        <p:spPr>
          <a:xfrm>
            <a:off x="4232150" y="37846"/>
            <a:ext cx="3733843" cy="461665"/>
          </a:xfrm>
          <a:prstGeom prst="rect">
            <a:avLst/>
          </a:prstGeom>
          <a:solidFill>
            <a:srgbClr val="FFFFEB"/>
          </a:solidFill>
          <a:ln w="19050">
            <a:solidFill>
              <a:schemeClr val="tx1"/>
            </a:solidFill>
          </a:ln>
        </p:spPr>
        <p:txBody>
          <a:bodyPr wrap="none" rtlCol="0">
            <a:spAutoFit/>
          </a:bodyPr>
          <a:lstStyle/>
          <a:p>
            <a:pPr algn="ctr"/>
            <a:r>
              <a:rPr lang="en-US" sz="2400" b="1" i="1" dirty="0"/>
              <a:t>The Generation Four Bicycle</a:t>
            </a:r>
          </a:p>
        </p:txBody>
      </p:sp>
      <p:sp>
        <p:nvSpPr>
          <p:cNvPr id="4" name="TextBox 3">
            <a:extLst>
              <a:ext uri="{FF2B5EF4-FFF2-40B4-BE49-F238E27FC236}">
                <a16:creationId xmlns:a16="http://schemas.microsoft.com/office/drawing/2014/main" id="{E6E31F30-3D0B-49F7-A1BA-1CAB2DE36966}"/>
              </a:ext>
            </a:extLst>
          </p:cNvPr>
          <p:cNvSpPr txBox="1"/>
          <p:nvPr/>
        </p:nvSpPr>
        <p:spPr>
          <a:xfrm>
            <a:off x="3678506" y="542633"/>
            <a:ext cx="4841131" cy="5570756"/>
          </a:xfrm>
          <a:prstGeom prst="rect">
            <a:avLst/>
          </a:prstGeom>
          <a:solidFill>
            <a:srgbClr val="FFFFEB"/>
          </a:solidFill>
          <a:ln w="19050">
            <a:solidFill>
              <a:schemeClr val="tx1"/>
            </a:solidFill>
          </a:ln>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F</a:t>
            </a:r>
            <a:r>
              <a:rPr lang="en-US" dirty="0">
                <a:effectLst/>
                <a:latin typeface="Calibri" panose="020F0502020204030204" pitchFamily="34" charset="0"/>
                <a:ea typeface="Times New Roman" panose="02020603050405020304" pitchFamily="18" charset="0"/>
                <a:cs typeface="Calibri" panose="020F0502020204030204" pitchFamily="34" charset="0"/>
              </a:rPr>
              <a:t>ront wheel driven and </a:t>
            </a:r>
            <a:r>
              <a:rPr lang="en-US" dirty="0">
                <a:latin typeface="Calibri" panose="020F0502020204030204" pitchFamily="34" charset="0"/>
                <a:ea typeface="Times New Roman" panose="02020603050405020304" pitchFamily="18" charset="0"/>
                <a:cs typeface="Calibri" panose="020F0502020204030204" pitchFamily="34" charset="0"/>
              </a:rPr>
              <a:t>steered</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Crankset is</a:t>
            </a:r>
            <a:r>
              <a:rPr lang="en-US" dirty="0">
                <a:effectLst/>
                <a:latin typeface="Calibri" panose="020F0502020204030204" pitchFamily="34" charset="0"/>
                <a:ea typeface="Times New Roman" panose="02020603050405020304" pitchFamily="18" charset="0"/>
                <a:cs typeface="Calibri" panose="020F0502020204030204" pitchFamily="34" charset="0"/>
              </a:rPr>
              <a:t> on the fork near the steering axis</a:t>
            </a:r>
          </a:p>
          <a:p>
            <a:pPr marL="342900" indent="-34290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Hand leverage controls foot forces</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Fork </a:t>
            </a:r>
            <a:r>
              <a:rPr lang="en-US" dirty="0">
                <a:effectLst/>
                <a:latin typeface="Calibri" panose="020F0502020204030204" pitchFamily="34" charset="0"/>
                <a:ea typeface="Times New Roman" panose="02020603050405020304" pitchFamily="18" charset="0"/>
                <a:cs typeface="Calibri" panose="020F0502020204030204" pitchFamily="34" charset="0"/>
              </a:rPr>
              <a:t>is rigid in torsion to hand and foot forces, applied in opposition, about the steering axis</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Uses extended steering trail</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Dual chain derailleur transmission</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L</a:t>
            </a:r>
            <a:r>
              <a:rPr lang="en-US" dirty="0">
                <a:effectLst/>
                <a:latin typeface="Calibri" panose="020F0502020204030204" pitchFamily="34" charset="0"/>
                <a:ea typeface="Times New Roman" panose="02020603050405020304" pitchFamily="18" charset="0"/>
                <a:cs typeface="Calibri" panose="020F0502020204030204" pitchFamily="34" charset="0"/>
              </a:rPr>
              <a:t>ow step over, feet easily reach ground</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N</a:t>
            </a:r>
            <a:r>
              <a:rPr lang="en-US" dirty="0">
                <a:effectLst/>
                <a:latin typeface="Calibri" panose="020F0502020204030204" pitchFamily="34" charset="0"/>
                <a:ea typeface="Times New Roman" panose="02020603050405020304" pitchFamily="18" charset="0"/>
                <a:cs typeface="Calibri" panose="020F0502020204030204" pitchFamily="34" charset="0"/>
              </a:rPr>
              <a:t>atural </a:t>
            </a:r>
            <a:r>
              <a:rPr lang="en-US" dirty="0">
                <a:latin typeface="Calibri" panose="020F0502020204030204" pitchFamily="34" charset="0"/>
                <a:ea typeface="Times New Roman" panose="02020603050405020304" pitchFamily="18" charset="0"/>
                <a:cs typeface="Calibri" panose="020F0502020204030204" pitchFamily="34" charset="0"/>
              </a:rPr>
              <a:t>head up </a:t>
            </a:r>
            <a:r>
              <a:rPr lang="en-US" dirty="0">
                <a:effectLst/>
                <a:latin typeface="Calibri" panose="020F0502020204030204" pitchFamily="34" charset="0"/>
                <a:ea typeface="Times New Roman" panose="02020603050405020304" pitchFamily="18" charset="0"/>
                <a:cs typeface="Calibri" panose="020F0502020204030204" pitchFamily="34" charset="0"/>
              </a:rPr>
              <a:t>position </a:t>
            </a:r>
          </a:p>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Intermediate length wheelbase, and</a:t>
            </a: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Rider seating is ~c</a:t>
            </a:r>
            <a:r>
              <a:rPr lang="en-US" dirty="0">
                <a:effectLst/>
                <a:latin typeface="Calibri" panose="020F0502020204030204" pitchFamily="34" charset="0"/>
                <a:ea typeface="Times New Roman" panose="02020603050405020304" pitchFamily="18" charset="0"/>
                <a:cs typeface="Calibri" panose="020F0502020204030204" pitchFamily="34" charset="0"/>
              </a:rPr>
              <a:t>entered on the wheelbase for balanced handling and a smooth ride.</a:t>
            </a:r>
          </a:p>
          <a:p>
            <a:pPr marL="342900" marR="0" lvl="0" indent="-342900">
              <a:spcBef>
                <a:spcPts val="0"/>
              </a:spcBef>
              <a:spcAft>
                <a:spcPts val="0"/>
              </a:spcAft>
              <a:buFont typeface="Arial" panose="020B0604020202020204" pitchFamily="34" charset="0"/>
              <a:buChar char="•"/>
            </a:pPr>
            <a:endParaRPr lang="en-US" sz="1200" dirty="0">
              <a:latin typeface="Calibri" panose="020F0502020204030204" pitchFamily="34" charset="0"/>
              <a:ea typeface="Times New Roman" panose="02020603050405020304" pitchFamily="18" charset="0"/>
              <a:cs typeface="Calibri" panose="020F0502020204030204" pitchFamily="34" charset="0"/>
            </a:endParaRPr>
          </a:p>
          <a:p>
            <a:pPr algn="ctr">
              <a:spcAft>
                <a:spcPts val="1200"/>
              </a:spcAft>
            </a:pPr>
            <a:r>
              <a:rPr lang="en-US" b="1" i="1" dirty="0">
                <a:latin typeface="Calibri" panose="020F0502020204030204" pitchFamily="34" charset="0"/>
                <a:ea typeface="Times New Roman" panose="02020603050405020304" pitchFamily="18" charset="0"/>
                <a:cs typeface="Calibri" panose="020F0502020204030204" pitchFamily="34" charset="0"/>
              </a:rPr>
              <a:t>Hand power application is by rhythmically pulling the crankset into the pedal thrust.</a:t>
            </a:r>
            <a:r>
              <a:rPr lang="en-US" b="1" i="1" dirty="0">
                <a:latin typeface="Calibri" panose="020F0502020204030204" pitchFamily="34" charset="0"/>
                <a:ea typeface="Calibri" panose="020F0502020204030204" pitchFamily="34" charset="0"/>
                <a:cs typeface="Calibri" panose="020F0502020204030204" pitchFamily="34" charset="0"/>
              </a:rPr>
              <a:t>  </a:t>
            </a:r>
          </a:p>
          <a:p>
            <a:pPr algn="ctr">
              <a:spcAft>
                <a:spcPts val="1200"/>
              </a:spcAft>
            </a:pPr>
            <a:r>
              <a:rPr lang="en-US" b="1" i="1" dirty="0">
                <a:latin typeface="Calibri" panose="020F0502020204030204" pitchFamily="34" charset="0"/>
                <a:ea typeface="Calibri" panose="020F0502020204030204" pitchFamily="34" charset="0"/>
                <a:cs typeface="Calibri" panose="020F0502020204030204" pitchFamily="34" charset="0"/>
              </a:rPr>
              <a:t>Application is directly to the hand grips.       There is no need for supplemental mechanism.</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a:r>
              <a:rPr lang="en-US" b="1" i="1" dirty="0">
                <a:latin typeface="Calibri" panose="020F0502020204030204" pitchFamily="34" charset="0"/>
                <a:ea typeface="Times New Roman" panose="02020603050405020304" pitchFamily="18" charset="0"/>
                <a:cs typeface="Calibri" panose="020F0502020204030204" pitchFamily="34" charset="0"/>
              </a:rPr>
              <a:t>I think this new principle of operation,</a:t>
            </a:r>
          </a:p>
          <a:p>
            <a:pPr algn="ctr"/>
            <a:r>
              <a:rPr lang="en-US" b="1" i="1" dirty="0">
                <a:latin typeface="Calibri" panose="020F0502020204030204" pitchFamily="34" charset="0"/>
                <a:ea typeface="Times New Roman" panose="02020603050405020304" pitchFamily="18" charset="0"/>
                <a:cs typeface="Calibri" panose="020F0502020204030204" pitchFamily="34" charset="0"/>
              </a:rPr>
              <a:t>makes the G4 a new type of bicycle. </a:t>
            </a:r>
          </a:p>
        </p:txBody>
      </p:sp>
      <p:sp>
        <p:nvSpPr>
          <p:cNvPr id="5" name="TextBox 4">
            <a:extLst>
              <a:ext uri="{FF2B5EF4-FFF2-40B4-BE49-F238E27FC236}">
                <a16:creationId xmlns:a16="http://schemas.microsoft.com/office/drawing/2014/main" id="{9ED8B713-1EE9-423E-B962-A6716EB6DA18}"/>
              </a:ext>
            </a:extLst>
          </p:cNvPr>
          <p:cNvSpPr txBox="1"/>
          <p:nvPr/>
        </p:nvSpPr>
        <p:spPr>
          <a:xfrm>
            <a:off x="46004" y="6166843"/>
            <a:ext cx="263214" cy="276999"/>
          </a:xfrm>
          <a:prstGeom prst="rect">
            <a:avLst/>
          </a:prstGeom>
          <a:noFill/>
        </p:spPr>
        <p:txBody>
          <a:bodyPr wrap="none" rtlCol="0">
            <a:spAutoFit/>
          </a:bodyPr>
          <a:lstStyle/>
          <a:p>
            <a:fld id="{EB28B4BF-19A3-4A61-99A2-5E0AA80765C7}" type="slidenum">
              <a:rPr lang="en-US" sz="1200" smtClean="0"/>
              <a:t>5</a:t>
            </a:fld>
            <a:endParaRPr lang="en-US" sz="1200" dirty="0"/>
          </a:p>
        </p:txBody>
      </p:sp>
      <p:sp>
        <p:nvSpPr>
          <p:cNvPr id="18" name="TextBox 17">
            <a:extLst>
              <a:ext uri="{FF2B5EF4-FFF2-40B4-BE49-F238E27FC236}">
                <a16:creationId xmlns:a16="http://schemas.microsoft.com/office/drawing/2014/main" id="{E4D31034-956A-4132-A7F8-A58429944FE1}"/>
              </a:ext>
            </a:extLst>
          </p:cNvPr>
          <p:cNvSpPr txBox="1"/>
          <p:nvPr/>
        </p:nvSpPr>
        <p:spPr>
          <a:xfrm>
            <a:off x="336108" y="6176066"/>
            <a:ext cx="11744040" cy="646331"/>
          </a:xfrm>
          <a:prstGeom prst="rect">
            <a:avLst/>
          </a:prstGeom>
          <a:solidFill>
            <a:schemeClr val="accent1">
              <a:lumMod val="50000"/>
            </a:schemeClr>
          </a:solidFill>
          <a:ln w="19050">
            <a:solidFill>
              <a:schemeClr val="tx1"/>
            </a:solidFill>
          </a:ln>
        </p:spPr>
        <p:txBody>
          <a:bodyPr wrap="square" rtlCol="0">
            <a:spAutoFit/>
          </a:bodyPr>
          <a:lstStyle/>
          <a:p>
            <a:pPr algn="ctr"/>
            <a:r>
              <a:rPr lang="en-US" b="1" i="1" dirty="0">
                <a:solidFill>
                  <a:schemeClr val="bg1"/>
                </a:solidFill>
              </a:rPr>
              <a:t>“Recumbent Bicycle and Methods of Riding Employing Supplemental Upper Body Power, Enhanced Aerodynamics, Stability and Control”  Utility Patent Publication is Expected in Fall 2021.</a:t>
            </a:r>
          </a:p>
        </p:txBody>
      </p:sp>
    </p:spTree>
    <p:extLst>
      <p:ext uri="{BB962C8B-B14F-4D97-AF65-F5344CB8AC3E}">
        <p14:creationId xmlns:p14="http://schemas.microsoft.com/office/powerpoint/2010/main" val="870994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F45C96-1433-4843-A553-23EDA6FABC8A}"/>
              </a:ext>
            </a:extLst>
          </p:cNvPr>
          <p:cNvSpPr txBox="1"/>
          <p:nvPr/>
        </p:nvSpPr>
        <p:spPr>
          <a:xfrm>
            <a:off x="3725364" y="96569"/>
            <a:ext cx="3362715" cy="461665"/>
          </a:xfrm>
          <a:prstGeom prst="rect">
            <a:avLst/>
          </a:prstGeom>
          <a:solidFill>
            <a:srgbClr val="FFFFEB"/>
          </a:solidFill>
          <a:ln w="19050">
            <a:solidFill>
              <a:schemeClr val="tx1"/>
            </a:solidFill>
          </a:ln>
        </p:spPr>
        <p:txBody>
          <a:bodyPr wrap="none" rtlCol="0">
            <a:spAutoFit/>
          </a:bodyPr>
          <a:lstStyle/>
          <a:p>
            <a:pPr algn="ctr"/>
            <a:r>
              <a:rPr lang="en-US" sz="2400" b="1" i="1" dirty="0"/>
              <a:t>G4 Bike Dual-Chain Drive</a:t>
            </a:r>
          </a:p>
        </p:txBody>
      </p:sp>
      <p:pic>
        <p:nvPicPr>
          <p:cNvPr id="10" name="Picture 9">
            <a:extLst>
              <a:ext uri="{FF2B5EF4-FFF2-40B4-BE49-F238E27FC236}">
                <a16:creationId xmlns:a16="http://schemas.microsoft.com/office/drawing/2014/main" id="{3CF8E8A1-FEE1-4EF6-BCD3-5463A85CF92F}"/>
              </a:ext>
            </a:extLst>
          </p:cNvPr>
          <p:cNvPicPr>
            <a:picLocks noChangeAspect="1"/>
          </p:cNvPicPr>
          <p:nvPr/>
        </p:nvPicPr>
        <p:blipFill rotWithShape="1">
          <a:blip r:embed="rId3">
            <a:extLst>
              <a:ext uri="{28A0092B-C50C-407E-A947-70E740481C1C}">
                <a14:useLocalDpi xmlns:a14="http://schemas.microsoft.com/office/drawing/2010/main" val="0"/>
              </a:ext>
            </a:extLst>
          </a:blip>
          <a:srcRect l="18704" t="10889" r="29318" b="49511"/>
          <a:stretch/>
        </p:blipFill>
        <p:spPr>
          <a:xfrm rot="5400000">
            <a:off x="816" y="1894963"/>
            <a:ext cx="4908148" cy="4838835"/>
          </a:xfrm>
          <a:prstGeom prst="rect">
            <a:avLst/>
          </a:prstGeom>
        </p:spPr>
      </p:pic>
      <p:grpSp>
        <p:nvGrpSpPr>
          <p:cNvPr id="7" name="Group 6">
            <a:extLst>
              <a:ext uri="{FF2B5EF4-FFF2-40B4-BE49-F238E27FC236}">
                <a16:creationId xmlns:a16="http://schemas.microsoft.com/office/drawing/2014/main" id="{8F184D44-3B69-488A-86D9-87742A4E1964}"/>
              </a:ext>
            </a:extLst>
          </p:cNvPr>
          <p:cNvGrpSpPr/>
          <p:nvPr/>
        </p:nvGrpSpPr>
        <p:grpSpPr>
          <a:xfrm>
            <a:off x="4597646" y="2582140"/>
            <a:ext cx="3258740" cy="4186315"/>
            <a:chOff x="1367406" y="2784356"/>
            <a:chExt cx="1303825" cy="2410323"/>
          </a:xfrm>
        </p:grpSpPr>
        <p:pic>
          <p:nvPicPr>
            <p:cNvPr id="8" name="Picture 7">
              <a:extLst>
                <a:ext uri="{FF2B5EF4-FFF2-40B4-BE49-F238E27FC236}">
                  <a16:creationId xmlns:a16="http://schemas.microsoft.com/office/drawing/2014/main" id="{91FC2EA7-E17F-489C-963D-F50122E6F364}"/>
                </a:ext>
              </a:extLst>
            </p:cNvPr>
            <p:cNvPicPr>
              <a:picLocks noChangeAspect="1"/>
            </p:cNvPicPr>
            <p:nvPr/>
          </p:nvPicPr>
          <p:blipFill rotWithShape="1">
            <a:blip r:embed="rId4">
              <a:extLst>
                <a:ext uri="{28A0092B-C50C-407E-A947-70E740481C1C}">
                  <a14:useLocalDpi xmlns:a14="http://schemas.microsoft.com/office/drawing/2010/main" val="0"/>
                </a:ext>
              </a:extLst>
            </a:blip>
            <a:srcRect l="26038" t="14328" r="19467" b="5942"/>
            <a:stretch/>
          </p:blipFill>
          <p:spPr>
            <a:xfrm>
              <a:off x="1398213" y="2784356"/>
              <a:ext cx="1273018" cy="2410323"/>
            </a:xfrm>
            <a:prstGeom prst="rect">
              <a:avLst/>
            </a:prstGeom>
          </p:spPr>
        </p:pic>
        <p:sp>
          <p:nvSpPr>
            <p:cNvPr id="9" name="Rectangle 8">
              <a:extLst>
                <a:ext uri="{FF2B5EF4-FFF2-40B4-BE49-F238E27FC236}">
                  <a16:creationId xmlns:a16="http://schemas.microsoft.com/office/drawing/2014/main" id="{04E99AA5-35C6-4E53-8633-E2D37894DFFB}"/>
                </a:ext>
              </a:extLst>
            </p:cNvPr>
            <p:cNvSpPr/>
            <p:nvPr/>
          </p:nvSpPr>
          <p:spPr>
            <a:xfrm>
              <a:off x="1367406" y="4874004"/>
              <a:ext cx="444616" cy="2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37B43E7E-7DEA-41E6-B403-C4703BB82454}"/>
              </a:ext>
            </a:extLst>
          </p:cNvPr>
          <p:cNvPicPr>
            <a:picLocks noChangeAspect="1"/>
          </p:cNvPicPr>
          <p:nvPr/>
        </p:nvPicPr>
        <p:blipFill rotWithShape="1">
          <a:blip r:embed="rId5">
            <a:extLst>
              <a:ext uri="{28A0092B-C50C-407E-A947-70E740481C1C}">
                <a14:useLocalDpi xmlns:a14="http://schemas.microsoft.com/office/drawing/2010/main" val="0"/>
              </a:ext>
            </a:extLst>
          </a:blip>
          <a:srcRect l="21357" t="56047" r="23785" b="8596"/>
          <a:stretch/>
        </p:blipFill>
        <p:spPr>
          <a:xfrm rot="5400000">
            <a:off x="6867563" y="1774347"/>
            <a:ext cx="5425853" cy="4525592"/>
          </a:xfrm>
          <a:prstGeom prst="rect">
            <a:avLst/>
          </a:prstGeom>
        </p:spPr>
      </p:pic>
      <p:sp>
        <p:nvSpPr>
          <p:cNvPr id="5" name="TextBox 4">
            <a:extLst>
              <a:ext uri="{FF2B5EF4-FFF2-40B4-BE49-F238E27FC236}">
                <a16:creationId xmlns:a16="http://schemas.microsoft.com/office/drawing/2014/main" id="{9FE48523-26D8-4F61-B7F0-7BDC232D017D}"/>
              </a:ext>
            </a:extLst>
          </p:cNvPr>
          <p:cNvSpPr txBox="1"/>
          <p:nvPr/>
        </p:nvSpPr>
        <p:spPr>
          <a:xfrm>
            <a:off x="1352915" y="681379"/>
            <a:ext cx="8107612" cy="1200329"/>
          </a:xfrm>
          <a:prstGeom prst="rect">
            <a:avLst/>
          </a:prstGeom>
          <a:solidFill>
            <a:srgbClr val="FFFFEB"/>
          </a:solidFill>
          <a:ln w="19050">
            <a:solidFill>
              <a:schemeClr val="tx1"/>
            </a:solidFill>
          </a:ln>
        </p:spPr>
        <p:txBody>
          <a:bodyPr wrap="square">
            <a:spAutoFit/>
          </a:bodyPr>
          <a:lstStyle/>
          <a:p>
            <a:pPr marL="285750" marR="0" lvl="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T</a:t>
            </a:r>
            <a:r>
              <a:rPr lang="en-US" sz="1800" dirty="0">
                <a:effectLst/>
                <a:latin typeface="Calibri" panose="020F0502020204030204" pitchFamily="34" charset="0"/>
                <a:ea typeface="Times New Roman" panose="02020603050405020304" pitchFamily="18" charset="0"/>
                <a:cs typeface="Calibri" panose="020F0502020204030204" pitchFamily="34" charset="0"/>
              </a:rPr>
              <a:t>he coaxial crankshaft and front wheel rotate independently.</a:t>
            </a: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Chain 1 provides pedal input to the secondary shaft.</a:t>
            </a:r>
          </a:p>
          <a:p>
            <a:pPr marL="285750" marR="0" lvl="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Secondary shaft has a derailleur &amp; cassette, or gear hub, and secondary drive cog.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Chain 2 drives the front wheel at the speed from secondary shaft transmission.</a:t>
            </a:r>
            <a:endParaRPr lang="en-US" dirty="0">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0B571502-05DB-4D9E-A9AB-0D18601BAFF4}"/>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6</a:t>
            </a:fld>
            <a:endParaRPr lang="en-US" sz="1200" dirty="0"/>
          </a:p>
        </p:txBody>
      </p:sp>
      <p:grpSp>
        <p:nvGrpSpPr>
          <p:cNvPr id="3" name="Group 2">
            <a:extLst>
              <a:ext uri="{FF2B5EF4-FFF2-40B4-BE49-F238E27FC236}">
                <a16:creationId xmlns:a16="http://schemas.microsoft.com/office/drawing/2014/main" id="{2AF7689D-224A-4BA6-BFE8-84697E7360E7}"/>
              </a:ext>
            </a:extLst>
          </p:cNvPr>
          <p:cNvGrpSpPr/>
          <p:nvPr/>
        </p:nvGrpSpPr>
        <p:grpSpPr>
          <a:xfrm>
            <a:off x="9499540" y="107930"/>
            <a:ext cx="2646551" cy="1480957"/>
            <a:chOff x="9075634" y="1"/>
            <a:chExt cx="2646551" cy="1480957"/>
          </a:xfrm>
        </p:grpSpPr>
        <p:pic>
          <p:nvPicPr>
            <p:cNvPr id="12" name="Picture 11">
              <a:extLst>
                <a:ext uri="{FF2B5EF4-FFF2-40B4-BE49-F238E27FC236}">
                  <a16:creationId xmlns:a16="http://schemas.microsoft.com/office/drawing/2014/main" id="{6D5064CB-6518-4F28-BF5E-408D691DD3B5}"/>
                </a:ext>
              </a:extLst>
            </p:cNvPr>
            <p:cNvPicPr>
              <a:picLocks noChangeAspect="1"/>
            </p:cNvPicPr>
            <p:nvPr/>
          </p:nvPicPr>
          <p:blipFill rotWithShape="1">
            <a:blip r:embed="rId6"/>
            <a:srcRect b="9572"/>
            <a:stretch/>
          </p:blipFill>
          <p:spPr>
            <a:xfrm>
              <a:off x="9075634" y="1"/>
              <a:ext cx="2646551" cy="1480957"/>
            </a:xfrm>
            <a:prstGeom prst="rect">
              <a:avLst/>
            </a:prstGeom>
          </p:spPr>
        </p:pic>
        <p:sp>
          <p:nvSpPr>
            <p:cNvPr id="2" name="TextBox 1">
              <a:extLst>
                <a:ext uri="{FF2B5EF4-FFF2-40B4-BE49-F238E27FC236}">
                  <a16:creationId xmlns:a16="http://schemas.microsoft.com/office/drawing/2014/main" id="{97CA2C02-B750-4AF1-8A07-CA0DECBF2DC9}"/>
                </a:ext>
              </a:extLst>
            </p:cNvPr>
            <p:cNvSpPr txBox="1"/>
            <p:nvPr/>
          </p:nvSpPr>
          <p:spPr>
            <a:xfrm>
              <a:off x="9467418" y="278814"/>
              <a:ext cx="1862983" cy="923330"/>
            </a:xfrm>
            <a:prstGeom prst="rect">
              <a:avLst/>
            </a:prstGeom>
            <a:noFill/>
          </p:spPr>
          <p:txBody>
            <a:bodyPr wrap="square" rtlCol="0">
              <a:spAutoFit/>
            </a:bodyPr>
            <a:lstStyle/>
            <a:p>
              <a:pPr algn="ctr"/>
              <a:r>
                <a:rPr lang="en-US" b="1" i="1" dirty="0"/>
                <a:t>No special coaxial hub gear is needed.</a:t>
              </a:r>
            </a:p>
          </p:txBody>
        </p:sp>
      </p:grpSp>
    </p:spTree>
    <p:extLst>
      <p:ext uri="{BB962C8B-B14F-4D97-AF65-F5344CB8AC3E}">
        <p14:creationId xmlns:p14="http://schemas.microsoft.com/office/powerpoint/2010/main" val="345919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9D0BD4-2D2D-4FC1-AF46-230079B9AE1E}"/>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7</a:t>
            </a:fld>
            <a:endParaRPr lang="en-US" sz="1200" dirty="0"/>
          </a:p>
        </p:txBody>
      </p:sp>
      <p:sp>
        <p:nvSpPr>
          <p:cNvPr id="8" name="TextBox 7">
            <a:extLst>
              <a:ext uri="{FF2B5EF4-FFF2-40B4-BE49-F238E27FC236}">
                <a16:creationId xmlns:a16="http://schemas.microsoft.com/office/drawing/2014/main" id="{04535DF8-7356-470B-9AC7-2CC9CAF47143}"/>
              </a:ext>
            </a:extLst>
          </p:cNvPr>
          <p:cNvSpPr txBox="1"/>
          <p:nvPr/>
        </p:nvSpPr>
        <p:spPr>
          <a:xfrm>
            <a:off x="2183492" y="6324939"/>
            <a:ext cx="7840993" cy="461665"/>
          </a:xfrm>
          <a:prstGeom prst="rect">
            <a:avLst/>
          </a:prstGeom>
          <a:solidFill>
            <a:schemeClr val="accent1">
              <a:lumMod val="50000"/>
            </a:schemeClr>
          </a:solidFill>
          <a:ln w="19050">
            <a:solidFill>
              <a:schemeClr val="tx1"/>
            </a:solidFill>
          </a:ln>
        </p:spPr>
        <p:txBody>
          <a:bodyPr wrap="none" rtlCol="0">
            <a:spAutoFit/>
          </a:bodyPr>
          <a:lstStyle/>
          <a:p>
            <a:r>
              <a:rPr lang="en-US" sz="2400" b="1" i="1" dirty="0">
                <a:solidFill>
                  <a:schemeClr val="bg1"/>
                </a:solidFill>
              </a:rPr>
              <a:t>Hand Power Engagement Creates a Better Ride Experience!</a:t>
            </a:r>
          </a:p>
        </p:txBody>
      </p:sp>
      <p:grpSp>
        <p:nvGrpSpPr>
          <p:cNvPr id="3" name="Group 2">
            <a:extLst>
              <a:ext uri="{FF2B5EF4-FFF2-40B4-BE49-F238E27FC236}">
                <a16:creationId xmlns:a16="http://schemas.microsoft.com/office/drawing/2014/main" id="{550145C2-5AA9-47DC-BDCD-CB7B8797C9C6}"/>
              </a:ext>
            </a:extLst>
          </p:cNvPr>
          <p:cNvGrpSpPr/>
          <p:nvPr/>
        </p:nvGrpSpPr>
        <p:grpSpPr>
          <a:xfrm>
            <a:off x="1029477" y="908644"/>
            <a:ext cx="10167247" cy="3293209"/>
            <a:chOff x="1871588" y="978056"/>
            <a:chExt cx="8470376" cy="3293209"/>
          </a:xfrm>
        </p:grpSpPr>
        <p:sp>
          <p:nvSpPr>
            <p:cNvPr id="7" name="TextBox 6">
              <a:extLst>
                <a:ext uri="{FF2B5EF4-FFF2-40B4-BE49-F238E27FC236}">
                  <a16:creationId xmlns:a16="http://schemas.microsoft.com/office/drawing/2014/main" id="{1F6030E7-15CF-4769-976B-200B1F0A16C2}"/>
                </a:ext>
              </a:extLst>
            </p:cNvPr>
            <p:cNvSpPr txBox="1"/>
            <p:nvPr/>
          </p:nvSpPr>
          <p:spPr>
            <a:xfrm>
              <a:off x="1871588" y="978056"/>
              <a:ext cx="8470376" cy="3293209"/>
            </a:xfrm>
            <a:prstGeom prst="rect">
              <a:avLst/>
            </a:prstGeom>
            <a:solidFill>
              <a:srgbClr val="FFFFEB"/>
            </a:solidFill>
            <a:ln w="19050">
              <a:solidFill>
                <a:schemeClr val="tx1"/>
              </a:solidFill>
            </a:ln>
          </p:spPr>
          <p:txBody>
            <a:bodyPr wrap="square">
              <a:spAutoFit/>
            </a:bodyPr>
            <a:lstStyle/>
            <a:p>
              <a:pPr marL="342900" marR="0" lvl="0" indent="-342900">
                <a:spcBef>
                  <a:spcPts val="0"/>
                </a:spcBef>
                <a:spcAft>
                  <a:spcPts val="0"/>
                </a:spcAft>
                <a:buFont typeface="Arial" panose="020B0604020202020204" pitchFamily="34" charset="0"/>
                <a:buChar char="•"/>
              </a:pP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G4 is a Moving Bottom Bracket (MBB) bike.  </a:t>
              </a:r>
            </a:p>
            <a:p>
              <a:pPr marL="342900" marR="0" lvl="0" indent="-34290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Prior MBB, from Boneshakers and High-Wheelers to</a:t>
              </a:r>
            </a:p>
            <a:p>
              <a:pPr marR="0" lvl="0">
                <a:spcBef>
                  <a:spcPts val="0"/>
                </a:spcBef>
                <a:spcAft>
                  <a:spcPts val="0"/>
                </a:spcAft>
              </a:pPr>
              <a:r>
                <a:rPr lang="en-US" dirty="0">
                  <a:latin typeface="Calibri" panose="020F0502020204030204" pitchFamily="34" charset="0"/>
                  <a:ea typeface="Times New Roman" panose="02020603050405020304" pitchFamily="18"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 Kervelo and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Cruzbike</a:t>
              </a:r>
              <a:r>
                <a:rPr lang="en-US" sz="1800" dirty="0">
                  <a:effectLst/>
                  <a:latin typeface="Calibri" panose="020F0502020204030204" pitchFamily="34" charset="0"/>
                  <a:ea typeface="Times New Roman" panose="02020603050405020304" pitchFamily="18" charset="0"/>
                  <a:cs typeface="Calibri" panose="020F0502020204030204" pitchFamily="34" charset="0"/>
                </a:rPr>
                <a:t>, are designed to limit Pedal Force Feedback (PFF).</a:t>
              </a:r>
            </a:p>
            <a:p>
              <a:pPr marL="342900" marR="0" lvl="0" indent="-342900">
                <a:spcBef>
                  <a:spcPts val="0"/>
                </a:spcBef>
                <a:spcAft>
                  <a:spcPts val="0"/>
                </a:spcAft>
                <a:buFont typeface="Arial" panose="020B0604020202020204" pitchFamily="34" charset="0"/>
                <a:buChar char="•"/>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PFF </a:t>
              </a:r>
              <a:r>
                <a:rPr lang="en-US" dirty="0">
                  <a:latin typeface="Calibri" panose="020F0502020204030204" pitchFamily="34" charset="0"/>
                  <a:ea typeface="Times New Roman" panose="02020603050405020304" pitchFamily="18" charset="0"/>
                  <a:cs typeface="Calibri" panose="020F0502020204030204" pitchFamily="34" charset="0"/>
                </a:rPr>
                <a:t>i</a:t>
              </a:r>
              <a:r>
                <a:rPr lang="en-US" sz="1800" dirty="0">
                  <a:effectLst/>
                  <a:latin typeface="Calibri" panose="020F0502020204030204" pitchFamily="34" charset="0"/>
                  <a:ea typeface="Times New Roman" panose="02020603050405020304" pitchFamily="18" charset="0"/>
                  <a:cs typeface="Calibri" panose="020F0502020204030204" pitchFamily="34" charset="0"/>
                </a:rPr>
                <a:t>s controlled by:</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Aligning foot force input with the steering axis, or</a:t>
              </a:r>
            </a:p>
            <a:p>
              <a:pPr marL="742950" lvl="1" indent="-28575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cs typeface="Calibri" panose="020F0502020204030204" pitchFamily="34" charset="0"/>
                </a:rPr>
                <a:t>Offsetting the crankset far forward of the steering axis</a:t>
              </a:r>
            </a:p>
            <a:p>
              <a:pPr marL="342900" marR="0" lvl="0" indent="-34290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R="0" lvl="0" algn="ctr">
                <a:spcBef>
                  <a:spcPts val="0"/>
                </a:spcBef>
                <a:spcAft>
                  <a:spcPts val="0"/>
                </a:spcAft>
              </a:pPr>
              <a:r>
                <a:rPr lang="en-US" sz="2000" b="1" i="1" dirty="0">
                  <a:effectLst/>
                  <a:latin typeface="Calibri" panose="020F0502020204030204" pitchFamily="34" charset="0"/>
                  <a:ea typeface="Times New Roman" panose="02020603050405020304" pitchFamily="18" charset="0"/>
                  <a:cs typeface="Calibri" panose="020F0502020204030204" pitchFamily="34" charset="0"/>
                </a:rPr>
                <a:t>The G4 bike uses this “Pedal Steering Interaction” as the mechanism for hand power input!</a:t>
              </a:r>
              <a:endParaRPr lang="en-US" sz="2000" b="1" i="1"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467F5099-824B-479B-9A73-98EE22A9C7C5}"/>
                </a:ext>
              </a:extLst>
            </p:cNvPr>
            <p:cNvSpPr txBox="1"/>
            <p:nvPr/>
          </p:nvSpPr>
          <p:spPr>
            <a:xfrm>
              <a:off x="5303168" y="978056"/>
              <a:ext cx="1607215" cy="369332"/>
            </a:xfrm>
            <a:prstGeom prst="rect">
              <a:avLst/>
            </a:prstGeom>
            <a:noFill/>
          </p:spPr>
          <p:txBody>
            <a:bodyPr wrap="square" rtlCol="0">
              <a:spAutoFit/>
            </a:bodyPr>
            <a:lstStyle/>
            <a:p>
              <a:r>
                <a:rPr lang="en-US" b="1" i="1" u="sng" dirty="0"/>
                <a:t>Hand Power Input</a:t>
              </a:r>
            </a:p>
          </p:txBody>
        </p:sp>
      </p:grpSp>
      <p:grpSp>
        <p:nvGrpSpPr>
          <p:cNvPr id="15" name="Group 14">
            <a:extLst>
              <a:ext uri="{FF2B5EF4-FFF2-40B4-BE49-F238E27FC236}">
                <a16:creationId xmlns:a16="http://schemas.microsoft.com/office/drawing/2014/main" id="{BDA15BAF-EF4C-45E5-A0AF-4493A98B10D8}"/>
              </a:ext>
            </a:extLst>
          </p:cNvPr>
          <p:cNvGrpSpPr/>
          <p:nvPr/>
        </p:nvGrpSpPr>
        <p:grpSpPr>
          <a:xfrm>
            <a:off x="565572" y="4509588"/>
            <a:ext cx="11130705" cy="1507617"/>
            <a:chOff x="565572" y="4471580"/>
            <a:chExt cx="11130705" cy="1507617"/>
          </a:xfrm>
        </p:grpSpPr>
        <p:sp>
          <p:nvSpPr>
            <p:cNvPr id="9" name="TextBox 8">
              <a:extLst>
                <a:ext uri="{FF2B5EF4-FFF2-40B4-BE49-F238E27FC236}">
                  <a16:creationId xmlns:a16="http://schemas.microsoft.com/office/drawing/2014/main" id="{95FBE14F-ABF2-4837-B183-432F38F62728}"/>
                </a:ext>
              </a:extLst>
            </p:cNvPr>
            <p:cNvSpPr txBox="1"/>
            <p:nvPr/>
          </p:nvSpPr>
          <p:spPr>
            <a:xfrm>
              <a:off x="565572" y="4501869"/>
              <a:ext cx="5465327" cy="1477328"/>
            </a:xfrm>
            <a:prstGeom prst="rect">
              <a:avLst/>
            </a:prstGeom>
            <a:solidFill>
              <a:srgbClr val="FFFFEB"/>
            </a:solidFill>
            <a:ln w="19050">
              <a:solidFill>
                <a:schemeClr val="tx1"/>
              </a:solidFill>
            </a:ln>
          </p:spPr>
          <p:txBody>
            <a:bodyPr wrap="square">
              <a:spAutoFit/>
            </a:bodyPr>
            <a:lstStyle/>
            <a:p>
              <a:pPr algn="ctr"/>
              <a:r>
                <a:rPr lang="en-US" b="1" i="1" u="sng" dirty="0"/>
                <a:t>Trail Dynamic Effects</a:t>
              </a: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Trail increasingly controls PFF with groundspeed.</a:t>
              </a: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Hand power input is most important at lower speeds for acceleration and climbing.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Cruise at speed is relaxed because trail controls PFF.</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p:txBody>
        </p:sp>
        <p:grpSp>
          <p:nvGrpSpPr>
            <p:cNvPr id="14" name="Group 13">
              <a:extLst>
                <a:ext uri="{FF2B5EF4-FFF2-40B4-BE49-F238E27FC236}">
                  <a16:creationId xmlns:a16="http://schemas.microsoft.com/office/drawing/2014/main" id="{219A5907-C6A0-447C-8DD9-B67BCC1B958A}"/>
                </a:ext>
              </a:extLst>
            </p:cNvPr>
            <p:cNvGrpSpPr/>
            <p:nvPr/>
          </p:nvGrpSpPr>
          <p:grpSpPr>
            <a:xfrm>
              <a:off x="6176161" y="4471580"/>
              <a:ext cx="5520116" cy="1500583"/>
              <a:chOff x="6306795" y="4490242"/>
              <a:chExt cx="5520116" cy="1500583"/>
            </a:xfrm>
          </p:grpSpPr>
          <p:sp>
            <p:nvSpPr>
              <p:cNvPr id="10" name="TextBox 9">
                <a:extLst>
                  <a:ext uri="{FF2B5EF4-FFF2-40B4-BE49-F238E27FC236}">
                    <a16:creationId xmlns:a16="http://schemas.microsoft.com/office/drawing/2014/main" id="{1368CA61-9FA3-4452-B9B8-6AACF09AAB41}"/>
                  </a:ext>
                </a:extLst>
              </p:cNvPr>
              <p:cNvSpPr txBox="1"/>
              <p:nvPr/>
            </p:nvSpPr>
            <p:spPr>
              <a:xfrm>
                <a:off x="6306795" y="4513497"/>
                <a:ext cx="5520116" cy="1477328"/>
              </a:xfrm>
              <a:prstGeom prst="rect">
                <a:avLst/>
              </a:prstGeom>
              <a:solidFill>
                <a:srgbClr val="FFFFEB"/>
              </a:solidFill>
              <a:ln w="19050">
                <a:solidFill>
                  <a:schemeClr val="tx1"/>
                </a:solidFill>
              </a:ln>
            </p:spPr>
            <p:txBody>
              <a:bodyPr wrap="square">
                <a:spAutoFit/>
              </a:bodyPr>
              <a:lstStyle/>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Hand and foot forces about the steering axis provide powerful stability and control.</a:t>
                </a:r>
              </a:p>
              <a:p>
                <a:pPr marL="285750" marR="0" lvl="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Allows </a:t>
                </a:r>
                <a:r>
                  <a:rPr lang="en-US" sz="1800" dirty="0">
                    <a:effectLst/>
                    <a:latin typeface="Calibri" panose="020F0502020204030204" pitchFamily="34" charset="0"/>
                    <a:ea typeface="Times New Roman" panose="02020603050405020304" pitchFamily="18" charset="0"/>
                    <a:cs typeface="Calibri" panose="020F0502020204030204" pitchFamily="34" charset="0"/>
                  </a:rPr>
                  <a:t>routine use of a full disk front wheel.</a:t>
                </a:r>
              </a:p>
              <a:p>
                <a:pPr marL="285750" marR="0" lvl="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E</a:t>
                </a:r>
                <a:r>
                  <a:rPr lang="en-US" sz="1800" dirty="0">
                    <a:effectLst/>
                    <a:latin typeface="Calibri" panose="020F0502020204030204" pitchFamily="34" charset="0"/>
                    <a:ea typeface="Times New Roman" panose="02020603050405020304" pitchFamily="18" charset="0"/>
                    <a:cs typeface="Calibri" panose="020F0502020204030204" pitchFamily="34" charset="0"/>
                  </a:rPr>
                  <a:t>ven in blustery wind conditions.</a:t>
                </a:r>
                <a:endParaRPr lang="en-US" sz="18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2B7B3387-FBAC-4743-954C-6E93F41F3265}"/>
                  </a:ext>
                </a:extLst>
              </p:cNvPr>
              <p:cNvSpPr txBox="1"/>
              <p:nvPr/>
            </p:nvSpPr>
            <p:spPr>
              <a:xfrm>
                <a:off x="7119855" y="4490242"/>
                <a:ext cx="3893996" cy="369332"/>
              </a:xfrm>
              <a:prstGeom prst="rect">
                <a:avLst/>
              </a:prstGeom>
              <a:noFill/>
            </p:spPr>
            <p:txBody>
              <a:bodyPr wrap="square">
                <a:spAutoFit/>
              </a:bodyPr>
              <a:lstStyle/>
              <a:p>
                <a:pPr algn="ctr"/>
                <a:r>
                  <a:rPr lang="en-US" b="1" i="1" u="sng" dirty="0"/>
                  <a:t>Aerodynamic Stability and Control</a:t>
                </a:r>
              </a:p>
            </p:txBody>
          </p:sp>
        </p:grpSp>
      </p:grpSp>
      <p:grpSp>
        <p:nvGrpSpPr>
          <p:cNvPr id="4" name="Group 3">
            <a:extLst>
              <a:ext uri="{FF2B5EF4-FFF2-40B4-BE49-F238E27FC236}">
                <a16:creationId xmlns:a16="http://schemas.microsoft.com/office/drawing/2014/main" id="{60FDB336-F0A6-4B36-A889-EECB6933904D}"/>
              </a:ext>
            </a:extLst>
          </p:cNvPr>
          <p:cNvGrpSpPr/>
          <p:nvPr/>
        </p:nvGrpSpPr>
        <p:grpSpPr>
          <a:xfrm>
            <a:off x="9640740" y="5652175"/>
            <a:ext cx="2250061" cy="729557"/>
            <a:chOff x="9896029" y="107931"/>
            <a:chExt cx="2250061" cy="729557"/>
          </a:xfrm>
        </p:grpSpPr>
        <p:pic>
          <p:nvPicPr>
            <p:cNvPr id="16" name="Picture 15">
              <a:extLst>
                <a:ext uri="{FF2B5EF4-FFF2-40B4-BE49-F238E27FC236}">
                  <a16:creationId xmlns:a16="http://schemas.microsoft.com/office/drawing/2014/main" id="{7E806DD2-A2F4-4223-B86D-483CCC71F453}"/>
                </a:ext>
              </a:extLst>
            </p:cNvPr>
            <p:cNvPicPr>
              <a:picLocks noChangeAspect="1"/>
            </p:cNvPicPr>
            <p:nvPr/>
          </p:nvPicPr>
          <p:blipFill rotWithShape="1">
            <a:blip r:embed="rId3"/>
            <a:srcRect b="9572"/>
            <a:stretch/>
          </p:blipFill>
          <p:spPr>
            <a:xfrm>
              <a:off x="9896029" y="107931"/>
              <a:ext cx="2250061" cy="729557"/>
            </a:xfrm>
            <a:prstGeom prst="rect">
              <a:avLst/>
            </a:prstGeom>
          </p:spPr>
        </p:pic>
        <p:sp>
          <p:nvSpPr>
            <p:cNvPr id="17" name="TextBox 16">
              <a:extLst>
                <a:ext uri="{FF2B5EF4-FFF2-40B4-BE49-F238E27FC236}">
                  <a16:creationId xmlns:a16="http://schemas.microsoft.com/office/drawing/2014/main" id="{7BA1EDF7-C368-483B-84A5-55620CF82EF1}"/>
                </a:ext>
              </a:extLst>
            </p:cNvPr>
            <p:cNvSpPr txBox="1"/>
            <p:nvPr/>
          </p:nvSpPr>
          <p:spPr>
            <a:xfrm>
              <a:off x="10280395" y="270626"/>
              <a:ext cx="1583882" cy="369332"/>
            </a:xfrm>
            <a:prstGeom prst="rect">
              <a:avLst/>
            </a:prstGeom>
            <a:noFill/>
          </p:spPr>
          <p:txBody>
            <a:bodyPr wrap="square" rtlCol="0">
              <a:spAutoFit/>
            </a:bodyPr>
            <a:lstStyle/>
            <a:p>
              <a:pPr algn="ctr"/>
              <a:r>
                <a:rPr lang="en-US" b="1" i="1" dirty="0"/>
                <a:t>Serendipity</a:t>
              </a:r>
            </a:p>
          </p:txBody>
        </p:sp>
      </p:grpSp>
      <p:grpSp>
        <p:nvGrpSpPr>
          <p:cNvPr id="22" name="Group 21">
            <a:extLst>
              <a:ext uri="{FF2B5EF4-FFF2-40B4-BE49-F238E27FC236}">
                <a16:creationId xmlns:a16="http://schemas.microsoft.com/office/drawing/2014/main" id="{6A42BA98-5C0C-444A-A727-D7A2B6A4B9D9}"/>
              </a:ext>
            </a:extLst>
          </p:cNvPr>
          <p:cNvGrpSpPr/>
          <p:nvPr/>
        </p:nvGrpSpPr>
        <p:grpSpPr>
          <a:xfrm>
            <a:off x="8070515" y="520286"/>
            <a:ext cx="3751597" cy="2449417"/>
            <a:chOff x="7852401" y="520286"/>
            <a:chExt cx="3751597" cy="2449417"/>
          </a:xfrm>
        </p:grpSpPr>
        <p:pic>
          <p:nvPicPr>
            <p:cNvPr id="19" name="Picture 18">
              <a:extLst>
                <a:ext uri="{FF2B5EF4-FFF2-40B4-BE49-F238E27FC236}">
                  <a16:creationId xmlns:a16="http://schemas.microsoft.com/office/drawing/2014/main" id="{34B3DA1D-C6D6-4206-9CC1-829BFC80A68F}"/>
                </a:ext>
              </a:extLst>
            </p:cNvPr>
            <p:cNvPicPr>
              <a:picLocks noChangeAspect="1"/>
            </p:cNvPicPr>
            <p:nvPr/>
          </p:nvPicPr>
          <p:blipFill rotWithShape="1">
            <a:blip r:embed="rId3"/>
            <a:srcRect b="9572"/>
            <a:stretch/>
          </p:blipFill>
          <p:spPr>
            <a:xfrm>
              <a:off x="7852401" y="520286"/>
              <a:ext cx="3751597" cy="2449417"/>
            </a:xfrm>
            <a:prstGeom prst="rect">
              <a:avLst/>
            </a:prstGeom>
          </p:spPr>
        </p:pic>
        <p:sp>
          <p:nvSpPr>
            <p:cNvPr id="20" name="TextBox 19">
              <a:extLst>
                <a:ext uri="{FF2B5EF4-FFF2-40B4-BE49-F238E27FC236}">
                  <a16:creationId xmlns:a16="http://schemas.microsoft.com/office/drawing/2014/main" id="{C28ABEEE-1246-4EEE-A88B-055C5BB75458}"/>
                </a:ext>
              </a:extLst>
            </p:cNvPr>
            <p:cNvSpPr txBox="1"/>
            <p:nvPr/>
          </p:nvSpPr>
          <p:spPr>
            <a:xfrm>
              <a:off x="8291243" y="806748"/>
              <a:ext cx="2807392" cy="1754326"/>
            </a:xfrm>
            <a:prstGeom prst="rect">
              <a:avLst/>
            </a:prstGeom>
            <a:noFill/>
          </p:spPr>
          <p:txBody>
            <a:bodyPr wrap="square" rtlCol="0">
              <a:spAutoFit/>
            </a:bodyPr>
            <a:lstStyle/>
            <a:p>
              <a:pPr algn="ctr"/>
              <a:r>
                <a:rPr lang="en-US" b="1" i="1" dirty="0"/>
                <a:t>Many patented mechanisms show the need for recumbent hand power.  They are not used,    because bicycles also need to be simple.</a:t>
              </a:r>
            </a:p>
          </p:txBody>
        </p:sp>
      </p:grpSp>
      <p:sp>
        <p:nvSpPr>
          <p:cNvPr id="6" name="TextBox 5">
            <a:extLst>
              <a:ext uri="{FF2B5EF4-FFF2-40B4-BE49-F238E27FC236}">
                <a16:creationId xmlns:a16="http://schemas.microsoft.com/office/drawing/2014/main" id="{220FE1EF-4C52-401B-ADF7-7DF5399B99B6}"/>
              </a:ext>
            </a:extLst>
          </p:cNvPr>
          <p:cNvSpPr txBox="1"/>
          <p:nvPr/>
        </p:nvSpPr>
        <p:spPr>
          <a:xfrm>
            <a:off x="4146652" y="139244"/>
            <a:ext cx="3898696" cy="461665"/>
          </a:xfrm>
          <a:prstGeom prst="rect">
            <a:avLst/>
          </a:prstGeom>
          <a:solidFill>
            <a:srgbClr val="FFFFEB"/>
          </a:solidFill>
          <a:ln w="19050">
            <a:solidFill>
              <a:schemeClr val="tx1"/>
            </a:solidFill>
          </a:ln>
        </p:spPr>
        <p:txBody>
          <a:bodyPr wrap="none" rtlCol="0">
            <a:spAutoFit/>
          </a:bodyPr>
          <a:lstStyle/>
          <a:p>
            <a:r>
              <a:rPr lang="en-US" sz="2400" b="1" i="1" dirty="0"/>
              <a:t>Why is the G4 Bike Different?</a:t>
            </a:r>
          </a:p>
        </p:txBody>
      </p:sp>
    </p:spTree>
    <p:extLst>
      <p:ext uri="{BB962C8B-B14F-4D97-AF65-F5344CB8AC3E}">
        <p14:creationId xmlns:p14="http://schemas.microsoft.com/office/powerpoint/2010/main" val="369166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9DF674-FA6B-4553-8EB8-E287BCC18EC8}"/>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8</a:t>
            </a:fld>
            <a:endParaRPr lang="en-US" sz="1200" dirty="0"/>
          </a:p>
        </p:txBody>
      </p:sp>
      <p:sp>
        <p:nvSpPr>
          <p:cNvPr id="10" name="TextBox 9">
            <a:extLst>
              <a:ext uri="{FF2B5EF4-FFF2-40B4-BE49-F238E27FC236}">
                <a16:creationId xmlns:a16="http://schemas.microsoft.com/office/drawing/2014/main" id="{9C8879DD-6D4E-477E-B252-8D24037D608E}"/>
              </a:ext>
            </a:extLst>
          </p:cNvPr>
          <p:cNvSpPr txBox="1"/>
          <p:nvPr/>
        </p:nvSpPr>
        <p:spPr>
          <a:xfrm>
            <a:off x="1917505" y="38798"/>
            <a:ext cx="5261377" cy="461665"/>
          </a:xfrm>
          <a:prstGeom prst="rect">
            <a:avLst/>
          </a:prstGeom>
          <a:solidFill>
            <a:srgbClr val="FFFFEB"/>
          </a:solidFill>
          <a:ln w="19050">
            <a:solidFill>
              <a:schemeClr val="tx1"/>
            </a:solidFill>
          </a:ln>
        </p:spPr>
        <p:txBody>
          <a:bodyPr wrap="none" rtlCol="0">
            <a:spAutoFit/>
          </a:bodyPr>
          <a:lstStyle/>
          <a:p>
            <a:r>
              <a:rPr lang="en-US" sz="2400" b="1" i="1" dirty="0"/>
              <a:t>G4 Bike – How Hand Power Input Works</a:t>
            </a:r>
          </a:p>
        </p:txBody>
      </p:sp>
      <p:sp>
        <p:nvSpPr>
          <p:cNvPr id="12" name="TextBox 11">
            <a:extLst>
              <a:ext uri="{FF2B5EF4-FFF2-40B4-BE49-F238E27FC236}">
                <a16:creationId xmlns:a16="http://schemas.microsoft.com/office/drawing/2014/main" id="{D5F9F384-F2D2-4C2D-AE2C-17B268DA74BF}"/>
              </a:ext>
            </a:extLst>
          </p:cNvPr>
          <p:cNvSpPr txBox="1"/>
          <p:nvPr/>
        </p:nvSpPr>
        <p:spPr>
          <a:xfrm>
            <a:off x="313005" y="544944"/>
            <a:ext cx="8470376" cy="5416868"/>
          </a:xfrm>
          <a:prstGeom prst="rect">
            <a:avLst/>
          </a:prstGeom>
          <a:solidFill>
            <a:srgbClr val="FFFFEB"/>
          </a:solidFill>
          <a:ln w="19050">
            <a:solidFill>
              <a:schemeClr val="tx1"/>
            </a:solidFill>
          </a:ln>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Standing to pedal is familiar, but often not well understood.  </a:t>
            </a:r>
            <a:r>
              <a:rPr lang="en-US" sz="1800" dirty="0">
                <a:effectLst/>
                <a:latin typeface="Calibri" panose="020F0502020204030204" pitchFamily="34" charset="0"/>
                <a:ea typeface="Times New Roman" panose="02020603050405020304" pitchFamily="18" charset="0"/>
                <a:cs typeface="Calibri" panose="020F0502020204030204" pitchFamily="34" charset="0"/>
              </a:rPr>
              <a:t>David Gordon Wilson explains:</a:t>
            </a:r>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lvl="1" algn="ctr"/>
            <a:r>
              <a:rPr lang="en-US" b="1" i="1" dirty="0">
                <a:latin typeface="Calibri" panose="020F0502020204030204" pitchFamily="34" charset="0"/>
                <a:ea typeface="Times New Roman" panose="02020603050405020304" pitchFamily="18" charset="0"/>
                <a:cs typeface="Calibri" panose="020F0502020204030204" pitchFamily="34" charset="0"/>
              </a:rPr>
              <a:t>“in conventional upright bicycles … substantial arm work is easily performed by tilting</a:t>
            </a:r>
            <a:r>
              <a:rPr lang="en-US" b="1" i="1" dirty="0">
                <a:effectLst/>
                <a:latin typeface="Calibri" panose="020F0502020204030204" pitchFamily="34" charset="0"/>
                <a:ea typeface="Times New Roman" panose="02020603050405020304" pitchFamily="18" charset="0"/>
                <a:cs typeface="Calibri" panose="020F0502020204030204" pitchFamily="34" charset="0"/>
              </a:rPr>
              <a:t> the bicycle away from the descending pedal … the legs can then push harder or move faster for an overall increase in power output. </a:t>
            </a:r>
          </a:p>
          <a:p>
            <a:pPr lvl="1" algn="ctr"/>
            <a:r>
              <a:rPr lang="en-US" b="1" i="1" dirty="0">
                <a:effectLst/>
                <a:latin typeface="Calibri" panose="020F0502020204030204" pitchFamily="34" charset="0"/>
                <a:ea typeface="Times New Roman" panose="02020603050405020304" pitchFamily="18" charset="0"/>
                <a:cs typeface="Calibri" panose="020F0502020204030204" pitchFamily="34" charset="0"/>
              </a:rPr>
              <a:t>Recumbents … do not permit the rider to use additional muscles in this way.”   </a:t>
            </a:r>
            <a:endParaRPr lang="en-US" b="1" i="1" dirty="0">
              <a:effectLst/>
              <a:latin typeface="Calibri" panose="020F0502020204030204" pitchFamily="34" charset="0"/>
              <a:ea typeface="Calibri" panose="020F0502020204030204" pitchFamily="34" charset="0"/>
            </a:endParaRPr>
          </a:p>
          <a:p>
            <a:endParaRPr lang="en-US" dirty="0">
              <a:latin typeface="Calibri" panose="020F0502020204030204" pitchFamily="34" charset="0"/>
              <a:ea typeface="Times New Roman" panose="02020603050405020304" pitchFamily="18" charset="0"/>
              <a:cs typeface="Calibri" panose="020F0502020204030204" pitchFamily="34" charset="0"/>
            </a:endParaRPr>
          </a:p>
          <a:p>
            <a:pPr marR="0" lvl="0" algn="ctr">
              <a:spcBef>
                <a:spcPts val="0"/>
              </a:spcBef>
              <a:spcAft>
                <a:spcPts val="0"/>
              </a:spcAft>
            </a:pPr>
            <a:r>
              <a:rPr lang="en-US" sz="2000" b="1" i="1" dirty="0">
                <a:latin typeface="Calibri" panose="020F0502020204030204" pitchFamily="34" charset="0"/>
                <a:ea typeface="Times New Roman" panose="02020603050405020304" pitchFamily="18" charset="0"/>
                <a:cs typeface="Calibri" panose="020F0502020204030204" pitchFamily="34" charset="0"/>
              </a:rPr>
              <a:t>Is t</a:t>
            </a:r>
            <a:r>
              <a:rPr lang="en-US" sz="2000" b="1" i="1" dirty="0">
                <a:effectLst/>
                <a:latin typeface="Calibri" panose="020F0502020204030204" pitchFamily="34" charset="0"/>
                <a:ea typeface="Times New Roman" panose="02020603050405020304" pitchFamily="18" charset="0"/>
                <a:cs typeface="Calibri" panose="020F0502020204030204" pitchFamily="34" charset="0"/>
              </a:rPr>
              <a:t>his </a:t>
            </a:r>
            <a:r>
              <a:rPr lang="en-US" sz="2000" b="1" i="1" dirty="0">
                <a:latin typeface="Calibri" panose="020F0502020204030204" pitchFamily="34" charset="0"/>
                <a:ea typeface="Times New Roman" panose="02020603050405020304" pitchFamily="18" charset="0"/>
                <a:cs typeface="Calibri" panose="020F0502020204030204" pitchFamily="34" charset="0"/>
              </a:rPr>
              <a:t>a</a:t>
            </a:r>
            <a:r>
              <a:rPr lang="en-US" sz="2000" b="1" i="1" dirty="0">
                <a:effectLst/>
                <a:latin typeface="Calibri" panose="020F0502020204030204" pitchFamily="34" charset="0"/>
                <a:ea typeface="Times New Roman" panose="02020603050405020304" pitchFamily="18" charset="0"/>
                <a:cs typeface="Calibri" panose="020F0502020204030204" pitchFamily="34" charset="0"/>
              </a:rPr>
              <a:t> reason recumbents have never </a:t>
            </a:r>
            <a:r>
              <a:rPr lang="en-US" sz="2000" b="1" i="1" dirty="0">
                <a:latin typeface="Calibri" panose="020F0502020204030204" pitchFamily="34" charset="0"/>
                <a:ea typeface="Times New Roman" panose="02020603050405020304" pitchFamily="18" charset="0"/>
                <a:cs typeface="Calibri" panose="020F0502020204030204" pitchFamily="34" charset="0"/>
              </a:rPr>
              <a:t>achieved </a:t>
            </a:r>
            <a:r>
              <a:rPr lang="en-US" sz="2000" b="1" i="1" dirty="0">
                <a:effectLst/>
                <a:latin typeface="Calibri" panose="020F0502020204030204" pitchFamily="34" charset="0"/>
                <a:ea typeface="Times New Roman" panose="02020603050405020304" pitchFamily="18" charset="0"/>
                <a:cs typeface="Calibri" panose="020F0502020204030204" pitchFamily="34" charset="0"/>
              </a:rPr>
              <a:t>upright bike popularity?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i="1" dirty="0">
              <a:effectLst/>
              <a:latin typeface="Calibri" panose="020F0502020204030204" pitchFamily="34" charset="0"/>
              <a:ea typeface="Calibri" panose="020F0502020204030204" pitchFamily="34" charset="0"/>
            </a:endParaRPr>
          </a:p>
          <a:p>
            <a:pPr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R="0" lvl="0" algn="ctr">
              <a:spcBef>
                <a:spcPts val="0"/>
              </a:spcBef>
              <a:spcAft>
                <a:spcPts val="0"/>
              </a:spcAft>
            </a:pPr>
            <a:r>
              <a:rPr lang="en-US" sz="1800" b="1" i="1" dirty="0">
                <a:effectLst/>
                <a:latin typeface="Calibri" panose="020F0502020204030204" pitchFamily="34" charset="0"/>
                <a:ea typeface="Times New Roman" panose="02020603050405020304" pitchFamily="18" charset="0"/>
                <a:cs typeface="Calibri" panose="020F0502020204030204" pitchFamily="34" charset="0"/>
              </a:rPr>
              <a:t>The G4 solves this problem</a:t>
            </a:r>
            <a:r>
              <a:rPr lang="en-US" b="1" i="1" dirty="0">
                <a:latin typeface="Calibri" panose="020F0502020204030204" pitchFamily="34" charset="0"/>
                <a:ea typeface="Times New Roman" panose="02020603050405020304" pitchFamily="18" charset="0"/>
                <a:cs typeface="Calibri" panose="020F0502020204030204" pitchFamily="34" charset="0"/>
              </a:rPr>
              <a:t> - The rider forces the </a:t>
            </a:r>
            <a:r>
              <a:rPr lang="en-US" b="1" i="1" dirty="0">
                <a:effectLst/>
                <a:latin typeface="Calibri" panose="020F0502020204030204" pitchFamily="34" charset="0"/>
                <a:ea typeface="Times New Roman" panose="02020603050405020304" pitchFamily="18" charset="0"/>
                <a:cs typeface="Calibri" panose="020F0502020204030204" pitchFamily="34" charset="0"/>
              </a:rPr>
              <a:t>crankset into the foot pedal </a:t>
            </a:r>
            <a:r>
              <a:rPr lang="en-US" b="1" i="1" dirty="0">
                <a:latin typeface="Calibri" panose="020F0502020204030204" pitchFamily="34" charset="0"/>
                <a:ea typeface="Times New Roman" panose="02020603050405020304" pitchFamily="18" charset="0"/>
                <a:cs typeface="Calibri" panose="020F0502020204030204" pitchFamily="34" charset="0"/>
              </a:rPr>
              <a:t>thrust!</a:t>
            </a:r>
          </a:p>
          <a:p>
            <a:pPr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I was not convinced this really worked </a:t>
            </a:r>
            <a:r>
              <a:rPr lang="en-US" sz="1800" dirty="0">
                <a:effectLst/>
                <a:latin typeface="Calibri" panose="020F0502020204030204" pitchFamily="34" charset="0"/>
                <a:ea typeface="Times New Roman" panose="02020603050405020304" pitchFamily="18" charset="0"/>
                <a:cs typeface="Calibri" panose="020F0502020204030204" pitchFamily="34" charset="0"/>
              </a:rPr>
              <a:t>until Prototype 3!</a:t>
            </a:r>
            <a:r>
              <a:rPr lang="en-US" dirty="0">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spcBef>
                <a:spcPts val="0"/>
              </a:spcBef>
              <a:spcAft>
                <a:spcPts val="0"/>
              </a:spcAft>
              <a:buFont typeface="Arial" panose="020B0604020202020204" pitchFamily="34" charset="0"/>
              <a:buChar char="•"/>
            </a:pPr>
            <a:endParaRPr lang="en-US" i="1"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G4 hand power input </a:t>
            </a:r>
            <a:r>
              <a:rPr lang="en-US" sz="1800" dirty="0">
                <a:effectLst/>
                <a:latin typeface="Calibri" panose="020F0502020204030204" pitchFamily="34" charset="0"/>
                <a:ea typeface="Times New Roman" panose="02020603050405020304" pitchFamily="18" charset="0"/>
                <a:cs typeface="Calibri" panose="020F0502020204030204" pitchFamily="34" charset="0"/>
              </a:rPr>
              <a:t>is a result of complex geometry, in three dimensions, with rotation in two directions.  </a:t>
            </a:r>
            <a:r>
              <a:rPr lang="en-US" sz="1800" i="1" dirty="0">
                <a:effectLst/>
                <a:latin typeface="Calibri" panose="020F0502020204030204" pitchFamily="34" charset="0"/>
                <a:ea typeface="Times New Roman" panose="02020603050405020304" pitchFamily="18" charset="0"/>
                <a:cs typeface="Calibri" panose="020F0502020204030204" pitchFamily="34" charset="0"/>
              </a:rPr>
              <a:t>I am certain that I can not do that math… </a:t>
            </a:r>
          </a:p>
          <a:p>
            <a:pPr marL="342900" marR="0" lvl="0" indent="-342900">
              <a:spcBef>
                <a:spcPts val="0"/>
              </a:spcBef>
              <a:spcAft>
                <a:spcPts val="0"/>
              </a:spcAft>
              <a:buFont typeface="Arial" panose="020B0604020202020204" pitchFamily="34" charset="0"/>
              <a:buChar char="•"/>
            </a:pPr>
            <a:endParaRPr lang="en-US" i="1"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Also, </a:t>
            </a:r>
            <a:r>
              <a:rPr lang="en-US" i="1" u="sng" dirty="0">
                <a:latin typeface="Calibri" panose="020F0502020204030204" pitchFamily="34" charset="0"/>
                <a:ea typeface="Times New Roman" panose="02020603050405020304" pitchFamily="18" charset="0"/>
                <a:cs typeface="Calibri" panose="020F0502020204030204" pitchFamily="34" charset="0"/>
              </a:rPr>
              <a:t>I believe</a:t>
            </a:r>
            <a:r>
              <a:rPr lang="en-US" i="1" dirty="0">
                <a:latin typeface="Calibri" panose="020F0502020204030204" pitchFamily="34" charset="0"/>
                <a:ea typeface="Times New Roman" panose="02020603050405020304" pitchFamily="18" charset="0"/>
                <a:cs typeface="Calibri" panose="020F0502020204030204" pitchFamily="34" charset="0"/>
              </a:rPr>
              <a:t> </a:t>
            </a:r>
            <a:r>
              <a:rPr lang="en-US" dirty="0">
                <a:latin typeface="Calibri" panose="020F0502020204030204" pitchFamily="34" charset="0"/>
                <a:ea typeface="Times New Roman" panose="02020603050405020304" pitchFamily="18" charset="0"/>
                <a:cs typeface="Calibri" panose="020F0502020204030204" pitchFamily="34" charset="0"/>
              </a:rPr>
              <a:t>G4 hand power input mechanisms are </a:t>
            </a:r>
            <a:r>
              <a:rPr lang="en-US" i="1" u="sng" dirty="0">
                <a:latin typeface="Calibri" panose="020F0502020204030204" pitchFamily="34" charset="0"/>
                <a:ea typeface="Times New Roman" panose="02020603050405020304" pitchFamily="18" charset="0"/>
                <a:cs typeface="Calibri" panose="020F0502020204030204" pitchFamily="34" charset="0"/>
              </a:rPr>
              <a:t>more</a:t>
            </a:r>
            <a:r>
              <a:rPr lang="en-US" dirty="0">
                <a:latin typeface="Calibri" panose="020F0502020204030204" pitchFamily="34" charset="0"/>
                <a:ea typeface="Times New Roman" panose="02020603050405020304" pitchFamily="18" charset="0"/>
                <a:cs typeface="Calibri" panose="020F0502020204030204" pitchFamily="34" charset="0"/>
              </a:rPr>
              <a:t> effective than </a:t>
            </a:r>
            <a:r>
              <a:rPr lang="en-US" sz="1800" dirty="0">
                <a:effectLst/>
                <a:latin typeface="Calibri" panose="020F0502020204030204" pitchFamily="34" charset="0"/>
                <a:ea typeface="Times New Roman" panose="02020603050405020304" pitchFamily="18" charset="0"/>
                <a:cs typeface="Calibri" panose="020F0502020204030204" pitchFamily="34" charset="0"/>
              </a:rPr>
              <a:t>on an upright!</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i="1" dirty="0">
                <a:latin typeface="Calibri" panose="020F0502020204030204" pitchFamily="34" charset="0"/>
                <a:ea typeface="Times New Roman" panose="02020603050405020304" pitchFamily="18" charset="0"/>
                <a:cs typeface="Calibri" panose="020F0502020204030204" pitchFamily="34" charset="0"/>
              </a:rPr>
              <a:t>I need to work this…</a:t>
            </a:r>
            <a:endParaRPr lang="en-US" sz="1800"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6EF2BAB9-3FE9-4F05-9146-DB4A59FEA2A0}"/>
              </a:ext>
            </a:extLst>
          </p:cNvPr>
          <p:cNvSpPr txBox="1"/>
          <p:nvPr/>
        </p:nvSpPr>
        <p:spPr>
          <a:xfrm>
            <a:off x="354678" y="6008016"/>
            <a:ext cx="8387030" cy="830997"/>
          </a:xfrm>
          <a:prstGeom prst="rect">
            <a:avLst/>
          </a:prstGeom>
          <a:solidFill>
            <a:schemeClr val="accent1">
              <a:lumMod val="50000"/>
            </a:schemeClr>
          </a:solidFill>
          <a:ln w="19050">
            <a:solidFill>
              <a:schemeClr val="tx1"/>
            </a:solidFill>
          </a:ln>
        </p:spPr>
        <p:txBody>
          <a:bodyPr wrap="square" rtlCol="0">
            <a:spAutoFit/>
          </a:bodyPr>
          <a:lstStyle/>
          <a:p>
            <a:pPr algn="ctr"/>
            <a:r>
              <a:rPr lang="en-US" sz="2400" b="1" i="1" dirty="0">
                <a:solidFill>
                  <a:schemeClr val="bg1"/>
                </a:solidFill>
              </a:rPr>
              <a:t>I can tell you that it works.  And how to work it.  </a:t>
            </a:r>
          </a:p>
          <a:p>
            <a:pPr algn="ctr"/>
            <a:r>
              <a:rPr lang="en-US" sz="2400" b="1" i="1" dirty="0">
                <a:solidFill>
                  <a:schemeClr val="bg1"/>
                </a:solidFill>
              </a:rPr>
              <a:t>But maybe not exactly why it works…</a:t>
            </a:r>
          </a:p>
        </p:txBody>
      </p:sp>
      <p:grpSp>
        <p:nvGrpSpPr>
          <p:cNvPr id="3" name="Group 2">
            <a:extLst>
              <a:ext uri="{FF2B5EF4-FFF2-40B4-BE49-F238E27FC236}">
                <a16:creationId xmlns:a16="http://schemas.microsoft.com/office/drawing/2014/main" id="{96D03298-E407-4EEB-83AB-E133846C786A}"/>
              </a:ext>
            </a:extLst>
          </p:cNvPr>
          <p:cNvGrpSpPr/>
          <p:nvPr/>
        </p:nvGrpSpPr>
        <p:grpSpPr>
          <a:xfrm>
            <a:off x="9143999" y="138946"/>
            <a:ext cx="2810313" cy="6838568"/>
            <a:chOff x="9143999" y="138946"/>
            <a:chExt cx="2810313" cy="6838568"/>
          </a:xfrm>
        </p:grpSpPr>
        <p:grpSp>
          <p:nvGrpSpPr>
            <p:cNvPr id="2" name="Group 1">
              <a:extLst>
                <a:ext uri="{FF2B5EF4-FFF2-40B4-BE49-F238E27FC236}">
                  <a16:creationId xmlns:a16="http://schemas.microsoft.com/office/drawing/2014/main" id="{54B214DC-42A3-4490-8BF0-0D4B1C404EF1}"/>
                </a:ext>
              </a:extLst>
            </p:cNvPr>
            <p:cNvGrpSpPr/>
            <p:nvPr/>
          </p:nvGrpSpPr>
          <p:grpSpPr>
            <a:xfrm>
              <a:off x="9143999" y="3565322"/>
              <a:ext cx="2810313" cy="3412192"/>
              <a:chOff x="9143999" y="3565322"/>
              <a:chExt cx="2810313" cy="3412192"/>
            </a:xfrm>
          </p:grpSpPr>
          <p:pic>
            <p:nvPicPr>
              <p:cNvPr id="14" name="Picture 13">
                <a:extLst>
                  <a:ext uri="{FF2B5EF4-FFF2-40B4-BE49-F238E27FC236}">
                    <a16:creationId xmlns:a16="http://schemas.microsoft.com/office/drawing/2014/main" id="{5282D2D9-1C0F-4FEB-8B35-3B747949C4A7}"/>
                  </a:ext>
                </a:extLst>
              </p:cNvPr>
              <p:cNvPicPr>
                <a:picLocks noChangeAspect="1"/>
              </p:cNvPicPr>
              <p:nvPr/>
            </p:nvPicPr>
            <p:blipFill rotWithShape="1">
              <a:blip r:embed="rId3"/>
              <a:srcRect b="9572"/>
              <a:stretch/>
            </p:blipFill>
            <p:spPr>
              <a:xfrm>
                <a:off x="9143999" y="3565322"/>
                <a:ext cx="2810313" cy="3412192"/>
              </a:xfrm>
              <a:prstGeom prst="rect">
                <a:avLst/>
              </a:prstGeom>
            </p:spPr>
          </p:pic>
          <p:sp>
            <p:nvSpPr>
              <p:cNvPr id="16" name="TextBox 15">
                <a:extLst>
                  <a:ext uri="{FF2B5EF4-FFF2-40B4-BE49-F238E27FC236}">
                    <a16:creationId xmlns:a16="http://schemas.microsoft.com/office/drawing/2014/main" id="{F9EA6CDA-7532-4870-8393-075EF29404AA}"/>
                  </a:ext>
                </a:extLst>
              </p:cNvPr>
              <p:cNvSpPr txBox="1"/>
              <p:nvPr/>
            </p:nvSpPr>
            <p:spPr>
              <a:xfrm>
                <a:off x="9305750" y="3947373"/>
                <a:ext cx="2329779" cy="2308324"/>
              </a:xfrm>
              <a:prstGeom prst="rect">
                <a:avLst/>
              </a:prstGeom>
              <a:noFill/>
            </p:spPr>
            <p:txBody>
              <a:bodyPr wrap="square" rtlCol="0">
                <a:spAutoFit/>
              </a:bodyPr>
              <a:lstStyle/>
              <a:p>
                <a:pPr algn="ctr"/>
                <a:r>
                  <a:rPr lang="en-US" b="1" i="1" dirty="0"/>
                  <a:t>Innovation often</a:t>
                </a:r>
              </a:p>
              <a:p>
                <a:pPr algn="ctr"/>
                <a:r>
                  <a:rPr lang="en-US" b="1" i="1" dirty="0"/>
                  <a:t> precedes theory…</a:t>
                </a:r>
              </a:p>
              <a:p>
                <a:pPr algn="ctr"/>
                <a:endParaRPr lang="en-US" b="1" i="1" dirty="0"/>
              </a:p>
              <a:p>
                <a:pPr algn="ctr"/>
                <a:r>
                  <a:rPr lang="en-US" b="1" i="1" dirty="0"/>
                  <a:t> Airplanes before aerodynamics… </a:t>
                </a:r>
              </a:p>
              <a:p>
                <a:pPr algn="ctr"/>
                <a:endParaRPr lang="en-US" b="1" i="1" dirty="0"/>
              </a:p>
              <a:p>
                <a:pPr algn="ctr"/>
                <a:r>
                  <a:rPr lang="en-US" b="1" i="1" dirty="0"/>
                  <a:t>Steam engines before thermodynamics… </a:t>
                </a:r>
              </a:p>
            </p:txBody>
          </p:sp>
        </p:grpSp>
        <p:pic>
          <p:nvPicPr>
            <p:cNvPr id="4" name="Picture 3">
              <a:extLst>
                <a:ext uri="{FF2B5EF4-FFF2-40B4-BE49-F238E27FC236}">
                  <a16:creationId xmlns:a16="http://schemas.microsoft.com/office/drawing/2014/main" id="{F125222A-521E-4D56-B1CD-48D5B838B3BC}"/>
                </a:ext>
              </a:extLst>
            </p:cNvPr>
            <p:cNvPicPr>
              <a:picLocks noChangeAspect="1"/>
            </p:cNvPicPr>
            <p:nvPr/>
          </p:nvPicPr>
          <p:blipFill>
            <a:blip r:embed="rId4"/>
            <a:stretch>
              <a:fillRect/>
            </a:stretch>
          </p:blipFill>
          <p:spPr>
            <a:xfrm>
              <a:off x="9305750" y="138946"/>
              <a:ext cx="2305050" cy="3724275"/>
            </a:xfrm>
            <a:prstGeom prst="rect">
              <a:avLst/>
            </a:prstGeom>
          </p:spPr>
        </p:pic>
      </p:grpSp>
    </p:spTree>
    <p:extLst>
      <p:ext uri="{BB962C8B-B14F-4D97-AF65-F5344CB8AC3E}">
        <p14:creationId xmlns:p14="http://schemas.microsoft.com/office/powerpoint/2010/main" val="211926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Box 154">
            <a:extLst>
              <a:ext uri="{FF2B5EF4-FFF2-40B4-BE49-F238E27FC236}">
                <a16:creationId xmlns:a16="http://schemas.microsoft.com/office/drawing/2014/main" id="{D2111F4C-9532-4B01-A782-26DA9F07AAA5}"/>
              </a:ext>
            </a:extLst>
          </p:cNvPr>
          <p:cNvSpPr txBox="1"/>
          <p:nvPr/>
        </p:nvSpPr>
        <p:spPr>
          <a:xfrm>
            <a:off x="-25167" y="6616624"/>
            <a:ext cx="263214" cy="276999"/>
          </a:xfrm>
          <a:prstGeom prst="rect">
            <a:avLst/>
          </a:prstGeom>
          <a:noFill/>
        </p:spPr>
        <p:txBody>
          <a:bodyPr wrap="none" rtlCol="0">
            <a:spAutoFit/>
          </a:bodyPr>
          <a:lstStyle/>
          <a:p>
            <a:fld id="{EB28B4BF-19A3-4A61-99A2-5E0AA80765C7}" type="slidenum">
              <a:rPr lang="en-US" sz="1200" smtClean="0"/>
              <a:t>9</a:t>
            </a:fld>
            <a:endParaRPr lang="en-US" sz="1200" dirty="0"/>
          </a:p>
        </p:txBody>
      </p:sp>
      <p:sp>
        <p:nvSpPr>
          <p:cNvPr id="8" name="TextBox 7">
            <a:extLst>
              <a:ext uri="{FF2B5EF4-FFF2-40B4-BE49-F238E27FC236}">
                <a16:creationId xmlns:a16="http://schemas.microsoft.com/office/drawing/2014/main" id="{5B7DA275-8CDB-4C84-90DA-F6A104C68012}"/>
              </a:ext>
            </a:extLst>
          </p:cNvPr>
          <p:cNvSpPr txBox="1"/>
          <p:nvPr/>
        </p:nvSpPr>
        <p:spPr>
          <a:xfrm>
            <a:off x="42912" y="547027"/>
            <a:ext cx="11995290" cy="2308324"/>
          </a:xfrm>
          <a:prstGeom prst="rect">
            <a:avLst/>
          </a:prstGeom>
          <a:solidFill>
            <a:srgbClr val="FFFFEB"/>
          </a:solidFill>
          <a:ln w="19050">
            <a:solidFill>
              <a:schemeClr val="tx1"/>
            </a:solidFill>
          </a:ln>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Hands control foot forces about the steering axis using leverage</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Hand </a:t>
            </a:r>
            <a:r>
              <a:rPr lang="en-US" b="1" i="1" dirty="0">
                <a:latin typeface="Calibri" panose="020F0502020204030204" pitchFamily="34" charset="0"/>
                <a:ea typeface="Times New Roman" panose="02020603050405020304" pitchFamily="18" charset="0"/>
                <a:cs typeface="Calibri" panose="020F0502020204030204" pitchFamily="34" charset="0"/>
              </a:rPr>
              <a:t>reaction</a:t>
            </a:r>
            <a:r>
              <a:rPr lang="en-US" dirty="0">
                <a:latin typeface="Calibri" panose="020F0502020204030204" pitchFamily="34" charset="0"/>
                <a:ea typeface="Times New Roman" panose="02020603050405020304" pitchFamily="18" charset="0"/>
                <a:cs typeface="Calibri" panose="020F0502020204030204" pitchFamily="34" charset="0"/>
              </a:rPr>
              <a:t> balances foot pedal input.</a:t>
            </a:r>
          </a:p>
          <a:p>
            <a:pPr marL="742950" lvl="1" indent="-28575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Hand </a:t>
            </a:r>
            <a:r>
              <a:rPr lang="en-US" b="1" i="1" dirty="0">
                <a:latin typeface="Calibri" panose="020F0502020204030204" pitchFamily="34" charset="0"/>
                <a:ea typeface="Times New Roman" panose="02020603050405020304" pitchFamily="18" charset="0"/>
                <a:cs typeface="Calibri" panose="020F0502020204030204" pitchFamily="34" charset="0"/>
              </a:rPr>
              <a:t>force</a:t>
            </a:r>
            <a:r>
              <a:rPr lang="en-US" dirty="0">
                <a:latin typeface="Calibri" panose="020F0502020204030204" pitchFamily="34" charset="0"/>
                <a:ea typeface="Times New Roman" panose="02020603050405020304" pitchFamily="18" charset="0"/>
                <a:cs typeface="Calibri" panose="020F0502020204030204" pitchFamily="34" charset="0"/>
              </a:rPr>
              <a:t> adds crankshaft torque.  Crankshaft lateral force is applied to the crankarm.  </a:t>
            </a:r>
            <a:r>
              <a:rPr lang="en-US" b="1" i="1" dirty="0">
                <a:latin typeface="Calibri" panose="020F0502020204030204" pitchFamily="34" charset="0"/>
                <a:ea typeface="Times New Roman" panose="02020603050405020304" pitchFamily="18" charset="0"/>
                <a:cs typeface="Calibri" panose="020F0502020204030204" pitchFamily="34" charset="0"/>
              </a:rPr>
              <a:t>“push harder”</a:t>
            </a:r>
            <a:endParaRPr lang="en-US"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Hand </a:t>
            </a:r>
            <a:r>
              <a:rPr lang="en-US" b="1" i="1" dirty="0">
                <a:latin typeface="Calibri" panose="020F0502020204030204" pitchFamily="34" charset="0"/>
                <a:ea typeface="Calibri" panose="020F0502020204030204" pitchFamily="34" charset="0"/>
                <a:cs typeface="Calibri" panose="020F0502020204030204" pitchFamily="34" charset="0"/>
              </a:rPr>
              <a:t>motion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Times New Roman" panose="02020603050405020304" pitchFamily="18" charset="0"/>
                <a:cs typeface="Calibri" panose="020F0502020204030204" pitchFamily="34" charset="0"/>
              </a:rPr>
              <a:t>adds both torque and “work”.  Foot perimeter distance traveled is reduced.  </a:t>
            </a:r>
            <a:r>
              <a:rPr lang="en-US" b="1" i="1" dirty="0">
                <a:latin typeface="Calibri" panose="020F0502020204030204" pitchFamily="34" charset="0"/>
                <a:ea typeface="Times New Roman" panose="02020603050405020304" pitchFamily="18" charset="0"/>
                <a:cs typeface="Calibri" panose="020F0502020204030204" pitchFamily="34" charset="0"/>
              </a:rPr>
              <a:t>“move faster”</a:t>
            </a:r>
          </a:p>
          <a:p>
            <a:pPr lvl="1"/>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a:r>
              <a:rPr lang="en-US" b="1" i="1" dirty="0">
                <a:latin typeface="Calibri" panose="020F0502020204030204" pitchFamily="34" charset="0"/>
                <a:ea typeface="Times New Roman" panose="02020603050405020304" pitchFamily="18" charset="0"/>
                <a:cs typeface="Calibri" panose="020F0502020204030204" pitchFamily="34" charset="0"/>
              </a:rPr>
              <a:t>Empirically, hand power input may be ~50% of foot power input.  </a:t>
            </a:r>
          </a:p>
          <a:p>
            <a:pPr algn="ctr"/>
            <a:endParaRPr lang="en-US" b="1" i="1" dirty="0">
              <a:latin typeface="Calibri" panose="020F0502020204030204" pitchFamily="34" charset="0"/>
              <a:ea typeface="Times New Roman" panose="02020603050405020304" pitchFamily="18" charset="0"/>
              <a:cs typeface="Calibri" panose="020F0502020204030204" pitchFamily="34" charset="0"/>
            </a:endParaRPr>
          </a:p>
          <a:p>
            <a:pPr algn="ctr"/>
            <a:r>
              <a:rPr lang="en-US" b="1" i="1" dirty="0">
                <a:latin typeface="Calibri" panose="020F0502020204030204" pitchFamily="34" charset="0"/>
                <a:ea typeface="Times New Roman" panose="02020603050405020304" pitchFamily="18" charset="0"/>
                <a:cs typeface="Calibri" panose="020F0502020204030204" pitchFamily="34" charset="0"/>
              </a:rPr>
              <a:t>Hand power input is limited by rider cardiovascular capacity</a:t>
            </a:r>
            <a:r>
              <a:rPr lang="en-US" dirty="0">
                <a:latin typeface="Calibri" panose="020F0502020204030204" pitchFamily="34" charset="0"/>
                <a:ea typeface="Times New Roman" panose="02020603050405020304" pitchFamily="18" charset="0"/>
                <a:cs typeface="Calibri" panose="020F0502020204030204" pitchFamily="34" charset="0"/>
              </a:rPr>
              <a:t>. </a:t>
            </a:r>
          </a:p>
        </p:txBody>
      </p:sp>
      <p:sp>
        <p:nvSpPr>
          <p:cNvPr id="9" name="TextBox 8">
            <a:extLst>
              <a:ext uri="{FF2B5EF4-FFF2-40B4-BE49-F238E27FC236}">
                <a16:creationId xmlns:a16="http://schemas.microsoft.com/office/drawing/2014/main" id="{A00AA6EF-FE02-4558-B775-C0548A7455FB}"/>
              </a:ext>
            </a:extLst>
          </p:cNvPr>
          <p:cNvSpPr txBox="1"/>
          <p:nvPr/>
        </p:nvSpPr>
        <p:spPr>
          <a:xfrm>
            <a:off x="4510662" y="35818"/>
            <a:ext cx="3143681" cy="461665"/>
          </a:xfrm>
          <a:prstGeom prst="rect">
            <a:avLst/>
          </a:prstGeom>
          <a:solidFill>
            <a:srgbClr val="FFFFEB"/>
          </a:solidFill>
          <a:ln w="19050">
            <a:solidFill>
              <a:schemeClr val="tx1"/>
            </a:solidFill>
          </a:ln>
        </p:spPr>
        <p:txBody>
          <a:bodyPr wrap="none" rtlCol="0">
            <a:spAutoFit/>
          </a:bodyPr>
          <a:lstStyle/>
          <a:p>
            <a:r>
              <a:rPr lang="en-US" sz="2400" b="1" i="1" dirty="0"/>
              <a:t>G4 Bike – How it Works</a:t>
            </a:r>
          </a:p>
        </p:txBody>
      </p:sp>
      <p:grpSp>
        <p:nvGrpSpPr>
          <p:cNvPr id="6" name="Group 5">
            <a:extLst>
              <a:ext uri="{FF2B5EF4-FFF2-40B4-BE49-F238E27FC236}">
                <a16:creationId xmlns:a16="http://schemas.microsoft.com/office/drawing/2014/main" id="{3209B803-D7E1-4B56-91D9-AA61C885DB6A}"/>
              </a:ext>
            </a:extLst>
          </p:cNvPr>
          <p:cNvGrpSpPr/>
          <p:nvPr/>
        </p:nvGrpSpPr>
        <p:grpSpPr>
          <a:xfrm>
            <a:off x="6629477" y="2953051"/>
            <a:ext cx="4978215" cy="3776852"/>
            <a:chOff x="7234832" y="3330059"/>
            <a:chExt cx="4451159" cy="3505893"/>
          </a:xfrm>
        </p:grpSpPr>
        <p:pic>
          <p:nvPicPr>
            <p:cNvPr id="11" name="Picture 10">
              <a:extLst>
                <a:ext uri="{FF2B5EF4-FFF2-40B4-BE49-F238E27FC236}">
                  <a16:creationId xmlns:a16="http://schemas.microsoft.com/office/drawing/2014/main" id="{F108948C-38FA-4D55-A48C-40000B25D4F6}"/>
                </a:ext>
              </a:extLst>
            </p:cNvPr>
            <p:cNvPicPr>
              <a:picLocks noChangeAspect="1"/>
            </p:cNvPicPr>
            <p:nvPr/>
          </p:nvPicPr>
          <p:blipFill rotWithShape="1">
            <a:blip r:embed="rId3">
              <a:extLst>
                <a:ext uri="{28A0092B-C50C-407E-A947-70E740481C1C}">
                  <a14:useLocalDpi xmlns:a14="http://schemas.microsoft.com/office/drawing/2010/main" val="0"/>
                </a:ext>
              </a:extLst>
            </a:blip>
            <a:srcRect l="10490" t="6559" r="6362" b="4692"/>
            <a:stretch/>
          </p:blipFill>
          <p:spPr>
            <a:xfrm rot="5400000">
              <a:off x="7849170" y="2999131"/>
              <a:ext cx="3222483" cy="4451159"/>
            </a:xfrm>
            <a:prstGeom prst="rect">
              <a:avLst/>
            </a:prstGeom>
          </p:spPr>
        </p:pic>
        <p:sp>
          <p:nvSpPr>
            <p:cNvPr id="2" name="TextBox 1">
              <a:extLst>
                <a:ext uri="{FF2B5EF4-FFF2-40B4-BE49-F238E27FC236}">
                  <a16:creationId xmlns:a16="http://schemas.microsoft.com/office/drawing/2014/main" id="{FB8D18F7-C6F3-4F52-8827-D1A09D72ED50}"/>
                </a:ext>
              </a:extLst>
            </p:cNvPr>
            <p:cNvSpPr txBox="1"/>
            <p:nvPr/>
          </p:nvSpPr>
          <p:spPr>
            <a:xfrm>
              <a:off x="7881902" y="3330059"/>
              <a:ext cx="3157018" cy="369332"/>
            </a:xfrm>
            <a:prstGeom prst="rect">
              <a:avLst/>
            </a:prstGeom>
            <a:noFill/>
          </p:spPr>
          <p:txBody>
            <a:bodyPr wrap="none" rtlCol="0">
              <a:spAutoFit/>
            </a:bodyPr>
            <a:lstStyle/>
            <a:p>
              <a:r>
                <a:rPr lang="en-US" b="1" i="1" u="sng" dirty="0"/>
                <a:t>Hand Torque and “Work” Input</a:t>
              </a:r>
            </a:p>
          </p:txBody>
        </p:sp>
      </p:grpSp>
      <p:grpSp>
        <p:nvGrpSpPr>
          <p:cNvPr id="4" name="Group 3">
            <a:extLst>
              <a:ext uri="{FF2B5EF4-FFF2-40B4-BE49-F238E27FC236}">
                <a16:creationId xmlns:a16="http://schemas.microsoft.com/office/drawing/2014/main" id="{E12D0C79-20D2-466B-8254-5CED0C18F711}"/>
              </a:ext>
            </a:extLst>
          </p:cNvPr>
          <p:cNvGrpSpPr/>
          <p:nvPr/>
        </p:nvGrpSpPr>
        <p:grpSpPr>
          <a:xfrm>
            <a:off x="71697" y="2953051"/>
            <a:ext cx="5733485" cy="3245258"/>
            <a:chOff x="6840791" y="149564"/>
            <a:chExt cx="5239241" cy="3094968"/>
          </a:xfrm>
        </p:grpSpPr>
        <p:pic>
          <p:nvPicPr>
            <p:cNvPr id="10" name="Picture 9">
              <a:extLst>
                <a:ext uri="{FF2B5EF4-FFF2-40B4-BE49-F238E27FC236}">
                  <a16:creationId xmlns:a16="http://schemas.microsoft.com/office/drawing/2014/main" id="{DF2B45CB-4C35-4A94-B2B0-FB1E4B5B6093}"/>
                </a:ext>
              </a:extLst>
            </p:cNvPr>
            <p:cNvPicPr>
              <a:picLocks noChangeAspect="1"/>
            </p:cNvPicPr>
            <p:nvPr/>
          </p:nvPicPr>
          <p:blipFill rotWithShape="1">
            <a:blip r:embed="rId4">
              <a:extLst>
                <a:ext uri="{28A0092B-C50C-407E-A947-70E740481C1C}">
                  <a14:useLocalDpi xmlns:a14="http://schemas.microsoft.com/office/drawing/2010/main" val="0"/>
                </a:ext>
              </a:extLst>
            </a:blip>
            <a:srcRect l="24424" t="9618" r="13799" b="6109"/>
            <a:stretch/>
          </p:blipFill>
          <p:spPr>
            <a:xfrm rot="5400000">
              <a:off x="7976496" y="-859004"/>
              <a:ext cx="2967831" cy="5239241"/>
            </a:xfrm>
            <a:prstGeom prst="rect">
              <a:avLst/>
            </a:prstGeom>
          </p:spPr>
        </p:pic>
        <p:sp>
          <p:nvSpPr>
            <p:cNvPr id="15" name="TextBox 14">
              <a:extLst>
                <a:ext uri="{FF2B5EF4-FFF2-40B4-BE49-F238E27FC236}">
                  <a16:creationId xmlns:a16="http://schemas.microsoft.com/office/drawing/2014/main" id="{5FDB7574-952F-4378-9F9E-13CB2A539B64}"/>
                </a:ext>
              </a:extLst>
            </p:cNvPr>
            <p:cNvSpPr txBox="1"/>
            <p:nvPr/>
          </p:nvSpPr>
          <p:spPr>
            <a:xfrm>
              <a:off x="7803099" y="149564"/>
              <a:ext cx="3314625" cy="369332"/>
            </a:xfrm>
            <a:prstGeom prst="rect">
              <a:avLst/>
            </a:prstGeom>
            <a:noFill/>
          </p:spPr>
          <p:txBody>
            <a:bodyPr wrap="none" rtlCol="0">
              <a:spAutoFit/>
            </a:bodyPr>
            <a:lstStyle/>
            <a:p>
              <a:r>
                <a:rPr lang="en-US" b="1" i="1" u="sng" dirty="0"/>
                <a:t>Hand Torque Input to Crankshaft</a:t>
              </a:r>
            </a:p>
          </p:txBody>
        </p:sp>
      </p:grpSp>
      <p:sp>
        <p:nvSpPr>
          <p:cNvPr id="16" name="TextBox 15">
            <a:extLst>
              <a:ext uri="{FF2B5EF4-FFF2-40B4-BE49-F238E27FC236}">
                <a16:creationId xmlns:a16="http://schemas.microsoft.com/office/drawing/2014/main" id="{F8A39C29-4E0A-4D8D-BCAD-3B7F7176CD3C}"/>
              </a:ext>
            </a:extLst>
          </p:cNvPr>
          <p:cNvSpPr txBox="1"/>
          <p:nvPr/>
        </p:nvSpPr>
        <p:spPr>
          <a:xfrm>
            <a:off x="3551450" y="6358006"/>
            <a:ext cx="4978215" cy="461665"/>
          </a:xfrm>
          <a:prstGeom prst="rect">
            <a:avLst/>
          </a:prstGeom>
          <a:solidFill>
            <a:schemeClr val="accent1">
              <a:lumMod val="50000"/>
            </a:schemeClr>
          </a:solidFill>
          <a:ln w="19050">
            <a:solidFill>
              <a:schemeClr val="tx1"/>
            </a:solidFill>
          </a:ln>
        </p:spPr>
        <p:txBody>
          <a:bodyPr wrap="square" rtlCol="0">
            <a:spAutoFit/>
          </a:bodyPr>
          <a:lstStyle/>
          <a:p>
            <a:pPr algn="ctr"/>
            <a:r>
              <a:rPr lang="en-US" sz="2400" b="1" i="1" dirty="0">
                <a:solidFill>
                  <a:schemeClr val="bg1"/>
                </a:solidFill>
              </a:rPr>
              <a:t>Play Video Demonstrations 1 and 2</a:t>
            </a:r>
          </a:p>
        </p:txBody>
      </p:sp>
    </p:spTree>
    <p:extLst>
      <p:ext uri="{BB962C8B-B14F-4D97-AF65-F5344CB8AC3E}">
        <p14:creationId xmlns:p14="http://schemas.microsoft.com/office/powerpoint/2010/main" val="2680640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6134</TotalTime>
  <Words>3192</Words>
  <Application>Microsoft Office PowerPoint</Application>
  <PresentationFormat>Widescreen</PresentationFormat>
  <Paragraphs>419</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Thompson</dc:creator>
  <cp:lastModifiedBy>Ron Thompson</cp:lastModifiedBy>
  <cp:revision>31</cp:revision>
  <cp:lastPrinted>2021-07-11T13:26:36Z</cp:lastPrinted>
  <dcterms:created xsi:type="dcterms:W3CDTF">2021-06-25T12:08:44Z</dcterms:created>
  <dcterms:modified xsi:type="dcterms:W3CDTF">2021-07-11T13:29:13Z</dcterms:modified>
</cp:coreProperties>
</file>