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635" autoAdjust="0"/>
  </p:normalViewPr>
  <p:slideViewPr>
    <p:cSldViewPr>
      <p:cViewPr varScale="1">
        <p:scale>
          <a:sx n="69" d="100"/>
          <a:sy n="69" d="100"/>
        </p:scale>
        <p:origin x="-117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A12364-E620-4CFB-B903-D54FAF2933D7}"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12364-E620-4CFB-B903-D54FAF2933D7}"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12364-E620-4CFB-B903-D54FAF2933D7}"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12364-E620-4CFB-B903-D54FAF2933D7}"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12364-E620-4CFB-B903-D54FAF2933D7}"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A12364-E620-4CFB-B903-D54FAF2933D7}"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A12364-E620-4CFB-B903-D54FAF2933D7}" type="datetimeFigureOut">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12364-E620-4CFB-B903-D54FAF2933D7}" type="datetimeFigureOut">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12364-E620-4CFB-B903-D54FAF2933D7}" type="datetimeFigureOut">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12364-E620-4CFB-B903-D54FAF2933D7}"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12364-E620-4CFB-B903-D54FAF2933D7}"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F1CE2-BB95-4352-B94E-0963391F5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8700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12364-E620-4CFB-B903-D54FAF2933D7}" type="datetimeFigureOut">
              <a:rPr lang="en-US" smtClean="0"/>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F1CE2-BB95-4352-B94E-0963391F5C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RoseAnn\AppData\Local\Microsoft\Windows\INetCache\IE\VRR3724A\jonathan-trumbull-signing-of-the-declaration-of-independence-large[1].jpg"/>
          <p:cNvPicPr>
            <a:picLocks noChangeAspect="1" noChangeArrowheads="1"/>
          </p:cNvPicPr>
          <p:nvPr/>
        </p:nvPicPr>
        <p:blipFill>
          <a:blip r:embed="rId2"/>
          <a:stretch>
            <a:fillRect/>
          </a:stretch>
        </p:blipFill>
        <p:spPr bwMode="auto">
          <a:xfrm>
            <a:off x="0" y="0"/>
            <a:ext cx="9144000" cy="6858000"/>
          </a:xfrm>
          <a:prstGeom prst="rect">
            <a:avLst/>
          </a:prstGeom>
          <a:noFill/>
          <a:ln>
            <a:noFill/>
          </a:ln>
        </p:spPr>
      </p:pic>
      <p:sp>
        <p:nvSpPr>
          <p:cNvPr id="8" name="Horizontal Scroll 7"/>
          <p:cNvSpPr/>
          <p:nvPr/>
        </p:nvSpPr>
        <p:spPr>
          <a:xfrm>
            <a:off x="914400" y="0"/>
            <a:ext cx="73914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haroni" pitchFamily="2" charset="-79"/>
                <a:cs typeface="Aharoni" pitchFamily="2" charset="-79"/>
              </a:rPr>
              <a:t>The American Revolution…</a:t>
            </a:r>
          </a:p>
          <a:p>
            <a:pPr algn="ctr"/>
            <a:r>
              <a:rPr lang="en-US" sz="4000" dirty="0" smtClean="0">
                <a:latin typeface="Aharoni" pitchFamily="2" charset="-79"/>
                <a:cs typeface="Aharoni" pitchFamily="2" charset="-79"/>
              </a:rPr>
              <a:t>to fight or not to fight?</a:t>
            </a:r>
            <a:endParaRPr lang="en-US" sz="40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81400" y="228600"/>
            <a:ext cx="51054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haroni" pitchFamily="2" charset="-79"/>
                <a:ea typeface="Arial" pitchFamily="34" charset="0"/>
                <a:cs typeface="Aharoni" pitchFamily="2" charset="-79"/>
              </a:rPr>
              <a:t>"The continuous activity of God in HIs creation by which He preserves and governs...it is the denial of the idea that the universe is governed by chance or by fate."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haroni" pitchFamily="2" charset="-79"/>
                <a:ea typeface="Arial" pitchFamily="34" charset="0"/>
                <a:cs typeface="Aharoni" pitchFamily="2" charset="-79"/>
              </a:rPr>
              <a:t>In other words, it is the will of God and His action to carry out that will as it applies to our lives, including government.</a:t>
            </a:r>
            <a:endParaRPr kumimoji="0" lang="en-US" sz="32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26627" name="Picture 3" descr="https://images-na.ssl-images-amazon.com/images/I/51vhBfYCICL._SX352_BO1,204,203,200_.jpg"/>
          <p:cNvPicPr>
            <a:picLocks noChangeAspect="1" noChangeArrowheads="1"/>
          </p:cNvPicPr>
          <p:nvPr/>
        </p:nvPicPr>
        <p:blipFill>
          <a:blip r:embed="rId2"/>
          <a:srcRect/>
          <a:stretch>
            <a:fillRect/>
          </a:stretch>
        </p:blipFill>
        <p:spPr bwMode="auto">
          <a:xfrm rot="681086">
            <a:off x="608674" y="534476"/>
            <a:ext cx="2667000" cy="3352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886200" y="685800"/>
            <a:ext cx="4343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We must indeed all hang together, or most assuredly we will all hang separately."</a:t>
            </a:r>
            <a:endParaRPr kumimoji="0" lang="en-US" sz="44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4100" name="Picture 4" descr="Image result for ben franklin"/>
          <p:cNvPicPr>
            <a:picLocks noChangeAspect="1" noChangeArrowheads="1"/>
          </p:cNvPicPr>
          <p:nvPr/>
        </p:nvPicPr>
        <p:blipFill>
          <a:blip r:embed="rId2"/>
          <a:srcRect/>
          <a:stretch>
            <a:fillRect/>
          </a:stretch>
        </p:blipFill>
        <p:spPr bwMode="auto">
          <a:xfrm>
            <a:off x="533400" y="685800"/>
            <a:ext cx="3352800" cy="4495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75260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a:t>
            </a:r>
            <a:r>
              <a:rPr kumimoji="0" lang="en-US" sz="2400" b="0" i="1" u="none" strike="noStrike" cap="none" normalizeH="0" baseline="0" smtClean="0">
                <a:ln>
                  <a:noFill/>
                </a:ln>
                <a:solidFill>
                  <a:schemeClr val="tx1"/>
                </a:solidFill>
                <a:effectLst/>
                <a:latin typeface="Aharoni" pitchFamily="2" charset="-79"/>
                <a:ea typeface="Arial" pitchFamily="34" charset="0"/>
                <a:cs typeface="Aharoni" pitchFamily="2" charset="-79"/>
              </a:rPr>
              <a:t>In Germany </a:t>
            </a: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they came first for the Communists, and I didn't speak up because </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I wasn't a Communist.</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Then they came for the Jews, and I didn't speak up because </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I wasn't a Jew.</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Then they came for the trade unionists, and I didn't speak up because </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I wasn't a trade unionist.</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Then they came for the Catholics, and I didn't speak up because </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I was a Protestant.</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Then they came for me, and by that time no one was left to speak up.“ Rev. Martin Niemoller</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28674" name="Picture 2" descr="C:\Users\RoseAnn\AppData\Local\Microsoft\Windows\INetCache\IE\XR8OLS3K\170px-DNSAP-emblem.svg[1].png"/>
          <p:cNvPicPr>
            <a:picLocks noChangeAspect="1" noChangeArrowheads="1"/>
          </p:cNvPicPr>
          <p:nvPr/>
        </p:nvPicPr>
        <p:blipFill>
          <a:blip r:embed="rId2"/>
          <a:srcRect/>
          <a:stretch>
            <a:fillRect/>
          </a:stretch>
        </p:blipFill>
        <p:spPr bwMode="auto">
          <a:xfrm>
            <a:off x="3886200" y="0"/>
            <a:ext cx="1619250" cy="1619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3810000"/>
            <a:ext cx="845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rgbClr val="232323"/>
                </a:solidFill>
                <a:effectLst/>
                <a:latin typeface="Aharoni" pitchFamily="2" charset="-79"/>
                <a:ea typeface="Arial" pitchFamily="34" charset="0"/>
                <a:cs typeface="Aharoni" pitchFamily="2" charset="-79"/>
              </a:rPr>
              <a:t>“Silence in the face of evil is itself evil: God will not hold us guiltless.</a:t>
            </a:r>
            <a:endParaRPr kumimoji="0" lang="en-US" sz="36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smtClean="0">
                <a:ln>
                  <a:noFill/>
                </a:ln>
                <a:solidFill>
                  <a:srgbClr val="232323"/>
                </a:solidFill>
                <a:effectLst/>
                <a:latin typeface="Aharoni" pitchFamily="2" charset="-79"/>
                <a:ea typeface="Arial" pitchFamily="34" charset="0"/>
                <a:cs typeface="Aharoni" pitchFamily="2" charset="-79"/>
              </a:rPr>
              <a:t> Not to speak is to speak. Not to act is to act.” Dietrich Bonhoeffer</a:t>
            </a:r>
            <a:endParaRPr kumimoji="0" lang="en-US" sz="36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2050" name="Picture 2" descr="Speechless guy"/>
          <p:cNvPicPr>
            <a:picLocks noChangeAspect="1" noChangeArrowheads="1"/>
          </p:cNvPicPr>
          <p:nvPr/>
        </p:nvPicPr>
        <p:blipFill>
          <a:blip r:embed="rId2"/>
          <a:srcRect/>
          <a:stretch>
            <a:fillRect/>
          </a:stretch>
        </p:blipFill>
        <p:spPr bwMode="auto">
          <a:xfrm>
            <a:off x="2971800" y="304800"/>
            <a:ext cx="3276600" cy="3581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419600" y="1"/>
            <a:ext cx="4495800" cy="689270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181818"/>
                </a:solidFill>
                <a:effectLst/>
                <a:latin typeface="Aharoni" pitchFamily="2" charset="-79"/>
                <a:ea typeface="Times New Roman" pitchFamily="18" charset="0"/>
                <a:cs typeface="Aharoni" pitchFamily="2" charset="-79"/>
              </a:rPr>
              <a:t>“If you will not fight for right when you can easily win without bloodshed; </a:t>
            </a:r>
            <a:br>
              <a:rPr kumimoji="0" lang="en-US" sz="2400" b="0" i="1" u="none" strike="noStrike" cap="none" normalizeH="0" baseline="0" dirty="0" smtClean="0">
                <a:ln>
                  <a:noFill/>
                </a:ln>
                <a:solidFill>
                  <a:srgbClr val="181818"/>
                </a:solidFill>
                <a:effectLst/>
                <a:latin typeface="Aharoni" pitchFamily="2" charset="-79"/>
                <a:ea typeface="Times New Roman" pitchFamily="18" charset="0"/>
                <a:cs typeface="Aharoni" pitchFamily="2" charset="-79"/>
              </a:rPr>
            </a:br>
            <a:r>
              <a:rPr kumimoji="0" lang="en-US" sz="2400" b="0" i="1" u="none" strike="noStrike" cap="none" normalizeH="0" baseline="0" dirty="0" smtClean="0">
                <a:ln>
                  <a:noFill/>
                </a:ln>
                <a:solidFill>
                  <a:srgbClr val="181818"/>
                </a:solidFill>
                <a:effectLst/>
                <a:latin typeface="Aharoni" pitchFamily="2" charset="-79"/>
                <a:ea typeface="Times New Roman" pitchFamily="18" charset="0"/>
                <a:cs typeface="Aharoni" pitchFamily="2" charset="-79"/>
              </a:rPr>
              <a:t>if you will not fight when your victory is sure and not too costly;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181818"/>
                </a:solidFill>
                <a:effectLst/>
                <a:latin typeface="Aharoni" pitchFamily="2" charset="-79"/>
                <a:ea typeface="Times New Roman" pitchFamily="18" charset="0"/>
                <a:cs typeface="Aharoni" pitchFamily="2" charset="-79"/>
              </a:rPr>
              <a:t>you may come to the moment when you will have to fight with all the odds against you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181818"/>
                </a:solidFill>
                <a:effectLst/>
                <a:latin typeface="Aharoni" pitchFamily="2" charset="-79"/>
                <a:ea typeface="Times New Roman" pitchFamily="18" charset="0"/>
                <a:cs typeface="Aharoni" pitchFamily="2" charset="-79"/>
              </a:rPr>
              <a:t>and only a precarious chance of survival.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181818"/>
                </a:solidFill>
                <a:effectLst/>
                <a:latin typeface="Aharoni" pitchFamily="2" charset="-79"/>
                <a:ea typeface="Times New Roman" pitchFamily="18" charset="0"/>
                <a:cs typeface="Aharoni" pitchFamily="2" charset="-79"/>
              </a:rPr>
              <a:t>There may even be a worse case.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181818"/>
                </a:solidFill>
                <a:effectLst/>
                <a:latin typeface="Aharoni" pitchFamily="2" charset="-79"/>
                <a:ea typeface="Times New Roman" pitchFamily="18" charset="0"/>
                <a:cs typeface="Aharoni" pitchFamily="2" charset="-79"/>
              </a:rPr>
              <a:t>You may have to fight when there is no hope of victory, because it is better to perish than to live as slaves.”Winston</a:t>
            </a:r>
            <a:r>
              <a:rPr kumimoji="0" lang="en-US" sz="2400" b="0" i="1" u="none" strike="noStrike" cap="none" normalizeH="0" dirty="0" smtClean="0">
                <a:ln>
                  <a:noFill/>
                </a:ln>
                <a:solidFill>
                  <a:srgbClr val="181818"/>
                </a:solidFill>
                <a:effectLst/>
                <a:latin typeface="Aharoni" pitchFamily="2" charset="-79"/>
                <a:ea typeface="Times New Roman" pitchFamily="18" charset="0"/>
                <a:cs typeface="Aharoni" pitchFamily="2" charset="-79"/>
              </a:rPr>
              <a:t> Churchill </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30722" name="Picture 2" descr="C:\Users\RoseAnn\AppData\Local\Microsoft\Windows\INetCache\IE\XR8OLS3K\article-0-0ED75E0700000578-975_306x423[1].jpg"/>
          <p:cNvPicPr>
            <a:picLocks noChangeAspect="1" noChangeArrowheads="1"/>
          </p:cNvPicPr>
          <p:nvPr/>
        </p:nvPicPr>
        <p:blipFill>
          <a:blip r:embed="rId2"/>
          <a:srcRect/>
          <a:stretch>
            <a:fillRect/>
          </a:stretch>
        </p:blipFill>
        <p:spPr bwMode="auto">
          <a:xfrm>
            <a:off x="304800" y="990600"/>
            <a:ext cx="3810000" cy="4343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RoseAnn\AppData\Local\Microsoft\Windows\INetCache\IE\XR8OLS3K\declaration-1024x768[1].jpg"/>
          <p:cNvPicPr>
            <a:picLocks noChangeAspect="1" noChangeArrowheads="1"/>
          </p:cNvPicPr>
          <p:nvPr/>
        </p:nvPicPr>
        <p:blipFill>
          <a:blip r:embed="rId2">
            <a:lum bright="56000"/>
          </a:blip>
          <a:srcRect/>
          <a:stretch>
            <a:fillRect/>
          </a:stretch>
        </p:blipFill>
        <p:spPr bwMode="auto">
          <a:xfrm>
            <a:off x="0" y="0"/>
            <a:ext cx="9144000" cy="6858000"/>
          </a:xfrm>
          <a:prstGeom prst="rect">
            <a:avLst/>
          </a:prstGeom>
          <a:noFill/>
        </p:spPr>
      </p:pic>
      <p:sp>
        <p:nvSpPr>
          <p:cNvPr id="11" name="TextBox 10"/>
          <p:cNvSpPr txBox="1"/>
          <p:nvPr/>
        </p:nvSpPr>
        <p:spPr>
          <a:xfrm>
            <a:off x="228600" y="228601"/>
            <a:ext cx="4267200" cy="7125027"/>
          </a:xfrm>
          <a:prstGeom prst="rect">
            <a:avLst/>
          </a:prstGeom>
          <a:noFill/>
        </p:spPr>
        <p:txBody>
          <a:bodyPr wrap="square" rtlCol="0">
            <a:spAutoFit/>
          </a:bodyPr>
          <a:lstStyle/>
          <a:p>
            <a:pPr algn="just">
              <a:buFont typeface="Arial" pitchFamily="34" charset="0"/>
              <a:buChar char="•"/>
            </a:pPr>
            <a:r>
              <a:rPr lang="en-US" sz="1100" dirty="0" smtClean="0"/>
              <a:t>“He has refused his Assent to Laws, the most wholesome and necessary for the public good.”</a:t>
            </a:r>
          </a:p>
          <a:p>
            <a:pPr algn="just">
              <a:buFont typeface="Arial" pitchFamily="34" charset="0"/>
              <a:buChar char="•"/>
            </a:pPr>
            <a:r>
              <a:rPr lang="en-US" sz="1100" dirty="0" smtClean="0"/>
              <a:t>“He has forbidden his Governors to pass Laws of immediate and pressing importance, unless suspended in their operation till his Assent should be obtained; and when so suspended, he has utterly neglected to attend to them.”</a:t>
            </a:r>
          </a:p>
          <a:p>
            <a:pPr algn="just">
              <a:buFont typeface="Arial" pitchFamily="34" charset="0"/>
              <a:buChar char="•"/>
            </a:pPr>
            <a:r>
              <a:rPr lang="en-US" sz="1100" dirty="0" smtClean="0"/>
              <a:t>“He has refused to pass other Laws for the accommodation of large districts of people, unless those people would relinquish the right of Representation in the Legislature, a right inestimable to them and formidable to tyrants only.”</a:t>
            </a:r>
          </a:p>
          <a:p>
            <a:pPr algn="just">
              <a:buFont typeface="Arial" pitchFamily="34" charset="0"/>
              <a:buChar char="•"/>
            </a:pPr>
            <a:r>
              <a:rPr lang="en-US" sz="1100" dirty="0" smtClean="0"/>
              <a:t>“He has called together legislative bodies at places unusual, uncomfortable, and distant from the depository of their public Records, for the sole purpose of fatiguing them into compliance with his measures.”</a:t>
            </a:r>
          </a:p>
          <a:p>
            <a:pPr algn="just">
              <a:buFont typeface="Arial" pitchFamily="34" charset="0"/>
              <a:buChar char="•"/>
            </a:pPr>
            <a:r>
              <a:rPr lang="en-US" sz="1100" dirty="0" smtClean="0"/>
              <a:t>“He has dissolved Representative Houses repeatedly, for opposing with manly firmness his invasions on the rights of the people.”</a:t>
            </a:r>
          </a:p>
          <a:p>
            <a:pPr algn="just">
              <a:buFont typeface="Arial" pitchFamily="34" charset="0"/>
              <a:buChar char="•"/>
            </a:pPr>
            <a:r>
              <a:rPr lang="en-US" sz="1100" dirty="0" smtClean="0"/>
              <a:t>“He has refused for a long time, after such dissolutions to cause others to be elected; whereby the Legislative powers, incapable of Annihilation, have returned to the People at large for their exercise; the State remaining in the mean time exposed to all the dangers of invasion from without, and convulsions within.”</a:t>
            </a:r>
          </a:p>
          <a:p>
            <a:pPr algn="just">
              <a:buFont typeface="Arial" pitchFamily="34" charset="0"/>
              <a:buChar char="•"/>
            </a:pPr>
            <a:r>
              <a:rPr lang="en-US" sz="1100" dirty="0" smtClean="0"/>
              <a:t>“He has endeavored to prevent the population of these States; for that purpose obstructing the Laws for Naturalization of Foreigners; refusing to pass others to encourage their migration hither, and raising the conditions of new Appropriations of Lands.”</a:t>
            </a:r>
          </a:p>
          <a:p>
            <a:pPr algn="just">
              <a:buFont typeface="Arial" pitchFamily="34" charset="0"/>
              <a:buChar char="•"/>
            </a:pPr>
            <a:r>
              <a:rPr lang="en-US" sz="1100" dirty="0" smtClean="0"/>
              <a:t>“He has obstructed the Administration of Justice, by refusing his Assent to Laws for establishing Judiciary powers.”</a:t>
            </a:r>
          </a:p>
          <a:p>
            <a:pPr algn="just">
              <a:buFont typeface="Arial" pitchFamily="34" charset="0"/>
              <a:buChar char="•"/>
            </a:pPr>
            <a:r>
              <a:rPr lang="en-US" sz="1100" dirty="0" smtClean="0"/>
              <a:t>“He has made Judges dependent on his Will alone, for the tenure of their offices, and the amount and payment of their salaries.”</a:t>
            </a:r>
          </a:p>
          <a:p>
            <a:pPr algn="just">
              <a:buFont typeface="Arial" pitchFamily="34" charset="0"/>
              <a:buChar char="•"/>
            </a:pPr>
            <a:r>
              <a:rPr lang="en-US" sz="1100" dirty="0" smtClean="0"/>
              <a:t>“He has erected a multitude of New Offices, and sent hither swarms of Officers to harass our people, and eat out their substance.”</a:t>
            </a:r>
          </a:p>
          <a:p>
            <a:pPr algn="just">
              <a:buFont typeface="Arial" pitchFamily="34" charset="0"/>
              <a:buChar char="•"/>
            </a:pPr>
            <a:r>
              <a:rPr lang="en-US" sz="1100" dirty="0" smtClean="0"/>
              <a:t>“He has refused his Assent to Laws, the most wholesome and necessary for the public good.”</a:t>
            </a:r>
          </a:p>
          <a:p>
            <a:pPr algn="just">
              <a:buFont typeface="Arial" pitchFamily="34" charset="0"/>
              <a:buChar char="•"/>
            </a:pPr>
            <a:r>
              <a:rPr lang="en-US" sz="1100" dirty="0" smtClean="0"/>
              <a:t>“He has forbidden his Governors to pass Laws of immediate and pressing importance, unless suspended in their operation till his Assent should be obtained; and when so suspended, he has utterly neglected to attend to them.”</a:t>
            </a:r>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a:p>
        </p:txBody>
      </p:sp>
      <p:sp>
        <p:nvSpPr>
          <p:cNvPr id="16" name="TextBox 15"/>
          <p:cNvSpPr txBox="1"/>
          <p:nvPr/>
        </p:nvSpPr>
        <p:spPr>
          <a:xfrm>
            <a:off x="4800600" y="228600"/>
            <a:ext cx="4038600" cy="7879080"/>
          </a:xfrm>
          <a:prstGeom prst="rect">
            <a:avLst/>
          </a:prstGeom>
          <a:noFill/>
        </p:spPr>
        <p:txBody>
          <a:bodyPr wrap="square" rtlCol="0">
            <a:spAutoFit/>
          </a:bodyPr>
          <a:lstStyle/>
          <a:p>
            <a:pPr algn="just">
              <a:buFont typeface="Arial" pitchFamily="34" charset="0"/>
              <a:buChar char="•"/>
            </a:pPr>
            <a:r>
              <a:rPr lang="en-US" sz="1100" dirty="0" smtClean="0"/>
              <a:t>“He has refused to pass other Laws for the accommodation of large districts of people, unless those people would relinquish the right of Representation in the Legislature, a right inestimable to them and formidable to tyrants only.”</a:t>
            </a:r>
          </a:p>
          <a:p>
            <a:pPr algn="just">
              <a:buFont typeface="Arial" pitchFamily="34" charset="0"/>
              <a:buChar char="•"/>
            </a:pPr>
            <a:r>
              <a:rPr lang="en-US" sz="1100" dirty="0" smtClean="0"/>
              <a:t>“He has called together legislative bodies at places unusual, uncomfortable, and distant from the depository of their public Records, for the sole purpose of fatiguing them into compliance with his measures.”</a:t>
            </a:r>
          </a:p>
          <a:p>
            <a:pPr algn="just">
              <a:buFont typeface="Arial" pitchFamily="34" charset="0"/>
              <a:buChar char="•"/>
            </a:pPr>
            <a:r>
              <a:rPr lang="en-US" sz="1100" dirty="0" smtClean="0"/>
              <a:t>“He has dissolved Representative Houses repeatedly, for opposing with manly firmness his invasions on the rights of the people.” “He has refused for a long time, after such dissolutions to cause others to be elected; whereby the Legislative powers, incapable of Annihilation, have returned to the People at large for their exercise; the State remaining in the mean “He has kept among us, in times of peace, Standing Armies without the Consent of our legislatures.”</a:t>
            </a:r>
          </a:p>
          <a:p>
            <a:pPr algn="just">
              <a:buFont typeface="Arial" pitchFamily="34" charset="0"/>
              <a:buChar char="•"/>
            </a:pPr>
            <a:r>
              <a:rPr lang="en-US" sz="1100" dirty="0" smtClean="0"/>
              <a:t>“He has affected to render the Military independent of and superior to the Civil power.”</a:t>
            </a:r>
          </a:p>
          <a:p>
            <a:pPr algn="just">
              <a:buFont typeface="Arial" pitchFamily="34" charset="0"/>
              <a:buChar char="•"/>
            </a:pPr>
            <a:r>
              <a:rPr lang="en-US" sz="1100" dirty="0" smtClean="0"/>
              <a:t>“He has combined with others to subject us to a jurisdiction foreign to our constitution, and unacknowledged by our laws; giving his Assent to their acts of pretended legislation:”</a:t>
            </a:r>
          </a:p>
          <a:p>
            <a:pPr algn="just">
              <a:buFont typeface="Arial" pitchFamily="34" charset="0"/>
              <a:buChar char="•"/>
            </a:pPr>
            <a:r>
              <a:rPr lang="en-US" sz="1100" dirty="0" smtClean="0"/>
              <a:t>“He has abdicated Government here, by declaring us out of his Protection and waging War against us”</a:t>
            </a:r>
          </a:p>
          <a:p>
            <a:pPr algn="just">
              <a:buFont typeface="Arial" pitchFamily="34" charset="0"/>
              <a:buChar char="•"/>
            </a:pPr>
            <a:r>
              <a:rPr lang="en-US" sz="1100" dirty="0" smtClean="0"/>
              <a:t>“He has plundered our seas, ravaged our Coasts, burnt our towns, and destroyed the lives of our people”</a:t>
            </a:r>
          </a:p>
          <a:p>
            <a:pPr algn="just">
              <a:buFont typeface="Arial" pitchFamily="34" charset="0"/>
              <a:buChar char="•"/>
            </a:pPr>
            <a:r>
              <a:rPr lang="en-US" sz="1100" dirty="0" smtClean="0"/>
              <a:t>“He is at this time transporting large Armies of foreign Mercenaries to complete the works of death, desolation and tyranny, already begun with circumstances of Cruelty &amp; perfidy scarcely paralleled in the most barbarous ages, and totally unworthy the Head of a civilized nation.”</a:t>
            </a:r>
          </a:p>
          <a:p>
            <a:pPr algn="just">
              <a:buFont typeface="Arial" pitchFamily="34" charset="0"/>
              <a:buChar char="•"/>
            </a:pPr>
            <a:r>
              <a:rPr lang="en-US" sz="1100" dirty="0" smtClean="0"/>
              <a:t>“He has constrained our fellow Citizens taken Captive on the high Seas to bear Arms against their Country, to become the executioners of their friends and Brethren, or to fall themselves by their Hands.”</a:t>
            </a:r>
          </a:p>
          <a:p>
            <a:pPr algn="just">
              <a:buFont typeface="Arial" pitchFamily="34" charset="0"/>
              <a:buChar char="•"/>
            </a:pPr>
            <a:r>
              <a:rPr lang="en-US" sz="1100" dirty="0" smtClean="0"/>
              <a:t>“He has excited domestic insurrections amongst us, and has </a:t>
            </a:r>
            <a:r>
              <a:rPr lang="en-US" sz="1100" dirty="0" err="1" smtClean="0"/>
              <a:t>endeavoured</a:t>
            </a:r>
            <a:r>
              <a:rPr lang="en-US" sz="1100" dirty="0" smtClean="0"/>
              <a:t> to bring on the inhabitants of our frontiers, the merciless Indian Savages, whose known rule of warfare, is an undistinguished destruction of all ages, sexes and conditions.”</a:t>
            </a:r>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RoseAnn\AppData\Local\Microsoft\Windows\INetCache\IE\XR8OLS3K\declaration-1024x768[1].jpg"/>
          <p:cNvPicPr>
            <a:picLocks noChangeAspect="1" noChangeArrowheads="1"/>
          </p:cNvPicPr>
          <p:nvPr/>
        </p:nvPicPr>
        <p:blipFill>
          <a:blip r:embed="rId2">
            <a:lum bright="56000"/>
          </a:blip>
          <a:srcRect/>
          <a:stretch>
            <a:fillRect/>
          </a:stretch>
        </p:blipFill>
        <p:spPr bwMode="auto">
          <a:xfrm>
            <a:off x="0" y="0"/>
            <a:ext cx="9144000" cy="6858000"/>
          </a:xfrm>
          <a:prstGeom prst="rect">
            <a:avLst/>
          </a:prstGeom>
          <a:noFill/>
        </p:spPr>
      </p:pic>
      <p:sp>
        <p:nvSpPr>
          <p:cNvPr id="9" name="TextBox 8"/>
          <p:cNvSpPr txBox="1"/>
          <p:nvPr/>
        </p:nvSpPr>
        <p:spPr>
          <a:xfrm>
            <a:off x="152400" y="152400"/>
            <a:ext cx="4572000" cy="1384995"/>
          </a:xfrm>
          <a:prstGeom prst="rect">
            <a:avLst/>
          </a:prstGeom>
          <a:noFill/>
        </p:spPr>
        <p:txBody>
          <a:bodyPr wrap="square" numCol="2" rtlCol="0">
            <a:spAutoFit/>
          </a:bodyPr>
          <a:lstStyle/>
          <a:p>
            <a:pPr algn="just">
              <a:buFont typeface="Arial" pitchFamily="34" charset="0"/>
              <a:buChar char="•"/>
            </a:pPr>
            <a:endParaRPr lang="en-US" sz="1200" dirty="0"/>
          </a:p>
          <a:p>
            <a:pPr algn="just">
              <a:buFont typeface="Arial" pitchFamily="34" charset="0"/>
              <a:buChar char="•"/>
            </a:pPr>
            <a:endParaRPr lang="en-US" sz="1200" dirty="0" smtClean="0"/>
          </a:p>
          <a:p>
            <a:pPr algn="just">
              <a:buFont typeface="Arial" pitchFamily="34" charset="0"/>
              <a:buChar char="•"/>
            </a:pPr>
            <a:endParaRPr lang="en-US" sz="1200" dirty="0"/>
          </a:p>
          <a:p>
            <a:pPr algn="just">
              <a:buFont typeface="Arial" pitchFamily="34" charset="0"/>
              <a:buChar char="•"/>
            </a:pPr>
            <a:endParaRPr lang="en-US" sz="1200" dirty="0" smtClean="0"/>
          </a:p>
          <a:p>
            <a:pPr algn="just">
              <a:buFont typeface="Arial" pitchFamily="34" charset="0"/>
              <a:buChar char="•"/>
            </a:pPr>
            <a:endParaRPr lang="en-US" sz="1200" dirty="0"/>
          </a:p>
          <a:p>
            <a:pPr algn="just">
              <a:buFont typeface="Arial" pitchFamily="34" charset="0"/>
              <a:buChar char="•"/>
            </a:pPr>
            <a:endParaRPr lang="en-US" sz="1200" dirty="0" smtClean="0"/>
          </a:p>
          <a:p>
            <a:pPr algn="just"/>
            <a:endParaRPr lang="en-US" sz="1200" dirty="0"/>
          </a:p>
        </p:txBody>
      </p:sp>
      <p:sp>
        <p:nvSpPr>
          <p:cNvPr id="17409" name="Rectangle 1"/>
          <p:cNvSpPr>
            <a:spLocks noChangeArrowheads="1"/>
          </p:cNvSpPr>
          <p:nvPr/>
        </p:nvSpPr>
        <p:spPr bwMode="auto">
          <a:xfrm>
            <a:off x="3962400" y="457200"/>
            <a:ext cx="4800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haroni" pitchFamily="2" charset="-79"/>
                <a:ea typeface="Arial" pitchFamily="34" charset="0"/>
                <a:cs typeface="Aharoni" pitchFamily="2" charset="-79"/>
              </a:rPr>
              <a:t>Tyranny - cruelty and injustice in the exercise of power or authority over others; oppressive government by one or more people who exercise absolute power cruelly and unjustly.</a:t>
            </a:r>
            <a:endParaRPr kumimoji="0" lang="en-US" sz="36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12298" name="Picture 10" descr="Creepy man image"/>
          <p:cNvPicPr>
            <a:picLocks noChangeAspect="1" noChangeArrowheads="1"/>
          </p:cNvPicPr>
          <p:nvPr/>
        </p:nvPicPr>
        <p:blipFill>
          <a:blip r:embed="rId3"/>
          <a:srcRect/>
          <a:stretch>
            <a:fillRect/>
          </a:stretch>
        </p:blipFill>
        <p:spPr bwMode="auto">
          <a:xfrm rot="5072369">
            <a:off x="1100191" y="3480192"/>
            <a:ext cx="2036606" cy="3645814"/>
          </a:xfrm>
          <a:prstGeom prst="rect">
            <a:avLst/>
          </a:prstGeom>
          <a:noFill/>
        </p:spPr>
      </p:pic>
      <p:pic>
        <p:nvPicPr>
          <p:cNvPr id="12296" name="Picture 8" descr="Luchador vector clip art"/>
          <p:cNvPicPr>
            <a:picLocks noChangeAspect="1" noChangeArrowheads="1"/>
          </p:cNvPicPr>
          <p:nvPr/>
        </p:nvPicPr>
        <p:blipFill>
          <a:blip r:embed="rId4"/>
          <a:srcRect/>
          <a:stretch>
            <a:fillRect/>
          </a:stretch>
        </p:blipFill>
        <p:spPr bwMode="auto">
          <a:xfrm>
            <a:off x="0" y="685800"/>
            <a:ext cx="4267200" cy="4191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RoseAnn\AppData\Local\Microsoft\Windows\INetCache\IE\XR8OLS3K\declaration-1024x768[1].jpg"/>
          <p:cNvPicPr>
            <a:picLocks noChangeAspect="1" noChangeArrowheads="1"/>
          </p:cNvPicPr>
          <p:nvPr/>
        </p:nvPicPr>
        <p:blipFill>
          <a:blip r:embed="rId2">
            <a:lum bright="56000"/>
          </a:blip>
          <a:srcRect/>
          <a:stretch>
            <a:fillRect/>
          </a:stretch>
        </p:blipFill>
        <p:spPr bwMode="auto">
          <a:xfrm>
            <a:off x="0" y="0"/>
            <a:ext cx="9144000" cy="6858000"/>
          </a:xfrm>
          <a:prstGeom prst="rect">
            <a:avLst/>
          </a:prstGeom>
          <a:noFill/>
        </p:spPr>
      </p:pic>
      <p:sp>
        <p:nvSpPr>
          <p:cNvPr id="18433" name="Rectangle 1"/>
          <p:cNvSpPr>
            <a:spLocks noChangeArrowheads="1"/>
          </p:cNvSpPr>
          <p:nvPr/>
        </p:nvSpPr>
        <p:spPr bwMode="auto">
          <a:xfrm>
            <a:off x="0" y="411480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"For freedom Christ has set us free; stand fast therefore, and do not submit again to a yoke of slavery.“  Galatians</a:t>
            </a:r>
            <a:r>
              <a:rPr kumimoji="0" lang="en-US" sz="4000" b="0" i="1" u="none" strike="noStrike" cap="none" normalizeH="0" dirty="0" smtClean="0">
                <a:ln>
                  <a:noFill/>
                </a:ln>
                <a:solidFill>
                  <a:schemeClr val="tx1"/>
                </a:solidFill>
                <a:effectLst/>
                <a:latin typeface="Aharoni" pitchFamily="2" charset="-79"/>
                <a:ea typeface="Arial" pitchFamily="34" charset="0"/>
                <a:cs typeface="Aharoni" pitchFamily="2" charset="-79"/>
              </a:rPr>
              <a:t> 5:1</a:t>
            </a:r>
            <a:endParaRPr kumimoji="0" lang="en-US" sz="40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11268" name="Picture 4" descr="Simple gray handcuffs"/>
          <p:cNvPicPr>
            <a:picLocks noChangeAspect="1" noChangeArrowheads="1"/>
          </p:cNvPicPr>
          <p:nvPr/>
        </p:nvPicPr>
        <p:blipFill>
          <a:blip r:embed="rId3"/>
          <a:srcRect/>
          <a:stretch>
            <a:fillRect/>
          </a:stretch>
        </p:blipFill>
        <p:spPr bwMode="auto">
          <a:xfrm>
            <a:off x="2362200" y="228600"/>
            <a:ext cx="4762500" cy="37052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RoseAnn\AppData\Local\Microsoft\Windows\INetCache\IE\XR8OLS3K\declaration-1024x768[1].jpg"/>
          <p:cNvPicPr>
            <a:picLocks noChangeAspect="1" noChangeArrowheads="1"/>
          </p:cNvPicPr>
          <p:nvPr/>
        </p:nvPicPr>
        <p:blipFill>
          <a:blip r:embed="rId2">
            <a:lum bright="56000"/>
          </a:blip>
          <a:srcRect/>
          <a:stretch>
            <a:fillRect/>
          </a:stretch>
        </p:blipFill>
        <p:spPr bwMode="auto">
          <a:xfrm>
            <a:off x="0" y="0"/>
            <a:ext cx="9144000" cy="6858000"/>
          </a:xfrm>
          <a:prstGeom prst="rect">
            <a:avLst/>
          </a:prstGeom>
          <a:noFill/>
        </p:spPr>
      </p:pic>
      <p:pic>
        <p:nvPicPr>
          <p:cNvPr id="19459" name="Picture 3" descr="C:\Users\RoseAnn\AppData\Local\Microsoft\Windows\INetCache\IE\XR8OLS3K\gill_1852-3_camp-meeting[1].jpg"/>
          <p:cNvPicPr>
            <a:picLocks noChangeAspect="1" noChangeArrowheads="1"/>
          </p:cNvPicPr>
          <p:nvPr/>
        </p:nvPicPr>
        <p:blipFill>
          <a:blip r:embed="rId3"/>
          <a:srcRect/>
          <a:stretch>
            <a:fillRect/>
          </a:stretch>
        </p:blipFill>
        <p:spPr bwMode="auto">
          <a:xfrm>
            <a:off x="762000" y="933450"/>
            <a:ext cx="7620000" cy="49911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RoseAnn\AppData\Local\Microsoft\Windows\INetCache\IE\XR8OLS3K\declaration-1024x768[1].jpg"/>
          <p:cNvPicPr>
            <a:picLocks noChangeAspect="1" noChangeArrowheads="1"/>
          </p:cNvPicPr>
          <p:nvPr/>
        </p:nvPicPr>
        <p:blipFill>
          <a:blip r:embed="rId2">
            <a:lum bright="56000"/>
          </a:blip>
          <a:srcRect/>
          <a:stretch>
            <a:fillRect/>
          </a:stretch>
        </p:blipFill>
        <p:spPr bwMode="auto">
          <a:xfrm>
            <a:off x="0" y="0"/>
            <a:ext cx="9144000" cy="6858000"/>
          </a:xfrm>
          <a:prstGeom prst="rect">
            <a:avLst/>
          </a:prstGeom>
          <a:noFill/>
        </p:spPr>
      </p:pic>
      <p:pic>
        <p:nvPicPr>
          <p:cNvPr id="20486" name="Picture 6" descr="Image result for black robe regiment"/>
          <p:cNvPicPr>
            <a:picLocks noChangeAspect="1" noChangeArrowheads="1"/>
          </p:cNvPicPr>
          <p:nvPr/>
        </p:nvPicPr>
        <p:blipFill>
          <a:blip r:embed="rId3">
            <a:lum contrast="9000"/>
          </a:blip>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RoseAnn\AppData\Local\Microsoft\Windows\INetCache\IE\XR8OLS3K\declaration-1024x768[1].jpg"/>
          <p:cNvPicPr>
            <a:picLocks noChangeAspect="1" noChangeArrowheads="1"/>
          </p:cNvPicPr>
          <p:nvPr/>
        </p:nvPicPr>
        <p:blipFill>
          <a:blip r:embed="rId2">
            <a:lum bright="56000"/>
          </a:blip>
          <a:srcRect/>
          <a:stretch>
            <a:fillRect/>
          </a:stretch>
        </p:blipFill>
        <p:spPr bwMode="auto">
          <a:xfrm>
            <a:off x="0" y="0"/>
            <a:ext cx="9144000" cy="6858000"/>
          </a:xfrm>
          <a:prstGeom prst="rect">
            <a:avLst/>
          </a:prstGeom>
          <a:noFill/>
        </p:spPr>
      </p:pic>
      <p:pic>
        <p:nvPicPr>
          <p:cNvPr id="22530" name="Picture 2" descr="http://www.theresonancemovement.com/wp-content/uploads/2015/08/Home-Muhlenberg01-1024x64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RoseAnn\AppData\Local\Microsoft\Windows\INetCache\IE\XR8OLS3K\declaration-1024x768[1].jpg"/>
          <p:cNvPicPr>
            <a:picLocks noChangeAspect="1" noChangeArrowheads="1"/>
          </p:cNvPicPr>
          <p:nvPr/>
        </p:nvPicPr>
        <p:blipFill>
          <a:blip r:embed="rId2">
            <a:lum bright="56000"/>
          </a:blip>
          <a:srcRect/>
          <a:stretch>
            <a:fillRect/>
          </a:stretch>
        </p:blipFill>
        <p:spPr bwMode="auto">
          <a:xfrm>
            <a:off x="0" y="0"/>
            <a:ext cx="9144000" cy="6858000"/>
          </a:xfrm>
          <a:prstGeom prst="rect">
            <a:avLst/>
          </a:prstGeom>
          <a:noFill/>
        </p:spPr>
      </p:pic>
      <p:sp>
        <p:nvSpPr>
          <p:cNvPr id="23553" name="Rectangle 1"/>
          <p:cNvSpPr>
            <a:spLocks noChangeArrowheads="1"/>
          </p:cNvSpPr>
          <p:nvPr/>
        </p:nvSpPr>
        <p:spPr bwMode="auto">
          <a:xfrm>
            <a:off x="533400" y="914400"/>
            <a:ext cx="5638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"Resistance to tyranny becomes the Christian and social duty of each individual...continue steadfast, and with a proper sense of your dependence on God, nobly defend those rights which heaven gave, and no man ought to take from you.“</a:t>
            </a:r>
          </a:p>
          <a:p>
            <a:pPr marL="0" marR="0" lvl="0" indent="0" algn="l" defTabSz="914400" rtl="0" eaLnBrk="1" fontAlgn="base" latinLnBrk="0" hangingPunct="1">
              <a:lnSpc>
                <a:spcPct val="100000"/>
              </a:lnSpc>
              <a:spcBef>
                <a:spcPct val="0"/>
              </a:spcBef>
              <a:spcAft>
                <a:spcPct val="0"/>
              </a:spcAft>
              <a:buClrTx/>
              <a:buSzTx/>
              <a:buFontTx/>
              <a:buNone/>
              <a:tabLst/>
            </a:pPr>
            <a:r>
              <a:rPr lang="en-US" sz="3200" i="1" dirty="0" smtClean="0">
                <a:latin typeface="Aharoni" pitchFamily="2" charset="-79"/>
                <a:cs typeface="Aharoni" pitchFamily="2" charset="-79"/>
              </a:rPr>
              <a:t>John Hancock</a:t>
            </a:r>
            <a:endParaRPr kumimoji="0" lang="en-US" sz="32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23554" name="Picture 2" descr="C:\Users\RoseAnn\AppData\Local\Microsoft\Windows\INetCache\IE\VE0DHHI3\427px-John_Hancock_1770-crop[1].jpg"/>
          <p:cNvPicPr>
            <a:picLocks noChangeAspect="1" noChangeArrowheads="1"/>
          </p:cNvPicPr>
          <p:nvPr/>
        </p:nvPicPr>
        <p:blipFill>
          <a:blip r:embed="rId3"/>
          <a:srcRect/>
          <a:stretch>
            <a:fillRect/>
          </a:stretch>
        </p:blipFill>
        <p:spPr bwMode="auto">
          <a:xfrm>
            <a:off x="6096000" y="1371600"/>
            <a:ext cx="2667000" cy="3505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396240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"And when they had brought them, they set them before the council.  And the high priest asked them, saying: 'Did we not strictly command you not to teach in this name? (The name of Jesus) And look, you have filled Jerusalem with your doctrine, and intend to bring this Man's blood on us!' Then Peter and the other apostles answered and said: 'We must obey God rather than men.“ Acts 5:27-29</a:t>
            </a:r>
            <a:endParaRPr kumimoji="0" lang="en-US" sz="24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6146" name="Picture 2" descr="Fisherman"/>
          <p:cNvPicPr>
            <a:picLocks noChangeAspect="1" noChangeArrowheads="1"/>
          </p:cNvPicPr>
          <p:nvPr/>
        </p:nvPicPr>
        <p:blipFill>
          <a:blip r:embed="rId3"/>
          <a:srcRect/>
          <a:stretch>
            <a:fillRect/>
          </a:stretch>
        </p:blipFill>
        <p:spPr bwMode="auto">
          <a:xfrm>
            <a:off x="2514600" y="0"/>
            <a:ext cx="4076700" cy="3810000"/>
          </a:xfrm>
          <a:prstGeom prst="rect">
            <a:avLst/>
          </a:prstGeom>
          <a:noFill/>
        </p:spPr>
      </p:pic>
      <p:pic>
        <p:nvPicPr>
          <p:cNvPr id="6148" name="Picture 4" descr="Creepy man image"/>
          <p:cNvPicPr>
            <a:picLocks noChangeAspect="1" noChangeArrowheads="1"/>
          </p:cNvPicPr>
          <p:nvPr/>
        </p:nvPicPr>
        <p:blipFill>
          <a:blip r:embed="rId4"/>
          <a:srcRect/>
          <a:stretch>
            <a:fillRect/>
          </a:stretch>
        </p:blipFill>
        <p:spPr bwMode="auto">
          <a:xfrm rot="364332">
            <a:off x="4642752" y="1099355"/>
            <a:ext cx="2209800" cy="2895600"/>
          </a:xfrm>
          <a:prstGeom prst="rect">
            <a:avLst/>
          </a:prstGeom>
          <a:noFill/>
        </p:spPr>
      </p:pic>
      <p:graphicFrame>
        <p:nvGraphicFramePr>
          <p:cNvPr id="6155" name="Object 11"/>
          <p:cNvGraphicFramePr>
            <a:graphicFrameLocks noChangeAspect="1"/>
          </p:cNvGraphicFramePr>
          <p:nvPr/>
        </p:nvGraphicFramePr>
        <p:xfrm>
          <a:off x="2667000" y="2667000"/>
          <a:ext cx="1844907" cy="1066800"/>
        </p:xfrm>
        <a:graphic>
          <a:graphicData uri="http://schemas.openxmlformats.org/presentationml/2006/ole">
            <p:oleObj spid="_x0000_s6155" name="Acrobat Document" r:id="rId5" imgW="2742932" imgH="1171563" progId="AcroExch.Document.DC">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2626</TotalTime>
  <Words>706</Words>
  <Application>Microsoft Office PowerPoint</Application>
  <PresentationFormat>On-screen Show (4:3)</PresentationFormat>
  <Paragraphs>62</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RoseAnn</dc:creator>
  <cp:lastModifiedBy>RoseAnn</cp:lastModifiedBy>
  <cp:revision>40</cp:revision>
  <dcterms:created xsi:type="dcterms:W3CDTF">2017-05-03T20:29:22Z</dcterms:created>
  <dcterms:modified xsi:type="dcterms:W3CDTF">2018-02-02T15:46:12Z</dcterms:modified>
</cp:coreProperties>
</file>