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73" r:id="rId9"/>
    <p:sldId id="265" r:id="rId10"/>
    <p:sldId id="266" r:id="rId11"/>
    <p:sldId id="268" r:id="rId12"/>
    <p:sldId id="270" r:id="rId13"/>
    <p:sldId id="271"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1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CF525-B712-46B3-BD57-3007C53BD6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CF525-B712-46B3-BD57-3007C53BD6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CF525-B712-46B3-BD57-3007C53BD6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CF525-B712-46B3-BD57-3007C53BD6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CF525-B712-46B3-BD57-3007C53BD6C6}"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CF525-B712-46B3-BD57-3007C53BD6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CF525-B712-46B3-BD57-3007C53BD6C6}"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CF525-B712-46B3-BD57-3007C53BD6C6}"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CF525-B712-46B3-BD57-3007C53BD6C6}"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CF525-B712-46B3-BD57-3007C53BD6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CF525-B712-46B3-BD57-3007C53BD6C6}"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65FB4-4495-4F60-AE36-F0ECCE768C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39000">
              <a:schemeClr val="bg1"/>
            </a:gs>
            <a:gs pos="83000">
              <a:srgbClr val="D4DEFF"/>
            </a:gs>
            <a:gs pos="90000">
              <a:schemeClr val="tx2">
                <a:alpha val="82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CF525-B712-46B3-BD57-3007C53BD6C6}"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65FB4-4495-4F60-AE36-F0ECCE768C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91000"/>
            <a:ext cx="9144000" cy="1754326"/>
          </a:xfrm>
          <a:prstGeom prst="rect">
            <a:avLst/>
          </a:prstGeom>
          <a:noFill/>
        </p:spPr>
        <p:txBody>
          <a:bodyPr wrap="square" rtlCol="0">
            <a:spAutoFit/>
          </a:bodyPr>
          <a:lstStyle/>
          <a:p>
            <a:pPr algn="ctr"/>
            <a:r>
              <a:rPr lang="en-US" sz="5400" dirty="0" smtClean="0">
                <a:latin typeface="Aharoni" pitchFamily="2" charset="-79"/>
                <a:cs typeface="Aharoni" pitchFamily="2" charset="-79"/>
              </a:rPr>
              <a:t>“…All men are created equal…”</a:t>
            </a:r>
            <a:endParaRPr lang="en-US" sz="5400" dirty="0">
              <a:latin typeface="Aharoni" pitchFamily="2" charset="-79"/>
              <a:cs typeface="Aharoni" pitchFamily="2" charset="-79"/>
            </a:endParaRPr>
          </a:p>
        </p:txBody>
      </p:sp>
      <p:pic>
        <p:nvPicPr>
          <p:cNvPr id="15362" name="Picture 2" descr="Blue men"/>
          <p:cNvPicPr>
            <a:picLocks noChangeAspect="1" noChangeArrowheads="1"/>
          </p:cNvPicPr>
          <p:nvPr/>
        </p:nvPicPr>
        <p:blipFill>
          <a:blip r:embed="rId2">
            <a:biLevel thresh="50000"/>
          </a:blip>
          <a:srcRect/>
          <a:stretch>
            <a:fillRect/>
          </a:stretch>
        </p:blipFill>
        <p:spPr bwMode="auto">
          <a:xfrm>
            <a:off x="2971800" y="685800"/>
            <a:ext cx="3124200" cy="35718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343400" y="1219200"/>
            <a:ext cx="4495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“…That to secure these, governments are instituted among men, deriving their</a:t>
            </a:r>
            <a:endParaRPr kumimoji="0" lang="en-US" sz="3600" b="0"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just powers from  the consent of the governed…”</a:t>
            </a:r>
            <a:endParaRPr kumimoji="0" lang="en-US" sz="36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6146" name="Picture 2" descr="Golden disbalanced scale."/>
          <p:cNvPicPr>
            <a:picLocks noChangeAspect="1" noChangeArrowheads="1"/>
          </p:cNvPicPr>
          <p:nvPr/>
        </p:nvPicPr>
        <p:blipFill>
          <a:blip r:embed="rId2"/>
          <a:srcRect/>
          <a:stretch>
            <a:fillRect/>
          </a:stretch>
        </p:blipFill>
        <p:spPr bwMode="auto">
          <a:xfrm>
            <a:off x="304800" y="762000"/>
            <a:ext cx="4105275" cy="4762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C:\Users\RoseAnn\AppData\Local\Microsoft\Windows\INetCache\IE\XR8OLS3K\declaration-1024x768[1].jpg"/>
          <p:cNvPicPr>
            <a:picLocks noChangeAspect="1" noChangeArrowheads="1"/>
          </p:cNvPicPr>
          <p:nvPr/>
        </p:nvPicPr>
        <p:blipFill>
          <a:blip r:embed="rId2">
            <a:lum bright="56000"/>
          </a:blip>
          <a:srcRect/>
          <a:stretch>
            <a:fillRect/>
          </a:stretch>
        </p:blipFill>
        <p:spPr bwMode="auto">
          <a:xfrm>
            <a:off x="0" y="0"/>
            <a:ext cx="9144000" cy="6858000"/>
          </a:xfrm>
          <a:prstGeom prst="rect">
            <a:avLst/>
          </a:prstGeom>
          <a:noFill/>
        </p:spPr>
      </p:pic>
      <p:sp>
        <p:nvSpPr>
          <p:cNvPr id="11" name="TextBox 10"/>
          <p:cNvSpPr txBox="1"/>
          <p:nvPr/>
        </p:nvSpPr>
        <p:spPr>
          <a:xfrm>
            <a:off x="228600" y="228601"/>
            <a:ext cx="4267200" cy="7125027"/>
          </a:xfrm>
          <a:prstGeom prst="rect">
            <a:avLst/>
          </a:prstGeom>
          <a:noFill/>
        </p:spPr>
        <p:txBody>
          <a:bodyPr wrap="square" rtlCol="0">
            <a:spAutoFit/>
          </a:bodyPr>
          <a:lstStyle/>
          <a:p>
            <a:pPr algn="just">
              <a:buFont typeface="Arial" pitchFamily="34" charset="0"/>
              <a:buChar char="•"/>
            </a:pPr>
            <a:r>
              <a:rPr lang="en-US" sz="1100" dirty="0" smtClean="0"/>
              <a:t>“He has refused his Assent to Laws, the most wholesome and necessary for the public good.”</a:t>
            </a:r>
          </a:p>
          <a:p>
            <a:pPr algn="just">
              <a:buFont typeface="Arial" pitchFamily="34" charset="0"/>
              <a:buChar char="•"/>
            </a:pPr>
            <a:r>
              <a:rPr lang="en-US" sz="1100" dirty="0" smtClean="0"/>
              <a:t>“He has forbidden his Governors to pass Laws of immediate and pressing importance, unless suspended in their operation till his Assent should be obtained; and when so suspended, he has utterly neglected to attend to them.”</a:t>
            </a:r>
          </a:p>
          <a:p>
            <a:pPr algn="just">
              <a:buFont typeface="Arial" pitchFamily="34" charset="0"/>
              <a:buChar char="•"/>
            </a:pPr>
            <a:r>
              <a:rPr lang="en-US" sz="1100" dirty="0" smtClean="0"/>
              <a:t>“He has refused to pass other Laws for the accommodation of large districts of people, unless those people would relinquish the right of Representation in the Legislature, a right inestimable to them and formidable to tyrants only.”</a:t>
            </a:r>
          </a:p>
          <a:p>
            <a:pPr algn="just">
              <a:buFont typeface="Arial" pitchFamily="34" charset="0"/>
              <a:buChar char="•"/>
            </a:pPr>
            <a:r>
              <a:rPr lang="en-US" sz="1100" dirty="0" smtClean="0"/>
              <a:t>“He has called together legislative bodies at places unusual, uncomfortable, and distant from the depository of their public Records, for the sole purpose of fatiguing them into compliance with his measures.”</a:t>
            </a:r>
          </a:p>
          <a:p>
            <a:pPr algn="just">
              <a:buFont typeface="Arial" pitchFamily="34" charset="0"/>
              <a:buChar char="•"/>
            </a:pPr>
            <a:r>
              <a:rPr lang="en-US" sz="1100" dirty="0" smtClean="0"/>
              <a:t>“He has dissolved Representative Houses repeatedly, for opposing with manly firmness his invasions on the rights of the people.”</a:t>
            </a:r>
          </a:p>
          <a:p>
            <a:pPr algn="just">
              <a:buFont typeface="Arial" pitchFamily="34" charset="0"/>
              <a:buChar char="•"/>
            </a:pPr>
            <a:r>
              <a:rPr lang="en-US" sz="1100" dirty="0" smtClean="0"/>
              <a:t>“He has refused for a long time, after such dissolutions to cause others to be elected; whereby the Legislative powers, incapable of Annihilation, have returned to the People at large for their exercise; the State remaining in the mean time exposed to all the dangers of invasion from without, and convulsions within.”</a:t>
            </a:r>
          </a:p>
          <a:p>
            <a:pPr algn="just">
              <a:buFont typeface="Arial" pitchFamily="34" charset="0"/>
              <a:buChar char="•"/>
            </a:pPr>
            <a:r>
              <a:rPr lang="en-US" sz="1100" dirty="0" smtClean="0"/>
              <a:t>“He has endeavored to prevent the population of these States; for that purpose obstructing the Laws for Naturalization of Foreigners; refusing to pass others to encourage their migration hither, and raising the conditions of new Appropriations of Lands.”</a:t>
            </a:r>
          </a:p>
          <a:p>
            <a:pPr algn="just">
              <a:buFont typeface="Arial" pitchFamily="34" charset="0"/>
              <a:buChar char="•"/>
            </a:pPr>
            <a:r>
              <a:rPr lang="en-US" sz="1100" dirty="0" smtClean="0"/>
              <a:t>“He has obstructed the Administration of Justice, by refusing his Assent to Laws for establishing Judiciary powers.”</a:t>
            </a:r>
          </a:p>
          <a:p>
            <a:pPr algn="just">
              <a:buFont typeface="Arial" pitchFamily="34" charset="0"/>
              <a:buChar char="•"/>
            </a:pPr>
            <a:r>
              <a:rPr lang="en-US" sz="1100" dirty="0" smtClean="0"/>
              <a:t>“He has made Judges dependent on his Will alone, for the tenure of their offices, and the amount and payment of their salaries.”</a:t>
            </a:r>
          </a:p>
          <a:p>
            <a:pPr algn="just">
              <a:buFont typeface="Arial" pitchFamily="34" charset="0"/>
              <a:buChar char="•"/>
            </a:pPr>
            <a:r>
              <a:rPr lang="en-US" sz="1100" dirty="0" smtClean="0"/>
              <a:t>“He has erected a multitude of New Offices, and sent hither swarms of Officers to harass our people, and eat out their substance.”</a:t>
            </a:r>
          </a:p>
          <a:p>
            <a:pPr algn="just">
              <a:buFont typeface="Arial" pitchFamily="34" charset="0"/>
              <a:buChar char="•"/>
            </a:pPr>
            <a:r>
              <a:rPr lang="en-US" sz="1100" dirty="0" smtClean="0"/>
              <a:t>“He has refused his Assent to Laws, the most wholesome and necessary for the public good.”</a:t>
            </a:r>
          </a:p>
          <a:p>
            <a:pPr algn="just">
              <a:buFont typeface="Arial" pitchFamily="34" charset="0"/>
              <a:buChar char="•"/>
            </a:pPr>
            <a:r>
              <a:rPr lang="en-US" sz="1100" dirty="0" smtClean="0"/>
              <a:t>“He has forbidden his Governors to pass Laws of immediate and pressing importance, unless suspended in their operation till his Assent should be obtained; and when so suspended, he has utterly neglected to attend to them.”</a:t>
            </a:r>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a:p>
        </p:txBody>
      </p:sp>
      <p:sp>
        <p:nvSpPr>
          <p:cNvPr id="16" name="TextBox 15"/>
          <p:cNvSpPr txBox="1"/>
          <p:nvPr/>
        </p:nvSpPr>
        <p:spPr>
          <a:xfrm>
            <a:off x="4800600" y="228600"/>
            <a:ext cx="4038600" cy="7879080"/>
          </a:xfrm>
          <a:prstGeom prst="rect">
            <a:avLst/>
          </a:prstGeom>
          <a:noFill/>
        </p:spPr>
        <p:txBody>
          <a:bodyPr wrap="square" rtlCol="0">
            <a:spAutoFit/>
          </a:bodyPr>
          <a:lstStyle/>
          <a:p>
            <a:pPr algn="just">
              <a:buFont typeface="Arial" pitchFamily="34" charset="0"/>
              <a:buChar char="•"/>
            </a:pPr>
            <a:r>
              <a:rPr lang="en-US" sz="1100" dirty="0" smtClean="0"/>
              <a:t>“He has refused to pass other Laws for the accommodation of large districts of people, unless those people would relinquish the right of Representation in the Legislature, a right inestimable to them and formidable to tyrants only.”</a:t>
            </a:r>
          </a:p>
          <a:p>
            <a:pPr algn="just">
              <a:buFont typeface="Arial" pitchFamily="34" charset="0"/>
              <a:buChar char="•"/>
            </a:pPr>
            <a:r>
              <a:rPr lang="en-US" sz="1100" dirty="0" smtClean="0"/>
              <a:t>“He has called together legislative bodies at places unusual, uncomfortable, and distant from the depository of their public Records, for the sole purpose of fatiguing them into compliance with his measures.”</a:t>
            </a:r>
          </a:p>
          <a:p>
            <a:pPr algn="just">
              <a:buFont typeface="Arial" pitchFamily="34" charset="0"/>
              <a:buChar char="•"/>
            </a:pPr>
            <a:r>
              <a:rPr lang="en-US" sz="1100" dirty="0" smtClean="0"/>
              <a:t>“He has dissolved Representative Houses repeatedly, for opposing with manly firmness his invasions on the rights of the people.” “He has refused for a long time, after such dissolutions to cause others to be elected; whereby the Legislative powers, incapable of Annihilation, have returned to the People at large for their exercise; the State remaining in the mean “He has kept among us, in times of peace, Standing Armies without the Consent of our legislatures.”</a:t>
            </a:r>
          </a:p>
          <a:p>
            <a:pPr algn="just">
              <a:buFont typeface="Arial" pitchFamily="34" charset="0"/>
              <a:buChar char="•"/>
            </a:pPr>
            <a:r>
              <a:rPr lang="en-US" sz="1100" dirty="0" smtClean="0"/>
              <a:t>“He has affected to render the Military independent of and superior to the Civil power.”</a:t>
            </a:r>
          </a:p>
          <a:p>
            <a:pPr algn="just">
              <a:buFont typeface="Arial" pitchFamily="34" charset="0"/>
              <a:buChar char="•"/>
            </a:pPr>
            <a:r>
              <a:rPr lang="en-US" sz="1100" dirty="0" smtClean="0"/>
              <a:t>“He has combined with others to subject us to a jurisdiction foreign to our constitution, and unacknowledged by our laws; giving his Assent to their acts of pretended legislation:”</a:t>
            </a:r>
          </a:p>
          <a:p>
            <a:pPr algn="just">
              <a:buFont typeface="Arial" pitchFamily="34" charset="0"/>
              <a:buChar char="•"/>
            </a:pPr>
            <a:r>
              <a:rPr lang="en-US" sz="1100" dirty="0" smtClean="0"/>
              <a:t>“He has abdicated Government here, by declaring us out of his Protection and waging War against us”</a:t>
            </a:r>
          </a:p>
          <a:p>
            <a:pPr algn="just">
              <a:buFont typeface="Arial" pitchFamily="34" charset="0"/>
              <a:buChar char="•"/>
            </a:pPr>
            <a:r>
              <a:rPr lang="en-US" sz="1100" dirty="0" smtClean="0"/>
              <a:t>“He has plundered our seas, ravaged our Coasts, burnt our towns, and destroyed the lives of our people”</a:t>
            </a:r>
          </a:p>
          <a:p>
            <a:pPr algn="just">
              <a:buFont typeface="Arial" pitchFamily="34" charset="0"/>
              <a:buChar char="•"/>
            </a:pPr>
            <a:r>
              <a:rPr lang="en-US" sz="1100" dirty="0" smtClean="0"/>
              <a:t>“He is at this time transporting large Armies of foreign Mercenaries to complete the works of death, desolation and tyranny, already begun with circumstances of Cruelty &amp; perfidy scarcely paralleled in the most barbarous ages, and totally unworthy the Head of a civilized nation.”</a:t>
            </a:r>
          </a:p>
          <a:p>
            <a:pPr algn="just">
              <a:buFont typeface="Arial" pitchFamily="34" charset="0"/>
              <a:buChar char="•"/>
            </a:pPr>
            <a:r>
              <a:rPr lang="en-US" sz="1100" dirty="0" smtClean="0"/>
              <a:t>“He has constrained our fellow Citizens taken Captive on the high Seas to bear Arms against their Country, to become the executioners of their friends and Brethren, or to fall themselves by their Hands.”</a:t>
            </a:r>
          </a:p>
          <a:p>
            <a:pPr algn="just">
              <a:buFont typeface="Arial" pitchFamily="34" charset="0"/>
              <a:buChar char="•"/>
            </a:pPr>
            <a:r>
              <a:rPr lang="en-US" sz="1100" dirty="0" smtClean="0"/>
              <a:t>“He has excited domestic insurrections amongst us, and has </a:t>
            </a:r>
            <a:r>
              <a:rPr lang="en-US" sz="1100" dirty="0" err="1" smtClean="0"/>
              <a:t>endeavoured</a:t>
            </a:r>
            <a:r>
              <a:rPr lang="en-US" sz="1100" dirty="0" smtClean="0"/>
              <a:t> to bring on the inhabitants of our frontiers, the merciless Indian Savages, whose known rule of warfare, is an undistinguished destruction of all ages, sexes and conditions.”</a:t>
            </a:r>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a:p>
            <a:pPr algn="just">
              <a:buFont typeface="Arial" pitchFamily="34" charset="0"/>
              <a:buChar char="•"/>
            </a:pPr>
            <a:endParaRPr lang="en-US" sz="11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33600"/>
            <a:ext cx="9144000" cy="4031873"/>
          </a:xfrm>
          <a:prstGeom prst="rect">
            <a:avLst/>
          </a:prstGeom>
        </p:spPr>
        <p:txBody>
          <a:bodyPr wrap="square">
            <a:spAutoFit/>
          </a:bodyPr>
          <a:lstStyle/>
          <a:p>
            <a:pPr algn="ctr"/>
            <a:r>
              <a:rPr lang="en-US" sz="3200" dirty="0" smtClean="0">
                <a:latin typeface="Aharoni" pitchFamily="2" charset="-79"/>
                <a:cs typeface="Aharoni" pitchFamily="2" charset="-79"/>
              </a:rPr>
              <a:t>“…All </a:t>
            </a:r>
            <a:r>
              <a:rPr lang="en-US" sz="3200" dirty="0">
                <a:latin typeface="Aharoni" pitchFamily="2" charset="-79"/>
                <a:cs typeface="Aharoni" pitchFamily="2" charset="-79"/>
              </a:rPr>
              <a:t>men are born free and equal, and have certain natural, essential, and unalienable rights; among which may be reckoned the right of enjoying and defending their Lives and Liberties; that of acquiring, possessing, and protecting property; in fine, that of seeking and obtaining their safety and </a:t>
            </a:r>
            <a:r>
              <a:rPr lang="en-US" sz="3200" dirty="0" smtClean="0">
                <a:latin typeface="Aharoni" pitchFamily="2" charset="-79"/>
                <a:cs typeface="Aharoni" pitchFamily="2" charset="-79"/>
              </a:rPr>
              <a:t>happiness…”</a:t>
            </a:r>
            <a:endParaRPr lang="en-US" sz="3200" dirty="0">
              <a:latin typeface="Aharoni" pitchFamily="2" charset="-79"/>
              <a:cs typeface="Aharoni" pitchFamily="2" charset="-79"/>
            </a:endParaRPr>
          </a:p>
        </p:txBody>
      </p:sp>
      <p:sp>
        <p:nvSpPr>
          <p:cNvPr id="6" name="Rectangle 5"/>
          <p:cNvSpPr/>
          <p:nvPr/>
        </p:nvSpPr>
        <p:spPr>
          <a:xfrm>
            <a:off x="381000" y="1066800"/>
            <a:ext cx="8382423" cy="646331"/>
          </a:xfrm>
          <a:prstGeom prst="rect">
            <a:avLst/>
          </a:prstGeom>
        </p:spPr>
        <p:txBody>
          <a:bodyPr wrap="none">
            <a:spAutoFit/>
          </a:bodyPr>
          <a:lstStyle/>
          <a:p>
            <a:r>
              <a:rPr lang="en-US" sz="3600" b="1" dirty="0">
                <a:latin typeface="Aharoni" pitchFamily="2" charset="-79"/>
                <a:cs typeface="Aharoni" pitchFamily="2" charset="-79"/>
              </a:rPr>
              <a:t>The Massachusetts Constitution of 1780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0"/>
            <a:ext cx="9144000" cy="2554545"/>
          </a:xfrm>
          <a:prstGeom prst="rect">
            <a:avLst/>
          </a:prstGeom>
        </p:spPr>
        <p:txBody>
          <a:bodyPr wrap="square">
            <a:spAutoFit/>
          </a:bodyPr>
          <a:lstStyle/>
          <a:p>
            <a:pPr algn="ctr"/>
            <a:r>
              <a:rPr lang="en-US" sz="3200" dirty="0">
                <a:latin typeface="Aharoni" pitchFamily="2" charset="-79"/>
                <a:cs typeface="Aharoni" pitchFamily="2" charset="-79"/>
              </a:rPr>
              <a:t>No one can serve two masters. Either you will hate the one and love the other, or you will be devoted to the one and despise the other. You cannot serve both God and money</a:t>
            </a:r>
            <a:r>
              <a:rPr lang="en-US" sz="3200" dirty="0" smtClean="0">
                <a:latin typeface="Aharoni" pitchFamily="2" charset="-79"/>
                <a:cs typeface="Aharoni" pitchFamily="2" charset="-79"/>
              </a:rPr>
              <a:t>.“ Luke 16:13</a:t>
            </a:r>
            <a:r>
              <a:rPr lang="en-US" sz="3200" dirty="0">
                <a:latin typeface="Aharoni" pitchFamily="2" charset="-79"/>
                <a:cs typeface="Aharoni" pitchFamily="2" charset="-79"/>
              </a:rPr>
              <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7" name="TextBox 6"/>
          <p:cNvSpPr txBox="1"/>
          <p:nvPr/>
        </p:nvSpPr>
        <p:spPr>
          <a:xfrm>
            <a:off x="3810000" y="1219200"/>
            <a:ext cx="1447800" cy="1107996"/>
          </a:xfrm>
          <a:prstGeom prst="rect">
            <a:avLst/>
          </a:prstGeom>
          <a:noFill/>
        </p:spPr>
        <p:txBody>
          <a:bodyPr wrap="square" rtlCol="0">
            <a:spAutoFit/>
          </a:bodyPr>
          <a:lstStyle/>
          <a:p>
            <a:pPr algn="ctr"/>
            <a:r>
              <a:rPr lang="en-US" sz="6600" dirty="0" smtClean="0">
                <a:latin typeface="Aharoni" pitchFamily="2" charset="-79"/>
                <a:cs typeface="Aharoni" pitchFamily="2" charset="-79"/>
              </a:rPr>
              <a:t>OR</a:t>
            </a:r>
            <a:endParaRPr lang="en-US" sz="6600" dirty="0">
              <a:latin typeface="Aharoni" pitchFamily="2" charset="-79"/>
              <a:cs typeface="Aharoni" pitchFamily="2" charset="-79"/>
            </a:endParaRPr>
          </a:p>
        </p:txBody>
      </p:sp>
      <p:pic>
        <p:nvPicPr>
          <p:cNvPr id="2050" name="Picture 2" descr="Girl studying Bible"/>
          <p:cNvPicPr>
            <a:picLocks noChangeAspect="1" noChangeArrowheads="1"/>
          </p:cNvPicPr>
          <p:nvPr/>
        </p:nvPicPr>
        <p:blipFill>
          <a:blip r:embed="rId2"/>
          <a:srcRect/>
          <a:stretch>
            <a:fillRect/>
          </a:stretch>
        </p:blipFill>
        <p:spPr bwMode="auto">
          <a:xfrm>
            <a:off x="457200" y="457200"/>
            <a:ext cx="3200400" cy="2895600"/>
          </a:xfrm>
          <a:prstGeom prst="rect">
            <a:avLst/>
          </a:prstGeom>
          <a:noFill/>
        </p:spPr>
      </p:pic>
      <p:pic>
        <p:nvPicPr>
          <p:cNvPr id="2052" name="Picture 4" descr="A pot of gold vector image"/>
          <p:cNvPicPr>
            <a:picLocks noChangeAspect="1" noChangeArrowheads="1"/>
          </p:cNvPicPr>
          <p:nvPr/>
        </p:nvPicPr>
        <p:blipFill>
          <a:blip r:embed="rId3"/>
          <a:srcRect/>
          <a:stretch>
            <a:fillRect/>
          </a:stretch>
        </p:blipFill>
        <p:spPr bwMode="auto">
          <a:xfrm>
            <a:off x="5867400" y="381000"/>
            <a:ext cx="2743200"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3"/>
          <p:cNvGraphicFramePr>
            <a:graphicFrameLocks noChangeAspect="1"/>
          </p:cNvGraphicFramePr>
          <p:nvPr/>
        </p:nvGraphicFramePr>
        <p:xfrm>
          <a:off x="533400" y="457200"/>
          <a:ext cx="8305800" cy="5867400"/>
        </p:xfrm>
        <a:graphic>
          <a:graphicData uri="http://schemas.openxmlformats.org/presentationml/2006/ole">
            <p:oleObj spid="_x0000_s29699" name="Acrobat Document" r:id="rId3" imgW="6486285" imgH="4457370" progId="AcroExch.Document.DC">
              <p:embed/>
            </p:oleObj>
          </a:graphicData>
        </a:graphic>
      </p:graphicFrame>
      <p:sp>
        <p:nvSpPr>
          <p:cNvPr id="6" name="TextBox 5"/>
          <p:cNvSpPr txBox="1"/>
          <p:nvPr/>
        </p:nvSpPr>
        <p:spPr>
          <a:xfrm>
            <a:off x="3505200" y="2438400"/>
            <a:ext cx="1828800" cy="954107"/>
          </a:xfrm>
          <a:prstGeom prst="rect">
            <a:avLst/>
          </a:prstGeom>
          <a:solidFill>
            <a:srgbClr val="FFFF00"/>
          </a:solidFill>
        </p:spPr>
        <p:txBody>
          <a:bodyPr wrap="square" rtlCol="0">
            <a:spAutoFit/>
          </a:bodyPr>
          <a:lstStyle/>
          <a:p>
            <a:pPr algn="ctr"/>
            <a:r>
              <a:rPr lang="en-US" sz="2800" dirty="0" smtClean="0">
                <a:latin typeface="Aharoni" pitchFamily="2" charset="-79"/>
                <a:cs typeface="Aharoni" pitchFamily="2" charset="-79"/>
              </a:rPr>
              <a:t>Louisiana</a:t>
            </a:r>
          </a:p>
          <a:p>
            <a:pPr algn="ctr"/>
            <a:r>
              <a:rPr lang="en-US" sz="2800" dirty="0" smtClean="0">
                <a:latin typeface="Aharoni" pitchFamily="2" charset="-79"/>
                <a:cs typeface="Aharoni" pitchFamily="2" charset="-79"/>
              </a:rPr>
              <a:t>Purchase</a:t>
            </a:r>
            <a:endParaRPr lang="en-US" sz="2800" dirty="0">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14300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“We hold these truths to be self-evident, that all men are created equal, that they are endowed by their Creator with certain unalienable rights, that among these are life, liberty, and the pursuit of happiness...”</a:t>
            </a:r>
            <a:endParaRPr kumimoji="0" lang="en-US" sz="4400" b="0" i="0" u="none" strike="noStrike" cap="none" normalizeH="0" baseline="0" dirty="0" smtClean="0">
              <a:ln>
                <a:noFill/>
              </a:ln>
              <a:solidFill>
                <a:schemeClr val="tx1"/>
              </a:solidFill>
              <a:effectLst/>
              <a:latin typeface="Aharoni" pitchFamily="2" charset="-79"/>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533400"/>
            <a:ext cx="7391400" cy="5447645"/>
          </a:xfrm>
          <a:prstGeom prst="rect">
            <a:avLst/>
          </a:prstGeom>
          <a:noFill/>
        </p:spPr>
        <p:txBody>
          <a:bodyPr wrap="square" rtlCol="0">
            <a:spAutoFit/>
          </a:bodyPr>
          <a:lstStyle/>
          <a:p>
            <a:pPr algn="ctr"/>
            <a:r>
              <a:rPr lang="en-US" sz="6000" dirty="0" err="1" smtClean="0">
                <a:latin typeface="Aharoni" pitchFamily="2" charset="-79"/>
                <a:cs typeface="Aharoni" pitchFamily="2" charset="-79"/>
              </a:rPr>
              <a:t>Hyp</a:t>
            </a:r>
            <a:r>
              <a:rPr lang="en-US" sz="6000" dirty="0" smtClean="0">
                <a:latin typeface="Aharoni" pitchFamily="2" charset="-79"/>
                <a:cs typeface="Aharoni" pitchFamily="2" charset="-79"/>
              </a:rPr>
              <a:t> – o – </a:t>
            </a:r>
            <a:r>
              <a:rPr lang="en-US" sz="6000" dirty="0" err="1" smtClean="0">
                <a:latin typeface="Aharoni" pitchFamily="2" charset="-79"/>
                <a:cs typeface="Aharoni" pitchFamily="2" charset="-79"/>
              </a:rPr>
              <a:t>crite</a:t>
            </a:r>
            <a:endParaRPr lang="en-US" sz="6000" dirty="0" smtClean="0">
              <a:latin typeface="Aharoni" pitchFamily="2" charset="-79"/>
              <a:cs typeface="Aharoni" pitchFamily="2" charset="-79"/>
            </a:endParaRPr>
          </a:p>
          <a:p>
            <a:pPr algn="ctr"/>
            <a:r>
              <a:rPr lang="en-US" sz="4000" dirty="0" smtClean="0">
                <a:latin typeface="Aharoni" pitchFamily="2" charset="-79"/>
                <a:cs typeface="Aharoni" pitchFamily="2" charset="-79"/>
              </a:rPr>
              <a:t>(</a:t>
            </a:r>
            <a:r>
              <a:rPr lang="en-US" sz="4000" dirty="0" err="1" smtClean="0">
                <a:latin typeface="Aharoni" pitchFamily="2" charset="-79"/>
                <a:cs typeface="Aharoni" pitchFamily="2" charset="-79"/>
              </a:rPr>
              <a:t>hip’e</a:t>
            </a:r>
            <a:r>
              <a:rPr lang="en-US" sz="4000" dirty="0" smtClean="0">
                <a:latin typeface="Aharoni" pitchFamily="2" charset="-79"/>
                <a:cs typeface="Aharoni" pitchFamily="2" charset="-79"/>
              </a:rPr>
              <a:t> </a:t>
            </a:r>
            <a:r>
              <a:rPr lang="en-US" sz="4000" dirty="0" err="1" smtClean="0">
                <a:latin typeface="Aharoni" pitchFamily="2" charset="-79"/>
                <a:cs typeface="Aharoni" pitchFamily="2" charset="-79"/>
              </a:rPr>
              <a:t>krit</a:t>
            </a:r>
            <a:r>
              <a:rPr lang="en-US" sz="4000" dirty="0" smtClean="0">
                <a:latin typeface="Aharoni" pitchFamily="2" charset="-79"/>
                <a:cs typeface="Aharoni" pitchFamily="2" charset="-79"/>
              </a:rPr>
              <a:t>)</a:t>
            </a:r>
          </a:p>
          <a:p>
            <a:pPr algn="ctr"/>
            <a:r>
              <a:rPr lang="en-US" sz="4000" dirty="0" smtClean="0">
                <a:latin typeface="Aharoni" pitchFamily="2" charset="-79"/>
                <a:cs typeface="Aharoni" pitchFamily="2" charset="-79"/>
              </a:rPr>
              <a:t>Function:  noun</a:t>
            </a:r>
          </a:p>
          <a:p>
            <a:pPr algn="ctr"/>
            <a:endParaRPr lang="en-US" sz="4000" dirty="0" smtClean="0">
              <a:latin typeface="Aharoni" pitchFamily="2" charset="-79"/>
              <a:cs typeface="Aharoni" pitchFamily="2" charset="-79"/>
            </a:endParaRPr>
          </a:p>
          <a:p>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Meaning:</a:t>
            </a:r>
          </a:p>
          <a:p>
            <a:pPr marL="514350" indent="-514350">
              <a:buAutoNum type="arabicPeriod"/>
            </a:pPr>
            <a:r>
              <a:rPr lang="en-US" sz="2800" dirty="0" smtClean="0">
                <a:latin typeface="Aharoni" pitchFamily="2" charset="-79"/>
                <a:cs typeface="Aharoni" pitchFamily="2" charset="-79"/>
              </a:rPr>
              <a:t>A person who puts on a false appearance of virtue or religion.</a:t>
            </a:r>
          </a:p>
          <a:p>
            <a:pPr marL="514350" indent="-514350">
              <a:buAutoNum type="arabicPeriod"/>
            </a:pPr>
            <a:r>
              <a:rPr lang="en-US" sz="2800" dirty="0" smtClean="0">
                <a:latin typeface="Aharoni" pitchFamily="2" charset="-79"/>
                <a:cs typeface="Aharoni" pitchFamily="2" charset="-79"/>
              </a:rPr>
              <a:t>A person who acts in contradiction to his or her stated beliefs or feelings.</a:t>
            </a:r>
            <a:endParaRPr lang="en-US" sz="2800" dirty="0">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RoseAnn\AppData\Local\Microsoft\Windows\INetCache\IE\VRR3724A\800px-Committee_of_Five,_1776[1].png"/>
          <p:cNvPicPr>
            <a:picLocks noChangeAspect="1" noChangeArrowheads="1"/>
          </p:cNvPicPr>
          <p:nvPr/>
        </p:nvPicPr>
        <p:blipFill>
          <a:blip r:embed="rId2">
            <a:lum bright="14000" contrast="29000"/>
          </a:blip>
          <a:srcRect/>
          <a:stretch>
            <a:fillRect/>
          </a:stretch>
        </p:blipFill>
        <p:spPr bwMode="auto">
          <a:xfrm>
            <a:off x="761468" y="575864"/>
            <a:ext cx="7621064" cy="57062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dam &amp; Eve in garden scenery vector illustration"/>
          <p:cNvPicPr>
            <a:picLocks noChangeAspect="1" noChangeArrowheads="1"/>
          </p:cNvPicPr>
          <p:nvPr/>
        </p:nvPicPr>
        <p:blipFill>
          <a:blip r:embed="rId2"/>
          <a:srcRect/>
          <a:stretch>
            <a:fillRect/>
          </a:stretch>
        </p:blipFill>
        <p:spPr bwMode="auto">
          <a:xfrm>
            <a:off x="914400" y="609600"/>
            <a:ext cx="7086600" cy="5562600"/>
          </a:xfrm>
          <a:prstGeom prst="rect">
            <a:avLst/>
          </a:prstGeom>
          <a:noFill/>
        </p:spPr>
      </p:pic>
      <p:pic>
        <p:nvPicPr>
          <p:cNvPr id="11270" name="Picture 6" descr="Comic snake"/>
          <p:cNvPicPr>
            <a:picLocks noChangeAspect="1" noChangeArrowheads="1"/>
          </p:cNvPicPr>
          <p:nvPr/>
        </p:nvPicPr>
        <p:blipFill>
          <a:blip r:embed="rId3"/>
          <a:srcRect/>
          <a:stretch>
            <a:fillRect/>
          </a:stretch>
        </p:blipFill>
        <p:spPr bwMode="auto">
          <a:xfrm flipH="1">
            <a:off x="2133600" y="2667000"/>
            <a:ext cx="2171700" cy="31051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uman embryo vector image"/>
          <p:cNvPicPr>
            <a:picLocks noChangeAspect="1" noChangeArrowheads="1"/>
          </p:cNvPicPr>
          <p:nvPr/>
        </p:nvPicPr>
        <p:blipFill>
          <a:blip r:embed="rId2">
            <a:lum bright="-4000" contrast="16000"/>
          </a:blip>
          <a:srcRect/>
          <a:stretch>
            <a:fillRect/>
          </a:stretch>
        </p:blipFill>
        <p:spPr bwMode="auto">
          <a:xfrm>
            <a:off x="1676400" y="685800"/>
            <a:ext cx="5638800" cy="541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114800" y="685800"/>
            <a:ext cx="4876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"If men were angels, we would have no need of government.“</a:t>
            </a:r>
            <a:endParaRPr kumimoji="0" lang="en-US" sz="3600" b="0" i="0" u="none" strike="noStrike" cap="none" normalizeH="0" baseline="0" dirty="0" smtClean="0">
              <a:ln>
                <a:noFill/>
              </a:ln>
              <a:solidFill>
                <a:schemeClr val="tx1"/>
              </a:solidFill>
              <a:effectLst/>
              <a:latin typeface="Aharoni" pitchFamily="2" charset="-79"/>
              <a:ea typeface="Arial" pitchFamily="34"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Aharoni" pitchFamily="2" charset="-79"/>
                <a:ea typeface="Arial" pitchFamily="34" charset="0"/>
                <a:cs typeface="Aharoni" pitchFamily="2" charset="-79"/>
              </a:rPr>
              <a:t>James Madison</a:t>
            </a:r>
            <a:endParaRPr kumimoji="0" lang="en-US" sz="5400" b="0" i="0" u="none" strike="noStrike" cap="none" normalizeH="0" baseline="0" dirty="0" smtClean="0">
              <a:ln>
                <a:noFill/>
              </a:ln>
              <a:solidFill>
                <a:schemeClr val="tx1"/>
              </a:solidFill>
              <a:effectLst/>
              <a:latin typeface="Aharoni" pitchFamily="2" charset="-79"/>
              <a:ea typeface="Arial" pitchFamily="34" charset="0"/>
              <a:cs typeface="Aharoni"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  </a:t>
            </a:r>
            <a:endParaRPr kumimoji="0" lang="en-US" sz="54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9218" name="Picture 2" descr="Happy Christmas angel"/>
          <p:cNvPicPr>
            <a:picLocks noChangeAspect="1" noChangeArrowheads="1"/>
          </p:cNvPicPr>
          <p:nvPr/>
        </p:nvPicPr>
        <p:blipFill>
          <a:blip r:embed="rId2"/>
          <a:srcRect/>
          <a:stretch>
            <a:fillRect/>
          </a:stretch>
        </p:blipFill>
        <p:spPr bwMode="auto">
          <a:xfrm>
            <a:off x="0" y="838201"/>
            <a:ext cx="4419600"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923330"/>
          </a:xfrm>
          <a:prstGeom prst="rect">
            <a:avLst/>
          </a:prstGeom>
          <a:noFill/>
        </p:spPr>
        <p:txBody>
          <a:bodyPr wrap="square" lIns="91440" tIns="45720" rIns="91440" bIns="4572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57150"/>
                <a:solidFill>
                  <a:schemeClr val="accent4">
                    <a:lumMod val="50000"/>
                  </a:schemeClr>
                </a:solidFill>
                <a:effectLst>
                  <a:outerShdw blurRad="76200" dist="50800" dir="5400000" algn="tl" rotWithShape="0">
                    <a:srgbClr val="000000">
                      <a:alpha val="65000"/>
                    </a:srgbClr>
                  </a:outerShdw>
                </a:effectLst>
              </a:rPr>
              <a:t>Equality</a:t>
            </a:r>
            <a:endParaRPr lang="en-US" sz="5400" b="1" cap="none" spc="50" dirty="0">
              <a:ln w="57150"/>
              <a:solidFill>
                <a:schemeClr val="accent4">
                  <a:lumMod val="50000"/>
                </a:schemeClr>
              </a:solidFill>
              <a:effectLst>
                <a:outerShdw blurRad="76200" dist="50800" dir="5400000" algn="tl" rotWithShape="0">
                  <a:srgbClr val="000000">
                    <a:alpha val="65000"/>
                  </a:srgbClr>
                </a:outerShdw>
              </a:effectLst>
            </a:endParaRPr>
          </a:p>
        </p:txBody>
      </p:sp>
      <p:sp>
        <p:nvSpPr>
          <p:cNvPr id="3" name="Rectangle 2"/>
          <p:cNvSpPr/>
          <p:nvPr/>
        </p:nvSpPr>
        <p:spPr>
          <a:xfrm>
            <a:off x="609600" y="2209800"/>
            <a:ext cx="127368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Age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0" y="2971800"/>
            <a:ext cx="32766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Disability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5638800" y="1828800"/>
            <a:ext cx="269605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Ethnicity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8200" y="3733800"/>
            <a:ext cx="249408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Religion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6477000" y="4953000"/>
            <a:ext cx="231185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Gender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181600" y="3886200"/>
            <a:ext cx="278159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Sexuality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28600" y="5486400"/>
            <a:ext cx="4234814"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Marital Status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1" name="Straight Arrow Connector 10"/>
          <p:cNvCxnSpPr>
            <a:endCxn id="4" idx="0"/>
          </p:cNvCxnSpPr>
          <p:nvPr/>
        </p:nvCxnSpPr>
        <p:spPr>
          <a:xfrm rot="16200000" flipH="1">
            <a:off x="3257550" y="1543050"/>
            <a:ext cx="1752600" cy="11049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990600" y="2438400"/>
            <a:ext cx="2819400" cy="3810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114800" y="2057400"/>
            <a:ext cx="3048000" cy="1371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6477000" y="1600200"/>
            <a:ext cx="838200" cy="76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95300" y="1638300"/>
            <a:ext cx="1295400" cy="3048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952500" y="2857500"/>
            <a:ext cx="4343400" cy="9144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1600200" y="3352800"/>
            <a:ext cx="441960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353419" y="3153019"/>
            <a:ext cx="4114800" cy="9476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14300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1" u="none" strike="noStrike" cap="none" normalizeH="0" baseline="0" dirty="0" smtClean="0">
                <a:ln>
                  <a:noFill/>
                </a:ln>
                <a:solidFill>
                  <a:schemeClr val="tx1"/>
                </a:solidFill>
                <a:effectLst/>
                <a:latin typeface="Aharoni" pitchFamily="2" charset="-79"/>
                <a:ea typeface="Arial" pitchFamily="34" charset="0"/>
                <a:cs typeface="Aharoni" pitchFamily="2" charset="-79"/>
              </a:rPr>
              <a:t>“We hold these truths to be self-evident, that all men are created equal, that they are endowed by their Creator with certain unalienable rights, that among these are life, liberty, and the pursuit of happiness...”</a:t>
            </a:r>
            <a:endParaRPr kumimoji="0" lang="en-US" sz="4400" b="0" i="0" u="none" strike="noStrike" cap="none" normalizeH="0" baseline="0" dirty="0" smtClean="0">
              <a:ln>
                <a:noFill/>
              </a:ln>
              <a:solidFill>
                <a:schemeClr val="tx1"/>
              </a:solidFill>
              <a:effectLst/>
              <a:latin typeface="Aharoni" pitchFamily="2" charset="-79"/>
              <a:cs typeface="Aharoni" pitchFamily="2"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570</Words>
  <Application>Microsoft Office PowerPoint</Application>
  <PresentationFormat>On-screen Show (4:3)</PresentationFormat>
  <Paragraphs>61</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22</cp:revision>
  <dcterms:created xsi:type="dcterms:W3CDTF">2017-05-05T20:46:49Z</dcterms:created>
  <dcterms:modified xsi:type="dcterms:W3CDTF">2018-02-02T15:46:42Z</dcterms:modified>
</cp:coreProperties>
</file>