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83" autoAdjust="0"/>
    <p:restoredTop sz="94660"/>
  </p:normalViewPr>
  <p:slideViewPr>
    <p:cSldViewPr>
      <p:cViewPr varScale="1">
        <p:scale>
          <a:sx n="70" d="100"/>
          <a:sy n="70" d="100"/>
        </p:scale>
        <p:origin x="-11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FD14C-F565-40E3-A771-1D8C7450C2AC}"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FD14C-F565-40E3-A771-1D8C7450C2AC}"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FD14C-F565-40E3-A771-1D8C7450C2AC}"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FD14C-F565-40E3-A771-1D8C7450C2AC}"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FD14C-F565-40E3-A771-1D8C7450C2AC}"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FD14C-F565-40E3-A771-1D8C7450C2AC}"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FD14C-F565-40E3-A771-1D8C7450C2AC}" type="datetimeFigureOut">
              <a:rPr lang="en-US" smtClean="0"/>
              <a:pPr/>
              <a:t>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FD14C-F565-40E3-A771-1D8C7450C2AC}" type="datetimeFigureOut">
              <a:rPr lang="en-US" smtClean="0"/>
              <a:pPr/>
              <a:t>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FD14C-F565-40E3-A771-1D8C7450C2AC}" type="datetimeFigureOut">
              <a:rPr lang="en-US" smtClean="0"/>
              <a:pPr/>
              <a:t>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FD14C-F565-40E3-A771-1D8C7450C2AC}"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FD14C-F565-40E3-A771-1D8C7450C2AC}"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149D-51F3-4911-A0E4-552DEF856E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FD14C-F565-40E3-A771-1D8C7450C2AC}" type="datetimeFigureOut">
              <a:rPr lang="en-US" smtClean="0"/>
              <a:pPr/>
              <a:t>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2149D-51F3-4911-A0E4-552DEF856E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8" name="AutoShape 4"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Image result for american flag"/>
          <p:cNvPicPr>
            <a:picLocks noChangeAspect="1" noChangeArrowheads="1"/>
          </p:cNvPicPr>
          <p:nvPr/>
        </p:nvPicPr>
        <p:blipFill>
          <a:blip r:embed="rId2">
            <a:lum bright="57000"/>
          </a:blip>
          <a:srcRect/>
          <a:stretch>
            <a:fillRect/>
          </a:stretch>
        </p:blipFill>
        <p:spPr bwMode="auto">
          <a:xfrm>
            <a:off x="0" y="0"/>
            <a:ext cx="9144000" cy="6858000"/>
          </a:xfrm>
          <a:prstGeom prst="rect">
            <a:avLst/>
          </a:prstGeom>
          <a:noFill/>
        </p:spPr>
      </p:pic>
      <p:sp>
        <p:nvSpPr>
          <p:cNvPr id="1033" name="Rectangle 9"/>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Defending its citizens against foreign    powers;</a:t>
            </a:r>
            <a:endParaRPr kumimoji="0" lang="en-US" sz="3200" b="0" i="0" u="none" strike="noStrike" cap="none" normalizeH="0" baseline="0" dirty="0" smtClean="0">
              <a:ln>
                <a:noFill/>
              </a:ln>
              <a:solidFill>
                <a:schemeClr val="tx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 Where the citizens were the sovereigns as opposed to a king; </a:t>
            </a:r>
            <a:endParaRPr kumimoji="0" lang="en-US" sz="3200" b="0" i="0" u="none" strike="noStrike" cap="none" normalizeH="0" baseline="0" dirty="0" smtClean="0">
              <a:ln>
                <a:noFill/>
              </a:ln>
              <a:solidFill>
                <a:schemeClr val="tx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Where the rights of individuals were protected; </a:t>
            </a:r>
            <a:endParaRPr kumimoji="0" lang="en-US" sz="3200" b="0" i="0" u="none" strike="noStrike" cap="none" normalizeH="0" baseline="0" dirty="0" smtClean="0">
              <a:ln>
                <a:noFill/>
              </a:ln>
              <a:solidFill>
                <a:schemeClr val="tx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Where the government's powers were limited and specifically listed or "enumerated"; and </a:t>
            </a:r>
            <a:endParaRPr kumimoji="0" lang="en-US" sz="3200" b="0" i="0" u="none" strike="noStrike" cap="none" normalizeH="0" baseline="0" dirty="0" smtClean="0">
              <a:ln>
                <a:noFill/>
              </a:ln>
              <a:solidFill>
                <a:schemeClr val="tx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Where liberty was protected by curtailing power grabs through a system of checks and balances. The Preamble of our Constitution states it well.</a:t>
            </a:r>
            <a:endParaRPr kumimoji="0" lang="en-US" sz="3200" b="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8" name="AutoShape 4"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Image result for american flag"/>
          <p:cNvPicPr>
            <a:picLocks noChangeAspect="1" noChangeArrowheads="1"/>
          </p:cNvPicPr>
          <p:nvPr/>
        </p:nvPicPr>
        <p:blipFill>
          <a:blip r:embed="rId2">
            <a:lum bright="57000"/>
          </a:blip>
          <a:srcRect/>
          <a:stretch>
            <a:fillRect/>
          </a:stretch>
        </p:blipFill>
        <p:spPr bwMode="auto">
          <a:xfrm>
            <a:off x="0" y="0"/>
            <a:ext cx="9144000" cy="6858000"/>
          </a:xfrm>
          <a:prstGeom prst="rect">
            <a:avLst/>
          </a:prstGeom>
          <a:noFill/>
        </p:spPr>
      </p:pic>
      <p:sp>
        <p:nvSpPr>
          <p:cNvPr id="16386" name="Rectangle 2"/>
          <p:cNvSpPr>
            <a:spLocks noChangeArrowheads="1"/>
          </p:cNvSpPr>
          <p:nvPr/>
        </p:nvSpPr>
        <p:spPr bwMode="auto">
          <a:xfrm>
            <a:off x="0" y="685800"/>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1" u="none" strike="noStrike" cap="none" normalizeH="0" baseline="0" dirty="0" smtClean="0">
                <a:ln>
                  <a:noFill/>
                </a:ln>
                <a:solidFill>
                  <a:schemeClr val="tx1"/>
                </a:solidFill>
                <a:effectLst/>
                <a:latin typeface="Aharoni" pitchFamily="2" charset="-79"/>
                <a:ea typeface="Arial" pitchFamily="34" charset="0"/>
                <a:cs typeface="Aharoni" pitchFamily="2" charset="-79"/>
              </a:rPr>
              <a:t>“We the People of the United States, in Order to form a more perfect Union, establish justice, insure domestic Tranquility, provide for the common defense, promote the general Welfare, and secure the Blessings of Liberty to ourselves and our Posterity, do ordain and establish this Constitution for the United States of America</a:t>
            </a:r>
            <a:r>
              <a:rPr kumimoji="0" lang="en-US" sz="3600" b="0" i="0" u="none" strike="noStrike" cap="none" normalizeH="0" baseline="0" dirty="0" smtClean="0">
                <a:ln>
                  <a:noFill/>
                </a:ln>
                <a:solidFill>
                  <a:schemeClr val="tx1"/>
                </a:solidFill>
                <a:effectLst/>
                <a:latin typeface="Aharoni" pitchFamily="2" charset="-79"/>
                <a:cs typeface="Aharoni" pitchFamily="2" charset="-79"/>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8" name="AutoShape 4"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Image result for american flag"/>
          <p:cNvPicPr>
            <a:picLocks noChangeAspect="1" noChangeArrowheads="1"/>
          </p:cNvPicPr>
          <p:nvPr/>
        </p:nvPicPr>
        <p:blipFill>
          <a:blip r:embed="rId2">
            <a:lum bright="57000"/>
          </a:blip>
          <a:srcRect/>
          <a:stretch>
            <a:fillRect/>
          </a:stretch>
        </p:blipFill>
        <p:spPr bwMode="auto">
          <a:xfrm>
            <a:off x="0" y="0"/>
            <a:ext cx="9144000" cy="6858000"/>
          </a:xfrm>
          <a:prstGeom prst="rect">
            <a:avLst/>
          </a:prstGeom>
          <a:noFill/>
        </p:spPr>
      </p:pic>
      <p:sp>
        <p:nvSpPr>
          <p:cNvPr id="15361" name="Rectangle 1"/>
          <p:cNvSpPr>
            <a:spLocks noChangeArrowheads="1"/>
          </p:cNvSpPr>
          <p:nvPr/>
        </p:nvSpPr>
        <p:spPr bwMode="auto">
          <a:xfrm>
            <a:off x="533400" y="1219200"/>
            <a:ext cx="8153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smtClean="0">
                <a:ln>
                  <a:noFill/>
                </a:ln>
                <a:solidFill>
                  <a:srgbClr val="181818"/>
                </a:solidFill>
                <a:effectLst/>
                <a:latin typeface="Aharoni" pitchFamily="2" charset="-79"/>
                <a:ea typeface="Times New Roman" pitchFamily="18" charset="0"/>
                <a:cs typeface="Aharoni" pitchFamily="2" charset="-79"/>
              </a:rPr>
              <a:t>“The best way to take control over a people and control them utterly is to take a little of their freedom at a time, to erode rights by a thousand tiny and almost imperceptible reductions. In this way, the people will not see those rights and freedoms being removed until past the point at which these changes cannot be reversed.” Pat Miller </a:t>
            </a:r>
            <a:endParaRPr kumimoji="0" lang="en-US" sz="3200" b="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8" name="AutoShape 4"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Image result for american flag"/>
          <p:cNvPicPr>
            <a:picLocks noChangeAspect="1" noChangeArrowheads="1"/>
          </p:cNvPicPr>
          <p:nvPr/>
        </p:nvPicPr>
        <p:blipFill>
          <a:blip r:embed="rId2">
            <a:lum bright="57000"/>
          </a:blip>
          <a:srcRect/>
          <a:stretch>
            <a:fillRect/>
          </a:stretch>
        </p:blipFill>
        <p:spPr bwMode="auto">
          <a:xfrm>
            <a:off x="0" y="0"/>
            <a:ext cx="9144000" cy="6858000"/>
          </a:xfrm>
          <a:prstGeom prst="rect">
            <a:avLst/>
          </a:prstGeom>
          <a:noFill/>
        </p:spPr>
      </p:pic>
      <p:sp>
        <p:nvSpPr>
          <p:cNvPr id="17409" name="Rectangle 1"/>
          <p:cNvSpPr>
            <a:spLocks noChangeArrowheads="1"/>
          </p:cNvSpPr>
          <p:nvPr/>
        </p:nvSpPr>
        <p:spPr bwMode="auto">
          <a:xfrm>
            <a:off x="228600" y="1371600"/>
            <a:ext cx="8686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0" i="1" u="none" strike="noStrike" cap="none" normalizeH="0" baseline="0" dirty="0" smtClean="0">
                <a:ln>
                  <a:noFill/>
                </a:ln>
                <a:solidFill>
                  <a:schemeClr val="tx1"/>
                </a:solidFill>
                <a:effectLst/>
                <a:latin typeface="Aharoni" pitchFamily="2" charset="-79"/>
                <a:ea typeface="Arial" pitchFamily="34" charset="0"/>
                <a:cs typeface="Aharoni" pitchFamily="2" charset="-79"/>
              </a:rPr>
              <a:t>"Many features we have long criticized in tyrannical governments around the world are becoming standard practice across America, even tainting our foreign policy."</a:t>
            </a:r>
            <a:endParaRPr kumimoji="0" lang="en-US" sz="4400" b="0" i="0" u="none" strike="noStrike" cap="none" normalizeH="0" baseline="0" dirty="0" smtClean="0">
              <a:ln>
                <a:noFill/>
              </a:ln>
              <a:solidFill>
                <a:schemeClr val="tx1"/>
              </a:solidFill>
              <a:effectLst/>
              <a:latin typeface="Aharoni" pitchFamily="2" charset="-79"/>
              <a:cs typeface="Aharoni" pitchFamily="2" charset="-79"/>
            </a:endParaRPr>
          </a:p>
        </p:txBody>
      </p:sp>
      <p:sp>
        <p:nvSpPr>
          <p:cNvPr id="6" name="Rectangle 5"/>
          <p:cNvSpPr/>
          <p:nvPr/>
        </p:nvSpPr>
        <p:spPr>
          <a:xfrm>
            <a:off x="2133600" y="5486400"/>
            <a:ext cx="4634602" cy="523220"/>
          </a:xfrm>
          <a:prstGeom prst="rect">
            <a:avLst/>
          </a:prstGeom>
        </p:spPr>
        <p:txBody>
          <a:bodyPr wrap="none">
            <a:spAutoFit/>
          </a:bodyPr>
          <a:lstStyle/>
          <a:p>
            <a:r>
              <a:rPr lang="en-US" sz="2800" dirty="0" smtClean="0">
                <a:latin typeface="Aharoni" pitchFamily="2" charset="-79"/>
                <a:cs typeface="Aharoni" pitchFamily="2" charset="-79"/>
              </a:rPr>
              <a:t> William H. Huff, on pp xiv</a:t>
            </a:r>
            <a:endParaRPr lang="en-US" sz="2800" dirty="0">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8" name="AutoShape 4"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american fla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Image result for american flag"/>
          <p:cNvPicPr>
            <a:picLocks noChangeAspect="1" noChangeArrowheads="1"/>
          </p:cNvPicPr>
          <p:nvPr/>
        </p:nvPicPr>
        <p:blipFill>
          <a:blip r:embed="rId2">
            <a:lum bright="57000"/>
          </a:blip>
          <a:srcRect/>
          <a:stretch>
            <a:fillRect/>
          </a:stretch>
        </p:blipFill>
        <p:spPr bwMode="auto">
          <a:xfrm>
            <a:off x="0" y="0"/>
            <a:ext cx="9144000" cy="6858000"/>
          </a:xfrm>
          <a:prstGeom prst="rect">
            <a:avLst/>
          </a:prstGeom>
          <a:noFill/>
        </p:spPr>
      </p:pic>
      <p:sp>
        <p:nvSpPr>
          <p:cNvPr id="14337" name="Rectangle 1"/>
          <p:cNvSpPr>
            <a:spLocks noChangeArrowheads="1"/>
          </p:cNvSpPr>
          <p:nvPr/>
        </p:nvSpPr>
        <p:spPr bwMode="auto">
          <a:xfrm>
            <a:off x="0" y="179249"/>
            <a:ext cx="9144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Nazi, Germany that killed over </a:t>
            </a:r>
            <a:r>
              <a:rPr kumimoji="0" lang="en-US" sz="4000" b="0" i="0" u="sng" strike="noStrike" cap="none" normalizeH="0" baseline="0" dirty="0" smtClean="0">
                <a:ln>
                  <a:noFill/>
                </a:ln>
                <a:solidFill>
                  <a:schemeClr val="tx1"/>
                </a:solidFill>
                <a:effectLst/>
                <a:latin typeface="Aharoni" pitchFamily="2" charset="-79"/>
                <a:ea typeface="Arial" pitchFamily="34" charset="0"/>
                <a:cs typeface="Aharoni" pitchFamily="2" charset="-79"/>
              </a:rPr>
              <a:t>6,000,000</a:t>
            </a: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 Jews as well as many others;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Joseph Stalin of the Soviet Union killed</a:t>
            </a:r>
            <a:r>
              <a:rPr kumimoji="0" lang="en-US" sz="2800" b="0" i="0" u="sng" strike="noStrike" cap="none" normalizeH="0" baseline="0" dirty="0" smtClean="0">
                <a:ln>
                  <a:noFill/>
                </a:ln>
                <a:solidFill>
                  <a:schemeClr val="tx1"/>
                </a:solidFill>
                <a:effectLst/>
                <a:latin typeface="Aharoni" pitchFamily="2" charset="-79"/>
                <a:ea typeface="Arial" pitchFamily="34" charset="0"/>
                <a:cs typeface="Aharoni" pitchFamily="2" charset="-79"/>
              </a:rPr>
              <a:t> millions and millions </a:t>
            </a: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with the exact number being unknown;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Mao Zedong - or Chairman Mao, as he was known - of Communist China killed between </a:t>
            </a:r>
            <a:r>
              <a:rPr kumimoji="0" lang="en-US" sz="4000" b="0" i="0" u="sng" strike="noStrike" cap="none" normalizeH="0" baseline="0" dirty="0" smtClean="0">
                <a:ln>
                  <a:noFill/>
                </a:ln>
                <a:solidFill>
                  <a:schemeClr val="tx1"/>
                </a:solidFill>
                <a:effectLst/>
                <a:latin typeface="Aharoni" pitchFamily="2" charset="-79"/>
                <a:ea typeface="Arial" pitchFamily="34" charset="0"/>
                <a:cs typeface="Aharoni" pitchFamily="2" charset="-79"/>
              </a:rPr>
              <a:t>45,000,000</a:t>
            </a:r>
            <a:r>
              <a:rPr kumimoji="0" lang="en-US" sz="40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 </a:t>
            </a: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and </a:t>
            </a:r>
            <a:r>
              <a:rPr kumimoji="0" lang="en-US" sz="4000" b="0" i="0" u="sng" strike="noStrike" cap="none" normalizeH="0" baseline="0" dirty="0" smtClean="0">
                <a:ln>
                  <a:noFill/>
                </a:ln>
                <a:solidFill>
                  <a:schemeClr val="tx1"/>
                </a:solidFill>
                <a:effectLst/>
                <a:latin typeface="Aharoni" pitchFamily="2" charset="-79"/>
                <a:ea typeface="Arial" pitchFamily="34" charset="0"/>
                <a:cs typeface="Aharoni" pitchFamily="2" charset="-79"/>
              </a:rPr>
              <a:t>78,000,000</a:t>
            </a:r>
            <a:r>
              <a:rPr kumimoji="0" lang="en-US" sz="40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Others worth mentioning are: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Fidel Castro, the founder of Communist Cuba;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err="1" smtClean="0">
                <a:ln>
                  <a:noFill/>
                </a:ln>
                <a:solidFill>
                  <a:schemeClr val="tx1"/>
                </a:solidFill>
                <a:effectLst/>
                <a:latin typeface="Aharoni" pitchFamily="2" charset="-79"/>
                <a:ea typeface="Arial" pitchFamily="34" charset="0"/>
                <a:cs typeface="Aharoni" pitchFamily="2" charset="-79"/>
              </a:rPr>
              <a:t>Muomar</a:t>
            </a: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 el-</a:t>
            </a:r>
            <a:r>
              <a:rPr kumimoji="0" lang="en-US" sz="2800" b="0" i="0" u="none" strike="noStrike" cap="none" normalizeH="0" baseline="0" dirty="0" err="1" smtClean="0">
                <a:ln>
                  <a:noFill/>
                </a:ln>
                <a:solidFill>
                  <a:schemeClr val="tx1"/>
                </a:solidFill>
                <a:effectLst/>
                <a:latin typeface="Aharoni" pitchFamily="2" charset="-79"/>
                <a:ea typeface="Arial" pitchFamily="34" charset="0"/>
                <a:cs typeface="Aharoni" pitchFamily="2" charset="-79"/>
              </a:rPr>
              <a:t>Gadhafi</a:t>
            </a: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 of Libya; and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Saddam Hussein of Iraq.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haroni" pitchFamily="2" charset="-79"/>
                <a:ea typeface="Arial" pitchFamily="34" charset="0"/>
                <a:cs typeface="Aharoni" pitchFamily="2" charset="-79"/>
              </a:rPr>
              <a:t>All of these tyrants killed mostly their own people in order to maintain their power.</a:t>
            </a:r>
            <a:endParaRPr kumimoji="0" lang="en-US" sz="2800" b="0" i="0" u="none" strike="noStrike" cap="none" normalizeH="0" baseline="0" dirty="0" smtClean="0">
              <a:ln>
                <a:noFill/>
              </a:ln>
              <a:solidFill>
                <a:schemeClr val="tx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377825" y="381000"/>
          <a:ext cx="8388350" cy="5791200"/>
        </p:xfrm>
        <a:graphic>
          <a:graphicData uri="http://schemas.openxmlformats.org/presentationml/2006/ole">
            <p:oleObj spid="_x0000_s1026" name="Document" r:id="rId3" imgW="8387758" imgH="4025930" progId="Word.Document.12">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323</Words>
  <Application>Microsoft Office PowerPoint</Application>
  <PresentationFormat>On-screen Show (4:3)</PresentationFormat>
  <Paragraphs>17</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Slide 1</vt:lpstr>
      <vt:lpstr>Slide 2</vt:lpstr>
      <vt:lpstr>Slide 3</vt:lpstr>
      <vt:lpstr>Slide 4</vt:lpstr>
      <vt:lpstr>Slide 5</vt:lpstr>
      <vt:lpstr>Slide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RoseAnn</dc:creator>
  <cp:lastModifiedBy>RoseAnn</cp:lastModifiedBy>
  <cp:revision>17</cp:revision>
  <dcterms:created xsi:type="dcterms:W3CDTF">2017-05-08T22:38:01Z</dcterms:created>
  <dcterms:modified xsi:type="dcterms:W3CDTF">2018-02-02T15:47:29Z</dcterms:modified>
</cp:coreProperties>
</file>