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58" r:id="rId4"/>
    <p:sldId id="268" r:id="rId5"/>
    <p:sldId id="261" r:id="rId6"/>
    <p:sldId id="269" r:id="rId7"/>
    <p:sldId id="260" r:id="rId8"/>
    <p:sldId id="262"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D76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114" autoAdjust="0"/>
    <p:restoredTop sz="94660"/>
  </p:normalViewPr>
  <p:slideViewPr>
    <p:cSldViewPr>
      <p:cViewPr>
        <p:scale>
          <a:sx n="70" d="100"/>
          <a:sy n="70" d="100"/>
        </p:scale>
        <p:origin x="-11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B762838-E194-4170-B86C-42FE1A2BC91A}" type="datetimeFigureOut">
              <a:rPr lang="en-US" smtClean="0"/>
              <a:pPr/>
              <a:t>2/2/2018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915C7CA-70D6-438E-8A14-EFFA503723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762838-E194-4170-B86C-42FE1A2BC91A}" type="datetimeFigureOut">
              <a:rPr lang="en-US" smtClean="0"/>
              <a:pPr/>
              <a:t>2/2/2018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15C7CA-70D6-438E-8A14-EFFA503723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762838-E194-4170-B86C-42FE1A2BC91A}" type="datetimeFigureOut">
              <a:rPr lang="en-US" smtClean="0"/>
              <a:pPr/>
              <a:t>2/2/2018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15C7CA-70D6-438E-8A14-EFFA503723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762838-E194-4170-B86C-42FE1A2BC91A}" type="datetimeFigureOut">
              <a:rPr lang="en-US" smtClean="0"/>
              <a:pPr/>
              <a:t>2/2/2018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15C7CA-70D6-438E-8A14-EFFA503723C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B762838-E194-4170-B86C-42FE1A2BC91A}" type="datetimeFigureOut">
              <a:rPr lang="en-US" smtClean="0"/>
              <a:pPr/>
              <a:t>2/2/2018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15C7CA-70D6-438E-8A14-EFFA503723C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B762838-E194-4170-B86C-42FE1A2BC91A}" type="datetimeFigureOut">
              <a:rPr lang="en-US" smtClean="0"/>
              <a:pPr/>
              <a:t>2/2/2018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15C7CA-70D6-438E-8A14-EFFA503723C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B762838-E194-4170-B86C-42FE1A2BC91A}" type="datetimeFigureOut">
              <a:rPr lang="en-US" smtClean="0"/>
              <a:pPr/>
              <a:t>2/2/2018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915C7CA-70D6-438E-8A14-EFFA503723C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B762838-E194-4170-B86C-42FE1A2BC91A}" type="datetimeFigureOut">
              <a:rPr lang="en-US" smtClean="0"/>
              <a:pPr/>
              <a:t>2/2/2018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915C7CA-70D6-438E-8A14-EFFA503723C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B762838-E194-4170-B86C-42FE1A2BC91A}" type="datetimeFigureOut">
              <a:rPr lang="en-US" smtClean="0"/>
              <a:pPr/>
              <a:t>2/2/2018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915C7CA-70D6-438E-8A14-EFFA503723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B762838-E194-4170-B86C-42FE1A2BC91A}" type="datetimeFigureOut">
              <a:rPr lang="en-US" smtClean="0"/>
              <a:pPr/>
              <a:t>2/2/2018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15C7CA-70D6-438E-8A14-EFFA503723C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B762838-E194-4170-B86C-42FE1A2BC91A}" type="datetimeFigureOut">
              <a:rPr lang="en-US" smtClean="0"/>
              <a:pPr/>
              <a:t>2/2/2018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915C7CA-70D6-438E-8A14-EFFA503723C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B762838-E194-4170-B86C-42FE1A2BC91A}" type="datetimeFigureOut">
              <a:rPr lang="en-US" smtClean="0"/>
              <a:pPr/>
              <a:t>2/2/2018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915C7CA-70D6-438E-8A14-EFFA503723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p:cNvSpPr txBox="1"/>
          <p:nvPr/>
        </p:nvSpPr>
        <p:spPr>
          <a:xfrm>
            <a:off x="3733800" y="1828800"/>
            <a:ext cx="5029200" cy="4031873"/>
          </a:xfrm>
          <a:prstGeom prst="rect">
            <a:avLst/>
          </a:prstGeom>
          <a:noFill/>
        </p:spPr>
        <p:txBody>
          <a:bodyPr wrap="square" rtlCol="0">
            <a:spAutoFit/>
          </a:bodyPr>
          <a:lstStyle/>
          <a:p>
            <a:pPr algn="ctr"/>
            <a:r>
              <a:rPr lang="en-US" sz="4800" dirty="0" smtClean="0">
                <a:solidFill>
                  <a:schemeClr val="bg1"/>
                </a:solidFill>
                <a:latin typeface="Aharoni" pitchFamily="2" charset="-79"/>
                <a:cs typeface="Aharoni" pitchFamily="2" charset="-79"/>
              </a:rPr>
              <a:t>“An unconstitutional law </a:t>
            </a:r>
          </a:p>
          <a:p>
            <a:pPr algn="ctr"/>
            <a:r>
              <a:rPr lang="en-US" sz="4800" dirty="0">
                <a:solidFill>
                  <a:schemeClr val="bg1"/>
                </a:solidFill>
                <a:latin typeface="Aharoni" pitchFamily="2" charset="-79"/>
                <a:cs typeface="Aharoni" pitchFamily="2" charset="-79"/>
              </a:rPr>
              <a:t>i</a:t>
            </a:r>
            <a:r>
              <a:rPr lang="en-US" sz="4800" dirty="0" smtClean="0">
                <a:solidFill>
                  <a:schemeClr val="bg1"/>
                </a:solidFill>
                <a:latin typeface="Aharoni" pitchFamily="2" charset="-79"/>
                <a:cs typeface="Aharoni" pitchFamily="2" charset="-79"/>
              </a:rPr>
              <a:t>s no law at all.” </a:t>
            </a:r>
          </a:p>
          <a:p>
            <a:pPr algn="ctr"/>
            <a:r>
              <a:rPr lang="en-US" sz="3200" dirty="0" smtClean="0">
                <a:solidFill>
                  <a:schemeClr val="bg1"/>
                </a:solidFill>
                <a:latin typeface="Aharoni" pitchFamily="2" charset="-79"/>
                <a:cs typeface="Aharoni" pitchFamily="2" charset="-79"/>
              </a:rPr>
              <a:t>Supreme Court Justice Ruth Bader Ginsburg</a:t>
            </a:r>
            <a:endParaRPr lang="en-US" sz="3200" dirty="0">
              <a:solidFill>
                <a:schemeClr val="bg1"/>
              </a:solidFill>
              <a:latin typeface="Aharoni" pitchFamily="2" charset="-79"/>
              <a:cs typeface="Aharoni" pitchFamily="2" charset="-79"/>
            </a:endParaRPr>
          </a:p>
        </p:txBody>
      </p:sp>
      <p:pic>
        <p:nvPicPr>
          <p:cNvPr id="23558" name="Picture 6" descr="Image result for ruth bader ginsburg"/>
          <p:cNvPicPr>
            <a:picLocks noChangeAspect="1" noChangeArrowheads="1"/>
          </p:cNvPicPr>
          <p:nvPr/>
        </p:nvPicPr>
        <p:blipFill>
          <a:blip r:embed="rId2"/>
          <a:srcRect/>
          <a:stretch>
            <a:fillRect/>
          </a:stretch>
        </p:blipFill>
        <p:spPr bwMode="auto">
          <a:xfrm>
            <a:off x="533400" y="457200"/>
            <a:ext cx="3048000" cy="3429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152400" y="914400"/>
            <a:ext cx="8763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0" i="0" u="none" strike="noStrike" cap="none" normalizeH="0" baseline="0" dirty="0" smtClean="0">
                <a:ln>
                  <a:noFill/>
                </a:ln>
                <a:solidFill>
                  <a:schemeClr val="bg1"/>
                </a:solidFill>
                <a:effectLst/>
                <a:latin typeface="Aharoni" pitchFamily="2" charset="-79"/>
                <a:ea typeface="Arial" pitchFamily="34" charset="0"/>
                <a:cs typeface="Aharoni" pitchFamily="2" charset="-79"/>
              </a:rPr>
              <a:t>"I do solemnly swear, that I will faithfully execute the office of the President of the United States, and will, to the best of my ability, preserve, protect, and defend the Constitution of the United States."</a:t>
            </a:r>
            <a:endParaRPr kumimoji="0" lang="en-US" sz="4400" b="0" i="0" u="none" strike="noStrike" cap="none" normalizeH="0" baseline="0" dirty="0" smtClean="0">
              <a:ln>
                <a:noFill/>
              </a:ln>
              <a:solidFill>
                <a:schemeClr val="bg1"/>
              </a:solidFill>
              <a:effectLst/>
              <a:latin typeface="Aharoni" pitchFamily="2" charset="-79"/>
              <a:cs typeface="Aharoni" pitchFamily="2" charset="-79"/>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457200" y="609600"/>
            <a:ext cx="81534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bg1"/>
                </a:solidFill>
                <a:effectLst/>
                <a:latin typeface="Aharoni" pitchFamily="2" charset="-79"/>
                <a:ea typeface="Arial" pitchFamily="34" charset="0"/>
                <a:cs typeface="Aharoni" pitchFamily="2" charset="-79"/>
              </a:rPr>
              <a:t>Serve as Commander in Chief of the military</a:t>
            </a:r>
            <a:endParaRPr kumimoji="0" lang="en-US" sz="28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bg1"/>
                </a:solidFill>
                <a:effectLst/>
                <a:latin typeface="Aharoni" pitchFamily="2" charset="-79"/>
                <a:ea typeface="Arial" pitchFamily="34" charset="0"/>
                <a:cs typeface="Aharoni" pitchFamily="2" charset="-79"/>
              </a:rPr>
              <a:t>Commission officers of the military</a:t>
            </a:r>
            <a:endParaRPr kumimoji="0" lang="en-US" sz="28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bg1"/>
                </a:solidFill>
                <a:effectLst/>
                <a:latin typeface="Aharoni" pitchFamily="2" charset="-79"/>
                <a:ea typeface="Arial" pitchFamily="34" charset="0"/>
                <a:cs typeface="Aharoni" pitchFamily="2" charset="-79"/>
              </a:rPr>
              <a:t>Grant reprieves and pardons for federal offenses, which means he can forgive the offense and set the person free.</a:t>
            </a:r>
            <a:endParaRPr kumimoji="0" lang="en-US" sz="28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bg1"/>
                </a:solidFill>
                <a:effectLst/>
                <a:latin typeface="Aharoni" pitchFamily="2" charset="-79"/>
                <a:ea typeface="Arial" pitchFamily="34" charset="0"/>
                <a:cs typeface="Aharoni" pitchFamily="2" charset="-79"/>
              </a:rPr>
              <a:t>Convene Congress in special sessions.</a:t>
            </a:r>
            <a:endParaRPr kumimoji="0" lang="en-US" sz="28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bg1"/>
                </a:solidFill>
                <a:effectLst/>
                <a:latin typeface="Aharoni" pitchFamily="2" charset="-79"/>
                <a:ea typeface="Arial" pitchFamily="34" charset="0"/>
                <a:cs typeface="Aharoni" pitchFamily="2" charset="-79"/>
              </a:rPr>
              <a:t>Receive ambassadors and dignitaries from foreign countries </a:t>
            </a:r>
            <a:endParaRPr kumimoji="0" lang="en-US" sz="28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bg1"/>
                </a:solidFill>
                <a:effectLst/>
                <a:latin typeface="Aharoni" pitchFamily="2" charset="-79"/>
                <a:ea typeface="Arial" pitchFamily="34" charset="0"/>
                <a:cs typeface="Aharoni" pitchFamily="2" charset="-79"/>
              </a:rPr>
              <a:t>Execute the laws of the country - which has sometimes been abused by the use of Executive Orders, or orders the President signs and creates to make something he wants to happen, happen</a:t>
            </a:r>
            <a:endParaRPr kumimoji="0" lang="en-US" sz="2800" b="0" i="0" u="none" strike="noStrike" cap="none" normalizeH="0" baseline="0" dirty="0" smtClean="0">
              <a:ln>
                <a:noFill/>
              </a:ln>
              <a:solidFill>
                <a:schemeClr val="bg1"/>
              </a:solidFill>
              <a:effectLst/>
              <a:latin typeface="Aharoni" pitchFamily="2" charset="-79"/>
              <a:cs typeface="Aharoni" pitchFamily="2" charset="-79"/>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228600" y="1143000"/>
            <a:ext cx="86868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bg1"/>
                </a:solidFill>
                <a:effectLst/>
                <a:latin typeface="Aharoni" pitchFamily="2" charset="-79"/>
                <a:ea typeface="Arial" pitchFamily="34" charset="0"/>
                <a:cs typeface="Aharoni" pitchFamily="2" charset="-79"/>
              </a:rPr>
              <a:t>Appoint Supreme Court judges and other heads of high-ranking offices, such as his cabinet, as well as many others.  However, there is also a check and balance built into this power.  The Supreme Court judges and cabinet members have to be approved by the Senate.</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bg1"/>
                </a:solidFill>
                <a:effectLst/>
                <a:latin typeface="Aharoni" pitchFamily="2" charset="-79"/>
                <a:ea typeface="Arial" pitchFamily="34" charset="0"/>
                <a:cs typeface="Aharoni" pitchFamily="2" charset="-79"/>
              </a:rPr>
              <a:t>He can negotiate treaties with other countries, although these treaties also have to be approved by the Senate.</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bg1"/>
                </a:solidFill>
                <a:effectLst/>
                <a:latin typeface="Aharoni" pitchFamily="2" charset="-79"/>
                <a:ea typeface="Arial" pitchFamily="34" charset="0"/>
                <a:cs typeface="Aharoni" pitchFamily="2" charset="-79"/>
              </a:rPr>
              <a:t>He has the power to veto any Bill that Congress passes if he thinks it's wrong for some reason.  If he does, the Bill goes back to Congress and they have a chance to pass it in spite of his veto.  However, it won't pass unless 2/3 of Congress vote to pass the Bill.  This is usually too hard to do.</a:t>
            </a:r>
            <a:endParaRPr kumimoji="0" lang="en-US" sz="2400" b="0" i="0" u="none" strike="noStrike" cap="none" normalizeH="0" baseline="0" dirty="0" smtClean="0">
              <a:ln>
                <a:noFill/>
              </a:ln>
              <a:solidFill>
                <a:schemeClr val="bg1"/>
              </a:solidFill>
              <a:effectLst/>
              <a:latin typeface="Aharoni" pitchFamily="2" charset="-79"/>
              <a:cs typeface="Aharoni" pitchFamily="2"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09600" y="5181600"/>
            <a:ext cx="3124200" cy="914400"/>
          </a:xfrm>
          <a:prstGeom prst="rect">
            <a:avLst/>
          </a:prstGeom>
          <a:solidFill>
            <a:srgbClr val="A4D76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Aharoni" pitchFamily="2" charset="-79"/>
                <a:ea typeface="Arial Unicode MS" pitchFamily="34" charset="-128"/>
                <a:cs typeface="Aharoni" pitchFamily="2" charset="-79"/>
              </a:rPr>
              <a:t>Judicial Branch</a:t>
            </a:r>
          </a:p>
          <a:p>
            <a:pPr algn="ctr"/>
            <a:r>
              <a:rPr lang="en-US" sz="2800" dirty="0" smtClean="0">
                <a:solidFill>
                  <a:schemeClr val="tx1"/>
                </a:solidFill>
                <a:latin typeface="Aharoni" pitchFamily="2" charset="-79"/>
                <a:ea typeface="Arial Unicode MS" pitchFamily="34" charset="-128"/>
                <a:cs typeface="Aharoni" pitchFamily="2" charset="-79"/>
              </a:rPr>
              <a:t>(Supreme Court)</a:t>
            </a:r>
            <a:endParaRPr lang="en-US" sz="2800" dirty="0">
              <a:solidFill>
                <a:schemeClr val="tx1"/>
              </a:solidFill>
              <a:latin typeface="Aharoni" pitchFamily="2" charset="-79"/>
              <a:ea typeface="Arial Unicode MS" pitchFamily="34" charset="-128"/>
              <a:cs typeface="Aharoni" pitchFamily="2" charset="-79"/>
            </a:endParaRPr>
          </a:p>
        </p:txBody>
      </p:sp>
      <p:sp>
        <p:nvSpPr>
          <p:cNvPr id="7" name="Rectangle 6"/>
          <p:cNvSpPr/>
          <p:nvPr/>
        </p:nvSpPr>
        <p:spPr>
          <a:xfrm>
            <a:off x="5486400" y="5257800"/>
            <a:ext cx="3200400"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Aharoni" pitchFamily="2" charset="-79"/>
                <a:cs typeface="Aharoni" pitchFamily="2" charset="-79"/>
              </a:rPr>
              <a:t>Legislative Branch</a:t>
            </a:r>
          </a:p>
          <a:p>
            <a:pPr algn="ctr"/>
            <a:r>
              <a:rPr lang="en-US" dirty="0" smtClean="0">
                <a:solidFill>
                  <a:schemeClr val="tx1"/>
                </a:solidFill>
                <a:latin typeface="Aharoni" pitchFamily="2" charset="-79"/>
                <a:cs typeface="Aharoni" pitchFamily="2" charset="-79"/>
              </a:rPr>
              <a:t>(Congress)</a:t>
            </a:r>
            <a:endParaRPr lang="en-US" dirty="0">
              <a:solidFill>
                <a:schemeClr val="tx1"/>
              </a:solidFill>
              <a:latin typeface="Aharoni" pitchFamily="2" charset="-79"/>
              <a:cs typeface="Aharoni" pitchFamily="2" charset="-79"/>
            </a:endParaRPr>
          </a:p>
        </p:txBody>
      </p:sp>
      <p:sp>
        <p:nvSpPr>
          <p:cNvPr id="8" name="Rectangle 7"/>
          <p:cNvSpPr/>
          <p:nvPr/>
        </p:nvSpPr>
        <p:spPr>
          <a:xfrm>
            <a:off x="2514600" y="609600"/>
            <a:ext cx="3886200" cy="9144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Aharoni" pitchFamily="2" charset="-79"/>
                <a:cs typeface="Aharoni" pitchFamily="2" charset="-79"/>
              </a:rPr>
              <a:t>Executive Branch</a:t>
            </a:r>
          </a:p>
          <a:p>
            <a:pPr algn="ctr"/>
            <a:r>
              <a:rPr lang="en-US" sz="2800" dirty="0" smtClean="0">
                <a:solidFill>
                  <a:schemeClr val="tx1"/>
                </a:solidFill>
                <a:latin typeface="Aharoni" pitchFamily="2" charset="-79"/>
                <a:cs typeface="Aharoni" pitchFamily="2" charset="-79"/>
              </a:rPr>
              <a:t>(President)</a:t>
            </a:r>
            <a:endParaRPr lang="en-US" sz="2800" dirty="0">
              <a:solidFill>
                <a:schemeClr val="tx1"/>
              </a:solidFill>
              <a:latin typeface="Aharoni" pitchFamily="2" charset="-79"/>
              <a:cs typeface="Aharoni" pitchFamily="2" charset="-79"/>
            </a:endParaRPr>
          </a:p>
        </p:txBody>
      </p:sp>
      <p:sp>
        <p:nvSpPr>
          <p:cNvPr id="9" name="Up Arrow 8"/>
          <p:cNvSpPr/>
          <p:nvPr/>
        </p:nvSpPr>
        <p:spPr>
          <a:xfrm rot="1501499">
            <a:off x="2570449" y="1648948"/>
            <a:ext cx="812163" cy="3596617"/>
          </a:xfrm>
          <a:prstGeom prst="upArrow">
            <a:avLst/>
          </a:prstGeom>
          <a:solidFill>
            <a:srgbClr val="A4D76B"/>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smtClean="0">
                <a:latin typeface="Arial Unicode MS" pitchFamily="34" charset="-128"/>
                <a:ea typeface="Arial Unicode MS" pitchFamily="34" charset="-128"/>
                <a:cs typeface="Arial Unicode MS" pitchFamily="34" charset="-128"/>
              </a:rPr>
              <a:t>C</a:t>
            </a:r>
          </a:p>
          <a:p>
            <a:pPr algn="ctr"/>
            <a:r>
              <a:rPr lang="en-US" sz="1200" b="1" dirty="0" smtClean="0">
                <a:latin typeface="Arial Unicode MS" pitchFamily="34" charset="-128"/>
                <a:ea typeface="Arial Unicode MS" pitchFamily="34" charset="-128"/>
                <a:cs typeface="Arial Unicode MS" pitchFamily="34" charset="-128"/>
              </a:rPr>
              <a:t>H</a:t>
            </a:r>
          </a:p>
          <a:p>
            <a:pPr algn="ctr"/>
            <a:r>
              <a:rPr lang="en-US" sz="1200" b="1" dirty="0" smtClean="0">
                <a:latin typeface="Arial Unicode MS" pitchFamily="34" charset="-128"/>
                <a:ea typeface="Arial Unicode MS" pitchFamily="34" charset="-128"/>
                <a:cs typeface="Arial Unicode MS" pitchFamily="34" charset="-128"/>
              </a:rPr>
              <a:t>E</a:t>
            </a:r>
          </a:p>
          <a:p>
            <a:pPr algn="ctr"/>
            <a:r>
              <a:rPr lang="en-US" sz="1200" b="1" dirty="0" smtClean="0">
                <a:latin typeface="Arial Unicode MS" pitchFamily="34" charset="-128"/>
                <a:ea typeface="Arial Unicode MS" pitchFamily="34" charset="-128"/>
                <a:cs typeface="Arial Unicode MS" pitchFamily="34" charset="-128"/>
              </a:rPr>
              <a:t>C</a:t>
            </a:r>
          </a:p>
          <a:p>
            <a:pPr algn="ctr"/>
            <a:r>
              <a:rPr lang="en-US" sz="1200" b="1" dirty="0" smtClean="0">
                <a:latin typeface="Arial Unicode MS" pitchFamily="34" charset="-128"/>
                <a:ea typeface="Arial Unicode MS" pitchFamily="34" charset="-128"/>
                <a:cs typeface="Arial Unicode MS" pitchFamily="34" charset="-128"/>
              </a:rPr>
              <a:t>K</a:t>
            </a:r>
          </a:p>
          <a:p>
            <a:pPr algn="ctr"/>
            <a:r>
              <a:rPr lang="en-US" sz="1200" b="1" dirty="0" smtClean="0">
                <a:latin typeface="Arial Unicode MS" pitchFamily="34" charset="-128"/>
                <a:ea typeface="Arial Unicode MS" pitchFamily="34" charset="-128"/>
                <a:cs typeface="Arial Unicode MS" pitchFamily="34" charset="-128"/>
              </a:rPr>
              <a:t>S</a:t>
            </a:r>
          </a:p>
          <a:p>
            <a:pPr algn="ctr"/>
            <a:endParaRPr lang="en-US" sz="1200" b="1" dirty="0" smtClean="0">
              <a:latin typeface="Arial Unicode MS" pitchFamily="34" charset="-128"/>
              <a:ea typeface="Arial Unicode MS" pitchFamily="34" charset="-128"/>
              <a:cs typeface="Arial Unicode MS" pitchFamily="34" charset="-128"/>
            </a:endParaRPr>
          </a:p>
          <a:p>
            <a:pPr algn="ctr"/>
            <a:r>
              <a:rPr lang="en-US" sz="1200" b="1" dirty="0" smtClean="0">
                <a:latin typeface="Arial Unicode MS" pitchFamily="34" charset="-128"/>
                <a:ea typeface="Arial Unicode MS" pitchFamily="34" charset="-128"/>
                <a:cs typeface="Arial Unicode MS" pitchFamily="34" charset="-128"/>
              </a:rPr>
              <a:t>O</a:t>
            </a:r>
          </a:p>
          <a:p>
            <a:pPr algn="ctr"/>
            <a:r>
              <a:rPr lang="en-US" sz="1200" b="1" dirty="0" smtClean="0">
                <a:latin typeface="Arial Unicode MS" pitchFamily="34" charset="-128"/>
                <a:ea typeface="Arial Unicode MS" pitchFamily="34" charset="-128"/>
                <a:cs typeface="Arial Unicode MS" pitchFamily="34" charset="-128"/>
              </a:rPr>
              <a:t>N</a:t>
            </a:r>
          </a:p>
          <a:p>
            <a:pPr algn="ctr"/>
            <a:endParaRPr lang="en-US" sz="1200" b="1" dirty="0" smtClean="0">
              <a:latin typeface="Arial Unicode MS" pitchFamily="34" charset="-128"/>
              <a:ea typeface="Arial Unicode MS" pitchFamily="34" charset="-128"/>
              <a:cs typeface="Arial Unicode MS" pitchFamily="34" charset="-128"/>
            </a:endParaRPr>
          </a:p>
          <a:p>
            <a:pPr algn="ctr"/>
            <a:r>
              <a:rPr lang="en-US" sz="1200" b="1" dirty="0" smtClean="0">
                <a:latin typeface="Arial Unicode MS" pitchFamily="34" charset="-128"/>
                <a:ea typeface="Arial Unicode MS" pitchFamily="34" charset="-128"/>
                <a:cs typeface="Arial Unicode MS" pitchFamily="34" charset="-128"/>
              </a:rPr>
              <a:t>P</a:t>
            </a:r>
          </a:p>
          <a:p>
            <a:pPr algn="ctr"/>
            <a:r>
              <a:rPr lang="en-US" sz="1200" b="1" dirty="0" smtClean="0">
                <a:latin typeface="Arial Unicode MS" pitchFamily="34" charset="-128"/>
                <a:ea typeface="Arial Unicode MS" pitchFamily="34" charset="-128"/>
                <a:cs typeface="Arial Unicode MS" pitchFamily="34" charset="-128"/>
              </a:rPr>
              <a:t>R</a:t>
            </a:r>
          </a:p>
          <a:p>
            <a:pPr algn="ctr"/>
            <a:r>
              <a:rPr lang="en-US" sz="1200" b="1" dirty="0" smtClean="0">
                <a:latin typeface="Arial Unicode MS" pitchFamily="34" charset="-128"/>
                <a:ea typeface="Arial Unicode MS" pitchFamily="34" charset="-128"/>
                <a:cs typeface="Arial Unicode MS" pitchFamily="34" charset="-128"/>
              </a:rPr>
              <a:t>E</a:t>
            </a:r>
          </a:p>
          <a:p>
            <a:pPr algn="ctr"/>
            <a:r>
              <a:rPr lang="en-US" sz="1200" b="1" dirty="0" smtClean="0">
                <a:latin typeface="Arial Unicode MS" pitchFamily="34" charset="-128"/>
                <a:ea typeface="Arial Unicode MS" pitchFamily="34" charset="-128"/>
                <a:cs typeface="Arial Unicode MS" pitchFamily="34" charset="-128"/>
              </a:rPr>
              <a:t>S</a:t>
            </a:r>
          </a:p>
          <a:p>
            <a:pPr algn="ctr"/>
            <a:r>
              <a:rPr lang="en-US" sz="1200" b="1" dirty="0" smtClean="0">
                <a:latin typeface="Arial Unicode MS" pitchFamily="34" charset="-128"/>
                <a:ea typeface="Arial Unicode MS" pitchFamily="34" charset="-128"/>
                <a:cs typeface="Arial Unicode MS" pitchFamily="34" charset="-128"/>
              </a:rPr>
              <a:t>I</a:t>
            </a:r>
          </a:p>
          <a:p>
            <a:pPr algn="ctr"/>
            <a:r>
              <a:rPr lang="en-US" sz="1200" b="1" dirty="0" smtClean="0">
                <a:latin typeface="Arial Unicode MS" pitchFamily="34" charset="-128"/>
                <a:ea typeface="Arial Unicode MS" pitchFamily="34" charset="-128"/>
                <a:cs typeface="Arial Unicode MS" pitchFamily="34" charset="-128"/>
              </a:rPr>
              <a:t>D</a:t>
            </a:r>
          </a:p>
          <a:p>
            <a:pPr algn="ctr"/>
            <a:r>
              <a:rPr lang="en-US" sz="1200" b="1" dirty="0" smtClean="0">
                <a:latin typeface="Arial Unicode MS" pitchFamily="34" charset="-128"/>
                <a:ea typeface="Arial Unicode MS" pitchFamily="34" charset="-128"/>
                <a:cs typeface="Arial Unicode MS" pitchFamily="34" charset="-128"/>
              </a:rPr>
              <a:t>E</a:t>
            </a:r>
          </a:p>
          <a:p>
            <a:pPr algn="ctr"/>
            <a:r>
              <a:rPr lang="en-US" sz="1200" b="1" dirty="0" smtClean="0">
                <a:latin typeface="Arial Unicode MS" pitchFamily="34" charset="-128"/>
                <a:ea typeface="Arial Unicode MS" pitchFamily="34" charset="-128"/>
                <a:cs typeface="Arial Unicode MS" pitchFamily="34" charset="-128"/>
              </a:rPr>
              <a:t>N</a:t>
            </a:r>
          </a:p>
          <a:p>
            <a:pPr algn="ctr"/>
            <a:r>
              <a:rPr lang="en-US" sz="1200" b="1" dirty="0" smtClean="0">
                <a:latin typeface="Arial Unicode MS" pitchFamily="34" charset="-128"/>
                <a:ea typeface="Arial Unicode MS" pitchFamily="34" charset="-128"/>
                <a:cs typeface="Arial Unicode MS" pitchFamily="34" charset="-128"/>
              </a:rPr>
              <a:t>T</a:t>
            </a:r>
          </a:p>
          <a:p>
            <a:pPr algn="ctr"/>
            <a:endParaRPr lang="en-US" sz="1200" b="1" dirty="0" smtClean="0">
              <a:latin typeface="Arial Unicode MS" pitchFamily="34" charset="-128"/>
              <a:ea typeface="Arial Unicode MS" pitchFamily="34" charset="-128"/>
              <a:cs typeface="Arial Unicode MS" pitchFamily="34" charset="-128"/>
            </a:endParaRPr>
          </a:p>
        </p:txBody>
      </p:sp>
      <p:sp>
        <p:nvSpPr>
          <p:cNvPr id="12" name="Up Arrow 11"/>
          <p:cNvSpPr/>
          <p:nvPr/>
        </p:nvSpPr>
        <p:spPr>
          <a:xfrm rot="20041784">
            <a:off x="5714905" y="1658867"/>
            <a:ext cx="762908" cy="3655702"/>
          </a:xfrm>
          <a:prstGeom prst="upArrow">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200" b="1" dirty="0" smtClean="0">
                <a:latin typeface="Arial Unicode MS" pitchFamily="34" charset="-128"/>
                <a:ea typeface="Arial Unicode MS" pitchFamily="34" charset="-128"/>
                <a:cs typeface="Arial Unicode MS" pitchFamily="34" charset="-128"/>
              </a:rPr>
              <a:t>C</a:t>
            </a:r>
          </a:p>
          <a:p>
            <a:pPr algn="ctr"/>
            <a:r>
              <a:rPr lang="en-US" sz="1200" b="1" dirty="0" smtClean="0">
                <a:latin typeface="Arial Unicode MS" pitchFamily="34" charset="-128"/>
                <a:ea typeface="Arial Unicode MS" pitchFamily="34" charset="-128"/>
                <a:cs typeface="Arial Unicode MS" pitchFamily="34" charset="-128"/>
              </a:rPr>
              <a:t>H</a:t>
            </a:r>
          </a:p>
          <a:p>
            <a:pPr algn="ctr"/>
            <a:r>
              <a:rPr lang="en-US" sz="1200" b="1" dirty="0" smtClean="0">
                <a:latin typeface="Arial Unicode MS" pitchFamily="34" charset="-128"/>
                <a:ea typeface="Arial Unicode MS" pitchFamily="34" charset="-128"/>
                <a:cs typeface="Arial Unicode MS" pitchFamily="34" charset="-128"/>
              </a:rPr>
              <a:t>E</a:t>
            </a:r>
          </a:p>
          <a:p>
            <a:pPr algn="ctr"/>
            <a:r>
              <a:rPr lang="en-US" sz="1200" b="1" dirty="0" smtClean="0">
                <a:latin typeface="Arial Unicode MS" pitchFamily="34" charset="-128"/>
                <a:ea typeface="Arial Unicode MS" pitchFamily="34" charset="-128"/>
                <a:cs typeface="Arial Unicode MS" pitchFamily="34" charset="-128"/>
              </a:rPr>
              <a:t>C</a:t>
            </a:r>
          </a:p>
          <a:p>
            <a:pPr algn="ctr"/>
            <a:r>
              <a:rPr lang="en-US" sz="1200" b="1" dirty="0" smtClean="0">
                <a:latin typeface="Arial Unicode MS" pitchFamily="34" charset="-128"/>
                <a:ea typeface="Arial Unicode MS" pitchFamily="34" charset="-128"/>
                <a:cs typeface="Arial Unicode MS" pitchFamily="34" charset="-128"/>
              </a:rPr>
              <a:t>K</a:t>
            </a:r>
          </a:p>
          <a:p>
            <a:pPr algn="ctr"/>
            <a:r>
              <a:rPr lang="en-US" sz="1200" b="1" dirty="0" smtClean="0">
                <a:latin typeface="Arial Unicode MS" pitchFamily="34" charset="-128"/>
                <a:ea typeface="Arial Unicode MS" pitchFamily="34" charset="-128"/>
                <a:cs typeface="Arial Unicode MS" pitchFamily="34" charset="-128"/>
              </a:rPr>
              <a:t>S</a:t>
            </a:r>
          </a:p>
          <a:p>
            <a:pPr algn="ctr"/>
            <a:endParaRPr lang="en-US" sz="1200" b="1" dirty="0" smtClean="0">
              <a:latin typeface="Arial Unicode MS" pitchFamily="34" charset="-128"/>
              <a:ea typeface="Arial Unicode MS" pitchFamily="34" charset="-128"/>
              <a:cs typeface="Arial Unicode MS" pitchFamily="34" charset="-128"/>
            </a:endParaRPr>
          </a:p>
          <a:p>
            <a:pPr algn="ctr"/>
            <a:r>
              <a:rPr lang="en-US" sz="1200" b="1" dirty="0" smtClean="0">
                <a:latin typeface="Arial Unicode MS" pitchFamily="34" charset="-128"/>
                <a:ea typeface="Arial Unicode MS" pitchFamily="34" charset="-128"/>
                <a:cs typeface="Arial Unicode MS" pitchFamily="34" charset="-128"/>
              </a:rPr>
              <a:t>O</a:t>
            </a:r>
          </a:p>
          <a:p>
            <a:pPr algn="ctr"/>
            <a:r>
              <a:rPr lang="en-US" sz="1200" b="1" dirty="0" smtClean="0">
                <a:latin typeface="Arial Unicode MS" pitchFamily="34" charset="-128"/>
                <a:ea typeface="Arial Unicode MS" pitchFamily="34" charset="-128"/>
                <a:cs typeface="Arial Unicode MS" pitchFamily="34" charset="-128"/>
              </a:rPr>
              <a:t>N</a:t>
            </a:r>
          </a:p>
          <a:p>
            <a:pPr algn="ctr"/>
            <a:endParaRPr lang="en-US" sz="1200" b="1" dirty="0" smtClean="0">
              <a:latin typeface="Arial Unicode MS" pitchFamily="34" charset="-128"/>
              <a:ea typeface="Arial Unicode MS" pitchFamily="34" charset="-128"/>
              <a:cs typeface="Arial Unicode MS" pitchFamily="34" charset="-128"/>
            </a:endParaRPr>
          </a:p>
          <a:p>
            <a:pPr algn="ctr"/>
            <a:r>
              <a:rPr lang="en-US" sz="1200" b="1" dirty="0" smtClean="0">
                <a:latin typeface="Arial Unicode MS" pitchFamily="34" charset="-128"/>
                <a:ea typeface="Arial Unicode MS" pitchFamily="34" charset="-128"/>
                <a:cs typeface="Arial Unicode MS" pitchFamily="34" charset="-128"/>
              </a:rPr>
              <a:t>P</a:t>
            </a:r>
          </a:p>
          <a:p>
            <a:pPr algn="ctr"/>
            <a:r>
              <a:rPr lang="en-US" sz="1200" b="1" dirty="0" smtClean="0">
                <a:latin typeface="Arial Unicode MS" pitchFamily="34" charset="-128"/>
                <a:ea typeface="Arial Unicode MS" pitchFamily="34" charset="-128"/>
                <a:cs typeface="Arial Unicode MS" pitchFamily="34" charset="-128"/>
              </a:rPr>
              <a:t>R</a:t>
            </a:r>
          </a:p>
          <a:p>
            <a:pPr algn="ctr"/>
            <a:r>
              <a:rPr lang="en-US" sz="1200" b="1" dirty="0" smtClean="0">
                <a:latin typeface="Arial Unicode MS" pitchFamily="34" charset="-128"/>
                <a:ea typeface="Arial Unicode MS" pitchFamily="34" charset="-128"/>
                <a:cs typeface="Arial Unicode MS" pitchFamily="34" charset="-128"/>
              </a:rPr>
              <a:t>E</a:t>
            </a:r>
          </a:p>
          <a:p>
            <a:pPr algn="ctr"/>
            <a:r>
              <a:rPr lang="en-US" sz="1200" b="1" dirty="0" smtClean="0">
                <a:latin typeface="Arial Unicode MS" pitchFamily="34" charset="-128"/>
                <a:ea typeface="Arial Unicode MS" pitchFamily="34" charset="-128"/>
                <a:cs typeface="Arial Unicode MS" pitchFamily="34" charset="-128"/>
              </a:rPr>
              <a:t>S</a:t>
            </a:r>
          </a:p>
          <a:p>
            <a:pPr algn="ctr"/>
            <a:r>
              <a:rPr lang="en-US" sz="1200" b="1" dirty="0" smtClean="0">
                <a:latin typeface="Arial Unicode MS" pitchFamily="34" charset="-128"/>
                <a:ea typeface="Arial Unicode MS" pitchFamily="34" charset="-128"/>
                <a:cs typeface="Arial Unicode MS" pitchFamily="34" charset="-128"/>
              </a:rPr>
              <a:t>I</a:t>
            </a:r>
          </a:p>
          <a:p>
            <a:pPr algn="ctr"/>
            <a:r>
              <a:rPr lang="en-US" sz="1200" b="1" dirty="0" smtClean="0">
                <a:latin typeface="Arial Unicode MS" pitchFamily="34" charset="-128"/>
                <a:ea typeface="Arial Unicode MS" pitchFamily="34" charset="-128"/>
                <a:cs typeface="Arial Unicode MS" pitchFamily="34" charset="-128"/>
              </a:rPr>
              <a:t>D</a:t>
            </a:r>
          </a:p>
          <a:p>
            <a:pPr algn="ctr"/>
            <a:r>
              <a:rPr lang="en-US" sz="1200" b="1" dirty="0" smtClean="0">
                <a:latin typeface="Arial Unicode MS" pitchFamily="34" charset="-128"/>
                <a:ea typeface="Arial Unicode MS" pitchFamily="34" charset="-128"/>
                <a:cs typeface="Arial Unicode MS" pitchFamily="34" charset="-128"/>
              </a:rPr>
              <a:t>E</a:t>
            </a:r>
          </a:p>
          <a:p>
            <a:pPr algn="ctr"/>
            <a:r>
              <a:rPr lang="en-US" sz="1200" b="1" dirty="0" smtClean="0">
                <a:latin typeface="Arial Unicode MS" pitchFamily="34" charset="-128"/>
                <a:ea typeface="Arial Unicode MS" pitchFamily="34" charset="-128"/>
                <a:cs typeface="Arial Unicode MS" pitchFamily="34" charset="-128"/>
              </a:rPr>
              <a:t>N</a:t>
            </a:r>
          </a:p>
          <a:p>
            <a:pPr algn="ctr"/>
            <a:r>
              <a:rPr lang="en-US" sz="1200" b="1" dirty="0" smtClean="0">
                <a:latin typeface="Arial Unicode MS" pitchFamily="34" charset="-128"/>
                <a:ea typeface="Arial Unicode MS" pitchFamily="34" charset="-128"/>
                <a:cs typeface="Arial Unicode MS" pitchFamily="34" charset="-128"/>
              </a:rPr>
              <a:t>T</a:t>
            </a:r>
          </a:p>
          <a:p>
            <a:pPr algn="ctr"/>
            <a:endParaRPr lang="en-US" sz="1200" b="1" dirty="0" smtClean="0">
              <a:latin typeface="Arial Unicode MS" pitchFamily="34" charset="-128"/>
              <a:ea typeface="Arial Unicode MS" pitchFamily="34" charset="-128"/>
              <a:cs typeface="Arial Unicode MS" pitchFamily="34" charset="-128"/>
            </a:endParaRPr>
          </a:p>
        </p:txBody>
      </p:sp>
      <p:sp>
        <p:nvSpPr>
          <p:cNvPr id="13" name="Down Arrow 12"/>
          <p:cNvSpPr/>
          <p:nvPr/>
        </p:nvSpPr>
        <p:spPr>
          <a:xfrm rot="1435887">
            <a:off x="1494106" y="1557810"/>
            <a:ext cx="719615" cy="3648364"/>
          </a:xfrm>
          <a:prstGeom prst="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latin typeface="Arial Unicode MS" pitchFamily="34" charset="-128"/>
                <a:ea typeface="Arial Unicode MS" pitchFamily="34" charset="-128"/>
                <a:cs typeface="Arial Unicode MS" pitchFamily="34" charset="-128"/>
              </a:rPr>
              <a:t>C</a:t>
            </a:r>
          </a:p>
          <a:p>
            <a:pPr algn="ctr"/>
            <a:r>
              <a:rPr lang="en-US" sz="1200" dirty="0" smtClean="0">
                <a:solidFill>
                  <a:schemeClr val="tx1"/>
                </a:solidFill>
                <a:latin typeface="Arial Unicode MS" pitchFamily="34" charset="-128"/>
                <a:ea typeface="Arial Unicode MS" pitchFamily="34" charset="-128"/>
                <a:cs typeface="Arial Unicode MS" pitchFamily="34" charset="-128"/>
              </a:rPr>
              <a:t>H</a:t>
            </a:r>
          </a:p>
          <a:p>
            <a:pPr algn="ctr"/>
            <a:r>
              <a:rPr lang="en-US" sz="1200" dirty="0" smtClean="0">
                <a:solidFill>
                  <a:schemeClr val="tx1"/>
                </a:solidFill>
                <a:latin typeface="Arial Unicode MS" pitchFamily="34" charset="-128"/>
                <a:ea typeface="Arial Unicode MS" pitchFamily="34" charset="-128"/>
                <a:cs typeface="Arial Unicode MS" pitchFamily="34" charset="-128"/>
              </a:rPr>
              <a:t>E</a:t>
            </a:r>
          </a:p>
          <a:p>
            <a:pPr algn="ctr"/>
            <a:r>
              <a:rPr lang="en-US" sz="1200" dirty="0" smtClean="0">
                <a:solidFill>
                  <a:schemeClr val="tx1"/>
                </a:solidFill>
                <a:latin typeface="Arial Unicode MS" pitchFamily="34" charset="-128"/>
                <a:ea typeface="Arial Unicode MS" pitchFamily="34" charset="-128"/>
                <a:cs typeface="Arial Unicode MS" pitchFamily="34" charset="-128"/>
              </a:rPr>
              <a:t>C</a:t>
            </a:r>
          </a:p>
          <a:p>
            <a:pPr algn="ctr"/>
            <a:r>
              <a:rPr lang="en-US" sz="1200" dirty="0" smtClean="0">
                <a:solidFill>
                  <a:schemeClr val="tx1"/>
                </a:solidFill>
                <a:latin typeface="Arial Unicode MS" pitchFamily="34" charset="-128"/>
                <a:ea typeface="Arial Unicode MS" pitchFamily="34" charset="-128"/>
                <a:cs typeface="Arial Unicode MS" pitchFamily="34" charset="-128"/>
              </a:rPr>
              <a:t>K</a:t>
            </a:r>
          </a:p>
          <a:p>
            <a:pPr algn="ctr"/>
            <a:r>
              <a:rPr lang="en-US" sz="1200" dirty="0" smtClean="0">
                <a:solidFill>
                  <a:schemeClr val="tx1"/>
                </a:solidFill>
                <a:latin typeface="Arial Unicode MS" pitchFamily="34" charset="-128"/>
                <a:ea typeface="Arial Unicode MS" pitchFamily="34" charset="-128"/>
                <a:cs typeface="Arial Unicode MS" pitchFamily="34" charset="-128"/>
              </a:rPr>
              <a:t>S</a:t>
            </a:r>
          </a:p>
          <a:p>
            <a:pPr algn="ctr"/>
            <a:endParaRPr lang="en-US" sz="1200" dirty="0" smtClean="0">
              <a:solidFill>
                <a:schemeClr val="tx1"/>
              </a:solidFill>
              <a:latin typeface="Arial Unicode MS" pitchFamily="34" charset="-128"/>
              <a:ea typeface="Arial Unicode MS" pitchFamily="34" charset="-128"/>
              <a:cs typeface="Arial Unicode MS" pitchFamily="34" charset="-128"/>
            </a:endParaRPr>
          </a:p>
          <a:p>
            <a:pPr algn="ctr"/>
            <a:r>
              <a:rPr lang="en-US" sz="1200" dirty="0" smtClean="0">
                <a:solidFill>
                  <a:schemeClr val="tx1"/>
                </a:solidFill>
                <a:latin typeface="Arial Unicode MS" pitchFamily="34" charset="-128"/>
                <a:ea typeface="Arial Unicode MS" pitchFamily="34" charset="-128"/>
                <a:cs typeface="Arial Unicode MS" pitchFamily="34" charset="-128"/>
              </a:rPr>
              <a:t>O</a:t>
            </a:r>
          </a:p>
          <a:p>
            <a:pPr algn="ctr"/>
            <a:r>
              <a:rPr lang="en-US" sz="1200" dirty="0" smtClean="0">
                <a:solidFill>
                  <a:schemeClr val="tx1"/>
                </a:solidFill>
                <a:latin typeface="Arial Unicode MS" pitchFamily="34" charset="-128"/>
                <a:ea typeface="Arial Unicode MS" pitchFamily="34" charset="-128"/>
                <a:cs typeface="Arial Unicode MS" pitchFamily="34" charset="-128"/>
              </a:rPr>
              <a:t>N</a:t>
            </a:r>
          </a:p>
          <a:p>
            <a:pPr algn="ctr"/>
            <a:endParaRPr lang="en-US" sz="1200" dirty="0" smtClean="0">
              <a:solidFill>
                <a:schemeClr val="tx1"/>
              </a:solidFill>
              <a:latin typeface="Arial Unicode MS" pitchFamily="34" charset="-128"/>
              <a:ea typeface="Arial Unicode MS" pitchFamily="34" charset="-128"/>
              <a:cs typeface="Arial Unicode MS" pitchFamily="34" charset="-128"/>
            </a:endParaRPr>
          </a:p>
          <a:p>
            <a:pPr algn="ctr"/>
            <a:r>
              <a:rPr lang="en-US" sz="1200" dirty="0" smtClean="0">
                <a:solidFill>
                  <a:schemeClr val="tx1"/>
                </a:solidFill>
                <a:latin typeface="Arial Unicode MS" pitchFamily="34" charset="-128"/>
                <a:ea typeface="Arial Unicode MS" pitchFamily="34" charset="-128"/>
                <a:cs typeface="Arial Unicode MS" pitchFamily="34" charset="-128"/>
              </a:rPr>
              <a:t>C</a:t>
            </a:r>
          </a:p>
          <a:p>
            <a:pPr algn="ctr"/>
            <a:r>
              <a:rPr lang="en-US" sz="1200" dirty="0" smtClean="0">
                <a:solidFill>
                  <a:schemeClr val="tx1"/>
                </a:solidFill>
                <a:latin typeface="Arial Unicode MS" pitchFamily="34" charset="-128"/>
                <a:ea typeface="Arial Unicode MS" pitchFamily="34" charset="-128"/>
                <a:cs typeface="Arial Unicode MS" pitchFamily="34" charset="-128"/>
              </a:rPr>
              <a:t>O</a:t>
            </a:r>
          </a:p>
          <a:p>
            <a:pPr algn="ctr"/>
            <a:r>
              <a:rPr lang="en-US" sz="1200" dirty="0" smtClean="0">
                <a:solidFill>
                  <a:schemeClr val="tx1"/>
                </a:solidFill>
                <a:latin typeface="Arial Unicode MS" pitchFamily="34" charset="-128"/>
                <a:ea typeface="Arial Unicode MS" pitchFamily="34" charset="-128"/>
                <a:cs typeface="Arial Unicode MS" pitchFamily="34" charset="-128"/>
              </a:rPr>
              <a:t>U</a:t>
            </a:r>
          </a:p>
          <a:p>
            <a:pPr algn="ctr"/>
            <a:r>
              <a:rPr lang="en-US" sz="1200" dirty="0" smtClean="0">
                <a:solidFill>
                  <a:schemeClr val="tx1"/>
                </a:solidFill>
                <a:latin typeface="Arial Unicode MS" pitchFamily="34" charset="-128"/>
                <a:ea typeface="Arial Unicode MS" pitchFamily="34" charset="-128"/>
                <a:cs typeface="Arial Unicode MS" pitchFamily="34" charset="-128"/>
              </a:rPr>
              <a:t>R</a:t>
            </a:r>
          </a:p>
          <a:p>
            <a:pPr algn="ctr"/>
            <a:r>
              <a:rPr lang="en-US" sz="1200" dirty="0" smtClean="0">
                <a:solidFill>
                  <a:schemeClr val="tx1"/>
                </a:solidFill>
                <a:latin typeface="Arial Unicode MS" pitchFamily="34" charset="-128"/>
                <a:ea typeface="Arial Unicode MS" pitchFamily="34" charset="-128"/>
                <a:cs typeface="Arial Unicode MS" pitchFamily="34" charset="-128"/>
              </a:rPr>
              <a:t>T</a:t>
            </a:r>
          </a:p>
          <a:p>
            <a:pPr algn="ctr"/>
            <a:r>
              <a:rPr lang="en-US" sz="1200" dirty="0" smtClean="0">
                <a:solidFill>
                  <a:schemeClr val="tx1"/>
                </a:solidFill>
                <a:latin typeface="Arial Unicode MS" pitchFamily="34" charset="-128"/>
                <a:ea typeface="Arial Unicode MS" pitchFamily="34" charset="-128"/>
                <a:cs typeface="Arial Unicode MS" pitchFamily="34" charset="-128"/>
              </a:rPr>
              <a:t>S</a:t>
            </a:r>
          </a:p>
          <a:p>
            <a:pPr algn="ctr"/>
            <a:endParaRPr lang="en-US" sz="1200" dirty="0">
              <a:solidFill>
                <a:schemeClr val="tx1"/>
              </a:solidFill>
              <a:latin typeface="Arial Unicode MS" pitchFamily="34" charset="-128"/>
              <a:ea typeface="Arial Unicode MS" pitchFamily="34" charset="-128"/>
              <a:cs typeface="Arial Unicode MS" pitchFamily="34" charset="-128"/>
            </a:endParaRPr>
          </a:p>
        </p:txBody>
      </p:sp>
      <p:sp>
        <p:nvSpPr>
          <p:cNvPr id="14" name="Down Arrow 13"/>
          <p:cNvSpPr/>
          <p:nvPr/>
        </p:nvSpPr>
        <p:spPr>
          <a:xfrm rot="19915481">
            <a:off x="6923484" y="1456807"/>
            <a:ext cx="719615" cy="4020220"/>
          </a:xfrm>
          <a:prstGeom prst="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latin typeface="Arial Unicode MS" pitchFamily="34" charset="-128"/>
                <a:ea typeface="Arial Unicode MS" pitchFamily="34" charset="-128"/>
                <a:cs typeface="Arial Unicode MS" pitchFamily="34" charset="-128"/>
              </a:rPr>
              <a:t>C</a:t>
            </a:r>
          </a:p>
          <a:p>
            <a:pPr algn="ctr"/>
            <a:r>
              <a:rPr lang="en-US" sz="1200" dirty="0" smtClean="0">
                <a:solidFill>
                  <a:schemeClr val="tx1"/>
                </a:solidFill>
                <a:latin typeface="Arial Unicode MS" pitchFamily="34" charset="-128"/>
                <a:ea typeface="Arial Unicode MS" pitchFamily="34" charset="-128"/>
                <a:cs typeface="Arial Unicode MS" pitchFamily="34" charset="-128"/>
              </a:rPr>
              <a:t>H</a:t>
            </a:r>
          </a:p>
          <a:p>
            <a:pPr algn="ctr"/>
            <a:r>
              <a:rPr lang="en-US" sz="1200" dirty="0" smtClean="0">
                <a:solidFill>
                  <a:schemeClr val="tx1"/>
                </a:solidFill>
                <a:latin typeface="Arial Unicode MS" pitchFamily="34" charset="-128"/>
                <a:ea typeface="Arial Unicode MS" pitchFamily="34" charset="-128"/>
                <a:cs typeface="Arial Unicode MS" pitchFamily="34" charset="-128"/>
              </a:rPr>
              <a:t>E</a:t>
            </a:r>
          </a:p>
          <a:p>
            <a:pPr algn="ctr"/>
            <a:r>
              <a:rPr lang="en-US" sz="1200" dirty="0" smtClean="0">
                <a:solidFill>
                  <a:schemeClr val="tx1"/>
                </a:solidFill>
                <a:latin typeface="Arial Unicode MS" pitchFamily="34" charset="-128"/>
                <a:ea typeface="Arial Unicode MS" pitchFamily="34" charset="-128"/>
                <a:cs typeface="Arial Unicode MS" pitchFamily="34" charset="-128"/>
              </a:rPr>
              <a:t>C</a:t>
            </a:r>
          </a:p>
          <a:p>
            <a:pPr algn="ctr"/>
            <a:r>
              <a:rPr lang="en-US" sz="1200" dirty="0" smtClean="0">
                <a:solidFill>
                  <a:schemeClr val="tx1"/>
                </a:solidFill>
                <a:latin typeface="Arial Unicode MS" pitchFamily="34" charset="-128"/>
                <a:ea typeface="Arial Unicode MS" pitchFamily="34" charset="-128"/>
                <a:cs typeface="Arial Unicode MS" pitchFamily="34" charset="-128"/>
              </a:rPr>
              <a:t>K</a:t>
            </a:r>
          </a:p>
          <a:p>
            <a:pPr algn="ctr"/>
            <a:r>
              <a:rPr lang="en-US" sz="1200" dirty="0" smtClean="0">
                <a:solidFill>
                  <a:schemeClr val="tx1"/>
                </a:solidFill>
                <a:latin typeface="Arial Unicode MS" pitchFamily="34" charset="-128"/>
                <a:ea typeface="Arial Unicode MS" pitchFamily="34" charset="-128"/>
                <a:cs typeface="Arial Unicode MS" pitchFamily="34" charset="-128"/>
              </a:rPr>
              <a:t>S</a:t>
            </a:r>
          </a:p>
          <a:p>
            <a:pPr algn="ctr"/>
            <a:endParaRPr lang="en-US" sz="1200" dirty="0" smtClean="0">
              <a:solidFill>
                <a:schemeClr val="tx1"/>
              </a:solidFill>
              <a:latin typeface="Arial Unicode MS" pitchFamily="34" charset="-128"/>
              <a:ea typeface="Arial Unicode MS" pitchFamily="34" charset="-128"/>
              <a:cs typeface="Arial Unicode MS" pitchFamily="34" charset="-128"/>
            </a:endParaRPr>
          </a:p>
          <a:p>
            <a:pPr algn="ctr"/>
            <a:r>
              <a:rPr lang="en-US" sz="1200" dirty="0" smtClean="0">
                <a:solidFill>
                  <a:schemeClr val="tx1"/>
                </a:solidFill>
                <a:latin typeface="Arial Unicode MS" pitchFamily="34" charset="-128"/>
                <a:ea typeface="Arial Unicode MS" pitchFamily="34" charset="-128"/>
                <a:cs typeface="Arial Unicode MS" pitchFamily="34" charset="-128"/>
              </a:rPr>
              <a:t>O</a:t>
            </a:r>
          </a:p>
          <a:p>
            <a:pPr algn="ctr"/>
            <a:r>
              <a:rPr lang="en-US" sz="1200" dirty="0" smtClean="0">
                <a:solidFill>
                  <a:schemeClr val="tx1"/>
                </a:solidFill>
                <a:latin typeface="Arial Unicode MS" pitchFamily="34" charset="-128"/>
                <a:ea typeface="Arial Unicode MS" pitchFamily="34" charset="-128"/>
                <a:cs typeface="Arial Unicode MS" pitchFamily="34" charset="-128"/>
              </a:rPr>
              <a:t>N</a:t>
            </a:r>
          </a:p>
          <a:p>
            <a:pPr algn="ctr"/>
            <a:endParaRPr lang="en-US" sz="1200" dirty="0" smtClean="0">
              <a:solidFill>
                <a:schemeClr val="tx1"/>
              </a:solidFill>
              <a:latin typeface="Arial Unicode MS" pitchFamily="34" charset="-128"/>
              <a:ea typeface="Arial Unicode MS" pitchFamily="34" charset="-128"/>
              <a:cs typeface="Arial Unicode MS" pitchFamily="34" charset="-128"/>
            </a:endParaRPr>
          </a:p>
          <a:p>
            <a:pPr algn="ctr"/>
            <a:r>
              <a:rPr lang="en-US" sz="1200" dirty="0" smtClean="0">
                <a:solidFill>
                  <a:schemeClr val="tx1"/>
                </a:solidFill>
                <a:latin typeface="Arial Unicode MS" pitchFamily="34" charset="-128"/>
                <a:ea typeface="Arial Unicode MS" pitchFamily="34" charset="-128"/>
                <a:cs typeface="Arial Unicode MS" pitchFamily="34" charset="-128"/>
              </a:rPr>
              <a:t>C</a:t>
            </a:r>
          </a:p>
          <a:p>
            <a:pPr algn="ctr"/>
            <a:r>
              <a:rPr lang="en-US" sz="1200" dirty="0" smtClean="0">
                <a:solidFill>
                  <a:schemeClr val="tx1"/>
                </a:solidFill>
                <a:latin typeface="Arial Unicode MS" pitchFamily="34" charset="-128"/>
                <a:ea typeface="Arial Unicode MS" pitchFamily="34" charset="-128"/>
                <a:cs typeface="Arial Unicode MS" pitchFamily="34" charset="-128"/>
              </a:rPr>
              <a:t>O</a:t>
            </a:r>
          </a:p>
          <a:p>
            <a:pPr algn="ctr"/>
            <a:r>
              <a:rPr lang="en-US" sz="1200" dirty="0" smtClean="0">
                <a:solidFill>
                  <a:schemeClr val="tx1"/>
                </a:solidFill>
                <a:latin typeface="Arial Unicode MS" pitchFamily="34" charset="-128"/>
                <a:ea typeface="Arial Unicode MS" pitchFamily="34" charset="-128"/>
                <a:cs typeface="Arial Unicode MS" pitchFamily="34" charset="-128"/>
              </a:rPr>
              <a:t>N</a:t>
            </a:r>
          </a:p>
          <a:p>
            <a:pPr algn="ctr"/>
            <a:r>
              <a:rPr lang="en-US" sz="1200" dirty="0" smtClean="0">
                <a:solidFill>
                  <a:schemeClr val="tx1"/>
                </a:solidFill>
                <a:latin typeface="Arial Unicode MS" pitchFamily="34" charset="-128"/>
                <a:ea typeface="Arial Unicode MS" pitchFamily="34" charset="-128"/>
                <a:cs typeface="Arial Unicode MS" pitchFamily="34" charset="-128"/>
              </a:rPr>
              <a:t>G</a:t>
            </a:r>
          </a:p>
          <a:p>
            <a:pPr algn="ctr"/>
            <a:r>
              <a:rPr lang="en-US" sz="1200" dirty="0" smtClean="0">
                <a:solidFill>
                  <a:schemeClr val="tx1"/>
                </a:solidFill>
                <a:latin typeface="Arial Unicode MS" pitchFamily="34" charset="-128"/>
                <a:ea typeface="Arial Unicode MS" pitchFamily="34" charset="-128"/>
                <a:cs typeface="Arial Unicode MS" pitchFamily="34" charset="-128"/>
              </a:rPr>
              <a:t>R</a:t>
            </a:r>
          </a:p>
          <a:p>
            <a:pPr algn="ctr"/>
            <a:r>
              <a:rPr lang="en-US" sz="1200" dirty="0" smtClean="0">
                <a:solidFill>
                  <a:schemeClr val="tx1"/>
                </a:solidFill>
                <a:latin typeface="Arial Unicode MS" pitchFamily="34" charset="-128"/>
                <a:ea typeface="Arial Unicode MS" pitchFamily="34" charset="-128"/>
                <a:cs typeface="Arial Unicode MS" pitchFamily="34" charset="-128"/>
              </a:rPr>
              <a:t>E</a:t>
            </a:r>
          </a:p>
          <a:p>
            <a:pPr algn="ctr"/>
            <a:r>
              <a:rPr lang="en-US" sz="1200" dirty="0" smtClean="0">
                <a:solidFill>
                  <a:schemeClr val="tx1"/>
                </a:solidFill>
                <a:latin typeface="Arial Unicode MS" pitchFamily="34" charset="-128"/>
                <a:ea typeface="Arial Unicode MS" pitchFamily="34" charset="-128"/>
                <a:cs typeface="Arial Unicode MS" pitchFamily="34" charset="-128"/>
              </a:rPr>
              <a:t>S</a:t>
            </a:r>
          </a:p>
          <a:p>
            <a:pPr algn="ctr"/>
            <a:r>
              <a:rPr lang="en-US" sz="1200" dirty="0" smtClean="0">
                <a:solidFill>
                  <a:schemeClr val="tx1"/>
                </a:solidFill>
                <a:latin typeface="Arial Unicode MS" pitchFamily="34" charset="-128"/>
                <a:ea typeface="Arial Unicode MS" pitchFamily="34" charset="-128"/>
                <a:cs typeface="Arial Unicode MS" pitchFamily="34" charset="-128"/>
              </a:rPr>
              <a:t>S</a:t>
            </a:r>
          </a:p>
          <a:p>
            <a:pPr algn="ctr"/>
            <a:endParaRPr lang="en-US" sz="1200" dirty="0" smtClean="0">
              <a:solidFill>
                <a:schemeClr val="tx1"/>
              </a:solidFill>
              <a:latin typeface="Arial Unicode MS" pitchFamily="34" charset="-128"/>
              <a:ea typeface="Arial Unicode MS" pitchFamily="34" charset="-128"/>
              <a:cs typeface="Arial Unicode MS" pitchFamily="34" charset="-128"/>
            </a:endParaRPr>
          </a:p>
          <a:p>
            <a:pPr algn="ctr"/>
            <a:endParaRPr lang="en-US" sz="1200" dirty="0">
              <a:solidFill>
                <a:schemeClr val="tx1"/>
              </a:solidFill>
              <a:latin typeface="Arial Unicode MS" pitchFamily="34" charset="-128"/>
              <a:ea typeface="Arial Unicode MS" pitchFamily="34" charset="-128"/>
              <a:cs typeface="Arial Unicode MS" pitchFamily="34" charset="-128"/>
            </a:endParaRPr>
          </a:p>
        </p:txBody>
      </p:sp>
      <p:sp>
        <p:nvSpPr>
          <p:cNvPr id="11" name="Oval 10"/>
          <p:cNvSpPr/>
          <p:nvPr/>
        </p:nvSpPr>
        <p:spPr>
          <a:xfrm>
            <a:off x="3276600" y="2971800"/>
            <a:ext cx="2514600" cy="1676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Aharoni" pitchFamily="2" charset="-79"/>
                <a:cs typeface="Aharoni" pitchFamily="2" charset="-79"/>
              </a:rPr>
              <a:t>Checks</a:t>
            </a:r>
          </a:p>
          <a:p>
            <a:pPr algn="ctr"/>
            <a:r>
              <a:rPr lang="en-US" sz="2800" dirty="0" smtClean="0">
                <a:solidFill>
                  <a:schemeClr val="tx1"/>
                </a:solidFill>
                <a:latin typeface="Aharoni" pitchFamily="2" charset="-79"/>
                <a:cs typeface="Aharoni" pitchFamily="2" charset="-79"/>
              </a:rPr>
              <a:t>and</a:t>
            </a:r>
          </a:p>
          <a:p>
            <a:pPr algn="ctr"/>
            <a:r>
              <a:rPr lang="en-US" sz="2800" dirty="0" smtClean="0">
                <a:solidFill>
                  <a:schemeClr val="tx1"/>
                </a:solidFill>
                <a:latin typeface="Aharoni" pitchFamily="2" charset="-79"/>
                <a:cs typeface="Aharoni" pitchFamily="2" charset="-79"/>
              </a:rPr>
              <a:t>Balances</a:t>
            </a:r>
            <a:endParaRPr lang="en-US" sz="2800" dirty="0">
              <a:solidFill>
                <a:schemeClr val="tx1"/>
              </a:solidFill>
              <a:latin typeface="Aharoni" pitchFamily="2" charset="-79"/>
              <a:cs typeface="Aharoni" pitchFamily="2"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Image result for Congress"/>
          <p:cNvPicPr/>
          <p:nvPr/>
        </p:nvPicPr>
        <p:blipFill>
          <a:blip r:embed="rId2"/>
          <a:srcRect/>
          <a:stretch>
            <a:fillRect/>
          </a:stretch>
        </p:blipFill>
        <p:spPr bwMode="auto">
          <a:xfrm>
            <a:off x="1143000" y="1371600"/>
            <a:ext cx="6781800" cy="4267199"/>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Wavy American flag"/>
          <p:cNvPicPr>
            <a:picLocks noChangeAspect="1" noChangeArrowheads="1"/>
          </p:cNvPicPr>
          <p:nvPr/>
        </p:nvPicPr>
        <p:blipFill>
          <a:blip r:embed="rId2">
            <a:lum bright="70000" contrast="-70000"/>
          </a:blip>
          <a:srcRect/>
          <a:stretch>
            <a:fillRect/>
          </a:stretch>
        </p:blipFill>
        <p:spPr bwMode="auto">
          <a:xfrm>
            <a:off x="0" y="-381000"/>
            <a:ext cx="9144000" cy="7239000"/>
          </a:xfrm>
          <a:prstGeom prst="rect">
            <a:avLst/>
          </a:prstGeom>
          <a:noFill/>
        </p:spPr>
      </p:pic>
      <p:pic>
        <p:nvPicPr>
          <p:cNvPr id="6" name="Picture 2" descr="Big bag of money vector image"/>
          <p:cNvPicPr>
            <a:picLocks noChangeAspect="1" noChangeArrowheads="1"/>
          </p:cNvPicPr>
          <p:nvPr/>
        </p:nvPicPr>
        <p:blipFill>
          <a:blip r:embed="rId3">
            <a:biLevel thresh="50000"/>
          </a:blip>
          <a:srcRect/>
          <a:stretch>
            <a:fillRect/>
          </a:stretch>
        </p:blipFill>
        <p:spPr bwMode="auto">
          <a:xfrm>
            <a:off x="1828800" y="381000"/>
            <a:ext cx="5029200" cy="5867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0" y="6019800"/>
            <a:ext cx="9144000" cy="800219"/>
          </a:xfrm>
          <a:prstGeom prst="rect">
            <a:avLst/>
          </a:prstGeom>
          <a:noFill/>
        </p:spPr>
        <p:txBody>
          <a:bodyPr wrap="square" rtlCol="0">
            <a:spAutoFit/>
          </a:bodyPr>
          <a:lstStyle/>
          <a:p>
            <a:pPr algn="ctr"/>
            <a:r>
              <a:rPr lang="en-US" sz="2800" u="sng" dirty="0" smtClean="0">
                <a:solidFill>
                  <a:schemeClr val="bg1"/>
                </a:solidFill>
                <a:latin typeface="Aharoni" pitchFamily="2" charset="-79"/>
                <a:cs typeface="Aharoni" pitchFamily="2" charset="-79"/>
              </a:rPr>
              <a:t>Step #1:</a:t>
            </a:r>
            <a:r>
              <a:rPr lang="en-US" dirty="0" smtClean="0">
                <a:solidFill>
                  <a:schemeClr val="bg1"/>
                </a:solidFill>
                <a:latin typeface="Aharoni" pitchFamily="2" charset="-79"/>
                <a:cs typeface="Aharoni" pitchFamily="2" charset="-79"/>
              </a:rPr>
              <a:t> Bill originates in the House of Representatives .  If a majority of Congressmen/women vote  to pass it, it goes to the Senate – step #2</a:t>
            </a:r>
            <a:endParaRPr lang="en-US" dirty="0">
              <a:solidFill>
                <a:schemeClr val="bg1"/>
              </a:solidFill>
              <a:latin typeface="Aharoni" pitchFamily="2" charset="-79"/>
              <a:cs typeface="Aharoni" pitchFamily="2" charset="-79"/>
            </a:endParaRPr>
          </a:p>
        </p:txBody>
      </p:sp>
      <p:sp>
        <p:nvSpPr>
          <p:cNvPr id="4" name="Up Arrow 3"/>
          <p:cNvSpPr/>
          <p:nvPr/>
        </p:nvSpPr>
        <p:spPr>
          <a:xfrm>
            <a:off x="4114800" y="5181600"/>
            <a:ext cx="762000" cy="9144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0" y="4343400"/>
            <a:ext cx="9144000" cy="800219"/>
          </a:xfrm>
          <a:prstGeom prst="rect">
            <a:avLst/>
          </a:prstGeom>
          <a:noFill/>
        </p:spPr>
        <p:txBody>
          <a:bodyPr wrap="square" rtlCol="0">
            <a:spAutoFit/>
          </a:bodyPr>
          <a:lstStyle/>
          <a:p>
            <a:pPr algn="ctr"/>
            <a:r>
              <a:rPr lang="en-US" sz="2800" u="sng" dirty="0" smtClean="0">
                <a:solidFill>
                  <a:schemeClr val="bg1"/>
                </a:solidFill>
                <a:latin typeface="Aharoni" pitchFamily="2" charset="-79"/>
                <a:cs typeface="Aharoni" pitchFamily="2" charset="-79"/>
              </a:rPr>
              <a:t>Step #2:</a:t>
            </a:r>
            <a:r>
              <a:rPr lang="en-US" u="sng" dirty="0" smtClean="0">
                <a:solidFill>
                  <a:schemeClr val="bg1"/>
                </a:solidFill>
                <a:latin typeface="Aharoni" pitchFamily="2" charset="-79"/>
                <a:cs typeface="Aharoni" pitchFamily="2" charset="-79"/>
              </a:rPr>
              <a:t> </a:t>
            </a:r>
            <a:r>
              <a:rPr lang="en-US" dirty="0" smtClean="0">
                <a:solidFill>
                  <a:schemeClr val="bg1"/>
                </a:solidFill>
                <a:latin typeface="Aharoni" pitchFamily="2" charset="-79"/>
                <a:cs typeface="Aharoni" pitchFamily="2" charset="-79"/>
              </a:rPr>
              <a:t>After it passes the House of Representatives, it goes to the Senate for a vote.  If it passes the there, it goes to the next step #3.</a:t>
            </a:r>
            <a:endParaRPr lang="en-US" dirty="0">
              <a:solidFill>
                <a:schemeClr val="bg1"/>
              </a:solidFill>
              <a:latin typeface="Aharoni" pitchFamily="2" charset="-79"/>
              <a:cs typeface="Aharoni" pitchFamily="2" charset="-79"/>
            </a:endParaRPr>
          </a:p>
        </p:txBody>
      </p:sp>
      <p:sp>
        <p:nvSpPr>
          <p:cNvPr id="6" name="Up Arrow 5"/>
          <p:cNvSpPr/>
          <p:nvPr/>
        </p:nvSpPr>
        <p:spPr>
          <a:xfrm>
            <a:off x="4114800" y="3505200"/>
            <a:ext cx="762000" cy="9144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28600" y="2362200"/>
            <a:ext cx="8610600" cy="1077218"/>
          </a:xfrm>
          <a:prstGeom prst="rect">
            <a:avLst/>
          </a:prstGeom>
          <a:noFill/>
        </p:spPr>
        <p:txBody>
          <a:bodyPr wrap="square" rtlCol="0">
            <a:spAutoFit/>
          </a:bodyPr>
          <a:lstStyle/>
          <a:p>
            <a:pPr algn="ctr"/>
            <a:r>
              <a:rPr lang="en-US" sz="2800" u="sng" dirty="0" smtClean="0">
                <a:solidFill>
                  <a:schemeClr val="bg1"/>
                </a:solidFill>
                <a:latin typeface="Aharoni" pitchFamily="2" charset="-79"/>
                <a:cs typeface="Aharoni" pitchFamily="2" charset="-79"/>
              </a:rPr>
              <a:t>Step #3:</a:t>
            </a:r>
            <a:r>
              <a:rPr lang="en-US" dirty="0" smtClean="0">
                <a:solidFill>
                  <a:schemeClr val="bg1"/>
                </a:solidFill>
                <a:latin typeface="Aharoni" pitchFamily="2" charset="-79"/>
                <a:cs typeface="Aharoni" pitchFamily="2" charset="-79"/>
              </a:rPr>
              <a:t> The Bill is passed to a special committee to write the Bill and then sent back to both houses of Congress for approval.  Once again, the written Bill is voted upon and if it passes it goes to the next step #4.</a:t>
            </a:r>
            <a:endParaRPr lang="en-US" dirty="0">
              <a:solidFill>
                <a:schemeClr val="bg1"/>
              </a:solidFill>
              <a:latin typeface="Aharoni" pitchFamily="2" charset="-79"/>
              <a:cs typeface="Aharoni" pitchFamily="2" charset="-79"/>
            </a:endParaRPr>
          </a:p>
        </p:txBody>
      </p:sp>
      <p:sp>
        <p:nvSpPr>
          <p:cNvPr id="8" name="Up Arrow 7"/>
          <p:cNvSpPr/>
          <p:nvPr/>
        </p:nvSpPr>
        <p:spPr>
          <a:xfrm>
            <a:off x="4114800" y="1371600"/>
            <a:ext cx="762000" cy="9144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0" y="304800"/>
            <a:ext cx="8839200" cy="1077218"/>
          </a:xfrm>
          <a:prstGeom prst="rect">
            <a:avLst/>
          </a:prstGeom>
          <a:noFill/>
        </p:spPr>
        <p:txBody>
          <a:bodyPr wrap="square" rtlCol="0">
            <a:spAutoFit/>
          </a:bodyPr>
          <a:lstStyle/>
          <a:p>
            <a:pPr algn="ctr"/>
            <a:r>
              <a:rPr lang="en-US" sz="2800" u="sng" dirty="0" smtClean="0">
                <a:solidFill>
                  <a:schemeClr val="bg1"/>
                </a:solidFill>
                <a:latin typeface="Aharoni" pitchFamily="2" charset="-79"/>
                <a:cs typeface="Aharoni" pitchFamily="2" charset="-79"/>
              </a:rPr>
              <a:t>Step #4</a:t>
            </a:r>
            <a:r>
              <a:rPr lang="en-US" sz="2800" dirty="0" smtClean="0">
                <a:solidFill>
                  <a:schemeClr val="bg1"/>
                </a:solidFill>
                <a:latin typeface="Aharoni" pitchFamily="2" charset="-79"/>
                <a:cs typeface="Aharoni" pitchFamily="2" charset="-79"/>
              </a:rPr>
              <a:t>:</a:t>
            </a:r>
            <a:r>
              <a:rPr lang="en-US" dirty="0" smtClean="0">
                <a:solidFill>
                  <a:schemeClr val="bg1"/>
                </a:solidFill>
                <a:latin typeface="Aharoni" pitchFamily="2" charset="-79"/>
                <a:cs typeface="Aharoni" pitchFamily="2" charset="-79"/>
              </a:rPr>
              <a:t>  At this point the Bill is sent to the President who either signs it into law or vetoes it.  If he vetoes it, the Bill is sent back to Congress and a whole new process begins,</a:t>
            </a:r>
            <a:endParaRPr lang="en-US" dirty="0">
              <a:solidFill>
                <a:schemeClr val="bg1"/>
              </a:solidFill>
              <a:latin typeface="Aharoni" pitchFamily="2" charset="-79"/>
              <a:cs typeface="Aharoni" pitchFamily="2"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Vector image of hip-hop boy in a dilemma"/>
          <p:cNvPicPr>
            <a:picLocks noChangeAspect="1" noChangeArrowheads="1"/>
          </p:cNvPicPr>
          <p:nvPr/>
        </p:nvPicPr>
        <p:blipFill>
          <a:blip r:embed="rId2"/>
          <a:srcRect/>
          <a:stretch>
            <a:fillRect/>
          </a:stretch>
        </p:blipFill>
        <p:spPr bwMode="auto">
          <a:xfrm>
            <a:off x="0" y="1524000"/>
            <a:ext cx="3171825" cy="4762500"/>
          </a:xfrm>
          <a:prstGeom prst="rect">
            <a:avLst/>
          </a:prstGeom>
          <a:noFill/>
        </p:spPr>
      </p:pic>
      <p:sp>
        <p:nvSpPr>
          <p:cNvPr id="5" name="TextBox 4"/>
          <p:cNvSpPr txBox="1"/>
          <p:nvPr/>
        </p:nvSpPr>
        <p:spPr>
          <a:xfrm>
            <a:off x="4038600" y="609600"/>
            <a:ext cx="3886200" cy="769441"/>
          </a:xfrm>
          <a:prstGeom prst="rect">
            <a:avLst/>
          </a:prstGeom>
          <a:noFill/>
        </p:spPr>
        <p:txBody>
          <a:bodyPr wrap="square" rtlCol="0">
            <a:spAutoFit/>
          </a:bodyPr>
          <a:lstStyle/>
          <a:p>
            <a:r>
              <a:rPr lang="en-US" sz="4400" dirty="0" smtClean="0">
                <a:solidFill>
                  <a:schemeClr val="bg1"/>
                </a:solidFill>
                <a:latin typeface="Aharoni" pitchFamily="2" charset="-79"/>
                <a:cs typeface="Aharoni" pitchFamily="2" charset="-79"/>
              </a:rPr>
              <a:t>Remember…</a:t>
            </a:r>
            <a:endParaRPr lang="en-US" sz="4400" dirty="0">
              <a:solidFill>
                <a:schemeClr val="bg1"/>
              </a:solidFill>
              <a:latin typeface="Aharoni" pitchFamily="2" charset="-79"/>
              <a:cs typeface="Aharoni" pitchFamily="2" charset="-79"/>
            </a:endParaRPr>
          </a:p>
        </p:txBody>
      </p:sp>
      <p:sp>
        <p:nvSpPr>
          <p:cNvPr id="6" name="TextBox 5"/>
          <p:cNvSpPr txBox="1"/>
          <p:nvPr/>
        </p:nvSpPr>
        <p:spPr>
          <a:xfrm>
            <a:off x="3581400" y="1600200"/>
            <a:ext cx="4724400" cy="4524315"/>
          </a:xfrm>
          <a:prstGeom prst="rect">
            <a:avLst/>
          </a:prstGeom>
          <a:noFill/>
        </p:spPr>
        <p:txBody>
          <a:bodyPr wrap="square" rtlCol="0">
            <a:spAutoFit/>
          </a:bodyPr>
          <a:lstStyle/>
          <a:p>
            <a:r>
              <a:rPr lang="en-US" sz="2400" b="1" dirty="0" smtClean="0">
                <a:solidFill>
                  <a:schemeClr val="bg1"/>
                </a:solidFill>
                <a:latin typeface="Aharoni" pitchFamily="2" charset="-79"/>
                <a:cs typeface="Aharoni" pitchFamily="2" charset="-79"/>
              </a:rPr>
              <a:t>Congress makes laws, then they go to the President.</a:t>
            </a:r>
          </a:p>
          <a:p>
            <a:endParaRPr lang="en-US" sz="2400" b="1" dirty="0" smtClean="0">
              <a:solidFill>
                <a:schemeClr val="bg1"/>
              </a:solidFill>
              <a:latin typeface="Aharoni" pitchFamily="2" charset="-79"/>
              <a:cs typeface="Aharoni" pitchFamily="2" charset="-79"/>
            </a:endParaRPr>
          </a:p>
          <a:p>
            <a:r>
              <a:rPr lang="en-US" sz="2400" b="1" dirty="0" smtClean="0">
                <a:solidFill>
                  <a:schemeClr val="bg1"/>
                </a:solidFill>
                <a:latin typeface="Aharoni" pitchFamily="2" charset="-79"/>
                <a:cs typeface="Aharoni" pitchFamily="2" charset="-79"/>
              </a:rPr>
              <a:t>The President either  approves and signs the laws or vetoes them, which means they  don’t become laws.</a:t>
            </a:r>
          </a:p>
          <a:p>
            <a:endParaRPr lang="en-US" sz="2400" b="1" dirty="0" smtClean="0">
              <a:solidFill>
                <a:schemeClr val="bg1"/>
              </a:solidFill>
              <a:latin typeface="Aharoni" pitchFamily="2" charset="-79"/>
              <a:cs typeface="Aharoni" pitchFamily="2" charset="-79"/>
            </a:endParaRPr>
          </a:p>
          <a:p>
            <a:r>
              <a:rPr lang="en-US" sz="2400" b="1" dirty="0" smtClean="0">
                <a:solidFill>
                  <a:schemeClr val="bg1"/>
                </a:solidFill>
                <a:latin typeface="Aharoni" pitchFamily="2" charset="-79"/>
                <a:cs typeface="Aharoni" pitchFamily="2" charset="-79"/>
              </a:rPr>
              <a:t>If the laws are challenged in court, the judicial branch rules, or decides, if the laws are constitutional.</a:t>
            </a:r>
            <a:endParaRPr lang="en-US" sz="2400" b="1" dirty="0">
              <a:solidFill>
                <a:schemeClr val="bg1"/>
              </a:solidFill>
              <a:latin typeface="Aharoni" pitchFamily="2" charset="-79"/>
              <a:cs typeface="Aharoni" pitchFamily="2" charset="-79"/>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8673" name="Picture 1" descr="C:\Users\RoseAnn\AppData\Local\Microsoft\Windows\INetCache\IE\1BX0N863\Alternative_Senate_seal.svg[1].png"/>
          <p:cNvPicPr>
            <a:picLocks noChangeAspect="1" noChangeArrowheads="1"/>
          </p:cNvPicPr>
          <p:nvPr/>
        </p:nvPicPr>
        <p:blipFill>
          <a:blip r:embed="rId2" cstate="print"/>
          <a:srcRect/>
          <a:stretch>
            <a:fillRect/>
          </a:stretch>
        </p:blipFill>
        <p:spPr bwMode="auto">
          <a:xfrm>
            <a:off x="304800" y="2514600"/>
            <a:ext cx="1905000" cy="1752600"/>
          </a:xfrm>
          <a:prstGeom prst="rect">
            <a:avLst/>
          </a:prstGeom>
          <a:noFill/>
        </p:spPr>
      </p:pic>
      <p:pic>
        <p:nvPicPr>
          <p:cNvPr id="28674" name="Picture 2" descr="C:\Users\RoseAnn\AppData\Local\Microsoft\Windows\INetCache\IE\1BDW32J1\Seal_of_the_United_States_House_of_Representatives.svg[1].png"/>
          <p:cNvPicPr>
            <a:picLocks noChangeAspect="1" noChangeArrowheads="1"/>
          </p:cNvPicPr>
          <p:nvPr/>
        </p:nvPicPr>
        <p:blipFill>
          <a:blip r:embed="rId3" cstate="print"/>
          <a:srcRect/>
          <a:stretch>
            <a:fillRect/>
          </a:stretch>
        </p:blipFill>
        <p:spPr bwMode="auto">
          <a:xfrm>
            <a:off x="381000" y="457200"/>
            <a:ext cx="1828800" cy="1752600"/>
          </a:xfrm>
          <a:prstGeom prst="rect">
            <a:avLst/>
          </a:prstGeom>
          <a:noFill/>
        </p:spPr>
      </p:pic>
      <p:pic>
        <p:nvPicPr>
          <p:cNvPr id="28677" name="Picture 5" descr="C:\Users\RoseAnn\AppData\Local\Microsoft\Windows\INetCache\IE\7CI66ONT\Seal_of_the_President_of_the_United_States.svg[1].png"/>
          <p:cNvPicPr>
            <a:picLocks noChangeAspect="1" noChangeArrowheads="1"/>
          </p:cNvPicPr>
          <p:nvPr/>
        </p:nvPicPr>
        <p:blipFill>
          <a:blip r:embed="rId4" cstate="print"/>
          <a:srcRect/>
          <a:stretch>
            <a:fillRect/>
          </a:stretch>
        </p:blipFill>
        <p:spPr bwMode="auto">
          <a:xfrm>
            <a:off x="304800" y="4572000"/>
            <a:ext cx="1676400" cy="1828800"/>
          </a:xfrm>
          <a:prstGeom prst="rect">
            <a:avLst/>
          </a:prstGeom>
          <a:noFill/>
        </p:spPr>
      </p:pic>
      <p:sp>
        <p:nvSpPr>
          <p:cNvPr id="8" name="TextBox 7"/>
          <p:cNvSpPr txBox="1"/>
          <p:nvPr/>
        </p:nvSpPr>
        <p:spPr>
          <a:xfrm>
            <a:off x="2590800" y="838200"/>
            <a:ext cx="6553200" cy="5016758"/>
          </a:xfrm>
          <a:prstGeom prst="rect">
            <a:avLst/>
          </a:prstGeom>
          <a:noFill/>
        </p:spPr>
        <p:txBody>
          <a:bodyPr wrap="square" rtlCol="0">
            <a:spAutoFit/>
          </a:bodyPr>
          <a:lstStyle/>
          <a:p>
            <a:r>
              <a:rPr lang="en-US" sz="4000" dirty="0" smtClean="0">
                <a:solidFill>
                  <a:schemeClr val="bg1"/>
                </a:solidFill>
                <a:latin typeface="Aharoni" pitchFamily="2" charset="-79"/>
                <a:cs typeface="Aharoni" pitchFamily="2" charset="-79"/>
              </a:rPr>
              <a:t>For Congress = 2 years</a:t>
            </a:r>
          </a:p>
          <a:p>
            <a:endParaRPr lang="en-US" sz="4000" dirty="0">
              <a:solidFill>
                <a:schemeClr val="bg1"/>
              </a:solidFill>
              <a:latin typeface="Aharoni" pitchFamily="2" charset="-79"/>
              <a:cs typeface="Aharoni" pitchFamily="2" charset="-79"/>
            </a:endParaRPr>
          </a:p>
          <a:p>
            <a:endParaRPr lang="en-US" sz="4000" dirty="0" smtClean="0">
              <a:solidFill>
                <a:schemeClr val="bg1"/>
              </a:solidFill>
              <a:latin typeface="Aharoni" pitchFamily="2" charset="-79"/>
              <a:cs typeface="Aharoni" pitchFamily="2" charset="-79"/>
            </a:endParaRPr>
          </a:p>
          <a:p>
            <a:r>
              <a:rPr lang="en-US" sz="4000" dirty="0" smtClean="0">
                <a:solidFill>
                  <a:schemeClr val="bg1"/>
                </a:solidFill>
                <a:latin typeface="Aharoni" pitchFamily="2" charset="-79"/>
                <a:cs typeface="Aharoni" pitchFamily="2" charset="-79"/>
              </a:rPr>
              <a:t>For the Senate = 6 years</a:t>
            </a:r>
          </a:p>
          <a:p>
            <a:endParaRPr lang="en-US" sz="4000" dirty="0">
              <a:solidFill>
                <a:schemeClr val="bg1"/>
              </a:solidFill>
              <a:latin typeface="Aharoni" pitchFamily="2" charset="-79"/>
              <a:cs typeface="Aharoni" pitchFamily="2" charset="-79"/>
            </a:endParaRPr>
          </a:p>
          <a:p>
            <a:endParaRPr lang="en-US" sz="4000" dirty="0" smtClean="0">
              <a:solidFill>
                <a:schemeClr val="bg1"/>
              </a:solidFill>
              <a:latin typeface="Aharoni" pitchFamily="2" charset="-79"/>
              <a:cs typeface="Aharoni" pitchFamily="2" charset="-79"/>
            </a:endParaRPr>
          </a:p>
          <a:p>
            <a:endParaRPr lang="en-US" sz="4000" dirty="0">
              <a:solidFill>
                <a:schemeClr val="bg1"/>
              </a:solidFill>
              <a:latin typeface="Aharoni" pitchFamily="2" charset="-79"/>
              <a:cs typeface="Aharoni" pitchFamily="2" charset="-79"/>
            </a:endParaRPr>
          </a:p>
          <a:p>
            <a:r>
              <a:rPr lang="en-US" sz="4000" dirty="0" smtClean="0">
                <a:solidFill>
                  <a:schemeClr val="bg1"/>
                </a:solidFill>
                <a:latin typeface="Aharoni" pitchFamily="2" charset="-79"/>
                <a:cs typeface="Aharoni" pitchFamily="2" charset="-79"/>
              </a:rPr>
              <a:t>For the President = 4 years</a:t>
            </a:r>
            <a:endParaRPr lang="en-US" sz="4000" dirty="0">
              <a:solidFill>
                <a:schemeClr val="bg1"/>
              </a:solidFill>
              <a:latin typeface="Aharoni" pitchFamily="2" charset="-79"/>
              <a:cs typeface="Aharoni" pitchFamily="2" charset="-79"/>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22" name="Picture 2" descr="C:\Users\RoseAnn\AppData\Local\Microsoft\Windows\INetCache\IE\1BDW32J1\SCOTUS-seal[1].gif"/>
          <p:cNvPicPr>
            <a:picLocks noChangeAspect="1" noChangeArrowheads="1"/>
          </p:cNvPicPr>
          <p:nvPr/>
        </p:nvPicPr>
        <p:blipFill>
          <a:blip r:embed="rId2"/>
          <a:srcRect/>
          <a:stretch>
            <a:fillRect/>
          </a:stretch>
        </p:blipFill>
        <p:spPr bwMode="auto">
          <a:xfrm>
            <a:off x="1981200" y="914400"/>
            <a:ext cx="5334000" cy="51816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1746" name="Picture 2" descr="C:\Users\RoseAnn\AppData\Local\Microsoft\Windows\INetCache\IE\7CI66ONT\Seal_of_the_Executive_Office_of_the_President_of_the_United_States[1].jpg"/>
          <p:cNvPicPr>
            <a:picLocks noChangeAspect="1" noChangeArrowheads="1"/>
          </p:cNvPicPr>
          <p:nvPr/>
        </p:nvPicPr>
        <p:blipFill>
          <a:blip r:embed="rId2"/>
          <a:srcRect/>
          <a:stretch>
            <a:fillRect/>
          </a:stretch>
        </p:blipFill>
        <p:spPr bwMode="auto">
          <a:xfrm>
            <a:off x="1524000" y="1066800"/>
            <a:ext cx="5638800" cy="48768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3263</TotalTime>
  <Words>594</Words>
  <Application>Microsoft Office PowerPoint</Application>
  <PresentationFormat>On-screen Show (4:3)</PresentationFormat>
  <Paragraphs>112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RoseAnn</dc:creator>
  <cp:lastModifiedBy>RoseAnn</cp:lastModifiedBy>
  <cp:revision>45</cp:revision>
  <dcterms:created xsi:type="dcterms:W3CDTF">2017-05-10T17:48:17Z</dcterms:created>
  <dcterms:modified xsi:type="dcterms:W3CDTF">2018-02-02T15:47:48Z</dcterms:modified>
</cp:coreProperties>
</file>