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A5AB-49DD-45B3-81A7-27EE3A3CD03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0DA5AB-49DD-45B3-81A7-27EE3A3CD031}" type="datetimeFigureOut">
              <a:rPr lang="en-US" smtClean="0"/>
              <a:pPr/>
              <a:t>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0DA5AB-49DD-45B3-81A7-27EE3A3CD031}"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0DA5AB-49DD-45B3-81A7-27EE3A3CD031}" type="datetimeFigureOut">
              <a:rPr lang="en-US" smtClean="0"/>
              <a:pPr/>
              <a:t>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0DA5AB-49DD-45B3-81A7-27EE3A3CD031}" type="datetimeFigureOut">
              <a:rPr lang="en-US" smtClean="0"/>
              <a:pPr/>
              <a:t>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DA5AB-49DD-45B3-81A7-27EE3A3CD031}" type="datetimeFigureOut">
              <a:rPr lang="en-US" smtClean="0"/>
              <a:pPr/>
              <a:t>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DA5AB-49DD-45B3-81A7-27EE3A3CD031}"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0DA5AB-49DD-45B3-81A7-27EE3A3CD031}" type="datetimeFigureOut">
              <a:rPr lang="en-US" smtClean="0"/>
              <a:pPr/>
              <a:t>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D2DE9-616B-4A88-B42A-1EA26F7135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DA5AB-49DD-45B3-81A7-27EE3A3CD031}" type="datetimeFigureOut">
              <a:rPr lang="en-US" smtClean="0"/>
              <a:pPr/>
              <a:t>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D2DE9-616B-4A88-B42A-1EA26F7135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5611" name="Picture 11" descr="Detective's silhouette"/>
          <p:cNvPicPr>
            <a:picLocks noChangeAspect="1" noChangeArrowheads="1"/>
          </p:cNvPicPr>
          <p:nvPr/>
        </p:nvPicPr>
        <p:blipFill>
          <a:blip r:embed="rId3"/>
          <a:srcRect/>
          <a:stretch>
            <a:fillRect/>
          </a:stretch>
        </p:blipFill>
        <p:spPr bwMode="auto">
          <a:xfrm rot="1106867">
            <a:off x="1098003" y="1643693"/>
            <a:ext cx="2361484" cy="3951953"/>
          </a:xfrm>
          <a:prstGeom prst="rect">
            <a:avLst/>
          </a:prstGeom>
          <a:noFill/>
        </p:spPr>
      </p:pic>
      <p:pic>
        <p:nvPicPr>
          <p:cNvPr id="25613" name="Picture 13" descr="Black and blue globe"/>
          <p:cNvPicPr>
            <a:picLocks noChangeAspect="1" noChangeArrowheads="1"/>
          </p:cNvPicPr>
          <p:nvPr/>
        </p:nvPicPr>
        <p:blipFill>
          <a:blip r:embed="rId4"/>
          <a:srcRect/>
          <a:stretch>
            <a:fillRect/>
          </a:stretch>
        </p:blipFill>
        <p:spPr bwMode="auto">
          <a:xfrm>
            <a:off x="3657600" y="1828800"/>
            <a:ext cx="4724400" cy="5029200"/>
          </a:xfrm>
          <a:prstGeom prst="rect">
            <a:avLst/>
          </a:prstGeom>
          <a:noFill/>
        </p:spPr>
      </p:pic>
      <p:sp>
        <p:nvSpPr>
          <p:cNvPr id="15" name="TextBox 14"/>
          <p:cNvSpPr txBox="1"/>
          <p:nvPr/>
        </p:nvSpPr>
        <p:spPr>
          <a:xfrm>
            <a:off x="762000" y="381000"/>
            <a:ext cx="8001000" cy="1077218"/>
          </a:xfrm>
          <a:prstGeom prst="rect">
            <a:avLst/>
          </a:prstGeom>
          <a:noFill/>
        </p:spPr>
        <p:txBody>
          <a:bodyPr wrap="square" rtlCol="0">
            <a:spAutoFit/>
          </a:bodyPr>
          <a:lstStyle/>
          <a:p>
            <a:pPr algn="ctr"/>
            <a:r>
              <a:rPr lang="en-US" sz="3200" dirty="0" smtClean="0">
                <a:latin typeface="Arial Black" pitchFamily="34" charset="0"/>
              </a:rPr>
              <a:t>The lens through which we view the world</a:t>
            </a:r>
            <a:endParaRPr lang="en-US" sz="3200"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0" y="762000"/>
            <a:ext cx="9144000" cy="5509200"/>
          </a:xfrm>
          <a:prstGeom prst="rect">
            <a:avLst/>
          </a:prstGeom>
          <a:noFill/>
        </p:spPr>
        <p:txBody>
          <a:bodyPr wrap="square" rtlCol="0">
            <a:spAutoFit/>
          </a:bodyPr>
          <a:lstStyle/>
          <a:p>
            <a:pPr algn="ctr"/>
            <a:r>
              <a:rPr lang="en-US" sz="3200" dirty="0" smtClean="0">
                <a:solidFill>
                  <a:schemeClr val="bg1"/>
                </a:solidFill>
                <a:latin typeface="Aharoni" pitchFamily="2" charset="-79"/>
                <a:cs typeface="Aharoni" pitchFamily="2" charset="-79"/>
              </a:rPr>
              <a:t>The wrath of God is being revealed from heaven against al the godlessness and wickedness of people, who suppress the truth by their wickedness, since what may be known abut God is plain to them, because God has made it plain to them.  For since the creation of the world God’s invisible qualities – his eternal power and divine nature – have been clearly seen, being understood fro what has been made, so that people are without excuse.  Romans 1:18-20</a:t>
            </a:r>
            <a:endParaRPr lang="en-US" sz="3200" dirty="0">
              <a:solidFill>
                <a:schemeClr val="bg1"/>
              </a:solidFill>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4"/>
          <p:cNvSpPr/>
          <p:nvPr/>
        </p:nvSpPr>
        <p:spPr>
          <a:xfrm>
            <a:off x="0" y="533400"/>
            <a:ext cx="9144000" cy="5632311"/>
          </a:xfrm>
          <a:prstGeom prst="rect">
            <a:avLst/>
          </a:prstGeom>
        </p:spPr>
        <p:txBody>
          <a:bodyPr wrap="square">
            <a:spAutoFit/>
          </a:bodyPr>
          <a:lstStyle/>
          <a:p>
            <a:pPr algn="ctr"/>
            <a:r>
              <a:rPr lang="en-US" sz="3600" b="1" baseline="30000" dirty="0">
                <a:solidFill>
                  <a:schemeClr val="bg1"/>
                </a:solidFill>
                <a:latin typeface="Aharoni" pitchFamily="2" charset="-79"/>
                <a:cs typeface="Aharoni" pitchFamily="2" charset="-79"/>
              </a:rPr>
              <a:t> </a:t>
            </a:r>
            <a:r>
              <a:rPr lang="en-US" sz="3600" dirty="0">
                <a:solidFill>
                  <a:schemeClr val="bg1"/>
                </a:solidFill>
                <a:latin typeface="Aharoni" pitchFamily="2" charset="-79"/>
                <a:cs typeface="Aharoni" pitchFamily="2" charset="-79"/>
              </a:rPr>
              <a:t>For although they knew God, they neither glorified him as God nor gave thanks to him, but their thinking became futile and their foolish hearts were darkened. </a:t>
            </a:r>
            <a:r>
              <a:rPr lang="en-US" sz="3600" dirty="0" smtClean="0">
                <a:solidFill>
                  <a:schemeClr val="bg1"/>
                </a:solidFill>
                <a:latin typeface="Aharoni" pitchFamily="2" charset="-79"/>
                <a:cs typeface="Aharoni" pitchFamily="2" charset="-79"/>
              </a:rPr>
              <a:t>Although </a:t>
            </a:r>
            <a:r>
              <a:rPr lang="en-US" sz="3600" dirty="0">
                <a:solidFill>
                  <a:schemeClr val="bg1"/>
                </a:solidFill>
                <a:latin typeface="Aharoni" pitchFamily="2" charset="-79"/>
                <a:cs typeface="Aharoni" pitchFamily="2" charset="-79"/>
              </a:rPr>
              <a:t>they claimed to be wise, they became fools </a:t>
            </a:r>
            <a:r>
              <a:rPr lang="en-US" sz="3600" dirty="0" smtClean="0">
                <a:solidFill>
                  <a:schemeClr val="bg1"/>
                </a:solidFill>
                <a:latin typeface="Aharoni" pitchFamily="2" charset="-79"/>
                <a:cs typeface="Aharoni" pitchFamily="2" charset="-79"/>
              </a:rPr>
              <a:t>and </a:t>
            </a:r>
            <a:r>
              <a:rPr lang="en-US" sz="3600" dirty="0">
                <a:solidFill>
                  <a:schemeClr val="bg1"/>
                </a:solidFill>
                <a:latin typeface="Aharoni" pitchFamily="2" charset="-79"/>
                <a:cs typeface="Aharoni" pitchFamily="2" charset="-79"/>
              </a:rPr>
              <a:t>exchanged the glory of the immortal God for images made to look like a mortal </a:t>
            </a:r>
            <a:r>
              <a:rPr lang="en-US" sz="3600">
                <a:solidFill>
                  <a:schemeClr val="bg1"/>
                </a:solidFill>
                <a:latin typeface="Aharoni" pitchFamily="2" charset="-79"/>
                <a:cs typeface="Aharoni" pitchFamily="2" charset="-79"/>
              </a:rPr>
              <a:t>human </a:t>
            </a:r>
            <a:r>
              <a:rPr lang="en-US" sz="3600" smtClean="0">
                <a:solidFill>
                  <a:schemeClr val="bg1"/>
                </a:solidFill>
                <a:latin typeface="Aharoni" pitchFamily="2" charset="-79"/>
                <a:cs typeface="Aharoni" pitchFamily="2" charset="-79"/>
              </a:rPr>
              <a:t>beings </a:t>
            </a:r>
            <a:r>
              <a:rPr lang="en-US" sz="3600" dirty="0">
                <a:solidFill>
                  <a:schemeClr val="bg1"/>
                </a:solidFill>
                <a:latin typeface="Aharoni" pitchFamily="2" charset="-79"/>
                <a:cs typeface="Aharoni" pitchFamily="2" charset="-79"/>
              </a:rPr>
              <a:t>and birds and animals and reptiles</a:t>
            </a:r>
            <a:r>
              <a:rPr lang="en-US" sz="3600" dirty="0" smtClean="0">
                <a:solidFill>
                  <a:schemeClr val="bg1"/>
                </a:solidFill>
                <a:latin typeface="Aharoni" pitchFamily="2" charset="-79"/>
                <a:cs typeface="Aharoni" pitchFamily="2" charset="-79"/>
              </a:rPr>
              <a:t>. Romans 1:21-23</a:t>
            </a:r>
            <a:endParaRPr lang="en-US" sz="3600" dirty="0">
              <a:solidFill>
                <a:schemeClr val="bg1"/>
              </a:solidFill>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1066800"/>
            <a:ext cx="9144000" cy="4524315"/>
          </a:xfrm>
          <a:prstGeom prst="rect">
            <a:avLst/>
          </a:prstGeom>
        </p:spPr>
        <p:txBody>
          <a:bodyPr wrap="square">
            <a:spAutoFit/>
          </a:bodyPr>
          <a:lstStyle/>
          <a:p>
            <a:pPr algn="ctr"/>
            <a:r>
              <a:rPr lang="en-US" sz="3600" dirty="0" smtClean="0">
                <a:solidFill>
                  <a:schemeClr val="bg1"/>
                </a:solidFill>
                <a:latin typeface="Aharoni" pitchFamily="2" charset="-79"/>
                <a:cs typeface="Aharoni" pitchFamily="2" charset="-79"/>
              </a:rPr>
              <a:t>Therefore </a:t>
            </a:r>
            <a:r>
              <a:rPr lang="en-US" sz="3600" dirty="0">
                <a:solidFill>
                  <a:schemeClr val="bg1"/>
                </a:solidFill>
                <a:latin typeface="Aharoni" pitchFamily="2" charset="-79"/>
                <a:cs typeface="Aharoni" pitchFamily="2" charset="-79"/>
              </a:rPr>
              <a:t>God gave them over in the sinful desires of their hearts to sexual impurity for the degrading of their bodies with one </a:t>
            </a:r>
            <a:r>
              <a:rPr lang="en-US" sz="3600" dirty="0" smtClean="0">
                <a:solidFill>
                  <a:schemeClr val="bg1"/>
                </a:solidFill>
                <a:latin typeface="Aharoni" pitchFamily="2" charset="-79"/>
                <a:cs typeface="Aharoni" pitchFamily="2" charset="-79"/>
              </a:rPr>
              <a:t>another.</a:t>
            </a:r>
            <a:r>
              <a:rPr lang="en-US" sz="3600" b="1" baseline="30000" dirty="0">
                <a:solidFill>
                  <a:schemeClr val="bg1"/>
                </a:solidFill>
                <a:latin typeface="Aharoni" pitchFamily="2" charset="-79"/>
                <a:cs typeface="Aharoni" pitchFamily="2" charset="-79"/>
              </a:rPr>
              <a:t> </a:t>
            </a:r>
            <a:r>
              <a:rPr lang="en-US" sz="3600" dirty="0">
                <a:solidFill>
                  <a:schemeClr val="bg1"/>
                </a:solidFill>
                <a:latin typeface="Aharoni" pitchFamily="2" charset="-79"/>
                <a:cs typeface="Aharoni" pitchFamily="2" charset="-79"/>
              </a:rPr>
              <a:t>They exchanged the truth about God for a lie, and worshiped and served created things rather than the Creator—who is </a:t>
            </a:r>
            <a:r>
              <a:rPr lang="en-US" sz="3600" dirty="0" smtClean="0">
                <a:solidFill>
                  <a:schemeClr val="bg1"/>
                </a:solidFill>
                <a:latin typeface="Aharoni" pitchFamily="2" charset="-79"/>
                <a:cs typeface="Aharoni" pitchFamily="2" charset="-79"/>
              </a:rPr>
              <a:t>forever  </a:t>
            </a:r>
            <a:r>
              <a:rPr lang="en-US" sz="3600" dirty="0">
                <a:solidFill>
                  <a:schemeClr val="bg1"/>
                </a:solidFill>
                <a:latin typeface="Aharoni" pitchFamily="2" charset="-79"/>
                <a:cs typeface="Aharoni" pitchFamily="2" charset="-79"/>
              </a:rPr>
              <a:t>praised</a:t>
            </a:r>
            <a:r>
              <a:rPr lang="en-US" sz="3600" dirty="0" smtClean="0">
                <a:solidFill>
                  <a:schemeClr val="bg1"/>
                </a:solidFill>
                <a:latin typeface="Aharoni" pitchFamily="2" charset="-79"/>
                <a:cs typeface="Aharoni" pitchFamily="2" charset="-79"/>
              </a:rPr>
              <a:t>. Amen. Romans 1:24-25</a:t>
            </a:r>
            <a:endParaRPr lang="en-US" sz="3600" dirty="0">
              <a:solidFill>
                <a:schemeClr val="bg1"/>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914401"/>
            <a:ext cx="9144000" cy="4524315"/>
          </a:xfrm>
          <a:prstGeom prst="rect">
            <a:avLst/>
          </a:prstGeom>
        </p:spPr>
        <p:txBody>
          <a:bodyPr wrap="square">
            <a:spAutoFit/>
          </a:bodyPr>
          <a:lstStyle/>
          <a:p>
            <a:pPr algn="ctr"/>
            <a:r>
              <a:rPr lang="en-US" sz="3200" b="1" baseline="30000" dirty="0">
                <a:solidFill>
                  <a:schemeClr val="bg1"/>
                </a:solidFill>
                <a:latin typeface="Aharoni" pitchFamily="2" charset="-79"/>
                <a:cs typeface="Aharoni" pitchFamily="2" charset="-79"/>
              </a:rPr>
              <a:t> </a:t>
            </a:r>
            <a:r>
              <a:rPr lang="en-US" sz="3200" dirty="0">
                <a:solidFill>
                  <a:schemeClr val="bg1"/>
                </a:solidFill>
                <a:latin typeface="Aharoni" pitchFamily="2" charset="-79"/>
                <a:cs typeface="Aharoni" pitchFamily="2" charset="-79"/>
              </a:rPr>
              <a:t>Because of this, God gave them over to shameful lusts. Even their women exchanged natural sexual relations for unnatural ones. </a:t>
            </a:r>
            <a:r>
              <a:rPr lang="en-US" sz="3200" b="1" baseline="30000" dirty="0">
                <a:solidFill>
                  <a:schemeClr val="bg1"/>
                </a:solidFill>
                <a:latin typeface="Aharoni" pitchFamily="2" charset="-79"/>
                <a:cs typeface="Aharoni" pitchFamily="2" charset="-79"/>
              </a:rPr>
              <a:t>27 </a:t>
            </a:r>
            <a:r>
              <a:rPr lang="en-US" sz="3200" dirty="0">
                <a:solidFill>
                  <a:schemeClr val="bg1"/>
                </a:solidFill>
                <a:latin typeface="Aharoni" pitchFamily="2" charset="-79"/>
                <a:cs typeface="Aharoni" pitchFamily="2" charset="-79"/>
              </a:rPr>
              <a:t>In the same way the men also abandoned natural relations with women and were inflamed with lust for one another. Men committed shameful acts with other men, and received in themselves the due penalty for their error</a:t>
            </a:r>
            <a:r>
              <a:rPr lang="en-US" sz="3200" dirty="0" smtClean="0">
                <a:solidFill>
                  <a:schemeClr val="bg1"/>
                </a:solidFill>
                <a:latin typeface="Aharoni" pitchFamily="2" charset="-79"/>
                <a:cs typeface="Aharoni" pitchFamily="2" charset="-79"/>
              </a:rPr>
              <a:t>. Romans 1:26-27</a:t>
            </a:r>
            <a:endParaRPr lang="en-US" sz="3200" dirty="0">
              <a:solidFill>
                <a:schemeClr val="bg1"/>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RoseAnn\AppData\Local\Microsoft\Windows\INetCache\IE\7CI66ONT\Phoenix_dwarf_galaxy[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Rectangle 2"/>
          <p:cNvSpPr/>
          <p:nvPr/>
        </p:nvSpPr>
        <p:spPr>
          <a:xfrm>
            <a:off x="0" y="304800"/>
            <a:ext cx="9144000" cy="6124754"/>
          </a:xfrm>
          <a:prstGeom prst="rect">
            <a:avLst/>
          </a:prstGeom>
        </p:spPr>
        <p:txBody>
          <a:bodyPr wrap="square">
            <a:spAutoFit/>
          </a:bodyPr>
          <a:lstStyle/>
          <a:p>
            <a:pPr algn="ct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Furthermore, just as they did not think it worthwhile to retain the knowledge of God, so God gave them over to a depraved mind, so that they do what ought not to be done. </a:t>
            </a: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They have become filled with every kind of wickedness, evil, greed and depravity. They are full of envy, murder, strife, deceit and malice. They are gossips, </a:t>
            </a:r>
            <a:r>
              <a:rPr lang="en-US" sz="2800" dirty="0" smtClean="0">
                <a:solidFill>
                  <a:schemeClr val="bg1"/>
                </a:solidFill>
                <a:latin typeface="Aharoni" pitchFamily="2" charset="-79"/>
                <a:cs typeface="Aharoni" pitchFamily="2" charset="-79"/>
              </a:rPr>
              <a:t>slanderers</a:t>
            </a:r>
            <a:r>
              <a:rPr lang="en-US" sz="2800" dirty="0">
                <a:solidFill>
                  <a:schemeClr val="bg1"/>
                </a:solidFill>
                <a:latin typeface="Aharoni" pitchFamily="2" charset="-79"/>
                <a:cs typeface="Aharoni" pitchFamily="2" charset="-79"/>
              </a:rPr>
              <a:t>, God-haters, insolent, arrogant and boastful; they invent ways of doing evil; they disobey their parents; </a:t>
            </a: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they have no understanding, no fidelity, no love, no mercy. </a:t>
            </a:r>
            <a:r>
              <a:rPr lang="en-US" sz="2800" b="1" baseline="30000" dirty="0">
                <a:solidFill>
                  <a:schemeClr val="bg1"/>
                </a:solidFill>
                <a:latin typeface="Aharoni" pitchFamily="2" charset="-79"/>
                <a:cs typeface="Aharoni" pitchFamily="2" charset="-79"/>
              </a:rPr>
              <a:t> </a:t>
            </a:r>
            <a:r>
              <a:rPr lang="en-US" sz="2800" dirty="0">
                <a:solidFill>
                  <a:schemeClr val="bg1"/>
                </a:solidFill>
                <a:latin typeface="Aharoni" pitchFamily="2" charset="-79"/>
                <a:cs typeface="Aharoni" pitchFamily="2" charset="-79"/>
              </a:rPr>
              <a:t>Although they know God’s righteous decree that those who do such things deserve death, they not only continue to do these very things but also approve of those who practice </a:t>
            </a:r>
            <a:r>
              <a:rPr lang="en-US" sz="2800" dirty="0" smtClean="0">
                <a:solidFill>
                  <a:schemeClr val="bg1"/>
                </a:solidFill>
                <a:latin typeface="Aharoni" pitchFamily="2" charset="-79"/>
                <a:cs typeface="Aharoni" pitchFamily="2" charset="-79"/>
              </a:rPr>
              <a:t>them. Romans 1:28-32</a:t>
            </a:r>
            <a:endParaRPr lang="en-US" sz="2800" dirty="0">
              <a:solidFill>
                <a:schemeClr val="bg1"/>
              </a:solidFill>
              <a:latin typeface="Aharoni" pitchFamily="2" charset="-79"/>
              <a:cs typeface="Aharoni" pitchFamily="2" charset="-79"/>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100</Words>
  <Application>Microsoft Office PowerPoint</Application>
  <PresentationFormat>On-screen Show (4:3)</PresentationFormat>
  <Paragraphs>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RoseAnn</dc:creator>
  <cp:lastModifiedBy>RoseAnn</cp:lastModifiedBy>
  <cp:revision>11</cp:revision>
  <dcterms:created xsi:type="dcterms:W3CDTF">2017-05-22T18:01:08Z</dcterms:created>
  <dcterms:modified xsi:type="dcterms:W3CDTF">2018-02-02T15:43:22Z</dcterms:modified>
</cp:coreProperties>
</file>