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7" r:id="rId2"/>
    <p:sldId id="282" r:id="rId3"/>
    <p:sldId id="284" r:id="rId4"/>
    <p:sldId id="285" r:id="rId5"/>
    <p:sldId id="286" r:id="rId6"/>
    <p:sldId id="287" r:id="rId7"/>
    <p:sldId id="288" r:id="rId8"/>
    <p:sldId id="289" r:id="rId9"/>
    <p:sldId id="290" r:id="rId10"/>
    <p:sldId id="291" r:id="rId11"/>
    <p:sldId id="337" r:id="rId12"/>
    <p:sldId id="293" r:id="rId13"/>
    <p:sldId id="336" r:id="rId14"/>
    <p:sldId id="295" r:id="rId15"/>
    <p:sldId id="296" r:id="rId16"/>
    <p:sldId id="297" r:id="rId17"/>
    <p:sldId id="298" r:id="rId18"/>
    <p:sldId id="299" r:id="rId19"/>
    <p:sldId id="300" r:id="rId20"/>
    <p:sldId id="301" r:id="rId21"/>
    <p:sldId id="302" r:id="rId22"/>
    <p:sldId id="303" r:id="rId23"/>
    <p:sldId id="304" r:id="rId24"/>
    <p:sldId id="305" r:id="rId25"/>
    <p:sldId id="338" r:id="rId26"/>
    <p:sldId id="307" r:id="rId27"/>
    <p:sldId id="308" r:id="rId28"/>
    <p:sldId id="309" r:id="rId29"/>
    <p:sldId id="310" r:id="rId30"/>
    <p:sldId id="311" r:id="rId31"/>
    <p:sldId id="312" r:id="rId32"/>
    <p:sldId id="333" r:id="rId33"/>
    <p:sldId id="335" r:id="rId34"/>
    <p:sldId id="313" r:id="rId35"/>
    <p:sldId id="314" r:id="rId36"/>
    <p:sldId id="315" r:id="rId37"/>
    <p:sldId id="316" r:id="rId38"/>
    <p:sldId id="317" r:id="rId39"/>
    <p:sldId id="318" r:id="rId40"/>
    <p:sldId id="319" r:id="rId41"/>
    <p:sldId id="320" r:id="rId42"/>
    <p:sldId id="321" r:id="rId43"/>
    <p:sldId id="322" r:id="rId44"/>
    <p:sldId id="323" r:id="rId45"/>
    <p:sldId id="324" r:id="rId46"/>
    <p:sldId id="325" r:id="rId47"/>
    <p:sldId id="326" r:id="rId48"/>
    <p:sldId id="327" r:id="rId49"/>
    <p:sldId id="328" r:id="rId50"/>
    <p:sldId id="329" r:id="rId51"/>
    <p:sldId id="332" r:id="rId52"/>
    <p:sldId id="331"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0" d="100"/>
          <a:sy n="70" d="100"/>
        </p:scale>
        <p:origin x="-114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1D577F-4464-4D31-BA38-897C5F5A10D6}" type="datetimeFigureOut">
              <a:rPr lang="en-US" smtClean="0"/>
              <a:pPr/>
              <a:t>2/2/2018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C1E504-0F96-4C8E-9036-B4559E567E5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This is how the Big Bang Theory looks today</a:t>
            </a:r>
            <a:endParaRPr lang="en-US" b="1" dirty="0"/>
          </a:p>
        </p:txBody>
      </p:sp>
      <p:sp>
        <p:nvSpPr>
          <p:cNvPr id="4" name="Slide Number Placeholder 3"/>
          <p:cNvSpPr>
            <a:spLocks noGrp="1"/>
          </p:cNvSpPr>
          <p:nvPr>
            <p:ph type="sldNum" sz="quarter" idx="10"/>
          </p:nvPr>
        </p:nvSpPr>
        <p:spPr/>
        <p:txBody>
          <a:bodyPr/>
          <a:lstStyle/>
          <a:p>
            <a:fld id="{D65C2770-676A-4230-BB00-A8688A0102CE}" type="slidenum">
              <a:rPr lang="en-US" smtClean="0"/>
              <a:pPr/>
              <a:t>32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This is how the Big Bang Theory looks today</a:t>
            </a:r>
            <a:endParaRPr lang="en-US" b="1" dirty="0"/>
          </a:p>
        </p:txBody>
      </p:sp>
      <p:sp>
        <p:nvSpPr>
          <p:cNvPr id="4" name="Slide Number Placeholder 3"/>
          <p:cNvSpPr>
            <a:spLocks noGrp="1"/>
          </p:cNvSpPr>
          <p:nvPr>
            <p:ph type="sldNum" sz="quarter" idx="10"/>
          </p:nvPr>
        </p:nvSpPr>
        <p:spPr/>
        <p:txBody>
          <a:bodyPr/>
          <a:lstStyle/>
          <a:p>
            <a:fld id="{D65C2770-676A-4230-BB00-A8688A0102CE}" type="slidenum">
              <a:rPr lang="en-US" smtClean="0"/>
              <a:pPr/>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3FA190-D8C8-44B8-919B-15DDCCF11BD6}" type="datetimeFigureOut">
              <a:rPr lang="en-US" smtClean="0"/>
              <a:pPr/>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6F919-A105-4252-9DC9-7ACE35A27D2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3FA190-D8C8-44B8-919B-15DDCCF11BD6}" type="datetimeFigureOut">
              <a:rPr lang="en-US" smtClean="0"/>
              <a:pPr/>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6F919-A105-4252-9DC9-7ACE35A27D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3FA190-D8C8-44B8-919B-15DDCCF11BD6}" type="datetimeFigureOut">
              <a:rPr lang="en-US" smtClean="0"/>
              <a:pPr/>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6F919-A105-4252-9DC9-7ACE35A27D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3FA190-D8C8-44B8-919B-15DDCCF11BD6}" type="datetimeFigureOut">
              <a:rPr lang="en-US" smtClean="0"/>
              <a:pPr/>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6F919-A105-4252-9DC9-7ACE35A27D2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3FA190-D8C8-44B8-919B-15DDCCF11BD6}" type="datetimeFigureOut">
              <a:rPr lang="en-US" smtClean="0"/>
              <a:pPr/>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6F919-A105-4252-9DC9-7ACE35A27D2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3FA190-D8C8-44B8-919B-15DDCCF11BD6}" type="datetimeFigureOut">
              <a:rPr lang="en-US" smtClean="0"/>
              <a:pPr/>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6F919-A105-4252-9DC9-7ACE35A27D2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3FA190-D8C8-44B8-919B-15DDCCF11BD6}" type="datetimeFigureOut">
              <a:rPr lang="en-US" smtClean="0"/>
              <a:pPr/>
              <a:t>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56F919-A105-4252-9DC9-7ACE35A27D2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3FA190-D8C8-44B8-919B-15DDCCF11BD6}" type="datetimeFigureOut">
              <a:rPr lang="en-US" smtClean="0"/>
              <a:pPr/>
              <a:t>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56F919-A105-4252-9DC9-7ACE35A27D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3FA190-D8C8-44B8-919B-15DDCCF11BD6}" type="datetimeFigureOut">
              <a:rPr lang="en-US" smtClean="0"/>
              <a:pPr/>
              <a:t>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56F919-A105-4252-9DC9-7ACE35A27D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3FA190-D8C8-44B8-919B-15DDCCF11BD6}" type="datetimeFigureOut">
              <a:rPr lang="en-US" smtClean="0"/>
              <a:pPr/>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6F919-A105-4252-9DC9-7ACE35A27D2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3FA190-D8C8-44B8-919B-15DDCCF11BD6}" type="datetimeFigureOut">
              <a:rPr lang="en-US" smtClean="0"/>
              <a:pPr/>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6F919-A105-4252-9DC9-7ACE35A27D2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FA190-D8C8-44B8-919B-15DDCCF11BD6}" type="datetimeFigureOut">
              <a:rPr lang="en-US" smtClean="0"/>
              <a:pPr/>
              <a:t>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56F919-A105-4252-9DC9-7ACE35A27D2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nasa.gov/centers/goddard/universe/black_hole_sound.html"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www.nasa.gov/mission_pages/rbsp/news/emfisis-chorus.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en.wikipedia.org/wiki/Space"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en.wikipedia.org/wiki/Matter"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9231main_image_1004_946-710.jpg"/>
          <p:cNvPicPr>
            <a:picLocks noChangeAspect="1"/>
          </p:cNvPicPr>
          <p:nvPr/>
        </p:nvPicPr>
        <p:blipFill>
          <a:blip r:embed="rId2" cstate="print"/>
          <a:stretch>
            <a:fillRect/>
          </a:stretch>
        </p:blipFill>
        <p:spPr>
          <a:xfrm>
            <a:off x="0" y="0"/>
            <a:ext cx="9144000" cy="6858000"/>
          </a:xfrm>
          <a:prstGeom prst="rect">
            <a:avLst/>
          </a:prstGeom>
        </p:spPr>
      </p:pic>
      <p:sp>
        <p:nvSpPr>
          <p:cNvPr id="4" name="TextBox 3"/>
          <p:cNvSpPr txBox="1"/>
          <p:nvPr/>
        </p:nvSpPr>
        <p:spPr>
          <a:xfrm>
            <a:off x="0" y="762000"/>
            <a:ext cx="9144000" cy="2862322"/>
          </a:xfrm>
          <a:prstGeom prst="rect">
            <a:avLst/>
          </a:prstGeom>
          <a:noFill/>
        </p:spPr>
        <p:txBody>
          <a:bodyPr wrap="square" rtlCol="0">
            <a:spAutoFit/>
          </a:bodyPr>
          <a:lstStyle/>
          <a:p>
            <a:pPr algn="ctr">
              <a:buFontTx/>
              <a:buChar char="-"/>
            </a:pPr>
            <a:r>
              <a:rPr lang="en-US" sz="6000" dirty="0" smtClean="0">
                <a:solidFill>
                  <a:schemeClr val="bg1"/>
                </a:solidFill>
                <a:latin typeface="Aharoni" pitchFamily="2" charset="-79"/>
                <a:cs typeface="Aharoni" pitchFamily="2" charset="-79"/>
              </a:rPr>
              <a:t>Science and the Bible –</a:t>
            </a:r>
          </a:p>
          <a:p>
            <a:pPr algn="ctr"/>
            <a:r>
              <a:rPr lang="en-US" sz="6000" i="1" dirty="0" smtClean="0">
                <a:solidFill>
                  <a:schemeClr val="bg1"/>
                </a:solidFill>
                <a:latin typeface="Aharoni" pitchFamily="2" charset="-79"/>
                <a:cs typeface="Aharoni" pitchFamily="2" charset="-79"/>
              </a:rPr>
              <a:t>Perfect Together </a:t>
            </a:r>
          </a:p>
          <a:p>
            <a:pPr algn="ctr"/>
            <a:endParaRPr lang="en-US" sz="6000" dirty="0">
              <a:solidFill>
                <a:schemeClr val="bg1"/>
              </a:solidFill>
              <a:latin typeface="Aharoni" pitchFamily="2" charset="-79"/>
              <a:cs typeface="Aharoni" pitchFamily="2" charset="-79"/>
            </a:endParaRPr>
          </a:p>
        </p:txBody>
      </p:sp>
      <p:pic>
        <p:nvPicPr>
          <p:cNvPr id="56322" name="Picture 2" descr="Science kid"/>
          <p:cNvPicPr>
            <a:picLocks noChangeAspect="1" noChangeArrowheads="1"/>
          </p:cNvPicPr>
          <p:nvPr/>
        </p:nvPicPr>
        <p:blipFill>
          <a:blip r:embed="rId3"/>
          <a:srcRect/>
          <a:stretch>
            <a:fillRect/>
          </a:stretch>
        </p:blipFill>
        <p:spPr bwMode="auto">
          <a:xfrm>
            <a:off x="685800" y="2667000"/>
            <a:ext cx="3352800" cy="3810000"/>
          </a:xfrm>
          <a:prstGeom prst="rect">
            <a:avLst/>
          </a:prstGeom>
          <a:noFill/>
        </p:spPr>
      </p:pic>
      <p:sp>
        <p:nvSpPr>
          <p:cNvPr id="8" name="Plus 7"/>
          <p:cNvSpPr/>
          <p:nvPr/>
        </p:nvSpPr>
        <p:spPr>
          <a:xfrm>
            <a:off x="4191000" y="3886200"/>
            <a:ext cx="914400" cy="914400"/>
          </a:xfrm>
          <a:prstGeom prst="mathPl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330" name="Picture 10" descr="Prayer book"/>
          <p:cNvPicPr>
            <a:picLocks noChangeAspect="1" noChangeArrowheads="1"/>
          </p:cNvPicPr>
          <p:nvPr/>
        </p:nvPicPr>
        <p:blipFill>
          <a:blip r:embed="rId4"/>
          <a:srcRect/>
          <a:stretch>
            <a:fillRect/>
          </a:stretch>
        </p:blipFill>
        <p:spPr bwMode="auto">
          <a:xfrm>
            <a:off x="5334000" y="3048000"/>
            <a:ext cx="3619500" cy="324802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9231main_image_1004_946-710.jpg"/>
          <p:cNvPicPr>
            <a:picLocks noChangeAspect="1"/>
          </p:cNvPicPr>
          <p:nvPr/>
        </p:nvPicPr>
        <p:blipFill>
          <a:blip r:embed="rId2" cstate="print"/>
          <a:stretch>
            <a:fillRect/>
          </a:stretch>
        </p:blipFill>
        <p:spPr>
          <a:xfrm>
            <a:off x="0" y="0"/>
            <a:ext cx="9144000" cy="6857999"/>
          </a:xfrm>
          <a:prstGeom prst="rect">
            <a:avLst/>
          </a:prstGeom>
        </p:spPr>
      </p:pic>
      <p:sp>
        <p:nvSpPr>
          <p:cNvPr id="4" name="Rectangle 3"/>
          <p:cNvSpPr/>
          <p:nvPr/>
        </p:nvSpPr>
        <p:spPr>
          <a:xfrm>
            <a:off x="533400" y="1524000"/>
            <a:ext cx="8077200" cy="1200329"/>
          </a:xfrm>
          <a:prstGeom prst="rect">
            <a:avLst/>
          </a:prstGeom>
        </p:spPr>
        <p:txBody>
          <a:bodyPr wrap="square">
            <a:spAutoFit/>
          </a:bodyPr>
          <a:lstStyle/>
          <a:p>
            <a:pPr algn="ctr"/>
            <a:endParaRPr lang="en-US" sz="7200" dirty="0"/>
          </a:p>
        </p:txBody>
      </p:sp>
      <p:sp>
        <p:nvSpPr>
          <p:cNvPr id="6" name="TextBox 5"/>
          <p:cNvSpPr txBox="1"/>
          <p:nvPr/>
        </p:nvSpPr>
        <p:spPr>
          <a:xfrm>
            <a:off x="0" y="0"/>
            <a:ext cx="9144000" cy="7478970"/>
          </a:xfrm>
          <a:prstGeom prst="rect">
            <a:avLst/>
          </a:prstGeom>
          <a:noFill/>
        </p:spPr>
        <p:txBody>
          <a:bodyPr wrap="square" rtlCol="0">
            <a:spAutoFit/>
          </a:bodyPr>
          <a:lstStyle/>
          <a:p>
            <a:pPr algn="ctr"/>
            <a:r>
              <a:rPr lang="en-US" sz="4800" b="1" dirty="0" smtClean="0">
                <a:ln w="12700">
                  <a:solidFill>
                    <a:srgbClr val="FFC000"/>
                  </a:solidFill>
                </a:ln>
                <a:solidFill>
                  <a:schemeClr val="bg1"/>
                </a:solidFill>
                <a:latin typeface="Aharoni" pitchFamily="2" charset="-79"/>
                <a:cs typeface="Aharoni" pitchFamily="2" charset="-79"/>
              </a:rPr>
              <a:t>Darwin predicted:</a:t>
            </a:r>
          </a:p>
          <a:p>
            <a:pPr algn="ctr"/>
            <a:r>
              <a:rPr lang="en-US" sz="4400" b="1" u="sng" dirty="0" smtClean="0">
                <a:ln w="28575">
                  <a:solidFill>
                    <a:srgbClr val="FFC000"/>
                  </a:solidFill>
                </a:ln>
                <a:solidFill>
                  <a:schemeClr val="bg1"/>
                </a:solidFill>
                <a:latin typeface="Aharoni" pitchFamily="2" charset="-79"/>
                <a:cs typeface="Aharoni" pitchFamily="2" charset="-79"/>
              </a:rPr>
              <a:t>“If </a:t>
            </a:r>
            <a:r>
              <a:rPr lang="en-US" sz="3600" b="1" dirty="0" smtClean="0">
                <a:solidFill>
                  <a:schemeClr val="bg1"/>
                </a:solidFill>
                <a:latin typeface="Aharoni" pitchFamily="2" charset="-79"/>
                <a:cs typeface="Aharoni" pitchFamily="2" charset="-79"/>
              </a:rPr>
              <a:t>my theory be true, </a:t>
            </a:r>
            <a:r>
              <a:rPr lang="en-US" sz="3600" b="1" dirty="0" smtClean="0">
                <a:ln w="28575">
                  <a:solidFill>
                    <a:srgbClr val="FF0000"/>
                  </a:solidFill>
                </a:ln>
                <a:solidFill>
                  <a:schemeClr val="bg1"/>
                </a:solidFill>
                <a:latin typeface="Aharoni" pitchFamily="2" charset="-79"/>
                <a:cs typeface="Aharoni" pitchFamily="2" charset="-79"/>
              </a:rPr>
              <a:t>numberless</a:t>
            </a:r>
            <a:r>
              <a:rPr lang="en-US" sz="3600" b="1" dirty="0" smtClean="0">
                <a:solidFill>
                  <a:schemeClr val="bg1"/>
                </a:solidFill>
                <a:latin typeface="Aharoni" pitchFamily="2" charset="-79"/>
                <a:cs typeface="Aharoni" pitchFamily="2" charset="-79"/>
              </a:rPr>
              <a:t> varieties, linking closely together all the species of the same group, </a:t>
            </a:r>
            <a:r>
              <a:rPr lang="en-US" sz="3600" b="1" dirty="0" smtClean="0">
                <a:ln w="28575">
                  <a:solidFill>
                    <a:srgbClr val="FFC000"/>
                  </a:solidFill>
                </a:ln>
                <a:solidFill>
                  <a:schemeClr val="bg1"/>
                </a:solidFill>
                <a:latin typeface="Aharoni" pitchFamily="2" charset="-79"/>
                <a:cs typeface="Aharoni" pitchFamily="2" charset="-79"/>
              </a:rPr>
              <a:t>must assuredly have existed…</a:t>
            </a:r>
          </a:p>
          <a:p>
            <a:pPr algn="ctr"/>
            <a:r>
              <a:rPr lang="en-US" sz="3600" b="1" dirty="0" smtClean="0">
                <a:solidFill>
                  <a:schemeClr val="bg1"/>
                </a:solidFill>
                <a:latin typeface="Aharoni" pitchFamily="2" charset="-79"/>
                <a:cs typeface="Aharoni" pitchFamily="2" charset="-79"/>
              </a:rPr>
              <a:t>“The number of intermediate and transitional links between all living and extinct species, </a:t>
            </a:r>
            <a:r>
              <a:rPr lang="en-US" sz="3600" b="1" dirty="0" smtClean="0">
                <a:ln w="28575">
                  <a:solidFill>
                    <a:srgbClr val="FFC000"/>
                  </a:solidFill>
                </a:ln>
                <a:solidFill>
                  <a:schemeClr val="bg1"/>
                </a:solidFill>
                <a:latin typeface="Aharoni" pitchFamily="2" charset="-79"/>
                <a:cs typeface="Aharoni" pitchFamily="2" charset="-79"/>
              </a:rPr>
              <a:t>must have been inconceivably great…</a:t>
            </a:r>
          </a:p>
          <a:p>
            <a:pPr algn="ctr"/>
            <a:r>
              <a:rPr lang="en-US" sz="3600" b="1" dirty="0" smtClean="0">
                <a:solidFill>
                  <a:schemeClr val="bg1"/>
                </a:solidFill>
                <a:latin typeface="Aharoni" pitchFamily="2" charset="-79"/>
                <a:cs typeface="Aharoni" pitchFamily="2" charset="-79"/>
              </a:rPr>
              <a:t>“An </a:t>
            </a:r>
            <a:r>
              <a:rPr lang="en-US" sz="3600" b="1" dirty="0" smtClean="0">
                <a:ln w="28575">
                  <a:solidFill>
                    <a:srgbClr val="FFC000"/>
                  </a:solidFill>
                </a:ln>
                <a:solidFill>
                  <a:schemeClr val="bg1"/>
                </a:solidFill>
                <a:latin typeface="Aharoni" pitchFamily="2" charset="-79"/>
                <a:cs typeface="Aharoni" pitchFamily="2" charset="-79"/>
              </a:rPr>
              <a:t>interminable number </a:t>
            </a:r>
            <a:r>
              <a:rPr lang="en-US" sz="3600" b="1" dirty="0" smtClean="0">
                <a:solidFill>
                  <a:schemeClr val="bg1"/>
                </a:solidFill>
                <a:latin typeface="Aharoni" pitchFamily="2" charset="-79"/>
                <a:cs typeface="Aharoni" pitchFamily="2" charset="-79"/>
              </a:rPr>
              <a:t>of intermediate forms must have existed…”</a:t>
            </a:r>
          </a:p>
          <a:p>
            <a:pPr algn="ctr"/>
            <a:r>
              <a:rPr lang="en-US" sz="2800" b="1" dirty="0" smtClean="0">
                <a:ln>
                  <a:solidFill>
                    <a:srgbClr val="FFC000"/>
                  </a:solidFill>
                </a:ln>
                <a:solidFill>
                  <a:schemeClr val="bg1"/>
                </a:solidFill>
                <a:latin typeface="Aharoni" pitchFamily="2" charset="-79"/>
                <a:cs typeface="Aharoni" pitchFamily="2" charset="-79"/>
              </a:rPr>
              <a:t>Origin of Species, 6</a:t>
            </a:r>
            <a:r>
              <a:rPr lang="en-US" sz="2800" b="1" baseline="30000" dirty="0" smtClean="0">
                <a:ln>
                  <a:solidFill>
                    <a:srgbClr val="FFC000"/>
                  </a:solidFill>
                </a:ln>
                <a:solidFill>
                  <a:schemeClr val="bg1"/>
                </a:solidFill>
                <a:latin typeface="Aharoni" pitchFamily="2" charset="-79"/>
                <a:cs typeface="Aharoni" pitchFamily="2" charset="-79"/>
              </a:rPr>
              <a:t>th</a:t>
            </a:r>
            <a:r>
              <a:rPr lang="en-US" sz="2800" b="1" dirty="0" smtClean="0">
                <a:ln>
                  <a:solidFill>
                    <a:srgbClr val="FFC000"/>
                  </a:solidFill>
                </a:ln>
                <a:solidFill>
                  <a:schemeClr val="bg1"/>
                </a:solidFill>
                <a:latin typeface="Aharoni" pitchFamily="2" charset="-79"/>
                <a:cs typeface="Aharoni" pitchFamily="2" charset="-79"/>
              </a:rPr>
              <a:t> edition, chapters 6, 10, 15</a:t>
            </a:r>
          </a:p>
          <a:p>
            <a:pPr algn="ctr"/>
            <a:endParaRPr lang="en-US" sz="3200" b="1" dirty="0">
              <a:solidFill>
                <a:schemeClr val="bg1"/>
              </a:solidFill>
              <a:latin typeface="Aharoni" pitchFamily="2" charset="-79"/>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aphicFrame>
        <p:nvGraphicFramePr>
          <p:cNvPr id="98306" name="Object 2"/>
          <p:cNvGraphicFramePr>
            <a:graphicFrameLocks noChangeAspect="1"/>
          </p:cNvGraphicFramePr>
          <p:nvPr/>
        </p:nvGraphicFramePr>
        <p:xfrm>
          <a:off x="457200" y="685800"/>
          <a:ext cx="5638800" cy="5167313"/>
        </p:xfrm>
        <a:graphic>
          <a:graphicData uri="http://schemas.openxmlformats.org/presentationml/2006/ole">
            <p:oleObj spid="_x0000_s98306" name="Acrobat Document" r:id="rId3" imgW="4914735" imgH="4695680" progId="AcroExch.Document.DC">
              <p:embed/>
            </p:oleObj>
          </a:graphicData>
        </a:graphic>
      </p:graphicFrame>
      <p:sp>
        <p:nvSpPr>
          <p:cNvPr id="3" name="TextBox 2"/>
          <p:cNvSpPr txBox="1"/>
          <p:nvPr/>
        </p:nvSpPr>
        <p:spPr>
          <a:xfrm>
            <a:off x="6172200" y="685800"/>
            <a:ext cx="2743200" cy="5016758"/>
          </a:xfrm>
          <a:prstGeom prst="rect">
            <a:avLst/>
          </a:prstGeom>
          <a:noFill/>
        </p:spPr>
        <p:txBody>
          <a:bodyPr wrap="square" rtlCol="0">
            <a:spAutoFit/>
          </a:bodyPr>
          <a:lstStyle/>
          <a:p>
            <a:pPr algn="ctr"/>
            <a:r>
              <a:rPr lang="en-US" sz="3200" dirty="0" smtClean="0">
                <a:solidFill>
                  <a:schemeClr val="bg1"/>
                </a:solidFill>
                <a:latin typeface="Aharoni" pitchFamily="2" charset="-79"/>
                <a:cs typeface="Aharoni" pitchFamily="2" charset="-79"/>
              </a:rPr>
              <a:t>One of the many tree of life possibilities based on Darwin’s predictions that evolutionists propose.</a:t>
            </a:r>
            <a:endParaRPr lang="en-US" sz="3200" dirty="0">
              <a:solidFill>
                <a:schemeClr val="bg1"/>
              </a:solidFill>
              <a:latin typeface="Aharoni" pitchFamily="2" charset="-79"/>
              <a:cs typeface="Aharoni" pitchFamily="2" charset="-79"/>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9231main_image_1004_946-710.jpg"/>
          <p:cNvPicPr>
            <a:picLocks noChangeAspect="1"/>
          </p:cNvPicPr>
          <p:nvPr/>
        </p:nvPicPr>
        <p:blipFill>
          <a:blip r:embed="rId2" cstate="print"/>
          <a:stretch>
            <a:fillRect/>
          </a:stretch>
        </p:blipFill>
        <p:spPr>
          <a:xfrm>
            <a:off x="0" y="0"/>
            <a:ext cx="9144000" cy="6858000"/>
          </a:xfrm>
          <a:prstGeom prst="rect">
            <a:avLst/>
          </a:prstGeom>
        </p:spPr>
      </p:pic>
      <p:sp>
        <p:nvSpPr>
          <p:cNvPr id="4" name="Rectangle 3"/>
          <p:cNvSpPr/>
          <p:nvPr/>
        </p:nvSpPr>
        <p:spPr>
          <a:xfrm>
            <a:off x="533400" y="1524000"/>
            <a:ext cx="8077200" cy="1200329"/>
          </a:xfrm>
          <a:prstGeom prst="rect">
            <a:avLst/>
          </a:prstGeom>
        </p:spPr>
        <p:txBody>
          <a:bodyPr wrap="square">
            <a:spAutoFit/>
          </a:bodyPr>
          <a:lstStyle/>
          <a:p>
            <a:pPr algn="ctr"/>
            <a:endParaRPr lang="en-US" sz="7200" dirty="0"/>
          </a:p>
        </p:txBody>
      </p:sp>
      <p:sp>
        <p:nvSpPr>
          <p:cNvPr id="6" name="TextBox 5"/>
          <p:cNvSpPr txBox="1"/>
          <p:nvPr/>
        </p:nvSpPr>
        <p:spPr>
          <a:xfrm>
            <a:off x="0" y="0"/>
            <a:ext cx="9144000" cy="1077218"/>
          </a:xfrm>
          <a:prstGeom prst="rect">
            <a:avLst/>
          </a:prstGeom>
          <a:noFill/>
        </p:spPr>
        <p:txBody>
          <a:bodyPr wrap="square" rtlCol="0">
            <a:spAutoFit/>
          </a:bodyPr>
          <a:lstStyle/>
          <a:p>
            <a:pPr algn="ctr"/>
            <a:endParaRPr lang="en-US" sz="3200" b="1" dirty="0" smtClean="0">
              <a:ln>
                <a:solidFill>
                  <a:srgbClr val="FFC000"/>
                </a:solidFill>
              </a:ln>
              <a:solidFill>
                <a:schemeClr val="bg1"/>
              </a:solidFill>
              <a:latin typeface="Aharoni" pitchFamily="2" charset="-79"/>
              <a:cs typeface="Aharoni" pitchFamily="2" charset="-79"/>
            </a:endParaRPr>
          </a:p>
          <a:p>
            <a:pPr algn="ctr"/>
            <a:endParaRPr lang="en-US" sz="3200" b="1" dirty="0">
              <a:solidFill>
                <a:schemeClr val="bg1"/>
              </a:solidFill>
              <a:latin typeface="Aharoni" pitchFamily="2" charset="-79"/>
              <a:cs typeface="Aharoni" pitchFamily="2" charset="-79"/>
            </a:endParaRPr>
          </a:p>
        </p:txBody>
      </p:sp>
      <p:sp>
        <p:nvSpPr>
          <p:cNvPr id="7" name="TextBox 6"/>
          <p:cNvSpPr txBox="1"/>
          <p:nvPr/>
        </p:nvSpPr>
        <p:spPr>
          <a:xfrm>
            <a:off x="0" y="609600"/>
            <a:ext cx="9144000" cy="5632311"/>
          </a:xfrm>
          <a:prstGeom prst="rect">
            <a:avLst/>
          </a:prstGeom>
          <a:noFill/>
        </p:spPr>
        <p:txBody>
          <a:bodyPr wrap="square" rtlCol="0">
            <a:spAutoFit/>
          </a:bodyPr>
          <a:lstStyle/>
          <a:p>
            <a:pPr algn="ctr"/>
            <a:r>
              <a:rPr lang="en-US" sz="4000" dirty="0" smtClean="0">
                <a:solidFill>
                  <a:schemeClr val="bg1"/>
                </a:solidFill>
                <a:latin typeface="Aharoni" pitchFamily="2" charset="-79"/>
                <a:cs typeface="Aharoni" pitchFamily="2" charset="-79"/>
              </a:rPr>
              <a:t>Genesis 1:24, 25  (The 6</a:t>
            </a:r>
            <a:r>
              <a:rPr lang="en-US" sz="4000" baseline="30000" dirty="0" smtClean="0">
                <a:solidFill>
                  <a:schemeClr val="bg1"/>
                </a:solidFill>
                <a:latin typeface="Aharoni" pitchFamily="2" charset="-79"/>
                <a:cs typeface="Aharoni" pitchFamily="2" charset="-79"/>
              </a:rPr>
              <a:t>th</a:t>
            </a:r>
            <a:r>
              <a:rPr lang="en-US" sz="4000" dirty="0" smtClean="0">
                <a:solidFill>
                  <a:schemeClr val="bg1"/>
                </a:solidFill>
                <a:latin typeface="Aharoni" pitchFamily="2" charset="-79"/>
                <a:cs typeface="Aharoni" pitchFamily="2" charset="-79"/>
              </a:rPr>
              <a:t> Day of Creation)</a:t>
            </a:r>
          </a:p>
          <a:p>
            <a:pPr algn="ctr"/>
            <a:r>
              <a:rPr lang="en-US" sz="4000" dirty="0" smtClean="0">
                <a:solidFill>
                  <a:schemeClr val="bg1"/>
                </a:solidFill>
                <a:latin typeface="Aharoni" pitchFamily="2" charset="-79"/>
                <a:cs typeface="Aharoni" pitchFamily="2" charset="-79"/>
              </a:rPr>
              <a:t>“And God said, ‘Let the land produce living creatures </a:t>
            </a:r>
            <a:r>
              <a:rPr lang="en-US" sz="4000" dirty="0" smtClean="0">
                <a:ln w="28575">
                  <a:solidFill>
                    <a:srgbClr val="FFC000"/>
                  </a:solidFill>
                </a:ln>
                <a:solidFill>
                  <a:schemeClr val="bg1"/>
                </a:solidFill>
                <a:latin typeface="Aharoni" pitchFamily="2" charset="-79"/>
                <a:cs typeface="Aharoni" pitchFamily="2" charset="-79"/>
              </a:rPr>
              <a:t>according to their kinds</a:t>
            </a:r>
            <a:r>
              <a:rPr lang="en-US" sz="4000" dirty="0" smtClean="0">
                <a:ln>
                  <a:solidFill>
                    <a:srgbClr val="FFC000"/>
                  </a:solidFill>
                </a:ln>
                <a:solidFill>
                  <a:schemeClr val="bg1"/>
                </a:solidFill>
                <a:latin typeface="Aharoni" pitchFamily="2" charset="-79"/>
                <a:cs typeface="Aharoni" pitchFamily="2" charset="-79"/>
              </a:rPr>
              <a:t>:</a:t>
            </a:r>
            <a:r>
              <a:rPr lang="en-US" sz="4000" dirty="0" smtClean="0">
                <a:solidFill>
                  <a:schemeClr val="bg1"/>
                </a:solidFill>
                <a:latin typeface="Aharoni" pitchFamily="2" charset="-79"/>
                <a:cs typeface="Aharoni" pitchFamily="2" charset="-79"/>
              </a:rPr>
              <a:t> livestock, creatures that move along the ground, and wild animals </a:t>
            </a:r>
            <a:r>
              <a:rPr lang="en-US" sz="4000" dirty="0" smtClean="0">
                <a:ln w="28575">
                  <a:solidFill>
                    <a:srgbClr val="FFC000"/>
                  </a:solidFill>
                </a:ln>
                <a:solidFill>
                  <a:schemeClr val="bg1"/>
                </a:solidFill>
                <a:latin typeface="Aharoni" pitchFamily="2" charset="-79"/>
                <a:cs typeface="Aharoni" pitchFamily="2" charset="-79"/>
              </a:rPr>
              <a:t>according to its kind</a:t>
            </a:r>
            <a:r>
              <a:rPr lang="en-US" sz="4000" dirty="0" smtClean="0">
                <a:solidFill>
                  <a:schemeClr val="bg1"/>
                </a:solidFill>
                <a:latin typeface="Aharoni" pitchFamily="2" charset="-79"/>
                <a:cs typeface="Aharoni" pitchFamily="2" charset="-79"/>
              </a:rPr>
              <a:t>.’ And it was so.  God made the wild animals according to their kinds…”</a:t>
            </a:r>
            <a:endParaRPr lang="en-US" sz="4000" dirty="0">
              <a:solidFill>
                <a:schemeClr val="bg1"/>
              </a:solidFill>
              <a:latin typeface="Aharoni" pitchFamily="2" charset="-79"/>
              <a:cs typeface="Aharoni" pitchFamily="2" charset="-79"/>
            </a:endParaRPr>
          </a:p>
        </p:txBody>
      </p:sp>
    </p:spTree>
  </p:cSld>
  <p:clrMapOvr>
    <a:masterClrMapping/>
  </p:clrMapOvr>
  <p:transition spd="slow">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658" name="Object 2"/>
          <p:cNvGraphicFramePr>
            <a:graphicFrameLocks noChangeAspect="1"/>
          </p:cNvGraphicFramePr>
          <p:nvPr/>
        </p:nvGraphicFramePr>
        <p:xfrm>
          <a:off x="228600" y="228600"/>
          <a:ext cx="8610600" cy="6477000"/>
        </p:xfrm>
        <a:graphic>
          <a:graphicData uri="http://schemas.openxmlformats.org/presentationml/2006/ole">
            <p:oleObj spid="_x0000_s70658" name="Document" r:id="rId3" imgW="10225499" imgH="6487816" progId="Word.Document.12">
              <p:embed/>
            </p:oleObj>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9231main_image_1004_946-710.jpg"/>
          <p:cNvPicPr>
            <a:picLocks noChangeAspect="1"/>
          </p:cNvPicPr>
          <p:nvPr/>
        </p:nvPicPr>
        <p:blipFill>
          <a:blip r:embed="rId2" cstate="print"/>
          <a:stretch>
            <a:fillRect/>
          </a:stretch>
        </p:blipFill>
        <p:spPr>
          <a:xfrm>
            <a:off x="0" y="1"/>
            <a:ext cx="9144000" cy="6857999"/>
          </a:xfrm>
          <a:prstGeom prst="rect">
            <a:avLst/>
          </a:prstGeom>
        </p:spPr>
      </p:pic>
      <p:sp>
        <p:nvSpPr>
          <p:cNvPr id="4" name="Rectangle 3"/>
          <p:cNvSpPr/>
          <p:nvPr/>
        </p:nvSpPr>
        <p:spPr>
          <a:xfrm>
            <a:off x="533400" y="1524000"/>
            <a:ext cx="8077200" cy="1200329"/>
          </a:xfrm>
          <a:prstGeom prst="rect">
            <a:avLst/>
          </a:prstGeom>
        </p:spPr>
        <p:txBody>
          <a:bodyPr wrap="square">
            <a:spAutoFit/>
          </a:bodyPr>
          <a:lstStyle/>
          <a:p>
            <a:pPr algn="ctr"/>
            <a:endParaRPr lang="en-US" sz="7200" dirty="0"/>
          </a:p>
        </p:txBody>
      </p:sp>
      <p:sp>
        <p:nvSpPr>
          <p:cNvPr id="5" name="TextBox 4"/>
          <p:cNvSpPr txBox="1"/>
          <p:nvPr/>
        </p:nvSpPr>
        <p:spPr>
          <a:xfrm>
            <a:off x="3505200" y="0"/>
            <a:ext cx="5638800" cy="6093976"/>
          </a:xfrm>
          <a:prstGeom prst="rect">
            <a:avLst/>
          </a:prstGeom>
          <a:noFill/>
        </p:spPr>
        <p:txBody>
          <a:bodyPr wrap="square" rtlCol="0">
            <a:spAutoFit/>
          </a:bodyPr>
          <a:lstStyle/>
          <a:p>
            <a:endParaRPr lang="en-US" sz="6000" dirty="0" smtClean="0">
              <a:solidFill>
                <a:schemeClr val="bg1"/>
              </a:solidFill>
              <a:latin typeface="Aharoni" pitchFamily="2" charset="-79"/>
              <a:cs typeface="Aharoni" pitchFamily="2" charset="-79"/>
            </a:endParaRPr>
          </a:p>
          <a:p>
            <a:pPr algn="ctr"/>
            <a:r>
              <a:rPr lang="en-US" sz="5400" dirty="0" smtClean="0">
                <a:solidFill>
                  <a:schemeClr val="bg1"/>
                </a:solidFill>
                <a:latin typeface="Aharoni" pitchFamily="2" charset="-79"/>
                <a:cs typeface="Aharoni" pitchFamily="2" charset="-79"/>
              </a:rPr>
              <a:t>DNA and RNAI confirms Genesis that all animals reproduce after their</a:t>
            </a:r>
          </a:p>
          <a:p>
            <a:pPr algn="ctr"/>
            <a:endParaRPr lang="en-US" sz="6000" dirty="0">
              <a:solidFill>
                <a:schemeClr val="bg1"/>
              </a:solidFill>
              <a:latin typeface="Aharoni" pitchFamily="2" charset="-79"/>
              <a:cs typeface="Aharoni" pitchFamily="2" charset="-79"/>
            </a:endParaRPr>
          </a:p>
        </p:txBody>
      </p:sp>
      <p:sp>
        <p:nvSpPr>
          <p:cNvPr id="8" name="Rectangle 7"/>
          <p:cNvSpPr/>
          <p:nvPr/>
        </p:nvSpPr>
        <p:spPr>
          <a:xfrm>
            <a:off x="4648200" y="5257800"/>
            <a:ext cx="3082896" cy="830997"/>
          </a:xfrm>
          <a:prstGeom prst="rect">
            <a:avLst/>
          </a:prstGeom>
        </p:spPr>
        <p:txBody>
          <a:bodyPr wrap="none">
            <a:spAutoFit/>
          </a:bodyPr>
          <a:lstStyle/>
          <a:p>
            <a:pPr algn="ctr"/>
            <a:r>
              <a:rPr lang="en-US" sz="4800" u="sng" dirty="0" smtClean="0">
                <a:ln w="28575">
                  <a:solidFill>
                    <a:srgbClr val="FFC000"/>
                  </a:solidFill>
                </a:ln>
                <a:solidFill>
                  <a:schemeClr val="bg1"/>
                </a:solidFill>
                <a:latin typeface="Aharoni" pitchFamily="2" charset="-79"/>
                <a:cs typeface="Aharoni" pitchFamily="2" charset="-79"/>
              </a:rPr>
              <a:t>own kind</a:t>
            </a:r>
            <a:r>
              <a:rPr lang="en-US" sz="4800" dirty="0" smtClean="0">
                <a:solidFill>
                  <a:schemeClr val="bg1"/>
                </a:solidFill>
                <a:latin typeface="Aharoni" pitchFamily="2" charset="-79"/>
                <a:cs typeface="Aharoni" pitchFamily="2" charset="-79"/>
              </a:rPr>
              <a:t>.</a:t>
            </a:r>
            <a:endParaRPr lang="en-US" sz="4800" dirty="0"/>
          </a:p>
        </p:txBody>
      </p:sp>
      <p:pic>
        <p:nvPicPr>
          <p:cNvPr id="164866" name="Picture 2" descr="Cartoon chicken and chicks vector illustration"/>
          <p:cNvPicPr>
            <a:picLocks noChangeAspect="1" noChangeArrowheads="1"/>
          </p:cNvPicPr>
          <p:nvPr/>
        </p:nvPicPr>
        <p:blipFill>
          <a:blip r:embed="rId3"/>
          <a:srcRect/>
          <a:stretch>
            <a:fillRect/>
          </a:stretch>
        </p:blipFill>
        <p:spPr bwMode="auto">
          <a:xfrm>
            <a:off x="304800" y="609600"/>
            <a:ext cx="3352800" cy="4762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10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9231main_image_1004_946-710.jpg"/>
          <p:cNvPicPr>
            <a:picLocks noChangeAspect="1"/>
          </p:cNvPicPr>
          <p:nvPr/>
        </p:nvPicPr>
        <p:blipFill>
          <a:blip r:embed="rId2" cstate="print"/>
          <a:stretch>
            <a:fillRect/>
          </a:stretch>
        </p:blipFill>
        <p:spPr>
          <a:xfrm>
            <a:off x="0" y="0"/>
            <a:ext cx="9144000" cy="6858000"/>
          </a:xfrm>
          <a:prstGeom prst="rect">
            <a:avLst/>
          </a:prstGeom>
        </p:spPr>
      </p:pic>
      <p:sp>
        <p:nvSpPr>
          <p:cNvPr id="4" name="Rectangle 3"/>
          <p:cNvSpPr/>
          <p:nvPr/>
        </p:nvSpPr>
        <p:spPr>
          <a:xfrm>
            <a:off x="533400" y="1524000"/>
            <a:ext cx="8077200" cy="1200329"/>
          </a:xfrm>
          <a:prstGeom prst="rect">
            <a:avLst/>
          </a:prstGeom>
        </p:spPr>
        <p:txBody>
          <a:bodyPr wrap="square">
            <a:spAutoFit/>
          </a:bodyPr>
          <a:lstStyle/>
          <a:p>
            <a:pPr algn="ctr"/>
            <a:endParaRPr lang="en-US" sz="7200" dirty="0"/>
          </a:p>
        </p:txBody>
      </p:sp>
      <p:sp>
        <p:nvSpPr>
          <p:cNvPr id="5" name="TextBox 4"/>
          <p:cNvSpPr txBox="1"/>
          <p:nvPr/>
        </p:nvSpPr>
        <p:spPr>
          <a:xfrm>
            <a:off x="0" y="990600"/>
            <a:ext cx="9144000" cy="646331"/>
          </a:xfrm>
          <a:prstGeom prst="rect">
            <a:avLst/>
          </a:prstGeom>
          <a:noFill/>
        </p:spPr>
        <p:txBody>
          <a:bodyPr wrap="square" rtlCol="0">
            <a:spAutoFit/>
          </a:bodyPr>
          <a:lstStyle/>
          <a:p>
            <a:pPr algn="ctr"/>
            <a:r>
              <a:rPr lang="en-US" sz="3600" dirty="0" smtClean="0">
                <a:ln>
                  <a:solidFill>
                    <a:srgbClr val="FFC000"/>
                  </a:solidFill>
                </a:ln>
                <a:solidFill>
                  <a:schemeClr val="bg1"/>
                </a:solidFill>
                <a:latin typeface="Aharoni" pitchFamily="2" charset="-79"/>
                <a:cs typeface="Aharoni" pitchFamily="2" charset="-79"/>
              </a:rPr>
              <a:t>The 2</a:t>
            </a:r>
            <a:r>
              <a:rPr lang="en-US" sz="3600" baseline="30000" dirty="0" smtClean="0">
                <a:ln>
                  <a:solidFill>
                    <a:srgbClr val="FFC000"/>
                  </a:solidFill>
                </a:ln>
                <a:solidFill>
                  <a:schemeClr val="bg1"/>
                </a:solidFill>
                <a:latin typeface="Aharoni" pitchFamily="2" charset="-79"/>
                <a:cs typeface="Aharoni" pitchFamily="2" charset="-79"/>
              </a:rPr>
              <a:t>nd</a:t>
            </a:r>
            <a:r>
              <a:rPr lang="en-US" sz="3600" dirty="0" smtClean="0">
                <a:ln>
                  <a:solidFill>
                    <a:srgbClr val="FFC000"/>
                  </a:solidFill>
                </a:ln>
                <a:solidFill>
                  <a:schemeClr val="bg1"/>
                </a:solidFill>
                <a:latin typeface="Aharoni" pitchFamily="2" charset="-79"/>
                <a:cs typeface="Aharoni" pitchFamily="2" charset="-79"/>
              </a:rPr>
              <a:t> Law of Thermodynamics states:</a:t>
            </a:r>
            <a:endParaRPr lang="en-US" sz="3600" dirty="0">
              <a:ln>
                <a:solidFill>
                  <a:srgbClr val="FFC000"/>
                </a:solidFill>
              </a:ln>
              <a:solidFill>
                <a:schemeClr val="bg1"/>
              </a:solidFill>
              <a:latin typeface="Aharoni" pitchFamily="2" charset="-79"/>
              <a:cs typeface="Aharoni" pitchFamily="2" charset="-79"/>
            </a:endParaRPr>
          </a:p>
        </p:txBody>
      </p:sp>
      <p:sp>
        <p:nvSpPr>
          <p:cNvPr id="6" name="TextBox 5"/>
          <p:cNvSpPr txBox="1"/>
          <p:nvPr/>
        </p:nvSpPr>
        <p:spPr>
          <a:xfrm>
            <a:off x="0" y="1981200"/>
            <a:ext cx="9144000" cy="3785652"/>
          </a:xfrm>
          <a:prstGeom prst="rect">
            <a:avLst/>
          </a:prstGeom>
          <a:noFill/>
        </p:spPr>
        <p:txBody>
          <a:bodyPr wrap="square" rtlCol="0">
            <a:spAutoFit/>
          </a:bodyPr>
          <a:lstStyle/>
          <a:p>
            <a:pPr algn="ctr"/>
            <a:r>
              <a:rPr lang="en-US" sz="3200" dirty="0" smtClean="0">
                <a:solidFill>
                  <a:schemeClr val="bg1"/>
                </a:solidFill>
                <a:latin typeface="Aharoni" pitchFamily="2" charset="-79"/>
                <a:cs typeface="Aharoni" pitchFamily="2" charset="-79"/>
              </a:rPr>
              <a:t>The Second Law of Thermodynamics simply tells us that life systems that require energy go from an organized state to a disorganized state if the energy isn’t maintained. The process of going from organization to disorganization in life systems is commonly referred to as </a:t>
            </a:r>
            <a:r>
              <a:rPr lang="en-US" sz="4800" dirty="0" smtClean="0">
                <a:ln w="28575">
                  <a:solidFill>
                    <a:srgbClr val="FF0000"/>
                  </a:solidFill>
                </a:ln>
                <a:solidFill>
                  <a:schemeClr val="bg1"/>
                </a:solidFill>
                <a:latin typeface="Aharoni" pitchFamily="2" charset="-79"/>
                <a:cs typeface="Aharoni" pitchFamily="2" charset="-79"/>
              </a:rPr>
              <a:t>decay</a:t>
            </a:r>
            <a:r>
              <a:rPr lang="en-US" sz="3200" dirty="0" smtClean="0">
                <a:solidFill>
                  <a:schemeClr val="bg1"/>
                </a:solidFill>
                <a:latin typeface="Aharoni" pitchFamily="2" charset="-79"/>
                <a:cs typeface="Aharoni" pitchFamily="2" charset="-79"/>
              </a:rPr>
              <a:t>. </a:t>
            </a:r>
            <a:endParaRPr lang="en-US" sz="3200" dirty="0">
              <a:solidFill>
                <a:schemeClr val="bg1"/>
              </a:solidFill>
              <a:latin typeface="Aharoni" pitchFamily="2" charset="-79"/>
              <a:cs typeface="Aharoni" pitchFamily="2" charset="-79"/>
            </a:endParaRPr>
          </a:p>
        </p:txBody>
      </p:sp>
    </p:spTree>
  </p:cSld>
  <p:clrMapOvr>
    <a:masterClrMapping/>
  </p:clrMapOvr>
  <p:transition spd="slow">
    <p:diamon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9231main_image_1004_946-710.jpg"/>
          <p:cNvPicPr>
            <a:picLocks noChangeAspect="1"/>
          </p:cNvPicPr>
          <p:nvPr/>
        </p:nvPicPr>
        <p:blipFill>
          <a:blip r:embed="rId2" cstate="print"/>
          <a:stretch>
            <a:fillRect/>
          </a:stretch>
        </p:blipFill>
        <p:spPr>
          <a:xfrm>
            <a:off x="0" y="0"/>
            <a:ext cx="9144000" cy="6858000"/>
          </a:xfrm>
          <a:prstGeom prst="rect">
            <a:avLst/>
          </a:prstGeom>
        </p:spPr>
      </p:pic>
      <p:sp>
        <p:nvSpPr>
          <p:cNvPr id="4" name="Rectangle 3"/>
          <p:cNvSpPr/>
          <p:nvPr/>
        </p:nvSpPr>
        <p:spPr>
          <a:xfrm>
            <a:off x="533400" y="1524000"/>
            <a:ext cx="8077200" cy="1200329"/>
          </a:xfrm>
          <a:prstGeom prst="rect">
            <a:avLst/>
          </a:prstGeom>
        </p:spPr>
        <p:txBody>
          <a:bodyPr wrap="square">
            <a:spAutoFit/>
          </a:bodyPr>
          <a:lstStyle/>
          <a:p>
            <a:pPr algn="ctr"/>
            <a:endParaRPr lang="en-US" sz="7200" dirty="0"/>
          </a:p>
        </p:txBody>
      </p:sp>
      <p:sp>
        <p:nvSpPr>
          <p:cNvPr id="5" name="TextBox 4"/>
          <p:cNvSpPr txBox="1"/>
          <p:nvPr/>
        </p:nvSpPr>
        <p:spPr>
          <a:xfrm>
            <a:off x="0" y="762000"/>
            <a:ext cx="9144000" cy="5447645"/>
          </a:xfrm>
          <a:prstGeom prst="rect">
            <a:avLst/>
          </a:prstGeom>
          <a:noFill/>
        </p:spPr>
        <p:txBody>
          <a:bodyPr wrap="square" rtlCol="0">
            <a:spAutoFit/>
          </a:bodyPr>
          <a:lstStyle/>
          <a:p>
            <a:pPr algn="ctr"/>
            <a:r>
              <a:rPr lang="en-US" sz="3600" dirty="0" smtClean="0">
                <a:solidFill>
                  <a:schemeClr val="bg1"/>
                </a:solidFill>
                <a:latin typeface="Aharoni" pitchFamily="2" charset="-79"/>
                <a:cs typeface="Aharoni" pitchFamily="2" charset="-79"/>
              </a:rPr>
              <a:t>The first two laws of Thermodynamics were first were credited to </a:t>
            </a:r>
            <a:r>
              <a:rPr lang="en-US" sz="3600" dirty="0" err="1" smtClean="0">
                <a:solidFill>
                  <a:schemeClr val="bg1"/>
                </a:solidFill>
                <a:latin typeface="Aharoni" pitchFamily="2" charset="-79"/>
                <a:cs typeface="Aharoni" pitchFamily="2" charset="-79"/>
              </a:rPr>
              <a:t>Sadi</a:t>
            </a:r>
            <a:r>
              <a:rPr lang="en-US" sz="3600" dirty="0" smtClean="0">
                <a:solidFill>
                  <a:schemeClr val="bg1"/>
                </a:solidFill>
                <a:latin typeface="Aharoni" pitchFamily="2" charset="-79"/>
                <a:cs typeface="Aharoni" pitchFamily="2" charset="-79"/>
              </a:rPr>
              <a:t> Carnot </a:t>
            </a:r>
            <a:r>
              <a:rPr lang="en-US" sz="4800" dirty="0" smtClean="0">
                <a:ln w="38100">
                  <a:solidFill>
                    <a:srgbClr val="FFC000"/>
                  </a:solidFill>
                </a:ln>
                <a:solidFill>
                  <a:schemeClr val="bg1"/>
                </a:solidFill>
                <a:latin typeface="Aharoni" pitchFamily="2" charset="-79"/>
                <a:cs typeface="Aharoni" pitchFamily="2" charset="-79"/>
              </a:rPr>
              <a:t>in</a:t>
            </a:r>
            <a:r>
              <a:rPr lang="en-US" sz="6000" dirty="0" smtClean="0">
                <a:ln w="38100">
                  <a:solidFill>
                    <a:srgbClr val="FFC000"/>
                  </a:solidFill>
                </a:ln>
                <a:solidFill>
                  <a:schemeClr val="bg1"/>
                </a:solidFill>
                <a:latin typeface="Aharoni" pitchFamily="2" charset="-79"/>
                <a:cs typeface="Aharoni" pitchFamily="2" charset="-79"/>
              </a:rPr>
              <a:t> </a:t>
            </a:r>
            <a:r>
              <a:rPr lang="en-US" sz="8000" dirty="0" smtClean="0">
                <a:ln w="38100">
                  <a:solidFill>
                    <a:srgbClr val="FFC000"/>
                  </a:solidFill>
                </a:ln>
                <a:solidFill>
                  <a:schemeClr val="bg1"/>
                </a:solidFill>
                <a:latin typeface="Aharoni" pitchFamily="2" charset="-79"/>
                <a:cs typeface="Aharoni" pitchFamily="2" charset="-79"/>
              </a:rPr>
              <a:t>1824</a:t>
            </a:r>
            <a:r>
              <a:rPr lang="en-US" sz="3600" dirty="0" smtClean="0">
                <a:solidFill>
                  <a:schemeClr val="bg1"/>
                </a:solidFill>
                <a:latin typeface="Aharoni" pitchFamily="2" charset="-79"/>
                <a:cs typeface="Aharoni" pitchFamily="2" charset="-79"/>
              </a:rPr>
              <a:t>, elaborated upon by Rudolf </a:t>
            </a:r>
            <a:r>
              <a:rPr lang="en-US" sz="3600" dirty="0" err="1" smtClean="0">
                <a:solidFill>
                  <a:schemeClr val="bg1"/>
                </a:solidFill>
                <a:latin typeface="Aharoni" pitchFamily="2" charset="-79"/>
                <a:cs typeface="Aharoni" pitchFamily="2" charset="-79"/>
              </a:rPr>
              <a:t>Clausius</a:t>
            </a:r>
            <a:r>
              <a:rPr lang="en-US" sz="3600" dirty="0" smtClean="0">
                <a:solidFill>
                  <a:schemeClr val="bg1"/>
                </a:solidFill>
                <a:latin typeface="Aharoni" pitchFamily="2" charset="-79"/>
                <a:cs typeface="Aharoni" pitchFamily="2" charset="-79"/>
              </a:rPr>
              <a:t> and William Thomson </a:t>
            </a:r>
          </a:p>
          <a:p>
            <a:pPr algn="ctr"/>
            <a:r>
              <a:rPr lang="en-US" sz="4800" dirty="0" smtClean="0">
                <a:ln w="38100">
                  <a:solidFill>
                    <a:srgbClr val="FFC000"/>
                  </a:solidFill>
                </a:ln>
                <a:solidFill>
                  <a:schemeClr val="bg1"/>
                </a:solidFill>
                <a:latin typeface="Aharoni" pitchFamily="2" charset="-79"/>
                <a:cs typeface="Aharoni" pitchFamily="2" charset="-79"/>
              </a:rPr>
              <a:t>in</a:t>
            </a:r>
            <a:r>
              <a:rPr lang="en-US" sz="3600" dirty="0" smtClean="0">
                <a:ln w="38100">
                  <a:solidFill>
                    <a:srgbClr val="FFC000"/>
                  </a:solidFill>
                </a:ln>
                <a:solidFill>
                  <a:schemeClr val="bg1"/>
                </a:solidFill>
                <a:latin typeface="Aharoni" pitchFamily="2" charset="-79"/>
                <a:cs typeface="Aharoni" pitchFamily="2" charset="-79"/>
              </a:rPr>
              <a:t> </a:t>
            </a:r>
            <a:r>
              <a:rPr lang="en-US" sz="8000" dirty="0" smtClean="0">
                <a:ln w="38100">
                  <a:solidFill>
                    <a:srgbClr val="FFC000"/>
                  </a:solidFill>
                </a:ln>
                <a:solidFill>
                  <a:schemeClr val="bg1"/>
                </a:solidFill>
                <a:latin typeface="Aharoni" pitchFamily="2" charset="-79"/>
                <a:cs typeface="Aharoni" pitchFamily="2" charset="-79"/>
              </a:rPr>
              <a:t>1860</a:t>
            </a:r>
            <a:r>
              <a:rPr lang="en-US" sz="4400" dirty="0" smtClean="0">
                <a:solidFill>
                  <a:schemeClr val="bg1"/>
                </a:solidFill>
                <a:latin typeface="Aharoni" pitchFamily="2" charset="-79"/>
                <a:cs typeface="Aharoni" pitchFamily="2" charset="-79"/>
              </a:rPr>
              <a:t>,</a:t>
            </a:r>
            <a:r>
              <a:rPr lang="en-US" sz="3600" dirty="0" smtClean="0">
                <a:solidFill>
                  <a:schemeClr val="bg1"/>
                </a:solidFill>
                <a:latin typeface="Aharoni" pitchFamily="2" charset="-79"/>
                <a:cs typeface="Aharoni" pitchFamily="2" charset="-79"/>
              </a:rPr>
              <a:t> and credited as laws by Willard Gibbs </a:t>
            </a:r>
            <a:r>
              <a:rPr lang="en-US" sz="4800" dirty="0" smtClean="0">
                <a:ln w="38100">
                  <a:solidFill>
                    <a:srgbClr val="FFC000"/>
                  </a:solidFill>
                </a:ln>
                <a:solidFill>
                  <a:schemeClr val="bg1"/>
                </a:solidFill>
                <a:latin typeface="Aharoni" pitchFamily="2" charset="-79"/>
                <a:cs typeface="Aharoni" pitchFamily="2" charset="-79"/>
              </a:rPr>
              <a:t>in</a:t>
            </a:r>
            <a:r>
              <a:rPr lang="en-US" sz="3600" dirty="0" smtClean="0">
                <a:ln w="38100">
                  <a:solidFill>
                    <a:srgbClr val="FFC000"/>
                  </a:solidFill>
                </a:ln>
                <a:solidFill>
                  <a:schemeClr val="bg1"/>
                </a:solidFill>
                <a:latin typeface="Aharoni" pitchFamily="2" charset="-79"/>
                <a:cs typeface="Aharoni" pitchFamily="2" charset="-79"/>
              </a:rPr>
              <a:t> </a:t>
            </a:r>
            <a:r>
              <a:rPr lang="en-US" sz="8000" dirty="0" smtClean="0">
                <a:ln w="38100">
                  <a:solidFill>
                    <a:srgbClr val="FFC000"/>
                  </a:solidFill>
                </a:ln>
                <a:solidFill>
                  <a:schemeClr val="bg1"/>
                </a:solidFill>
                <a:latin typeface="Aharoni" pitchFamily="2" charset="-79"/>
                <a:cs typeface="Aharoni" pitchFamily="2" charset="-79"/>
              </a:rPr>
              <a:t>1873</a:t>
            </a:r>
            <a:r>
              <a:rPr lang="en-US" sz="4800" dirty="0" smtClean="0">
                <a:solidFill>
                  <a:schemeClr val="bg1"/>
                </a:solidFill>
                <a:latin typeface="Aharoni" pitchFamily="2" charset="-79"/>
                <a:cs typeface="Aharoni" pitchFamily="2" charset="-79"/>
              </a:rPr>
              <a:t>.</a:t>
            </a:r>
            <a:endParaRPr lang="en-US" sz="4800" dirty="0">
              <a:solidFill>
                <a:schemeClr val="bg1"/>
              </a:solidFill>
              <a:latin typeface="Aharoni" pitchFamily="2" charset="-79"/>
              <a:cs typeface="Aharoni" pitchFamily="2" charset="-79"/>
            </a:endParaRPr>
          </a:p>
        </p:txBody>
      </p:sp>
    </p:spTree>
  </p:cSld>
  <p:clrMapOvr>
    <a:masterClrMapping/>
  </p:clrMapOvr>
  <p:transition spd="slow">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9231main_image_1004_946-710.jpg"/>
          <p:cNvPicPr>
            <a:picLocks noChangeAspect="1"/>
          </p:cNvPicPr>
          <p:nvPr/>
        </p:nvPicPr>
        <p:blipFill>
          <a:blip r:embed="rId2" cstate="print"/>
          <a:stretch>
            <a:fillRect/>
          </a:stretch>
        </p:blipFill>
        <p:spPr>
          <a:xfrm>
            <a:off x="0" y="0"/>
            <a:ext cx="9144000" cy="6858000"/>
          </a:xfrm>
          <a:prstGeom prst="rect">
            <a:avLst/>
          </a:prstGeom>
        </p:spPr>
      </p:pic>
      <p:sp>
        <p:nvSpPr>
          <p:cNvPr id="4" name="Rectangle 3"/>
          <p:cNvSpPr/>
          <p:nvPr/>
        </p:nvSpPr>
        <p:spPr>
          <a:xfrm>
            <a:off x="533400" y="1524000"/>
            <a:ext cx="8077200" cy="1200329"/>
          </a:xfrm>
          <a:prstGeom prst="rect">
            <a:avLst/>
          </a:prstGeom>
        </p:spPr>
        <p:txBody>
          <a:bodyPr wrap="square">
            <a:spAutoFit/>
          </a:bodyPr>
          <a:lstStyle/>
          <a:p>
            <a:pPr algn="ctr"/>
            <a:endParaRPr lang="en-US" sz="7200" dirty="0"/>
          </a:p>
        </p:txBody>
      </p:sp>
      <p:sp>
        <p:nvSpPr>
          <p:cNvPr id="3075" name="Rectangle 3"/>
          <p:cNvSpPr>
            <a:spLocks noChangeArrowheads="1"/>
          </p:cNvSpPr>
          <p:nvPr/>
        </p:nvSpPr>
        <p:spPr bwMode="auto">
          <a:xfrm>
            <a:off x="0" y="332601"/>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1" u="none" strike="noStrike" cap="none" normalizeH="0" baseline="0" dirty="0" smtClean="0">
                <a:ln>
                  <a:noFill/>
                </a:ln>
                <a:solidFill>
                  <a:schemeClr val="bg1"/>
                </a:solidFill>
                <a:effectLst/>
                <a:latin typeface="Aharoni" pitchFamily="2" charset="-79"/>
                <a:ea typeface="Times New Roman" pitchFamily="18" charset="0"/>
                <a:cs typeface="Aharoni" pitchFamily="2" charset="-79"/>
              </a:rPr>
              <a:t>“For the creation was subjected to futility, not of its own will, but because of Him who subjected it, in hope that the creation itself</a:t>
            </a:r>
            <a:r>
              <a:rPr kumimoji="0" lang="en-US" sz="3600" b="0" u="none" strike="noStrike" cap="none" normalizeH="0" baseline="0" dirty="0" smtClean="0">
                <a:ln>
                  <a:noFill/>
                </a:ln>
                <a:solidFill>
                  <a:schemeClr val="bg1"/>
                </a:solidFill>
                <a:effectLst/>
                <a:latin typeface="Aharoni" pitchFamily="2" charset="-79"/>
                <a:ea typeface="Times New Roman" pitchFamily="18" charset="0"/>
                <a:cs typeface="Aharoni" pitchFamily="2" charset="-79"/>
              </a:rPr>
              <a:t> also will be set free from </a:t>
            </a:r>
            <a:r>
              <a:rPr kumimoji="0" lang="en-US" sz="3600" b="0" u="none" strike="noStrike" cap="none" normalizeH="0" baseline="0" dirty="0" smtClean="0">
                <a:ln w="19050">
                  <a:solidFill>
                    <a:srgbClr val="FFC000"/>
                  </a:solidFill>
                </a:ln>
                <a:solidFill>
                  <a:schemeClr val="bg1"/>
                </a:solidFill>
                <a:effectLst/>
                <a:latin typeface="Aharoni" pitchFamily="2" charset="-79"/>
                <a:ea typeface="Times New Roman" pitchFamily="18" charset="0"/>
                <a:cs typeface="Aharoni" pitchFamily="2" charset="-79"/>
              </a:rPr>
              <a:t>its slavery to corruption </a:t>
            </a:r>
            <a:r>
              <a:rPr kumimoji="0" lang="en-US" sz="3600" b="0" u="none" strike="noStrike" cap="none" normalizeH="0" baseline="0" dirty="0" smtClean="0">
                <a:ln>
                  <a:noFill/>
                </a:ln>
                <a:solidFill>
                  <a:schemeClr val="bg1"/>
                </a:solidFill>
                <a:effectLst/>
                <a:latin typeface="Aharoni" pitchFamily="2" charset="-79"/>
                <a:ea typeface="Times New Roman" pitchFamily="18" charset="0"/>
                <a:cs typeface="Aharoni" pitchFamily="2" charset="-79"/>
              </a:rPr>
              <a:t>into the freedom of the glory of the children of God.  For we know that </a:t>
            </a:r>
            <a:r>
              <a:rPr kumimoji="0" lang="en-US" sz="3600" b="0" u="none" strike="noStrike" cap="none" normalizeH="0" baseline="0" dirty="0" smtClean="0">
                <a:ln w="19050">
                  <a:solidFill>
                    <a:srgbClr val="FFC000"/>
                  </a:solidFill>
                </a:ln>
                <a:solidFill>
                  <a:schemeClr val="bg1"/>
                </a:solidFill>
                <a:effectLst/>
                <a:latin typeface="Aharoni" pitchFamily="2" charset="-79"/>
                <a:ea typeface="Times New Roman" pitchFamily="18" charset="0"/>
                <a:cs typeface="Aharoni" pitchFamily="2" charset="-79"/>
              </a:rPr>
              <a:t>the whole creation groans </a:t>
            </a:r>
            <a:r>
              <a:rPr kumimoji="0" lang="en-US" sz="3600" b="0" u="none" strike="noStrike" cap="none" normalizeH="0" baseline="0" dirty="0" smtClean="0">
                <a:ln>
                  <a:noFill/>
                </a:ln>
                <a:solidFill>
                  <a:schemeClr val="bg1"/>
                </a:solidFill>
                <a:effectLst/>
                <a:latin typeface="Aharoni" pitchFamily="2" charset="-79"/>
                <a:ea typeface="Times New Roman" pitchFamily="18" charset="0"/>
                <a:cs typeface="Aharoni" pitchFamily="2" charset="-79"/>
              </a:rPr>
              <a:t>and suffers the pains of childbirth together until now.”</a:t>
            </a:r>
          </a:p>
          <a:p>
            <a:pPr marL="0" marR="0" lvl="0" indent="0" algn="ctr" defTabSz="914400" rtl="0" eaLnBrk="1" fontAlgn="base" latinLnBrk="0" hangingPunct="1">
              <a:lnSpc>
                <a:spcPct val="100000"/>
              </a:lnSpc>
              <a:spcBef>
                <a:spcPct val="0"/>
              </a:spcBef>
              <a:spcAft>
                <a:spcPct val="0"/>
              </a:spcAft>
              <a:buClrTx/>
              <a:buSzTx/>
              <a:buFontTx/>
              <a:buNone/>
              <a:tabLst/>
            </a:pPr>
            <a:r>
              <a:rPr lang="en-US" sz="3600" dirty="0" smtClean="0">
                <a:solidFill>
                  <a:schemeClr val="bg1"/>
                </a:solidFill>
                <a:latin typeface="Aharoni" pitchFamily="2" charset="-79"/>
                <a:ea typeface="Times New Roman" pitchFamily="18" charset="0"/>
                <a:cs typeface="Aharoni" pitchFamily="2" charset="-79"/>
              </a:rPr>
              <a:t>The Apostle Paul, Romans 8:20-22</a:t>
            </a:r>
            <a:r>
              <a:rPr kumimoji="0" lang="en-US" sz="3600" b="0" u="none" strike="noStrike" cap="none" normalizeH="0" baseline="0" dirty="0" smtClean="0">
                <a:ln>
                  <a:noFill/>
                </a:ln>
                <a:solidFill>
                  <a:schemeClr val="bg1"/>
                </a:solidFill>
                <a:effectLst/>
                <a:latin typeface="Aharoni" pitchFamily="2" charset="-79"/>
                <a:ea typeface="Times New Roman" pitchFamily="18" charset="0"/>
                <a:cs typeface="Aharoni" pitchFamily="2" charset="-79"/>
              </a:rPr>
              <a:t>  </a:t>
            </a:r>
            <a:endParaRPr kumimoji="0" lang="en-US" sz="3600" b="0" u="none" strike="noStrike" cap="none" normalizeH="0" baseline="0" dirty="0" smtClean="0">
              <a:ln>
                <a:noFill/>
              </a:ln>
              <a:solidFill>
                <a:schemeClr val="bg1"/>
              </a:solidFill>
              <a:effectLst/>
              <a:latin typeface="Aharoni" pitchFamily="2" charset="-79"/>
              <a:cs typeface="Aharoni" pitchFamily="2" charset="-79"/>
            </a:endParaRPr>
          </a:p>
        </p:txBody>
      </p:sp>
    </p:spTree>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9231main_image_1004_946-710.jpg"/>
          <p:cNvPicPr>
            <a:picLocks noChangeAspect="1"/>
          </p:cNvPicPr>
          <p:nvPr/>
        </p:nvPicPr>
        <p:blipFill>
          <a:blip r:embed="rId2" cstate="print"/>
          <a:stretch>
            <a:fillRect/>
          </a:stretch>
        </p:blipFill>
        <p:spPr>
          <a:xfrm>
            <a:off x="0" y="0"/>
            <a:ext cx="9144000" cy="6858000"/>
          </a:xfrm>
          <a:prstGeom prst="rect">
            <a:avLst/>
          </a:prstGeom>
        </p:spPr>
      </p:pic>
      <p:sp>
        <p:nvSpPr>
          <p:cNvPr id="4" name="Rectangle 3"/>
          <p:cNvSpPr/>
          <p:nvPr/>
        </p:nvSpPr>
        <p:spPr>
          <a:xfrm>
            <a:off x="533400" y="1524000"/>
            <a:ext cx="8077200" cy="1200329"/>
          </a:xfrm>
          <a:prstGeom prst="rect">
            <a:avLst/>
          </a:prstGeom>
        </p:spPr>
        <p:txBody>
          <a:bodyPr wrap="square">
            <a:spAutoFit/>
          </a:bodyPr>
          <a:lstStyle/>
          <a:p>
            <a:pPr algn="ctr"/>
            <a:endParaRPr lang="en-US" sz="7200" dirty="0"/>
          </a:p>
        </p:txBody>
      </p:sp>
      <p:sp>
        <p:nvSpPr>
          <p:cNvPr id="3075" name="Rectangle 3"/>
          <p:cNvSpPr>
            <a:spLocks noChangeArrowheads="1"/>
          </p:cNvSpPr>
          <p:nvPr/>
        </p:nvSpPr>
        <p:spPr bwMode="auto">
          <a:xfrm>
            <a:off x="0" y="1634698"/>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u="none" strike="noStrike" cap="none" normalizeH="0" baseline="0" dirty="0" smtClean="0">
                <a:ln w="19050">
                  <a:solidFill>
                    <a:srgbClr val="FFC000"/>
                  </a:solidFill>
                </a:ln>
                <a:solidFill>
                  <a:schemeClr val="bg1"/>
                </a:solidFill>
                <a:effectLst/>
                <a:latin typeface="Aharoni" pitchFamily="2" charset="-79"/>
                <a:cs typeface="Aharoni" pitchFamily="2" charset="-79"/>
              </a:rPr>
              <a:t>According to Strong’s Concordance</a:t>
            </a:r>
          </a:p>
          <a:p>
            <a:pPr marL="0" marR="0" lvl="0" indent="0" algn="ctr" defTabSz="914400" rtl="0" eaLnBrk="1" fontAlgn="base" latinLnBrk="0" hangingPunct="1">
              <a:lnSpc>
                <a:spcPct val="100000"/>
              </a:lnSpc>
              <a:spcBef>
                <a:spcPct val="0"/>
              </a:spcBef>
              <a:spcAft>
                <a:spcPct val="0"/>
              </a:spcAft>
              <a:buClrTx/>
              <a:buSzTx/>
              <a:buFontTx/>
              <a:buNone/>
              <a:tabLst/>
            </a:pPr>
            <a:r>
              <a:rPr lang="en-US" sz="4000" dirty="0" smtClean="0">
                <a:ln w="19050">
                  <a:solidFill>
                    <a:srgbClr val="FFC000"/>
                  </a:solidFill>
                </a:ln>
                <a:solidFill>
                  <a:schemeClr val="bg1"/>
                </a:solidFill>
                <a:latin typeface="Aharoni" pitchFamily="2" charset="-79"/>
                <a:cs typeface="Aharoni" pitchFamily="2" charset="-79"/>
              </a:rPr>
              <a:t>#5356 </a:t>
            </a:r>
            <a:r>
              <a:rPr lang="en-US" sz="4000" dirty="0" err="1" smtClean="0">
                <a:ln w="19050">
                  <a:solidFill>
                    <a:srgbClr val="FFC000"/>
                  </a:solidFill>
                </a:ln>
                <a:solidFill>
                  <a:schemeClr val="bg1"/>
                </a:solidFill>
                <a:latin typeface="Aharoni" pitchFamily="2" charset="-79"/>
                <a:cs typeface="Aharoni" pitchFamily="2" charset="-79"/>
              </a:rPr>
              <a:t>phthora</a:t>
            </a:r>
            <a:r>
              <a:rPr lang="en-US" sz="4000" dirty="0" smtClean="0">
                <a:ln w="19050">
                  <a:solidFill>
                    <a:srgbClr val="FFC000"/>
                  </a:solidFill>
                </a:ln>
                <a:solidFill>
                  <a:schemeClr val="bg1"/>
                </a:solidFill>
                <a:latin typeface="Aharoni" pitchFamily="2" charset="-79"/>
                <a:cs typeface="Aharoni" pitchFamily="2" charset="-79"/>
              </a:rPr>
              <a:t> (</a:t>
            </a:r>
            <a:r>
              <a:rPr lang="en-US" sz="4000" dirty="0" err="1" smtClean="0">
                <a:ln w="19050">
                  <a:solidFill>
                    <a:srgbClr val="FFC000"/>
                  </a:solidFill>
                </a:ln>
                <a:solidFill>
                  <a:schemeClr val="bg1"/>
                </a:solidFill>
                <a:latin typeface="Aharoni" pitchFamily="2" charset="-79"/>
                <a:cs typeface="Aharoni" pitchFamily="2" charset="-79"/>
              </a:rPr>
              <a:t>fthor</a:t>
            </a:r>
            <a:r>
              <a:rPr lang="en-US" sz="4000" dirty="0" smtClean="0">
                <a:ln w="19050">
                  <a:solidFill>
                    <a:srgbClr val="FFC000"/>
                  </a:solidFill>
                </a:ln>
                <a:solidFill>
                  <a:schemeClr val="bg1"/>
                </a:solidFill>
                <a:latin typeface="Aharoni" pitchFamily="2" charset="-79"/>
                <a:cs typeface="Aharoni" pitchFamily="2" charset="-79"/>
              </a:rPr>
              <a:t>-ah’)</a:t>
            </a:r>
            <a:r>
              <a:rPr kumimoji="0" lang="en-US" sz="4000" b="0" u="none" strike="noStrike" cap="none" normalizeH="0" baseline="0" dirty="0" smtClean="0">
                <a:ln w="19050">
                  <a:solidFill>
                    <a:srgbClr val="FFC000"/>
                  </a:solidFill>
                </a:ln>
                <a:solidFill>
                  <a:schemeClr val="bg1"/>
                </a:solidFill>
                <a:effectLst/>
                <a:latin typeface="Aharoni" pitchFamily="2" charset="-79"/>
                <a:cs typeface="Aharoni" pitchFamily="2" charset="-79"/>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u="none" strike="noStrike" cap="none" normalizeH="0" baseline="0" dirty="0" smtClean="0">
                <a:ln w="19050">
                  <a:solidFill>
                    <a:srgbClr val="FFC000"/>
                  </a:solidFill>
                </a:ln>
                <a:solidFill>
                  <a:schemeClr val="bg1"/>
                </a:solidFill>
                <a:effectLst/>
                <a:latin typeface="Aharoni" pitchFamily="2" charset="-79"/>
                <a:cs typeface="Aharoni" pitchFamily="2" charset="-79"/>
              </a:rPr>
              <a:t> </a:t>
            </a:r>
          </a:p>
        </p:txBody>
      </p:sp>
      <p:sp>
        <p:nvSpPr>
          <p:cNvPr id="5" name="TextBox 4"/>
          <p:cNvSpPr txBox="1"/>
          <p:nvPr/>
        </p:nvSpPr>
        <p:spPr>
          <a:xfrm>
            <a:off x="0" y="3429000"/>
            <a:ext cx="9144000" cy="707886"/>
          </a:xfrm>
          <a:prstGeom prst="rect">
            <a:avLst/>
          </a:prstGeom>
          <a:noFill/>
        </p:spPr>
        <p:txBody>
          <a:bodyPr wrap="square" rtlCol="0">
            <a:spAutoFit/>
          </a:bodyPr>
          <a:lstStyle/>
          <a:p>
            <a:pPr algn="ctr"/>
            <a:r>
              <a:rPr lang="en-US" sz="4000" dirty="0" smtClean="0">
                <a:solidFill>
                  <a:schemeClr val="bg1"/>
                </a:solidFill>
                <a:latin typeface="Aharoni" pitchFamily="2" charset="-79"/>
                <a:cs typeface="Aharoni" pitchFamily="2" charset="-79"/>
              </a:rPr>
              <a:t>Corruption = </a:t>
            </a:r>
            <a:r>
              <a:rPr lang="en-US" sz="4000" dirty="0" smtClean="0">
                <a:ln w="28575">
                  <a:solidFill>
                    <a:srgbClr val="FFC000"/>
                  </a:solidFill>
                </a:ln>
                <a:solidFill>
                  <a:schemeClr val="bg1"/>
                </a:solidFill>
                <a:latin typeface="Aharoni" pitchFamily="2" charset="-79"/>
                <a:cs typeface="Aharoni" pitchFamily="2" charset="-79"/>
              </a:rPr>
              <a:t>decay</a:t>
            </a:r>
            <a:endParaRPr lang="en-US" sz="4000" dirty="0">
              <a:solidFill>
                <a:schemeClr val="bg1"/>
              </a:solidFill>
              <a:latin typeface="Aharoni" pitchFamily="2" charset="-79"/>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9231main_image_1004_946-710.jpg"/>
          <p:cNvPicPr>
            <a:picLocks noChangeAspect="1"/>
          </p:cNvPicPr>
          <p:nvPr/>
        </p:nvPicPr>
        <p:blipFill>
          <a:blip r:embed="rId2" cstate="print"/>
          <a:stretch>
            <a:fillRect/>
          </a:stretch>
        </p:blipFill>
        <p:spPr>
          <a:xfrm>
            <a:off x="0" y="0"/>
            <a:ext cx="9144000" cy="6858000"/>
          </a:xfrm>
          <a:prstGeom prst="rect">
            <a:avLst/>
          </a:prstGeom>
        </p:spPr>
      </p:pic>
      <p:sp>
        <p:nvSpPr>
          <p:cNvPr id="4" name="Rectangle 3"/>
          <p:cNvSpPr/>
          <p:nvPr/>
        </p:nvSpPr>
        <p:spPr>
          <a:xfrm>
            <a:off x="533400" y="1524000"/>
            <a:ext cx="8077200" cy="1200329"/>
          </a:xfrm>
          <a:prstGeom prst="rect">
            <a:avLst/>
          </a:prstGeom>
        </p:spPr>
        <p:txBody>
          <a:bodyPr wrap="square">
            <a:spAutoFit/>
          </a:bodyPr>
          <a:lstStyle/>
          <a:p>
            <a:pPr algn="ctr"/>
            <a:endParaRPr lang="en-US" sz="7200" dirty="0"/>
          </a:p>
        </p:txBody>
      </p:sp>
      <p:sp>
        <p:nvSpPr>
          <p:cNvPr id="5" name="TextBox 4"/>
          <p:cNvSpPr txBox="1"/>
          <p:nvPr/>
        </p:nvSpPr>
        <p:spPr>
          <a:xfrm>
            <a:off x="457200" y="1143000"/>
            <a:ext cx="7848600" cy="4062651"/>
          </a:xfrm>
          <a:prstGeom prst="rect">
            <a:avLst/>
          </a:prstGeom>
          <a:noFill/>
        </p:spPr>
        <p:txBody>
          <a:bodyPr wrap="square" rtlCol="0">
            <a:spAutoFit/>
          </a:bodyPr>
          <a:lstStyle/>
          <a:p>
            <a:pPr algn="ctr"/>
            <a:r>
              <a:rPr lang="en-US" sz="4800" dirty="0" smtClean="0">
                <a:solidFill>
                  <a:schemeClr val="bg1"/>
                </a:solidFill>
                <a:latin typeface="Aharoni" pitchFamily="2" charset="-79"/>
                <a:cs typeface="Aharoni" pitchFamily="2" charset="-79"/>
              </a:rPr>
              <a:t>The Apostle Paul wrote the Book of Romans a little more than </a:t>
            </a:r>
          </a:p>
          <a:p>
            <a:pPr algn="ctr"/>
            <a:r>
              <a:rPr lang="en-US" sz="6600" dirty="0" smtClean="0">
                <a:ln w="38100">
                  <a:solidFill>
                    <a:srgbClr val="FFC000"/>
                  </a:solidFill>
                </a:ln>
                <a:solidFill>
                  <a:schemeClr val="bg1"/>
                </a:solidFill>
                <a:latin typeface="Aharoni" pitchFamily="2" charset="-79"/>
                <a:cs typeface="Aharoni" pitchFamily="2" charset="-79"/>
              </a:rPr>
              <a:t>2000 years </a:t>
            </a:r>
          </a:p>
          <a:p>
            <a:pPr algn="ctr"/>
            <a:r>
              <a:rPr lang="en-US" sz="4800" dirty="0" smtClean="0">
                <a:solidFill>
                  <a:schemeClr val="bg1"/>
                </a:solidFill>
                <a:latin typeface="Aharoni" pitchFamily="2" charset="-79"/>
                <a:cs typeface="Aharoni" pitchFamily="2" charset="-79"/>
              </a:rPr>
              <a:t>before </a:t>
            </a:r>
            <a:r>
              <a:rPr lang="en-US" sz="4800" dirty="0" err="1" smtClean="0">
                <a:solidFill>
                  <a:schemeClr val="bg1"/>
                </a:solidFill>
                <a:latin typeface="Aharoni" pitchFamily="2" charset="-79"/>
                <a:cs typeface="Aharoni" pitchFamily="2" charset="-79"/>
              </a:rPr>
              <a:t>Sadi</a:t>
            </a:r>
            <a:r>
              <a:rPr lang="en-US" sz="4800" dirty="0" smtClean="0">
                <a:solidFill>
                  <a:schemeClr val="bg1"/>
                </a:solidFill>
                <a:latin typeface="Aharoni" pitchFamily="2" charset="-79"/>
                <a:cs typeface="Aharoni" pitchFamily="2" charset="-79"/>
              </a:rPr>
              <a:t> Carnot!!!</a:t>
            </a:r>
          </a:p>
        </p:txBody>
      </p:sp>
    </p:spTree>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9231main_image_1004_946-710.jpg"/>
          <p:cNvPicPr>
            <a:picLocks noChangeAspect="1"/>
          </p:cNvPicPr>
          <p:nvPr/>
        </p:nvPicPr>
        <p:blipFill>
          <a:blip r:embed="rId2" cstate="print"/>
          <a:stretch>
            <a:fillRect/>
          </a:stretch>
        </p:blipFill>
        <p:spPr>
          <a:xfrm>
            <a:off x="0" y="0"/>
            <a:ext cx="9144000" cy="6858000"/>
          </a:xfrm>
          <a:prstGeom prst="rect">
            <a:avLst/>
          </a:prstGeom>
        </p:spPr>
      </p:pic>
      <p:sp>
        <p:nvSpPr>
          <p:cNvPr id="4" name="TextBox 3"/>
          <p:cNvSpPr txBox="1"/>
          <p:nvPr/>
        </p:nvSpPr>
        <p:spPr>
          <a:xfrm>
            <a:off x="3352800" y="304800"/>
            <a:ext cx="5791200" cy="6186309"/>
          </a:xfrm>
          <a:prstGeom prst="rect">
            <a:avLst/>
          </a:prstGeom>
          <a:noFill/>
        </p:spPr>
        <p:txBody>
          <a:bodyPr wrap="square" rtlCol="0">
            <a:spAutoFit/>
          </a:bodyPr>
          <a:lstStyle/>
          <a:p>
            <a:pPr algn="ctr"/>
            <a:r>
              <a:rPr lang="en-US" sz="3600" dirty="0" smtClean="0">
                <a:solidFill>
                  <a:schemeClr val="bg1"/>
                </a:solidFill>
                <a:latin typeface="Arial Black" pitchFamily="34" charset="0"/>
              </a:rPr>
              <a:t>“For the weapons of our warfare are not carnal but mighty in God for pulling down strongholds, </a:t>
            </a:r>
            <a:r>
              <a:rPr lang="en-US" sz="3600" dirty="0" smtClean="0">
                <a:ln w="28575">
                  <a:solidFill>
                    <a:srgbClr val="FFC000"/>
                  </a:solidFill>
                </a:ln>
                <a:solidFill>
                  <a:schemeClr val="bg1"/>
                </a:solidFill>
                <a:latin typeface="Arial Black" pitchFamily="34" charset="0"/>
              </a:rPr>
              <a:t>casting down arguments </a:t>
            </a:r>
            <a:r>
              <a:rPr lang="en-US" sz="3600" dirty="0" smtClean="0">
                <a:solidFill>
                  <a:schemeClr val="bg1"/>
                </a:solidFill>
                <a:latin typeface="Arial Black" pitchFamily="34" charset="0"/>
              </a:rPr>
              <a:t>and every high thing that exalts itself against the knowledge of God…” </a:t>
            </a:r>
          </a:p>
          <a:p>
            <a:pPr algn="ctr"/>
            <a:r>
              <a:rPr lang="en-US" sz="3600" dirty="0" smtClean="0">
                <a:solidFill>
                  <a:schemeClr val="bg1"/>
                </a:solidFill>
                <a:latin typeface="Arial Black" pitchFamily="34" charset="0"/>
              </a:rPr>
              <a:t>2Cor.10:4-5a</a:t>
            </a:r>
            <a:endParaRPr lang="en-US" sz="3600" dirty="0">
              <a:solidFill>
                <a:schemeClr val="bg1"/>
              </a:solidFill>
              <a:latin typeface="Arial Black" pitchFamily="34" charset="0"/>
            </a:endParaRPr>
          </a:p>
        </p:txBody>
      </p:sp>
      <p:pic>
        <p:nvPicPr>
          <p:cNvPr id="107522" name="Picture 2" descr="Female ninja"/>
          <p:cNvPicPr>
            <a:picLocks noChangeAspect="1" noChangeArrowheads="1"/>
          </p:cNvPicPr>
          <p:nvPr/>
        </p:nvPicPr>
        <p:blipFill>
          <a:blip r:embed="rId3">
            <a:duotone>
              <a:schemeClr val="bg2">
                <a:shade val="45000"/>
                <a:satMod val="135000"/>
              </a:schemeClr>
              <a:prstClr val="white"/>
            </a:duotone>
            <a:lum bright="35000"/>
          </a:blip>
          <a:srcRect/>
          <a:stretch>
            <a:fillRect/>
          </a:stretch>
        </p:blipFill>
        <p:spPr bwMode="auto">
          <a:xfrm>
            <a:off x="0" y="685800"/>
            <a:ext cx="3114675" cy="4762500"/>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9231main_image_1004_946-710.jpg"/>
          <p:cNvPicPr>
            <a:picLocks noChangeAspect="1"/>
          </p:cNvPicPr>
          <p:nvPr/>
        </p:nvPicPr>
        <p:blipFill>
          <a:blip r:embed="rId2" cstate="print"/>
          <a:stretch>
            <a:fillRect/>
          </a:stretch>
        </p:blipFill>
        <p:spPr>
          <a:xfrm>
            <a:off x="0" y="0"/>
            <a:ext cx="9144000" cy="6858000"/>
          </a:xfrm>
          <a:prstGeom prst="rect">
            <a:avLst/>
          </a:prstGeom>
        </p:spPr>
      </p:pic>
      <p:sp>
        <p:nvSpPr>
          <p:cNvPr id="4" name="Rectangle 3"/>
          <p:cNvSpPr/>
          <p:nvPr/>
        </p:nvSpPr>
        <p:spPr>
          <a:xfrm>
            <a:off x="533400" y="1524000"/>
            <a:ext cx="8077200" cy="1200329"/>
          </a:xfrm>
          <a:prstGeom prst="rect">
            <a:avLst/>
          </a:prstGeom>
        </p:spPr>
        <p:txBody>
          <a:bodyPr wrap="square">
            <a:spAutoFit/>
          </a:bodyPr>
          <a:lstStyle/>
          <a:p>
            <a:pPr algn="ctr"/>
            <a:endParaRPr lang="en-US" sz="7200" dirty="0"/>
          </a:p>
        </p:txBody>
      </p:sp>
      <p:sp>
        <p:nvSpPr>
          <p:cNvPr id="27649" name="Rectangle 1"/>
          <p:cNvSpPr>
            <a:spLocks noChangeArrowheads="1"/>
          </p:cNvSpPr>
          <p:nvPr/>
        </p:nvSpPr>
        <p:spPr bwMode="auto">
          <a:xfrm>
            <a:off x="0" y="609600"/>
            <a:ext cx="9144000" cy="59708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400" b="0" i="0" u="none" strike="noStrike" cap="none" normalizeH="0" baseline="0" dirty="0" smtClean="0">
                <a:ln>
                  <a:solidFill>
                    <a:srgbClr val="FFC000"/>
                  </a:solidFill>
                </a:ln>
                <a:solidFill>
                  <a:schemeClr val="bg1"/>
                </a:solidFill>
                <a:effectLst/>
                <a:latin typeface="Aharoni" pitchFamily="2" charset="-79"/>
                <a:ea typeface="Arial" pitchFamily="34" charset="0"/>
                <a:cs typeface="Aharoni" pitchFamily="2" charset="-79"/>
              </a:rPr>
              <a:t>The prophet Isaiah lived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400" b="0" i="0" u="none" strike="noStrike" cap="none" normalizeH="0" baseline="0" dirty="0" smtClean="0">
                <a:ln>
                  <a:solidFill>
                    <a:srgbClr val="FFC000"/>
                  </a:solidFill>
                </a:ln>
                <a:solidFill>
                  <a:schemeClr val="bg1"/>
                </a:solidFill>
                <a:effectLst/>
                <a:latin typeface="Aharoni" pitchFamily="2" charset="-79"/>
                <a:ea typeface="Arial" pitchFamily="34" charset="0"/>
                <a:cs typeface="Aharoni" pitchFamily="2" charset="-79"/>
              </a:rPr>
              <a:t>around 681 B.C.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400" b="0" i="0" u="none" strike="noStrike" cap="none" normalizeH="0" baseline="0" dirty="0" smtClean="0">
                <a:ln>
                  <a:solidFill>
                    <a:srgbClr val="FFC000"/>
                  </a:solidFill>
                </a:ln>
                <a:solidFill>
                  <a:schemeClr val="bg1"/>
                </a:solidFill>
                <a:effectLst/>
                <a:latin typeface="Aharoni" pitchFamily="2" charset="-79"/>
                <a:ea typeface="Arial" pitchFamily="34" charset="0"/>
                <a:cs typeface="Aharoni" pitchFamily="2" charset="-79"/>
              </a:rPr>
              <a:t>or 2,681 years ago</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solidFill>
                  <a:srgbClr val="FFC000"/>
                </a:solidFill>
              </a:ln>
              <a:solidFill>
                <a:schemeClr val="bg1"/>
              </a:solidFill>
              <a:effectLst/>
              <a:latin typeface="Aharoni" pitchFamily="2" charset="-79"/>
              <a:ea typeface="Arial" pitchFamily="34" charset="0"/>
              <a:cs typeface="Aharoni" pitchFamily="2" charset="-79"/>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bg1"/>
                </a:solidFill>
                <a:effectLst/>
                <a:latin typeface="Aharoni" pitchFamily="2" charset="-79"/>
                <a:ea typeface="Arial" pitchFamily="34" charset="0"/>
                <a:cs typeface="Aharoni" pitchFamily="2" charset="-79"/>
              </a:rPr>
              <a:t>Isaiah </a:t>
            </a:r>
            <a:r>
              <a:rPr kumimoji="0" lang="en-US" sz="4800" b="0" i="0" u="none" strike="noStrike" cap="none" normalizeH="0" baseline="0" dirty="0" smtClean="0">
                <a:ln>
                  <a:noFill/>
                </a:ln>
                <a:solidFill>
                  <a:schemeClr val="bg1"/>
                </a:solidFill>
                <a:effectLst/>
                <a:latin typeface="Aharoni" pitchFamily="2" charset="-79"/>
                <a:ea typeface="Arial" pitchFamily="34" charset="0"/>
                <a:cs typeface="Aharoni" pitchFamily="2" charset="-79"/>
              </a:rPr>
              <a:t>40:22</a:t>
            </a:r>
            <a:r>
              <a:rPr kumimoji="0" lang="en-US" sz="4000" b="0" i="0" u="none" strike="noStrike" cap="none" normalizeH="0" baseline="0" dirty="0" smtClean="0">
                <a:ln>
                  <a:noFill/>
                </a:ln>
                <a:solidFill>
                  <a:schemeClr val="bg1"/>
                </a:solidFill>
                <a:effectLst/>
                <a:latin typeface="Aharoni" pitchFamily="2" charset="-79"/>
                <a:ea typeface="Arial" pitchFamily="34" charset="0"/>
                <a:cs typeface="Aharoni" pitchFamily="2" charset="-79"/>
              </a:rPr>
              <a:t>a, states:</a:t>
            </a:r>
            <a:endParaRPr kumimoji="0" lang="en-US" sz="4000" b="0" i="0" u="none" strike="noStrike" cap="none" normalizeH="0" baseline="0" dirty="0" smtClean="0">
              <a:ln>
                <a:noFill/>
              </a:ln>
              <a:solidFill>
                <a:schemeClr val="bg1"/>
              </a:solidFill>
              <a:effectLst/>
              <a:latin typeface="Aharoni" pitchFamily="2" charset="-79"/>
              <a:cs typeface="Aharoni" pitchFamily="2" charset="-79"/>
            </a:endParaRPr>
          </a:p>
          <a:p>
            <a:pPr lvl="0" algn="ctr" eaLnBrk="0" fontAlgn="base" hangingPunct="0">
              <a:spcBef>
                <a:spcPct val="0"/>
              </a:spcBef>
              <a:spcAft>
                <a:spcPct val="0"/>
              </a:spcAft>
            </a:pPr>
            <a:r>
              <a:rPr kumimoji="0" lang="en-US" sz="4800" b="0" i="1" u="none" strike="noStrike" cap="none" normalizeH="0" baseline="0" dirty="0" smtClean="0">
                <a:ln>
                  <a:noFill/>
                </a:ln>
                <a:solidFill>
                  <a:schemeClr val="bg1"/>
                </a:solidFill>
                <a:effectLst/>
                <a:latin typeface="Aharoni" pitchFamily="2" charset="-79"/>
                <a:ea typeface="Arial" pitchFamily="34" charset="0"/>
                <a:cs typeface="Aharoni" pitchFamily="2" charset="-79"/>
              </a:rPr>
              <a:t>“He (God) sits enthroned above the </a:t>
            </a:r>
            <a:r>
              <a:rPr kumimoji="0" lang="en-US" sz="4800" b="0" i="1" u="none" strike="noStrike" cap="none" normalizeH="0" baseline="0" dirty="0" smtClean="0">
                <a:ln w="28575">
                  <a:solidFill>
                    <a:srgbClr val="FFC000"/>
                  </a:solidFill>
                </a:ln>
                <a:solidFill>
                  <a:schemeClr val="bg1"/>
                </a:solidFill>
                <a:effectLst/>
                <a:latin typeface="Aharoni" pitchFamily="2" charset="-79"/>
                <a:ea typeface="Arial" pitchFamily="34" charset="0"/>
                <a:cs typeface="Aharoni" pitchFamily="2" charset="-79"/>
              </a:rPr>
              <a:t>c</a:t>
            </a:r>
            <a:r>
              <a:rPr lang="en-US" sz="4800" i="1" dirty="0" smtClean="0">
                <a:ln w="28575">
                  <a:solidFill>
                    <a:srgbClr val="FFC000"/>
                  </a:solidFill>
                </a:ln>
                <a:solidFill>
                  <a:schemeClr val="bg1"/>
                </a:solidFill>
                <a:latin typeface="Aharoni" pitchFamily="2" charset="-79"/>
                <a:ea typeface="Arial" pitchFamily="34" charset="0"/>
                <a:cs typeface="Aharoni" pitchFamily="2" charset="-79"/>
              </a:rPr>
              <a:t>ircle</a:t>
            </a:r>
            <a:r>
              <a:rPr lang="en-US" sz="4800" i="1" dirty="0" smtClean="0">
                <a:solidFill>
                  <a:schemeClr val="bg1"/>
                </a:solidFill>
                <a:latin typeface="Aharoni" pitchFamily="2" charset="-79"/>
                <a:ea typeface="Arial" pitchFamily="34" charset="0"/>
                <a:cs typeface="Aharoni" pitchFamily="2" charset="-79"/>
              </a:rPr>
              <a:t> </a:t>
            </a:r>
            <a:r>
              <a:rPr kumimoji="0" lang="en-US" sz="4800" b="0" i="1" u="none" strike="noStrike" cap="none" normalizeH="0" baseline="0" dirty="0" smtClean="0">
                <a:ln>
                  <a:noFill/>
                </a:ln>
                <a:solidFill>
                  <a:schemeClr val="bg1"/>
                </a:solidFill>
                <a:effectLst/>
                <a:latin typeface="Aharoni" pitchFamily="2" charset="-79"/>
                <a:ea typeface="Arial" pitchFamily="34" charset="0"/>
                <a:cs typeface="Aharoni" pitchFamily="2" charset="-79"/>
              </a:rPr>
              <a:t>of the earth, and its people are like grasshoppers”.</a:t>
            </a:r>
            <a:endParaRPr kumimoji="0" lang="en-US" sz="4800" b="0" i="0" u="none" strike="noStrike" cap="none" normalizeH="0" baseline="0" dirty="0" smtClean="0">
              <a:ln>
                <a:noFill/>
              </a:ln>
              <a:solidFill>
                <a:schemeClr val="bg1"/>
              </a:solidFill>
              <a:effectLst/>
              <a:latin typeface="Aharoni" pitchFamily="2" charset="-79"/>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27649">
                                            <p:txEl>
                                              <p:pRg st="5" end="5"/>
                                            </p:txEl>
                                          </p:spTgt>
                                        </p:tgtEl>
                                        <p:attrNameLst>
                                          <p:attrName>style.visibility</p:attrName>
                                        </p:attrNameLst>
                                      </p:cBhvr>
                                      <p:to>
                                        <p:strVal val="visible"/>
                                      </p:to>
                                    </p:set>
                                    <p:anim calcmode="lin" valueType="num">
                                      <p:cBhvr additive="base">
                                        <p:cTn id="7" dur="1000" fill="hold"/>
                                        <p:tgtEl>
                                          <p:spTgt spid="27649">
                                            <p:txEl>
                                              <p:pRg st="5" end="5"/>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2764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9231main_image_1004_946-710.jpg"/>
          <p:cNvPicPr>
            <a:picLocks noChangeAspect="1"/>
          </p:cNvPicPr>
          <p:nvPr/>
        </p:nvPicPr>
        <p:blipFill>
          <a:blip r:embed="rId2" cstate="print"/>
          <a:stretch>
            <a:fillRect/>
          </a:stretch>
        </p:blipFill>
        <p:spPr>
          <a:xfrm>
            <a:off x="0" y="0"/>
            <a:ext cx="9144000" cy="6858000"/>
          </a:xfrm>
          <a:prstGeom prst="rect">
            <a:avLst/>
          </a:prstGeom>
        </p:spPr>
      </p:pic>
      <p:sp>
        <p:nvSpPr>
          <p:cNvPr id="4" name="Rectangle 3"/>
          <p:cNvSpPr/>
          <p:nvPr/>
        </p:nvSpPr>
        <p:spPr>
          <a:xfrm>
            <a:off x="533400" y="3066412"/>
            <a:ext cx="8077200" cy="1200329"/>
          </a:xfrm>
          <a:prstGeom prst="rect">
            <a:avLst/>
          </a:prstGeom>
        </p:spPr>
        <p:txBody>
          <a:bodyPr wrap="square">
            <a:spAutoFit/>
          </a:bodyPr>
          <a:lstStyle/>
          <a:p>
            <a:pPr algn="ctr"/>
            <a:endParaRPr lang="en-US" sz="7200" dirty="0">
              <a:solidFill>
                <a:schemeClr val="bg1"/>
              </a:solidFill>
            </a:endParaRPr>
          </a:p>
        </p:txBody>
      </p:sp>
      <p:sp>
        <p:nvSpPr>
          <p:cNvPr id="32769" name="Rectangle 1"/>
          <p:cNvSpPr>
            <a:spLocks noChangeArrowheads="1"/>
          </p:cNvSpPr>
          <p:nvPr/>
        </p:nvSpPr>
        <p:spPr bwMode="auto">
          <a:xfrm>
            <a:off x="0" y="-112740"/>
            <a:ext cx="9144000" cy="72019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kumimoji="0" lang="en-US" sz="4800" b="0" i="0" u="none" strike="noStrike" cap="none" normalizeH="0" baseline="0" dirty="0" smtClean="0">
                <a:ln>
                  <a:noFill/>
                </a:ln>
                <a:solidFill>
                  <a:schemeClr val="bg1"/>
                </a:solidFill>
                <a:effectLst/>
                <a:latin typeface="Aharoni" pitchFamily="2" charset="-79"/>
                <a:ea typeface="Arial" pitchFamily="34" charset="0"/>
                <a:cs typeface="Aharoni" pitchFamily="2" charset="-79"/>
              </a:rPr>
              <a:t>In </a:t>
            </a:r>
            <a:r>
              <a:rPr kumimoji="0" lang="en-US" sz="6600" b="0" i="0" u="none" strike="noStrike" cap="none" normalizeH="0" baseline="0" dirty="0" smtClean="0">
                <a:ln>
                  <a:noFill/>
                </a:ln>
                <a:solidFill>
                  <a:schemeClr val="bg1"/>
                </a:solidFill>
                <a:effectLst/>
                <a:latin typeface="Aharoni" pitchFamily="2" charset="-79"/>
                <a:ea typeface="Arial" pitchFamily="34" charset="0"/>
                <a:cs typeface="Aharoni" pitchFamily="2" charset="-79"/>
              </a:rPr>
              <a:t>330</a:t>
            </a:r>
            <a:r>
              <a:rPr kumimoji="0" lang="en-US" sz="4800" b="0" i="0" u="none" strike="noStrike" cap="none" normalizeH="0" baseline="0" dirty="0" smtClean="0">
                <a:ln>
                  <a:noFill/>
                </a:ln>
                <a:solidFill>
                  <a:schemeClr val="bg1"/>
                </a:solidFill>
                <a:effectLst/>
                <a:latin typeface="Aharoni" pitchFamily="2" charset="-79"/>
                <a:ea typeface="Arial" pitchFamily="34" charset="0"/>
                <a:cs typeface="Aharoni" pitchFamily="2" charset="-79"/>
              </a:rPr>
              <a:t> B.C. </a:t>
            </a:r>
          </a:p>
          <a:p>
            <a:pPr algn="ctr" fontAlgn="base">
              <a:spcBef>
                <a:spcPct val="0"/>
              </a:spcBef>
              <a:spcAft>
                <a:spcPct val="0"/>
              </a:spcAft>
            </a:pPr>
            <a:r>
              <a:rPr lang="en-US" sz="4800" dirty="0" smtClean="0">
                <a:ln w="19050">
                  <a:solidFill>
                    <a:srgbClr val="FFC000"/>
                  </a:solidFill>
                </a:ln>
                <a:solidFill>
                  <a:schemeClr val="bg1"/>
                </a:solidFill>
                <a:latin typeface="Aharoni" pitchFamily="2" charset="-79"/>
                <a:ea typeface="Arial" pitchFamily="34" charset="0"/>
                <a:cs typeface="Aharoni" pitchFamily="2" charset="-79"/>
              </a:rPr>
              <a:t>(Approximately </a:t>
            </a:r>
            <a:r>
              <a:rPr lang="en-US" sz="6000" dirty="0" smtClean="0">
                <a:ln w="19050">
                  <a:solidFill>
                    <a:srgbClr val="FFC000"/>
                  </a:solidFill>
                </a:ln>
                <a:solidFill>
                  <a:schemeClr val="bg1"/>
                </a:solidFill>
                <a:latin typeface="Aharoni" pitchFamily="2" charset="-79"/>
                <a:ea typeface="Arial" pitchFamily="34" charset="0"/>
                <a:cs typeface="Aharoni" pitchFamily="2" charset="-79"/>
              </a:rPr>
              <a:t>350</a:t>
            </a:r>
            <a:r>
              <a:rPr lang="en-US" sz="4800" dirty="0" smtClean="0">
                <a:ln w="19050">
                  <a:solidFill>
                    <a:srgbClr val="FFC000"/>
                  </a:solidFill>
                </a:ln>
                <a:solidFill>
                  <a:schemeClr val="bg1"/>
                </a:solidFill>
                <a:latin typeface="Aharoni" pitchFamily="2" charset="-79"/>
                <a:ea typeface="Arial" pitchFamily="34" charset="0"/>
                <a:cs typeface="Aharoni" pitchFamily="2" charset="-79"/>
              </a:rPr>
              <a:t> years after Isaiah)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800" b="0" i="0" u="none" strike="noStrike" cap="none" normalizeH="0" baseline="0" dirty="0" smtClean="0">
                <a:ln>
                  <a:noFill/>
                </a:ln>
                <a:solidFill>
                  <a:schemeClr val="bg1"/>
                </a:solidFill>
                <a:effectLst/>
                <a:latin typeface="Aharoni" pitchFamily="2" charset="-79"/>
                <a:ea typeface="Arial" pitchFamily="34" charset="0"/>
                <a:cs typeface="Aharoni" pitchFamily="2" charset="-79"/>
              </a:rPr>
              <a:t>Aristotle argued that the world must be </a:t>
            </a:r>
            <a:r>
              <a:rPr kumimoji="0" lang="en-US" sz="4800" b="0" i="0" u="sng" strike="noStrike" cap="none" normalizeH="0" baseline="0" dirty="0" smtClean="0">
                <a:ln w="28575">
                  <a:solidFill>
                    <a:srgbClr val="FFC000"/>
                  </a:solidFill>
                </a:ln>
                <a:solidFill>
                  <a:schemeClr val="bg1"/>
                </a:solidFill>
                <a:effectLst/>
                <a:latin typeface="Aharoni" pitchFamily="2" charset="-79"/>
                <a:ea typeface="Arial" pitchFamily="34" charset="0"/>
                <a:cs typeface="Aharoni" pitchFamily="2" charset="-79"/>
              </a:rPr>
              <a:t>round.</a:t>
            </a:r>
            <a:r>
              <a:rPr kumimoji="0" lang="en-US" sz="4800" b="0" i="0" u="none" strike="noStrike" cap="none" normalizeH="0" baseline="0" dirty="0" smtClean="0">
                <a:ln>
                  <a:noFill/>
                </a:ln>
                <a:solidFill>
                  <a:schemeClr val="bg1"/>
                </a:solidFill>
                <a:effectLst/>
                <a:latin typeface="Aharoni" pitchFamily="2" charset="-79"/>
                <a:ea typeface="Arial" pitchFamily="34" charset="0"/>
                <a:cs typeface="Aharoni" pitchFamily="2" charset="-79"/>
              </a:rPr>
              <a:t>  The idea first spread throughout Greece and then throughout the rest of the world.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dirty="0" smtClean="0">
              <a:ln>
                <a:noFill/>
              </a:ln>
              <a:solidFill>
                <a:schemeClr val="bg1"/>
              </a:solidFill>
              <a:effectLst/>
              <a:latin typeface="Aharoni" pitchFamily="2" charset="-79"/>
              <a:cs typeface="Aharoni" pitchFamily="2" charset="-79"/>
            </a:endParaRPr>
          </a:p>
        </p:txBody>
      </p:sp>
    </p:spTree>
  </p:cSld>
  <p:clrMapOvr>
    <a:masterClrMapping/>
  </p:clrMapOvr>
  <p:transition spd="slow">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9231main_image_1004_946-710.jpg"/>
          <p:cNvPicPr>
            <a:picLocks noChangeAspect="1"/>
          </p:cNvPicPr>
          <p:nvPr/>
        </p:nvPicPr>
        <p:blipFill>
          <a:blip r:embed="rId2" cstate="print"/>
          <a:stretch>
            <a:fillRect/>
          </a:stretch>
        </p:blipFill>
        <p:spPr>
          <a:xfrm>
            <a:off x="0" y="2232"/>
            <a:ext cx="9144000" cy="6858000"/>
          </a:xfrm>
          <a:prstGeom prst="rect">
            <a:avLst/>
          </a:prstGeom>
        </p:spPr>
      </p:pic>
      <p:sp>
        <p:nvSpPr>
          <p:cNvPr id="4" name="Rectangle 3"/>
          <p:cNvSpPr/>
          <p:nvPr/>
        </p:nvSpPr>
        <p:spPr>
          <a:xfrm>
            <a:off x="533400" y="1526232"/>
            <a:ext cx="8077200" cy="1200329"/>
          </a:xfrm>
          <a:prstGeom prst="rect">
            <a:avLst/>
          </a:prstGeom>
        </p:spPr>
        <p:txBody>
          <a:bodyPr wrap="square">
            <a:spAutoFit/>
          </a:bodyPr>
          <a:lstStyle/>
          <a:p>
            <a:pPr algn="ctr"/>
            <a:endParaRPr lang="en-US" sz="7200" dirty="0">
              <a:solidFill>
                <a:schemeClr val="bg1"/>
              </a:solidFill>
            </a:endParaRPr>
          </a:p>
        </p:txBody>
      </p:sp>
      <p:sp>
        <p:nvSpPr>
          <p:cNvPr id="35841" name="Rectangle 1"/>
          <p:cNvSpPr>
            <a:spLocks noChangeArrowheads="1"/>
          </p:cNvSpPr>
          <p:nvPr/>
        </p:nvSpPr>
        <p:spPr bwMode="auto">
          <a:xfrm>
            <a:off x="0" y="457200"/>
            <a:ext cx="47244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400" b="0" i="0" u="none" strike="noStrike" cap="none" normalizeH="0" baseline="0" dirty="0" smtClean="0">
                <a:ln>
                  <a:noFill/>
                </a:ln>
                <a:solidFill>
                  <a:schemeClr val="bg1"/>
                </a:solidFill>
                <a:effectLst/>
                <a:latin typeface="Aharoni" pitchFamily="2" charset="-79"/>
                <a:ea typeface="Arial" pitchFamily="34" charset="0"/>
                <a:cs typeface="Aharoni" pitchFamily="2" charset="-79"/>
              </a:rPr>
              <a:t>Job </a:t>
            </a:r>
            <a:r>
              <a:rPr kumimoji="0" lang="en-US" sz="6000" b="0" i="0" u="none" strike="noStrike" cap="none" normalizeH="0" baseline="0" dirty="0" smtClean="0">
                <a:ln>
                  <a:noFill/>
                </a:ln>
                <a:solidFill>
                  <a:schemeClr val="bg1"/>
                </a:solidFill>
                <a:effectLst/>
                <a:latin typeface="Aharoni" pitchFamily="2" charset="-79"/>
                <a:ea typeface="Arial" pitchFamily="34" charset="0"/>
                <a:cs typeface="Aharoni" pitchFamily="2" charset="-79"/>
              </a:rPr>
              <a:t>38:16</a:t>
            </a:r>
            <a:r>
              <a:rPr kumimoji="0" lang="en-US" sz="5400" b="0" i="0" u="none" strike="noStrike" cap="none" normalizeH="0" baseline="0" dirty="0" smtClean="0">
                <a:ln>
                  <a:noFill/>
                </a:ln>
                <a:solidFill>
                  <a:schemeClr val="bg1"/>
                </a:solidFill>
                <a:effectLst/>
                <a:latin typeface="Aharoni" pitchFamily="2" charset="-79"/>
                <a:ea typeface="Arial" pitchFamily="34" charset="0"/>
                <a:cs typeface="Aharoni" pitchFamily="2" charset="-79"/>
              </a:rPr>
              <a:t>a states: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400" b="0" i="0" u="none" strike="noStrike" cap="none" normalizeH="0" baseline="0" dirty="0" smtClean="0">
                <a:ln>
                  <a:noFill/>
                </a:ln>
                <a:solidFill>
                  <a:schemeClr val="bg1"/>
                </a:solidFill>
                <a:effectLst/>
                <a:latin typeface="Aharoni" pitchFamily="2" charset="-79"/>
                <a:ea typeface="Arial" pitchFamily="34" charset="0"/>
                <a:cs typeface="Aharoni" pitchFamily="2" charset="-79"/>
              </a:rPr>
              <a:t> </a:t>
            </a:r>
            <a:endParaRPr kumimoji="0" lang="en-US" sz="5400" b="0" i="1" u="none" strike="noStrike" cap="none" normalizeH="0" baseline="0" dirty="0" smtClean="0">
              <a:ln>
                <a:noFill/>
              </a:ln>
              <a:solidFill>
                <a:schemeClr val="bg1"/>
              </a:solidFill>
              <a:effectLst/>
              <a:latin typeface="Aharoni" pitchFamily="2" charset="-79"/>
              <a:ea typeface="Arial" pitchFamily="34" charset="0"/>
              <a:cs typeface="Aharoni" pitchFamily="2" charset="-79"/>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5400" b="0" i="1" u="none" strike="noStrike" cap="none" normalizeH="0" baseline="0" dirty="0" smtClean="0">
                <a:ln>
                  <a:noFill/>
                </a:ln>
                <a:solidFill>
                  <a:schemeClr val="bg1"/>
                </a:solidFill>
                <a:effectLst/>
                <a:latin typeface="Aharoni" pitchFamily="2" charset="-79"/>
                <a:ea typeface="Arial" pitchFamily="34" charset="0"/>
                <a:cs typeface="Aharoni" pitchFamily="2" charset="-79"/>
              </a:rPr>
              <a:t>“Have you entered into the </a:t>
            </a:r>
            <a:r>
              <a:rPr kumimoji="0" lang="en-US" sz="5400" b="0" i="1" u="none" strike="noStrike" cap="none" normalizeH="0" baseline="0" dirty="0" smtClean="0">
                <a:ln w="28575">
                  <a:solidFill>
                    <a:srgbClr val="FFC000"/>
                  </a:solidFill>
                </a:ln>
                <a:solidFill>
                  <a:schemeClr val="bg1"/>
                </a:solidFill>
                <a:effectLst/>
                <a:latin typeface="Aharoni" pitchFamily="2" charset="-79"/>
                <a:ea typeface="Arial" pitchFamily="34" charset="0"/>
                <a:cs typeface="Aharoni" pitchFamily="2" charset="-79"/>
              </a:rPr>
              <a:t>springs of the sea</a:t>
            </a:r>
            <a:r>
              <a:rPr kumimoji="0" lang="en-US" sz="5400" b="0" i="1" u="none" strike="noStrike" cap="none" normalizeH="0" baseline="0" dirty="0" smtClean="0">
                <a:ln>
                  <a:noFill/>
                </a:ln>
                <a:solidFill>
                  <a:schemeClr val="bg1"/>
                </a:solidFill>
                <a:effectLst/>
                <a:latin typeface="Aharoni" pitchFamily="2" charset="-79"/>
                <a:ea typeface="Arial" pitchFamily="34" charset="0"/>
                <a:cs typeface="Aharoni" pitchFamily="2" charset="-79"/>
              </a:rPr>
              <a:t>…”</a:t>
            </a:r>
            <a:r>
              <a:rPr kumimoji="0" lang="en-US" sz="5400" b="0" i="0" u="none" strike="noStrike" cap="none" normalizeH="0" baseline="0" dirty="0" smtClean="0">
                <a:ln>
                  <a:noFill/>
                </a:ln>
                <a:solidFill>
                  <a:schemeClr val="bg1"/>
                </a:solidFill>
                <a:effectLst/>
                <a:latin typeface="Aharoni" pitchFamily="2" charset="-79"/>
                <a:cs typeface="Aharoni" pitchFamily="2" charset="-79"/>
              </a:rPr>
              <a:t> </a:t>
            </a:r>
          </a:p>
        </p:txBody>
      </p:sp>
      <p:pic>
        <p:nvPicPr>
          <p:cNvPr id="156674" name="Picture 2" descr="Blue waves"/>
          <p:cNvPicPr>
            <a:picLocks noChangeAspect="1" noChangeArrowheads="1"/>
          </p:cNvPicPr>
          <p:nvPr/>
        </p:nvPicPr>
        <p:blipFill>
          <a:blip r:embed="rId3"/>
          <a:srcRect/>
          <a:stretch>
            <a:fillRect/>
          </a:stretch>
        </p:blipFill>
        <p:spPr bwMode="auto">
          <a:xfrm flipH="1">
            <a:off x="4648200" y="762000"/>
            <a:ext cx="3848100" cy="4600576"/>
          </a:xfrm>
          <a:prstGeom prst="rect">
            <a:avLst/>
          </a:prstGeom>
          <a:noFill/>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841">
                                            <p:txEl>
                                              <p:pRg st="2" end="2"/>
                                            </p:txEl>
                                          </p:spTgt>
                                        </p:tgtEl>
                                        <p:attrNameLst>
                                          <p:attrName>style.visibility</p:attrName>
                                        </p:attrNameLst>
                                      </p:cBhvr>
                                      <p:to>
                                        <p:strVal val="visible"/>
                                      </p:to>
                                    </p:set>
                                    <p:animEffect transition="in" filter="blinds(horizontal)">
                                      <p:cBhvr>
                                        <p:cTn id="7" dur="500"/>
                                        <p:tgtEl>
                                          <p:spTgt spid="3584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9231main_image_1004_946-710.jpg"/>
          <p:cNvPicPr>
            <a:picLocks noChangeAspect="1"/>
          </p:cNvPicPr>
          <p:nvPr/>
        </p:nvPicPr>
        <p:blipFill>
          <a:blip r:embed="rId2" cstate="print"/>
          <a:stretch>
            <a:fillRect/>
          </a:stretch>
        </p:blipFill>
        <p:spPr>
          <a:xfrm>
            <a:off x="0" y="0"/>
            <a:ext cx="9144000" cy="6858000"/>
          </a:xfrm>
          <a:prstGeom prst="rect">
            <a:avLst/>
          </a:prstGeom>
        </p:spPr>
      </p:pic>
      <p:sp>
        <p:nvSpPr>
          <p:cNvPr id="4" name="Rectangle 3"/>
          <p:cNvSpPr/>
          <p:nvPr/>
        </p:nvSpPr>
        <p:spPr>
          <a:xfrm>
            <a:off x="533400" y="1524000"/>
            <a:ext cx="7156771" cy="1200329"/>
          </a:xfrm>
          <a:prstGeom prst="rect">
            <a:avLst/>
          </a:prstGeom>
        </p:spPr>
        <p:txBody>
          <a:bodyPr wrap="square">
            <a:spAutoFit/>
          </a:bodyPr>
          <a:lstStyle/>
          <a:p>
            <a:pPr algn="ctr"/>
            <a:endParaRPr lang="en-US" sz="7200" dirty="0">
              <a:solidFill>
                <a:schemeClr val="bg1"/>
              </a:solidFill>
            </a:endParaRPr>
          </a:p>
        </p:txBody>
      </p:sp>
      <p:sp>
        <p:nvSpPr>
          <p:cNvPr id="34817" name="Rectangle 1"/>
          <p:cNvSpPr>
            <a:spLocks noChangeArrowheads="1"/>
          </p:cNvSpPr>
          <p:nvPr/>
        </p:nvSpPr>
        <p:spPr bwMode="auto">
          <a:xfrm>
            <a:off x="1" y="406957"/>
            <a:ext cx="9144000" cy="56630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400" b="0" i="0" u="none" strike="noStrike" cap="none" normalizeH="0" baseline="0" dirty="0" smtClean="0">
                <a:ln>
                  <a:noFill/>
                </a:ln>
                <a:solidFill>
                  <a:schemeClr val="bg1"/>
                </a:solidFill>
                <a:effectLst/>
                <a:latin typeface="Aharoni" pitchFamily="2" charset="-79"/>
                <a:ea typeface="Arial" pitchFamily="34" charset="0"/>
                <a:cs typeface="Aharoni" pitchFamily="2" charset="-79"/>
              </a:rPr>
              <a:t>The existence of water springs in the oceans were predicted in the early </a:t>
            </a:r>
            <a:r>
              <a:rPr kumimoji="0" lang="en-US" sz="6600" b="0" i="0" u="none" strike="noStrike" cap="none" normalizeH="0" baseline="0" dirty="0" smtClean="0">
                <a:ln>
                  <a:noFill/>
                </a:ln>
                <a:solidFill>
                  <a:schemeClr val="bg1"/>
                </a:solidFill>
                <a:effectLst/>
                <a:latin typeface="Aharoni" pitchFamily="2" charset="-79"/>
                <a:ea typeface="Arial" pitchFamily="34" charset="0"/>
                <a:cs typeface="Aharoni" pitchFamily="2" charset="-79"/>
              </a:rPr>
              <a:t>1970</a:t>
            </a:r>
            <a:r>
              <a:rPr kumimoji="0" lang="en-US" sz="5400" b="0" i="0" u="none" strike="noStrike" cap="none" normalizeH="0" baseline="0" dirty="0" smtClean="0">
                <a:ln>
                  <a:noFill/>
                </a:ln>
                <a:solidFill>
                  <a:schemeClr val="bg1"/>
                </a:solidFill>
                <a:effectLst/>
                <a:latin typeface="Aharoni" pitchFamily="2" charset="-79"/>
                <a:ea typeface="Arial" pitchFamily="34" charset="0"/>
                <a:cs typeface="Aharoni" pitchFamily="2" charset="-79"/>
              </a:rPr>
              <a:t>s but were not actually discovered until </a:t>
            </a:r>
            <a:r>
              <a:rPr kumimoji="0" lang="en-US" sz="8000" b="0" i="0" u="none" strike="noStrike" cap="none" normalizeH="0" baseline="0" dirty="0" smtClean="0">
                <a:ln w="28575">
                  <a:solidFill>
                    <a:srgbClr val="FFC000"/>
                  </a:solidFill>
                </a:ln>
                <a:solidFill>
                  <a:schemeClr val="bg1"/>
                </a:solidFill>
                <a:effectLst/>
                <a:latin typeface="Aharoni" pitchFamily="2" charset="-79"/>
                <a:ea typeface="Arial" pitchFamily="34" charset="0"/>
                <a:cs typeface="Aharoni" pitchFamily="2" charset="-79"/>
              </a:rPr>
              <a:t>1977</a:t>
            </a:r>
            <a:r>
              <a:rPr kumimoji="0" lang="en-US" sz="5400" b="0" i="0" u="none" strike="noStrike" cap="none" normalizeH="0" baseline="0" dirty="0" smtClean="0">
                <a:ln>
                  <a:noFill/>
                </a:ln>
                <a:solidFill>
                  <a:schemeClr val="bg1"/>
                </a:solidFill>
                <a:effectLst/>
                <a:latin typeface="Aharoni" pitchFamily="2" charset="-79"/>
                <a:ea typeface="Arial" pitchFamily="34" charset="0"/>
                <a:cs typeface="Aharoni" pitchFamily="2" charset="-79"/>
              </a:rPr>
              <a:t> A.D. in the Galapagos Rift.</a:t>
            </a:r>
            <a:endParaRPr kumimoji="0" lang="en-US" sz="5400" b="0" i="0" u="none" strike="noStrike" cap="none" normalizeH="0" baseline="0" dirty="0" smtClean="0">
              <a:ln>
                <a:noFill/>
              </a:ln>
              <a:solidFill>
                <a:schemeClr val="bg1"/>
              </a:solidFill>
              <a:effectLst/>
              <a:latin typeface="Aharoni" pitchFamily="2" charset="-79"/>
              <a:cs typeface="Aharoni" pitchFamily="2" charset="-79"/>
            </a:endParaRPr>
          </a:p>
        </p:txBody>
      </p:sp>
    </p:spTree>
  </p:cSld>
  <p:clrMapOvr>
    <a:masterClrMapping/>
  </p:clrMapOvr>
  <p:transition spd="slow">
    <p:strips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9231main_image_1004_946-710.jpg"/>
          <p:cNvPicPr>
            <a:picLocks noChangeAspect="1"/>
          </p:cNvPicPr>
          <p:nvPr/>
        </p:nvPicPr>
        <p:blipFill>
          <a:blip r:embed="rId2" cstate="print"/>
          <a:stretch>
            <a:fillRect/>
          </a:stretch>
        </p:blipFill>
        <p:spPr>
          <a:xfrm>
            <a:off x="0" y="0"/>
            <a:ext cx="9144000" cy="6858000"/>
          </a:xfrm>
          <a:prstGeom prst="rect">
            <a:avLst/>
          </a:prstGeom>
        </p:spPr>
      </p:pic>
      <p:sp>
        <p:nvSpPr>
          <p:cNvPr id="4" name="Rectangle 3"/>
          <p:cNvSpPr/>
          <p:nvPr/>
        </p:nvSpPr>
        <p:spPr>
          <a:xfrm>
            <a:off x="533400" y="1524000"/>
            <a:ext cx="8077200" cy="1200329"/>
          </a:xfrm>
          <a:prstGeom prst="rect">
            <a:avLst/>
          </a:prstGeom>
        </p:spPr>
        <p:txBody>
          <a:bodyPr wrap="square">
            <a:spAutoFit/>
          </a:bodyPr>
          <a:lstStyle/>
          <a:p>
            <a:pPr algn="ctr"/>
            <a:endParaRPr lang="en-US" sz="7200" dirty="0"/>
          </a:p>
        </p:txBody>
      </p:sp>
      <p:sp>
        <p:nvSpPr>
          <p:cNvPr id="5" name="TextBox 4"/>
          <p:cNvSpPr txBox="1"/>
          <p:nvPr/>
        </p:nvSpPr>
        <p:spPr>
          <a:xfrm>
            <a:off x="0" y="457200"/>
            <a:ext cx="9144000" cy="6186309"/>
          </a:xfrm>
          <a:prstGeom prst="rect">
            <a:avLst/>
          </a:prstGeom>
          <a:noFill/>
        </p:spPr>
        <p:txBody>
          <a:bodyPr wrap="square" rtlCol="0">
            <a:spAutoFit/>
          </a:bodyPr>
          <a:lstStyle/>
          <a:p>
            <a:pPr algn="ctr"/>
            <a:r>
              <a:rPr lang="en-US" sz="6000" dirty="0" smtClean="0">
                <a:solidFill>
                  <a:schemeClr val="bg1"/>
                </a:solidFill>
                <a:latin typeface="Aharoni" pitchFamily="2" charset="-79"/>
                <a:cs typeface="Aharoni" pitchFamily="2" charset="-79"/>
              </a:rPr>
              <a:t>These predictions were made by oceanographers approximately </a:t>
            </a:r>
            <a:r>
              <a:rPr lang="en-US" sz="9600" dirty="0" smtClean="0">
                <a:ln w="28575">
                  <a:solidFill>
                    <a:srgbClr val="FFC000"/>
                  </a:solidFill>
                </a:ln>
                <a:solidFill>
                  <a:schemeClr val="bg1"/>
                </a:solidFill>
                <a:latin typeface="Aharoni" pitchFamily="2" charset="-79"/>
                <a:cs typeface="Aharoni" pitchFamily="2" charset="-79"/>
              </a:rPr>
              <a:t>3978</a:t>
            </a:r>
            <a:r>
              <a:rPr lang="en-US" sz="6000" dirty="0" smtClean="0">
                <a:solidFill>
                  <a:schemeClr val="bg1"/>
                </a:solidFill>
                <a:latin typeface="Aharoni" pitchFamily="2" charset="-79"/>
                <a:cs typeface="Aharoni" pitchFamily="2" charset="-79"/>
              </a:rPr>
              <a:t> years after Job first wrote about them! </a:t>
            </a:r>
            <a:endParaRPr lang="en-US" sz="6000" dirty="0">
              <a:solidFill>
                <a:schemeClr val="bg1"/>
              </a:solidFill>
              <a:latin typeface="Aharoni" pitchFamily="2" charset="-79"/>
              <a:cs typeface="Aharoni" pitchFamily="2" charset="-79"/>
            </a:endParaRPr>
          </a:p>
        </p:txBody>
      </p:sp>
    </p:spTree>
  </p:cSld>
  <p:clrMapOvr>
    <a:masterClrMapping/>
  </p:clrMapOvr>
  <p:transition spd="slow">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iled sea wave pattern vector imag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0" y="838200"/>
            <a:ext cx="9144000" cy="1015663"/>
          </a:xfrm>
          <a:prstGeom prst="rect">
            <a:avLst/>
          </a:prstGeom>
          <a:noFill/>
        </p:spPr>
        <p:txBody>
          <a:bodyPr wrap="square" rtlCol="0">
            <a:spAutoFit/>
          </a:bodyPr>
          <a:lstStyle/>
          <a:p>
            <a:pPr lvl="0" algn="ctr" fontAlgn="base">
              <a:spcBef>
                <a:spcPct val="0"/>
              </a:spcBef>
              <a:spcAft>
                <a:spcPct val="0"/>
              </a:spcAft>
            </a:pPr>
            <a:r>
              <a:rPr lang="en-US" sz="5400" dirty="0" smtClean="0">
                <a:latin typeface="Aharoni" pitchFamily="2" charset="-79"/>
                <a:ea typeface="Arial" pitchFamily="34" charset="0"/>
                <a:cs typeface="Aharoni" pitchFamily="2" charset="-79"/>
              </a:rPr>
              <a:t>Job </a:t>
            </a:r>
            <a:r>
              <a:rPr lang="en-US" sz="6000" dirty="0" smtClean="0">
                <a:latin typeface="Aharoni" pitchFamily="2" charset="-79"/>
                <a:ea typeface="Arial" pitchFamily="34" charset="0"/>
                <a:cs typeface="Aharoni" pitchFamily="2" charset="-79"/>
              </a:rPr>
              <a:t>38:16 </a:t>
            </a:r>
            <a:r>
              <a:rPr lang="en-US" sz="5400" dirty="0" smtClean="0">
                <a:latin typeface="Aharoni" pitchFamily="2" charset="-79"/>
                <a:ea typeface="Arial" pitchFamily="34" charset="0"/>
                <a:cs typeface="Aharoni" pitchFamily="2" charset="-79"/>
              </a:rPr>
              <a:t>b states</a:t>
            </a:r>
            <a:r>
              <a:rPr lang="en-US" sz="5400" dirty="0" smtClean="0">
                <a:solidFill>
                  <a:schemeClr val="bg1"/>
                </a:solidFill>
                <a:latin typeface="Aharoni" pitchFamily="2" charset="-79"/>
                <a:ea typeface="Arial" pitchFamily="34" charset="0"/>
                <a:cs typeface="Aharoni" pitchFamily="2" charset="-79"/>
              </a:rPr>
              <a:t>:</a:t>
            </a:r>
          </a:p>
        </p:txBody>
      </p:sp>
      <p:sp>
        <p:nvSpPr>
          <p:cNvPr id="4" name="Rectangle 1"/>
          <p:cNvSpPr>
            <a:spLocks noChangeArrowheads="1"/>
          </p:cNvSpPr>
          <p:nvPr/>
        </p:nvSpPr>
        <p:spPr bwMode="auto">
          <a:xfrm>
            <a:off x="0" y="2590800"/>
            <a:ext cx="9144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6000" b="0" i="0" u="none" strike="noStrike" cap="none" normalizeH="0" baseline="0" dirty="0" smtClean="0">
              <a:ln>
                <a:noFill/>
              </a:ln>
              <a:solidFill>
                <a:schemeClr val="bg1"/>
              </a:solidFill>
              <a:effectLst/>
              <a:latin typeface="Aharoni" pitchFamily="2" charset="-79"/>
              <a:cs typeface="Aharoni" pitchFamily="2" charset="-79"/>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0" b="0" i="0" u="none" strike="noStrike" cap="none" normalizeH="0" baseline="0" dirty="0" smtClean="0">
                <a:ln>
                  <a:noFill/>
                </a:ln>
                <a:solidFill>
                  <a:schemeClr val="bg1"/>
                </a:solidFill>
                <a:effectLst/>
                <a:latin typeface="Aharoni" pitchFamily="2" charset="-79"/>
                <a:ea typeface="Arial" pitchFamily="34" charset="0"/>
                <a:cs typeface="Aharoni" pitchFamily="2" charset="-79"/>
              </a:rPr>
              <a:t>“…Or have you walked in the recesses of the sea?”</a:t>
            </a:r>
            <a:r>
              <a:rPr kumimoji="0" lang="en-US" sz="6000" b="0" i="0" u="none" strike="noStrike" cap="none" normalizeH="0" baseline="0" dirty="0" smtClean="0">
                <a:ln>
                  <a:noFill/>
                </a:ln>
                <a:solidFill>
                  <a:schemeClr val="bg1"/>
                </a:solidFill>
                <a:effectLst/>
                <a:latin typeface="Aharoni" pitchFamily="2" charset="-79"/>
                <a:cs typeface="Aharoni" pitchFamily="2" charset="-79"/>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9231main_image_1004_946-710.jpg"/>
          <p:cNvPicPr>
            <a:picLocks noChangeAspect="1"/>
          </p:cNvPicPr>
          <p:nvPr/>
        </p:nvPicPr>
        <p:blipFill>
          <a:blip r:embed="rId2" cstate="print"/>
          <a:stretch>
            <a:fillRect/>
          </a:stretch>
        </p:blipFill>
        <p:spPr>
          <a:xfrm>
            <a:off x="0" y="0"/>
            <a:ext cx="9144000" cy="6858000"/>
          </a:xfrm>
          <a:prstGeom prst="rect">
            <a:avLst/>
          </a:prstGeom>
        </p:spPr>
      </p:pic>
      <p:sp>
        <p:nvSpPr>
          <p:cNvPr id="4" name="Rectangle 3"/>
          <p:cNvSpPr/>
          <p:nvPr/>
        </p:nvSpPr>
        <p:spPr>
          <a:xfrm>
            <a:off x="533400" y="1524000"/>
            <a:ext cx="8077200" cy="1200329"/>
          </a:xfrm>
          <a:prstGeom prst="rect">
            <a:avLst/>
          </a:prstGeom>
        </p:spPr>
        <p:txBody>
          <a:bodyPr wrap="square">
            <a:spAutoFit/>
          </a:bodyPr>
          <a:lstStyle/>
          <a:p>
            <a:pPr algn="ctr"/>
            <a:endParaRPr lang="en-US" sz="7200" dirty="0">
              <a:solidFill>
                <a:schemeClr val="bg1"/>
              </a:solidFill>
            </a:endParaRPr>
          </a:p>
        </p:txBody>
      </p:sp>
      <p:sp>
        <p:nvSpPr>
          <p:cNvPr id="38913" name="Rectangle 1"/>
          <p:cNvSpPr>
            <a:spLocks noChangeArrowheads="1"/>
          </p:cNvSpPr>
          <p:nvPr/>
        </p:nvSpPr>
        <p:spPr bwMode="auto">
          <a:xfrm>
            <a:off x="0" y="609600"/>
            <a:ext cx="91440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400" b="0" i="0" u="none" strike="noStrike" cap="none" normalizeH="0" baseline="0" dirty="0" smtClean="0">
                <a:ln>
                  <a:noFill/>
                </a:ln>
                <a:solidFill>
                  <a:schemeClr val="bg1"/>
                </a:solidFill>
                <a:effectLst/>
                <a:latin typeface="Aharoni" pitchFamily="2" charset="-79"/>
                <a:ea typeface="Arial" pitchFamily="34" charset="0"/>
                <a:cs typeface="Aharoni" pitchFamily="2" charset="-79"/>
              </a:rPr>
              <a:t>The recesses of the deep were first discovered by a team of British scientists in the Pacific ocean in 1873.</a:t>
            </a:r>
            <a:endParaRPr kumimoji="0" lang="en-US" sz="5400" b="0" i="0" u="none" strike="noStrike" cap="none" normalizeH="0" baseline="0" dirty="0" smtClean="0">
              <a:ln>
                <a:noFill/>
              </a:ln>
              <a:solidFill>
                <a:schemeClr val="bg1"/>
              </a:solidFill>
              <a:effectLst/>
              <a:latin typeface="Aharoni" pitchFamily="2" charset="-79"/>
              <a:cs typeface="Aharoni" pitchFamily="2" charset="-79"/>
            </a:endParaRPr>
          </a:p>
        </p:txBody>
      </p:sp>
      <p:sp>
        <p:nvSpPr>
          <p:cNvPr id="5" name="TextBox 4"/>
          <p:cNvSpPr txBox="1"/>
          <p:nvPr/>
        </p:nvSpPr>
        <p:spPr>
          <a:xfrm>
            <a:off x="0" y="4114800"/>
            <a:ext cx="9144000" cy="2462213"/>
          </a:xfrm>
          <a:prstGeom prst="rect">
            <a:avLst/>
          </a:prstGeom>
          <a:noFill/>
        </p:spPr>
        <p:txBody>
          <a:bodyPr wrap="square" rtlCol="0">
            <a:spAutoFit/>
          </a:bodyPr>
          <a:lstStyle/>
          <a:p>
            <a:pPr algn="ctr">
              <a:tabLst>
                <a:tab pos="5430838" algn="l"/>
              </a:tabLst>
            </a:pPr>
            <a:r>
              <a:rPr lang="en-US" sz="8800" dirty="0" smtClean="0">
                <a:ln w="28575">
                  <a:solidFill>
                    <a:srgbClr val="FFC000"/>
                  </a:solidFill>
                </a:ln>
                <a:solidFill>
                  <a:schemeClr val="bg1"/>
                </a:solidFill>
                <a:latin typeface="Aharoni" pitchFamily="2" charset="-79"/>
                <a:ea typeface="Arial" pitchFamily="34" charset="0"/>
                <a:cs typeface="Aharoni" pitchFamily="2" charset="-79"/>
              </a:rPr>
              <a:t>3871</a:t>
            </a:r>
            <a:r>
              <a:rPr lang="en-US" sz="6600" dirty="0" smtClean="0">
                <a:ln w="28575">
                  <a:solidFill>
                    <a:srgbClr val="FFC000"/>
                  </a:solidFill>
                </a:ln>
                <a:solidFill>
                  <a:schemeClr val="bg1"/>
                </a:solidFill>
                <a:latin typeface="Aharoni" pitchFamily="2" charset="-79"/>
                <a:ea typeface="Arial" pitchFamily="34" charset="0"/>
                <a:cs typeface="Aharoni" pitchFamily="2" charset="-79"/>
              </a:rPr>
              <a:t> years </a:t>
            </a:r>
          </a:p>
          <a:p>
            <a:pPr algn="ctr">
              <a:tabLst>
                <a:tab pos="5430838" algn="l"/>
              </a:tabLst>
            </a:pPr>
            <a:r>
              <a:rPr lang="en-US" sz="6600" dirty="0" smtClean="0">
                <a:ln w="28575">
                  <a:solidFill>
                    <a:srgbClr val="FFC000"/>
                  </a:solidFill>
                </a:ln>
                <a:solidFill>
                  <a:schemeClr val="bg1"/>
                </a:solidFill>
                <a:latin typeface="Aharoni" pitchFamily="2" charset="-79"/>
                <a:ea typeface="Arial" pitchFamily="34" charset="0"/>
                <a:cs typeface="Aharoni" pitchFamily="2" charset="-79"/>
              </a:rPr>
              <a:t>after Job!!!</a:t>
            </a:r>
            <a:endParaRPr lang="en-US" sz="6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1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9231main_image_1004_946-710.jpg"/>
          <p:cNvPicPr>
            <a:picLocks noChangeAspect="1"/>
          </p:cNvPicPr>
          <p:nvPr/>
        </p:nvPicPr>
        <p:blipFill>
          <a:blip r:embed="rId2" cstate="print"/>
          <a:stretch>
            <a:fillRect/>
          </a:stretch>
        </p:blipFill>
        <p:spPr>
          <a:xfrm>
            <a:off x="0" y="0"/>
            <a:ext cx="9144000" cy="6858000"/>
          </a:xfrm>
          <a:prstGeom prst="rect">
            <a:avLst/>
          </a:prstGeom>
        </p:spPr>
      </p:pic>
      <p:sp>
        <p:nvSpPr>
          <p:cNvPr id="4" name="Rectangle 3"/>
          <p:cNvSpPr/>
          <p:nvPr/>
        </p:nvSpPr>
        <p:spPr>
          <a:xfrm>
            <a:off x="533400" y="1524000"/>
            <a:ext cx="8077200" cy="1200329"/>
          </a:xfrm>
          <a:prstGeom prst="rect">
            <a:avLst/>
          </a:prstGeom>
        </p:spPr>
        <p:txBody>
          <a:bodyPr wrap="square">
            <a:spAutoFit/>
          </a:bodyPr>
          <a:lstStyle/>
          <a:p>
            <a:pPr algn="ctr"/>
            <a:endParaRPr lang="en-US" sz="7200" dirty="0">
              <a:solidFill>
                <a:schemeClr val="bg1"/>
              </a:solidFill>
            </a:endParaRPr>
          </a:p>
        </p:txBody>
      </p:sp>
      <p:sp>
        <p:nvSpPr>
          <p:cNvPr id="36865" name="Rectangle 1"/>
          <p:cNvSpPr>
            <a:spLocks noChangeArrowheads="1"/>
          </p:cNvSpPr>
          <p:nvPr/>
        </p:nvSpPr>
        <p:spPr bwMode="auto">
          <a:xfrm>
            <a:off x="0" y="1752600"/>
            <a:ext cx="91440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6600" b="0" i="0" u="none" strike="noStrike" cap="none" normalizeH="0" baseline="0" dirty="0" smtClean="0">
                <a:ln>
                  <a:noFill/>
                </a:ln>
                <a:solidFill>
                  <a:schemeClr val="bg1"/>
                </a:solidFill>
                <a:effectLst/>
                <a:latin typeface="Aharoni" pitchFamily="2" charset="-79"/>
                <a:ea typeface="Arial" pitchFamily="34" charset="0"/>
                <a:cs typeface="Aharoni" pitchFamily="2" charset="-79"/>
              </a:rPr>
              <a:t>“…When the morning stars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6000" b="0" i="0" u="none" strike="noStrike" cap="none" normalizeH="0" baseline="0" dirty="0" smtClean="0">
                <a:ln w="28575">
                  <a:solidFill>
                    <a:srgbClr val="FFC000"/>
                  </a:solidFill>
                </a:ln>
                <a:solidFill>
                  <a:schemeClr val="bg1"/>
                </a:solidFill>
                <a:effectLst/>
                <a:latin typeface="Aharoni" pitchFamily="2" charset="-79"/>
                <a:ea typeface="Arial" pitchFamily="34" charset="0"/>
                <a:cs typeface="Aharoni" pitchFamily="2" charset="-79"/>
              </a:rPr>
              <a:t>sang</a:t>
            </a:r>
            <a:r>
              <a:rPr kumimoji="0" lang="en-US" sz="6000" b="0" i="0" u="none" strike="noStrike" cap="none" normalizeH="0" baseline="0" dirty="0" smtClean="0">
                <a:ln>
                  <a:noFill/>
                </a:ln>
                <a:solidFill>
                  <a:schemeClr val="bg1"/>
                </a:solidFill>
                <a:effectLst/>
                <a:latin typeface="Aharoni" pitchFamily="2" charset="-79"/>
                <a:ea typeface="Arial" pitchFamily="34" charset="0"/>
                <a:cs typeface="Aharoni" pitchFamily="2" charset="-79"/>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6600" b="0" i="0" u="none" strike="noStrike" cap="none" normalizeH="0" baseline="0" dirty="0" smtClean="0">
                <a:ln>
                  <a:noFill/>
                </a:ln>
                <a:solidFill>
                  <a:schemeClr val="bg1"/>
                </a:solidFill>
                <a:effectLst/>
                <a:latin typeface="Aharoni" pitchFamily="2" charset="-79"/>
                <a:ea typeface="Arial" pitchFamily="34" charset="0"/>
                <a:cs typeface="Aharoni" pitchFamily="2" charset="-79"/>
              </a:rPr>
              <a:t>together”</a:t>
            </a:r>
            <a:r>
              <a:rPr kumimoji="0" lang="en-US" sz="6600" b="0" i="0" u="none" strike="noStrike" cap="none" normalizeH="0" baseline="0" dirty="0" smtClean="0">
                <a:ln>
                  <a:noFill/>
                </a:ln>
                <a:solidFill>
                  <a:schemeClr val="bg1"/>
                </a:solidFill>
                <a:effectLst/>
                <a:latin typeface="Aharoni" pitchFamily="2" charset="-79"/>
                <a:cs typeface="Aharoni" pitchFamily="2" charset="-79"/>
              </a:rPr>
              <a:t> </a:t>
            </a:r>
          </a:p>
        </p:txBody>
      </p:sp>
      <p:sp>
        <p:nvSpPr>
          <p:cNvPr id="5" name="TextBox 4"/>
          <p:cNvSpPr txBox="1"/>
          <p:nvPr/>
        </p:nvSpPr>
        <p:spPr>
          <a:xfrm>
            <a:off x="0" y="762000"/>
            <a:ext cx="9144000" cy="1015663"/>
          </a:xfrm>
          <a:prstGeom prst="rect">
            <a:avLst/>
          </a:prstGeom>
          <a:noFill/>
        </p:spPr>
        <p:txBody>
          <a:bodyPr wrap="square" rtlCol="0">
            <a:spAutoFit/>
          </a:bodyPr>
          <a:lstStyle/>
          <a:p>
            <a:pPr lvl="0" algn="ctr" fontAlgn="base">
              <a:spcBef>
                <a:spcPct val="0"/>
              </a:spcBef>
              <a:spcAft>
                <a:spcPct val="0"/>
              </a:spcAft>
            </a:pPr>
            <a:r>
              <a:rPr lang="en-US" sz="5400" dirty="0" smtClean="0">
                <a:solidFill>
                  <a:schemeClr val="bg1"/>
                </a:solidFill>
                <a:latin typeface="Aharoni" pitchFamily="2" charset="-79"/>
                <a:ea typeface="Arial" pitchFamily="34" charset="0"/>
                <a:cs typeface="Aharoni" pitchFamily="2" charset="-79"/>
              </a:rPr>
              <a:t>Job </a:t>
            </a:r>
            <a:r>
              <a:rPr lang="en-US" sz="6000" dirty="0" smtClean="0">
                <a:solidFill>
                  <a:schemeClr val="bg1"/>
                </a:solidFill>
                <a:latin typeface="Aharoni" pitchFamily="2" charset="-79"/>
                <a:ea typeface="Arial" pitchFamily="34" charset="0"/>
                <a:cs typeface="Aharoni" pitchFamily="2" charset="-79"/>
              </a:rPr>
              <a:t>38:7</a:t>
            </a:r>
            <a:r>
              <a:rPr lang="en-US" sz="5400" dirty="0" smtClean="0">
                <a:solidFill>
                  <a:schemeClr val="bg1"/>
                </a:solidFill>
                <a:latin typeface="Aharoni" pitchFamily="2" charset="-79"/>
                <a:ea typeface="Arial" pitchFamily="34" charset="0"/>
                <a:cs typeface="Aharoni" pitchFamily="2" charset="-79"/>
              </a:rPr>
              <a:t>a states:</a:t>
            </a:r>
            <a:endParaRPr lang="en-US" sz="5400" dirty="0" smtClean="0">
              <a:solidFill>
                <a:schemeClr val="bg1"/>
              </a:solidFill>
              <a:latin typeface="Aharoni" pitchFamily="2" charset="-79"/>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865">
                                            <p:txEl>
                                              <p:pRg st="0" end="0"/>
                                            </p:txEl>
                                          </p:spTgt>
                                        </p:tgtEl>
                                        <p:attrNameLst>
                                          <p:attrName>style.visibility</p:attrName>
                                        </p:attrNameLst>
                                      </p:cBhvr>
                                      <p:to>
                                        <p:strVal val="visible"/>
                                      </p:to>
                                    </p:set>
                                    <p:animEffect transition="in" filter="blinds(horizontal)">
                                      <p:cBhvr>
                                        <p:cTn id="7" dur="500"/>
                                        <p:tgtEl>
                                          <p:spTgt spid="36865">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6865">
                                            <p:txEl>
                                              <p:pRg st="1" end="1"/>
                                            </p:txEl>
                                          </p:spTgt>
                                        </p:tgtEl>
                                        <p:attrNameLst>
                                          <p:attrName>style.visibility</p:attrName>
                                        </p:attrNameLst>
                                      </p:cBhvr>
                                      <p:to>
                                        <p:strVal val="visible"/>
                                      </p:to>
                                    </p:set>
                                    <p:animEffect transition="in" filter="blinds(horizontal)">
                                      <p:cBhvr>
                                        <p:cTn id="10" dur="500"/>
                                        <p:tgtEl>
                                          <p:spTgt spid="36865">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6865">
                                            <p:txEl>
                                              <p:pRg st="2" end="2"/>
                                            </p:txEl>
                                          </p:spTgt>
                                        </p:tgtEl>
                                        <p:attrNameLst>
                                          <p:attrName>style.visibility</p:attrName>
                                        </p:attrNameLst>
                                      </p:cBhvr>
                                      <p:to>
                                        <p:strVal val="visible"/>
                                      </p:to>
                                    </p:set>
                                    <p:animEffect transition="in" filter="blinds(horizontal)">
                                      <p:cBhvr>
                                        <p:cTn id="13" dur="500"/>
                                        <p:tgtEl>
                                          <p:spTgt spid="3686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nodeType="clickEffect">
                                  <p:stCondLst>
                                    <p:cond delay="0"/>
                                  </p:stCondLst>
                                  <p:childTnLst>
                                    <p:animScale>
                                      <p:cBhvr>
                                        <p:cTn id="17" dur="2000" fill="hold"/>
                                        <p:tgtEl>
                                          <p:spTgt spid="36865">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9231main_image_1004_946-710.jpg"/>
          <p:cNvPicPr>
            <a:picLocks noChangeAspect="1"/>
          </p:cNvPicPr>
          <p:nvPr/>
        </p:nvPicPr>
        <p:blipFill>
          <a:blip r:embed="rId2" cstate="print"/>
          <a:stretch>
            <a:fillRect/>
          </a:stretch>
        </p:blipFill>
        <p:spPr>
          <a:xfrm>
            <a:off x="0" y="0"/>
            <a:ext cx="9144000" cy="6858000"/>
          </a:xfrm>
          <a:prstGeom prst="rect">
            <a:avLst/>
          </a:prstGeom>
        </p:spPr>
      </p:pic>
      <p:sp>
        <p:nvSpPr>
          <p:cNvPr id="4" name="Rectangle 3"/>
          <p:cNvSpPr/>
          <p:nvPr/>
        </p:nvSpPr>
        <p:spPr>
          <a:xfrm>
            <a:off x="533400" y="1524000"/>
            <a:ext cx="8077200" cy="1200329"/>
          </a:xfrm>
          <a:prstGeom prst="rect">
            <a:avLst/>
          </a:prstGeom>
        </p:spPr>
        <p:txBody>
          <a:bodyPr wrap="square">
            <a:spAutoFit/>
          </a:bodyPr>
          <a:lstStyle/>
          <a:p>
            <a:pPr algn="ctr"/>
            <a:endParaRPr lang="en-US" sz="7200" dirty="0"/>
          </a:p>
        </p:txBody>
      </p:sp>
      <p:sp>
        <p:nvSpPr>
          <p:cNvPr id="5" name="Rectangle 4"/>
          <p:cNvSpPr/>
          <p:nvPr/>
        </p:nvSpPr>
        <p:spPr>
          <a:xfrm>
            <a:off x="0" y="1447800"/>
            <a:ext cx="9144000" cy="4308872"/>
          </a:xfrm>
          <a:prstGeom prst="rect">
            <a:avLst/>
          </a:prstGeom>
        </p:spPr>
        <p:txBody>
          <a:bodyPr wrap="square">
            <a:spAutoFit/>
          </a:bodyPr>
          <a:lstStyle/>
          <a:p>
            <a:pPr algn="ctr"/>
            <a:r>
              <a:rPr lang="en-US" sz="4400" dirty="0" smtClean="0">
                <a:solidFill>
                  <a:schemeClr val="bg1"/>
                </a:solidFill>
                <a:latin typeface="Aharoni" pitchFamily="2" charset="-79"/>
                <a:cs typeface="Aharoni" pitchFamily="2" charset="-79"/>
              </a:rPr>
              <a:t>As recently as September </a:t>
            </a:r>
            <a:r>
              <a:rPr lang="en-US" sz="5400" dirty="0" smtClean="0">
                <a:solidFill>
                  <a:schemeClr val="bg1"/>
                </a:solidFill>
                <a:latin typeface="Aharoni" pitchFamily="2" charset="-79"/>
                <a:cs typeface="Aharoni" pitchFamily="2" charset="-79"/>
              </a:rPr>
              <a:t>5, 2012</a:t>
            </a:r>
            <a:r>
              <a:rPr lang="en-US" sz="4400" dirty="0" smtClean="0">
                <a:solidFill>
                  <a:schemeClr val="bg1"/>
                </a:solidFill>
                <a:latin typeface="Aharoni" pitchFamily="2" charset="-79"/>
                <a:cs typeface="Aharoni" pitchFamily="2" charset="-79"/>
              </a:rPr>
              <a:t>, NASA reported on the </a:t>
            </a:r>
          </a:p>
          <a:p>
            <a:pPr algn="ctr"/>
            <a:r>
              <a:rPr lang="en-US" sz="4400" u="sng" dirty="0" smtClean="0">
                <a:ln w="28575">
                  <a:solidFill>
                    <a:srgbClr val="FFC000"/>
                  </a:solidFill>
                </a:ln>
                <a:solidFill>
                  <a:schemeClr val="bg1"/>
                </a:solidFill>
                <a:latin typeface="Aharoni" pitchFamily="2" charset="-79"/>
                <a:cs typeface="Aharoni" pitchFamily="2" charset="-79"/>
              </a:rPr>
              <a:t>“song”</a:t>
            </a:r>
            <a:r>
              <a:rPr lang="en-US" sz="4400" dirty="0" smtClean="0">
                <a:ln w="28575">
                  <a:solidFill>
                    <a:srgbClr val="FFC000"/>
                  </a:solidFill>
                </a:ln>
                <a:solidFill>
                  <a:schemeClr val="bg1"/>
                </a:solidFill>
                <a:latin typeface="Aharoni" pitchFamily="2" charset="-79"/>
                <a:cs typeface="Aharoni" pitchFamily="2" charset="-79"/>
              </a:rPr>
              <a:t> </a:t>
            </a:r>
          </a:p>
          <a:p>
            <a:pPr algn="ctr"/>
            <a:r>
              <a:rPr lang="en-US" sz="4400" dirty="0" smtClean="0">
                <a:solidFill>
                  <a:schemeClr val="bg1"/>
                </a:solidFill>
                <a:latin typeface="Aharoni" pitchFamily="2" charset="-79"/>
                <a:cs typeface="Aharoni" pitchFamily="2" charset="-79"/>
              </a:rPr>
              <a:t>the earth was singing.  </a:t>
            </a:r>
          </a:p>
          <a:p>
            <a:pPr algn="ctr"/>
            <a:r>
              <a:rPr lang="en-US" sz="4400" dirty="0" smtClean="0">
                <a:solidFill>
                  <a:schemeClr val="bg1"/>
                </a:solidFill>
                <a:latin typeface="Aharoni" pitchFamily="2" charset="-79"/>
                <a:cs typeface="Aharoni" pitchFamily="2" charset="-79"/>
              </a:rPr>
              <a:t>Yes, that is an actual musical interlude.  </a:t>
            </a:r>
            <a:endParaRPr lang="en-US" sz="4400" dirty="0">
              <a:solidFill>
                <a:schemeClr val="bg1"/>
              </a:solidFill>
              <a:latin typeface="Aharoni" pitchFamily="2" charset="-79"/>
              <a:cs typeface="Aharoni" pitchFamily="2" charset="-79"/>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9231main_image_1004_946-710.jpg"/>
          <p:cNvPicPr>
            <a:picLocks noChangeAspect="1"/>
          </p:cNvPicPr>
          <p:nvPr/>
        </p:nvPicPr>
        <p:blipFill>
          <a:blip r:embed="rId2" cstate="print"/>
          <a:stretch>
            <a:fillRect/>
          </a:stretch>
        </p:blipFill>
        <p:spPr>
          <a:xfrm>
            <a:off x="0" y="0"/>
            <a:ext cx="9144000" cy="6858000"/>
          </a:xfrm>
          <a:prstGeom prst="rect">
            <a:avLst/>
          </a:prstGeom>
        </p:spPr>
      </p:pic>
      <p:sp>
        <p:nvSpPr>
          <p:cNvPr id="4" name="Rectangle 3"/>
          <p:cNvSpPr/>
          <p:nvPr/>
        </p:nvSpPr>
        <p:spPr>
          <a:xfrm>
            <a:off x="533400" y="1524000"/>
            <a:ext cx="8077200" cy="1200329"/>
          </a:xfrm>
          <a:prstGeom prst="rect">
            <a:avLst/>
          </a:prstGeom>
        </p:spPr>
        <p:txBody>
          <a:bodyPr wrap="square">
            <a:spAutoFit/>
          </a:bodyPr>
          <a:lstStyle/>
          <a:p>
            <a:pPr algn="ctr"/>
            <a:endParaRPr lang="en-US" sz="7200" dirty="0"/>
          </a:p>
        </p:txBody>
      </p:sp>
      <p:sp>
        <p:nvSpPr>
          <p:cNvPr id="41985" name="Rectangle 1"/>
          <p:cNvSpPr>
            <a:spLocks noChangeArrowheads="1"/>
          </p:cNvSpPr>
          <p:nvPr/>
        </p:nvSpPr>
        <p:spPr bwMode="auto">
          <a:xfrm>
            <a:off x="0" y="457200"/>
            <a:ext cx="91440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bg1"/>
                </a:solidFill>
                <a:effectLst/>
                <a:latin typeface="Aharoni" pitchFamily="2" charset="-79"/>
                <a:ea typeface="Arial" pitchFamily="34" charset="0"/>
                <a:cs typeface="Aharoni" pitchFamily="2" charset="-79"/>
              </a:rPr>
              <a:t>NASA also reported that black holes </a:t>
            </a:r>
            <a:r>
              <a:rPr kumimoji="0" lang="en-US" sz="4000" b="0" i="0" u="sng" strike="noStrike" cap="none" normalizeH="0" baseline="0" dirty="0" smtClean="0">
                <a:ln w="28575">
                  <a:solidFill>
                    <a:srgbClr val="FFC000"/>
                  </a:solidFill>
                </a:ln>
                <a:solidFill>
                  <a:schemeClr val="bg1"/>
                </a:solidFill>
                <a:effectLst/>
                <a:latin typeface="Aharoni" pitchFamily="2" charset="-79"/>
                <a:ea typeface="Arial" pitchFamily="34" charset="0"/>
                <a:cs typeface="Aharoni" pitchFamily="2" charset="-79"/>
              </a:rPr>
              <a:t>sing</a:t>
            </a:r>
            <a:r>
              <a:rPr kumimoji="0" lang="en-US" sz="4000" b="0" i="0" u="none" strike="noStrike" cap="none" normalizeH="0" baseline="0" dirty="0" smtClean="0">
                <a:ln>
                  <a:noFill/>
                </a:ln>
                <a:solidFill>
                  <a:schemeClr val="bg1"/>
                </a:solidFill>
                <a:effectLst/>
                <a:latin typeface="Aharoni" pitchFamily="2" charset="-79"/>
                <a:ea typeface="Arial" pitchFamily="34" charset="0"/>
                <a:cs typeface="Aharoni" pitchFamily="2" charset="-79"/>
              </a:rPr>
              <a:t> as well. You can read more about it on the links below:</a:t>
            </a:r>
            <a:endParaRPr kumimoji="0" lang="en-US" sz="4000" b="0" i="0" u="none" strike="noStrike" cap="none" normalizeH="0" baseline="0" dirty="0" smtClean="0">
              <a:ln>
                <a:noFill/>
              </a:ln>
              <a:solidFill>
                <a:schemeClr val="bg1"/>
              </a:solidFill>
              <a:effectLst/>
              <a:latin typeface="Aharoni" pitchFamily="2" charset="-79"/>
              <a:cs typeface="Aharoni" pitchFamily="2" charset="-79"/>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4400" b="0" i="0" u="none" strike="noStrike" cap="none" normalizeH="0" baseline="0" dirty="0" smtClean="0">
                <a:ln>
                  <a:noFill/>
                </a:ln>
                <a:solidFill>
                  <a:srgbClr val="FFFF00"/>
                </a:solidFill>
                <a:effectLst/>
                <a:latin typeface="Aharoni" pitchFamily="2" charset="-79"/>
                <a:ea typeface="Arial" pitchFamily="34" charset="0"/>
                <a:cs typeface="Aharoni" pitchFamily="2" charset="-79"/>
                <a:hlinkClick r:id="rId3"/>
              </a:rPr>
              <a:t>http://www.nasa.gov/centers/goddard/universe/black_hole_sound.html</a:t>
            </a:r>
            <a:endParaRPr kumimoji="0" lang="en-US" sz="4400" b="0" i="0" u="none" strike="noStrike" cap="none" normalizeH="0" baseline="0" dirty="0" smtClean="0">
              <a:ln>
                <a:noFill/>
              </a:ln>
              <a:solidFill>
                <a:srgbClr val="FFFF00"/>
              </a:solidFill>
              <a:effectLst/>
              <a:latin typeface="Aharoni" pitchFamily="2" charset="-79"/>
              <a:ea typeface="Arial" pitchFamily="34" charset="0"/>
              <a:cs typeface="Aharoni" pitchFamily="2" charset="-79"/>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dirty="0" smtClean="0">
              <a:ln>
                <a:noFill/>
              </a:ln>
              <a:solidFill>
                <a:srgbClr val="FFFF00"/>
              </a:solidFill>
              <a:effectLst/>
              <a:latin typeface="Aharoni" pitchFamily="2" charset="-79"/>
              <a:cs typeface="Aharoni" pitchFamily="2" charset="-79"/>
            </a:endParaRPr>
          </a:p>
        </p:txBody>
      </p:sp>
      <p:sp>
        <p:nvSpPr>
          <p:cNvPr id="5" name="Rectangle 4"/>
          <p:cNvSpPr/>
          <p:nvPr/>
        </p:nvSpPr>
        <p:spPr>
          <a:xfrm>
            <a:off x="0" y="4572000"/>
            <a:ext cx="9144000" cy="2123658"/>
          </a:xfrm>
          <a:prstGeom prst="rect">
            <a:avLst/>
          </a:prstGeom>
        </p:spPr>
        <p:txBody>
          <a:bodyPr wrap="square">
            <a:spAutoFit/>
          </a:bodyPr>
          <a:lstStyle/>
          <a:p>
            <a:pPr algn="ctr"/>
            <a:r>
              <a:rPr lang="en-US" sz="4400" u="sng" dirty="0" smtClean="0">
                <a:solidFill>
                  <a:schemeClr val="bg1"/>
                </a:solidFill>
                <a:latin typeface="Aharoni" pitchFamily="2" charset="-79"/>
                <a:cs typeface="Aharoni" pitchFamily="2" charset="-79"/>
                <a:hlinkClick r:id="rId4"/>
              </a:rPr>
              <a:t>http://www.nasa.gov/mission_pages/rbsp/news/emfisis-chorus.html</a:t>
            </a:r>
            <a:endParaRPr lang="en-US" sz="4400" dirty="0" smtClean="0">
              <a:solidFill>
                <a:schemeClr val="bg1"/>
              </a:solidFill>
              <a:latin typeface="Aharoni" pitchFamily="2" charset="-79"/>
              <a:cs typeface="Aharoni" pitchFamily="2" charset="-79"/>
            </a:endParaRPr>
          </a:p>
        </p:txBody>
      </p:sp>
    </p:spTree>
  </p:cSld>
  <p:clrMapOvr>
    <a:masterClrMapping/>
  </p:clrMapOvr>
  <p:transition spd="slow">
    <p:whee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9231main_image_1004_946-710.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0" y="457200"/>
            <a:ext cx="9144000" cy="6001643"/>
          </a:xfrm>
          <a:prstGeom prst="rect">
            <a:avLst/>
          </a:prstGeom>
          <a:noFill/>
        </p:spPr>
        <p:txBody>
          <a:bodyPr wrap="square" rtlCol="0">
            <a:spAutoFit/>
          </a:bodyPr>
          <a:lstStyle/>
          <a:p>
            <a:pPr algn="ctr"/>
            <a:endParaRPr lang="en-US" sz="6000" dirty="0" smtClean="0">
              <a:solidFill>
                <a:schemeClr val="bg1"/>
              </a:solidFill>
              <a:latin typeface="Aharoni" pitchFamily="2" charset="-79"/>
              <a:cs typeface="Aharoni" pitchFamily="2" charset="-79"/>
            </a:endParaRPr>
          </a:p>
          <a:p>
            <a:pPr marL="742950" indent="-742950">
              <a:buAutoNum type="arabicPeriod"/>
            </a:pPr>
            <a:endParaRPr lang="en-US" sz="5400" dirty="0" smtClean="0">
              <a:solidFill>
                <a:schemeClr val="bg1"/>
              </a:solidFill>
              <a:latin typeface="Aharoni" pitchFamily="2" charset="-79"/>
              <a:cs typeface="Aharoni" pitchFamily="2" charset="-79"/>
            </a:endParaRPr>
          </a:p>
          <a:p>
            <a:pPr marL="742950" indent="-742950">
              <a:buAutoNum type="arabicPeriod"/>
            </a:pPr>
            <a:r>
              <a:rPr lang="en-US" sz="5400" dirty="0" smtClean="0">
                <a:solidFill>
                  <a:schemeClr val="bg1"/>
                </a:solidFill>
                <a:latin typeface="Aharoni" pitchFamily="2" charset="-79"/>
                <a:cs typeface="Aharoni" pitchFamily="2" charset="-79"/>
              </a:rPr>
              <a:t>You can be like God</a:t>
            </a:r>
          </a:p>
          <a:p>
            <a:pPr marL="1143000" indent="-1143000"/>
            <a:r>
              <a:rPr lang="en-US" sz="5400" dirty="0" smtClean="0">
                <a:solidFill>
                  <a:schemeClr val="bg1"/>
                </a:solidFill>
                <a:latin typeface="Aharoni" pitchFamily="2" charset="-79"/>
                <a:cs typeface="Aharoni" pitchFamily="2" charset="-79"/>
              </a:rPr>
              <a:t>2.  Christian’s shouldn’t be involved in politics</a:t>
            </a:r>
          </a:p>
          <a:p>
            <a:pPr marL="1143000" indent="-1143000"/>
            <a:r>
              <a:rPr lang="en-US" sz="5400" dirty="0" smtClean="0">
                <a:solidFill>
                  <a:schemeClr val="bg1"/>
                </a:solidFill>
                <a:latin typeface="Aharoni" pitchFamily="2" charset="-79"/>
                <a:cs typeface="Aharoni" pitchFamily="2" charset="-79"/>
              </a:rPr>
              <a:t>3.   Everything evolved through natural causes</a:t>
            </a:r>
            <a:endParaRPr lang="en-US" sz="5400" dirty="0">
              <a:solidFill>
                <a:schemeClr val="bg1"/>
              </a:solidFill>
              <a:latin typeface="Aharoni" pitchFamily="2" charset="-79"/>
              <a:cs typeface="Aharoni" pitchFamily="2" charset="-79"/>
            </a:endParaRPr>
          </a:p>
        </p:txBody>
      </p:sp>
      <p:sp>
        <p:nvSpPr>
          <p:cNvPr id="6" name="Rectangle 5"/>
          <p:cNvSpPr/>
          <p:nvPr/>
        </p:nvSpPr>
        <p:spPr>
          <a:xfrm>
            <a:off x="0" y="228600"/>
            <a:ext cx="9144000" cy="1938992"/>
          </a:xfrm>
          <a:prstGeom prst="rect">
            <a:avLst/>
          </a:prstGeom>
          <a:noFill/>
          <a:ln>
            <a:solidFill>
              <a:srgbClr val="FFC000"/>
            </a:solidFill>
          </a:ln>
          <a:scene3d>
            <a:camera prst="orthographicFront"/>
            <a:lightRig rig="soft" dir="t">
              <a:rot lat="0" lon="0" rev="10800000"/>
            </a:lightRig>
          </a:scene3d>
          <a:sp3d>
            <a:bevelT prst="relaxedInset"/>
          </a:sp3d>
        </p:spPr>
        <p:txBody>
          <a:bodyPr wrap="square" lIns="91440" tIns="45720" rIns="91440" bIns="45720">
            <a:spAutoFit/>
            <a:sp3d>
              <a:bevelT w="27940" h="12700"/>
              <a:contourClr>
                <a:srgbClr val="DDDDDD"/>
              </a:contourClr>
            </a:sp3d>
          </a:bodyPr>
          <a:lstStyle/>
          <a:p>
            <a:pPr algn="ctr"/>
            <a:r>
              <a:rPr lang="en-US" sz="6000" b="1" spc="150" dirty="0" smtClean="0">
                <a:ln w="11430">
                  <a:solidFill>
                    <a:srgbClr val="FF0000"/>
                  </a:solidFill>
                </a:ln>
                <a:solidFill>
                  <a:srgbClr val="F8F8F8"/>
                </a:solidFill>
                <a:effectLst>
                  <a:outerShdw blurRad="60007" dist="310007" dir="7680000" sy="30000" kx="1300200" algn="ctr" rotWithShape="0">
                    <a:prstClr val="black">
                      <a:alpha val="32000"/>
                    </a:prstClr>
                  </a:outerShdw>
                </a:effectLst>
                <a:latin typeface="Arial Black" pitchFamily="34" charset="0"/>
              </a:rPr>
              <a:t>The Devil’s </a:t>
            </a:r>
          </a:p>
          <a:p>
            <a:pPr algn="ctr"/>
            <a:r>
              <a:rPr lang="en-US" sz="6000" b="1" spc="150" dirty="0" smtClean="0">
                <a:ln w="11430">
                  <a:solidFill>
                    <a:srgbClr val="FF0000"/>
                  </a:solidFill>
                </a:ln>
                <a:solidFill>
                  <a:srgbClr val="F8F8F8"/>
                </a:solidFill>
                <a:effectLst>
                  <a:outerShdw blurRad="60007" dist="310007" dir="7680000" sy="30000" kx="1300200" algn="ctr" rotWithShape="0">
                    <a:prstClr val="black">
                      <a:alpha val="32000"/>
                    </a:prstClr>
                  </a:outerShdw>
                </a:effectLst>
                <a:latin typeface="Arial Black" pitchFamily="34" charset="0"/>
              </a:rPr>
              <a:t>Biggest Lies</a:t>
            </a:r>
            <a:endParaRPr lang="en-US" sz="6000" b="1" cap="none" spc="150" dirty="0">
              <a:ln w="11430">
                <a:solidFill>
                  <a:srgbClr val="FF0000"/>
                </a:solidFill>
              </a:ln>
              <a:solidFill>
                <a:srgbClr val="F8F8F8"/>
              </a:solidFill>
              <a:effectLst>
                <a:outerShdw blurRad="60007" dist="310007" dir="7680000" sy="30000" kx="1300200" algn="ctr" rotWithShape="0">
                  <a:prstClr val="black">
                    <a:alpha val="32000"/>
                  </a:prstClr>
                </a:outerShdw>
              </a:effectLst>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10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10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10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9231main_image_1004_946-710.jpg"/>
          <p:cNvPicPr>
            <a:picLocks noChangeAspect="1"/>
          </p:cNvPicPr>
          <p:nvPr/>
        </p:nvPicPr>
        <p:blipFill>
          <a:blip r:embed="rId2" cstate="print"/>
          <a:stretch>
            <a:fillRect/>
          </a:stretch>
        </p:blipFill>
        <p:spPr>
          <a:xfrm>
            <a:off x="0" y="0"/>
            <a:ext cx="9144000" cy="6858000"/>
          </a:xfrm>
          <a:prstGeom prst="rect">
            <a:avLst/>
          </a:prstGeom>
        </p:spPr>
      </p:pic>
      <p:sp>
        <p:nvSpPr>
          <p:cNvPr id="4" name="Rectangle 3"/>
          <p:cNvSpPr/>
          <p:nvPr/>
        </p:nvSpPr>
        <p:spPr>
          <a:xfrm>
            <a:off x="533400" y="1524000"/>
            <a:ext cx="8077200" cy="1200329"/>
          </a:xfrm>
          <a:prstGeom prst="rect">
            <a:avLst/>
          </a:prstGeom>
        </p:spPr>
        <p:txBody>
          <a:bodyPr wrap="square">
            <a:spAutoFit/>
          </a:bodyPr>
          <a:lstStyle/>
          <a:p>
            <a:pPr algn="ctr"/>
            <a:endParaRPr lang="en-US" sz="7200" dirty="0"/>
          </a:p>
        </p:txBody>
      </p:sp>
      <p:sp>
        <p:nvSpPr>
          <p:cNvPr id="5" name="Rectangle 4"/>
          <p:cNvSpPr/>
          <p:nvPr/>
        </p:nvSpPr>
        <p:spPr>
          <a:xfrm>
            <a:off x="0" y="5334000"/>
            <a:ext cx="9144000" cy="1077218"/>
          </a:xfrm>
          <a:prstGeom prst="rect">
            <a:avLst/>
          </a:prstGeom>
        </p:spPr>
        <p:txBody>
          <a:bodyPr wrap="square">
            <a:spAutoFit/>
          </a:bodyPr>
          <a:lstStyle/>
          <a:p>
            <a:pPr algn="ctr"/>
            <a:r>
              <a:rPr lang="en-US" sz="3200" dirty="0" smtClean="0">
                <a:solidFill>
                  <a:schemeClr val="bg1"/>
                </a:solidFill>
                <a:latin typeface="Aharoni" pitchFamily="2" charset="-79"/>
                <a:cs typeface="Aharoni" pitchFamily="2" charset="-79"/>
              </a:rPr>
              <a:t>http://www.nasa.gov/vision/universe/features/halloween_sounds.html</a:t>
            </a:r>
            <a:endParaRPr lang="en-US" sz="3200" dirty="0">
              <a:solidFill>
                <a:schemeClr val="bg1"/>
              </a:solidFill>
              <a:latin typeface="Aharoni" pitchFamily="2" charset="-79"/>
              <a:cs typeface="Aharoni" pitchFamily="2" charset="-79"/>
            </a:endParaRPr>
          </a:p>
        </p:txBody>
      </p:sp>
      <p:sp>
        <p:nvSpPr>
          <p:cNvPr id="6" name="Rectangle 5"/>
          <p:cNvSpPr/>
          <p:nvPr/>
        </p:nvSpPr>
        <p:spPr>
          <a:xfrm>
            <a:off x="0" y="0"/>
            <a:ext cx="9144000" cy="6555641"/>
          </a:xfrm>
          <a:prstGeom prst="rect">
            <a:avLst/>
          </a:prstGeom>
        </p:spPr>
        <p:txBody>
          <a:bodyPr wrap="square">
            <a:spAutoFit/>
          </a:bodyPr>
          <a:lstStyle/>
          <a:p>
            <a:pPr algn="ctr"/>
            <a:endParaRPr lang="en-US" sz="2800" dirty="0" smtClean="0">
              <a:solidFill>
                <a:schemeClr val="bg1"/>
              </a:solidFill>
              <a:latin typeface="Aharoni" pitchFamily="2" charset="-79"/>
              <a:cs typeface="Aharoni" pitchFamily="2" charset="-79"/>
            </a:endParaRPr>
          </a:p>
          <a:p>
            <a:pPr algn="ctr"/>
            <a:r>
              <a:rPr lang="en-US" sz="2800" dirty="0" smtClean="0">
                <a:solidFill>
                  <a:schemeClr val="bg1"/>
                </a:solidFill>
                <a:latin typeface="Aharoni" pitchFamily="2" charset="-79"/>
                <a:cs typeface="Aharoni" pitchFamily="2" charset="-79"/>
              </a:rPr>
              <a:t>“Soaring to the depths of our universe, gallant spacecraft roam the cosmos, snapping images of celestial wonders. Some spacecraft have instruments capable of capturing radio emissions. When scientists convert these to sound waves, the results are eerie to hear. In time for Halloween, we've put together a compilation of elusive "sounds" of howling planets and whistling helium that is sure to make your skin crawl.”</a:t>
            </a:r>
          </a:p>
          <a:p>
            <a:pPr algn="ctr"/>
            <a:r>
              <a:rPr lang="en-US" sz="2800" dirty="0" smtClean="0">
                <a:ln w="12700">
                  <a:solidFill>
                    <a:srgbClr val="FFC000"/>
                  </a:solidFill>
                </a:ln>
                <a:solidFill>
                  <a:schemeClr val="bg1"/>
                </a:solidFill>
                <a:latin typeface="Aharoni" pitchFamily="2" charset="-79"/>
                <a:cs typeface="Aharoni" pitchFamily="2" charset="-79"/>
              </a:rPr>
              <a:t>On the website below you will be able to hear the recordings from Jupiter, Earth and Uranus:</a:t>
            </a:r>
          </a:p>
          <a:p>
            <a:pPr algn="ctr"/>
            <a:endParaRPr lang="en-US" sz="2800" dirty="0" smtClean="0">
              <a:solidFill>
                <a:schemeClr val="bg1"/>
              </a:solidFill>
              <a:latin typeface="Aharoni" pitchFamily="2" charset="-79"/>
              <a:cs typeface="Aharoni" pitchFamily="2" charset="-79"/>
            </a:endParaRPr>
          </a:p>
          <a:p>
            <a:pPr algn="ctr"/>
            <a:r>
              <a:rPr lang="en-US" sz="2800" dirty="0" smtClean="0">
                <a:solidFill>
                  <a:schemeClr val="bg1"/>
                </a:solidFill>
                <a:latin typeface="Aharoni" pitchFamily="2" charset="-79"/>
                <a:cs typeface="Aharoni" pitchFamily="2" charset="-79"/>
              </a:rPr>
              <a:t/>
            </a:r>
            <a:br>
              <a:rPr lang="en-US" sz="2800" dirty="0" smtClean="0">
                <a:solidFill>
                  <a:schemeClr val="bg1"/>
                </a:solidFill>
                <a:latin typeface="Aharoni" pitchFamily="2" charset="-79"/>
                <a:cs typeface="Aharoni" pitchFamily="2" charset="-79"/>
              </a:rPr>
            </a:br>
            <a:endParaRPr lang="en-US" sz="2800" dirty="0">
              <a:solidFill>
                <a:schemeClr val="bg1"/>
              </a:solidFill>
              <a:latin typeface="Aharoni" pitchFamily="2" charset="-79"/>
              <a:cs typeface="Aharoni" pitchFamily="2" charset="-79"/>
            </a:endParaRPr>
          </a:p>
        </p:txBody>
      </p:sp>
    </p:spTree>
  </p:cSld>
  <p:clrMapOvr>
    <a:masterClrMapping/>
  </p:clrMapOvr>
  <p:transition spd="slow">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9231main_image_1004_946-710.jpg"/>
          <p:cNvPicPr>
            <a:picLocks noChangeAspect="1"/>
          </p:cNvPicPr>
          <p:nvPr/>
        </p:nvPicPr>
        <p:blipFill>
          <a:blip r:embed="rId2" cstate="print"/>
          <a:stretch>
            <a:fillRect/>
          </a:stretch>
        </p:blipFill>
        <p:spPr>
          <a:xfrm>
            <a:off x="0" y="0"/>
            <a:ext cx="9144000" cy="6858000"/>
          </a:xfrm>
          <a:prstGeom prst="rect">
            <a:avLst/>
          </a:prstGeom>
        </p:spPr>
      </p:pic>
      <p:sp>
        <p:nvSpPr>
          <p:cNvPr id="4" name="Rectangle 3"/>
          <p:cNvSpPr/>
          <p:nvPr/>
        </p:nvSpPr>
        <p:spPr>
          <a:xfrm>
            <a:off x="533400" y="1524000"/>
            <a:ext cx="8077200" cy="1200329"/>
          </a:xfrm>
          <a:prstGeom prst="rect">
            <a:avLst/>
          </a:prstGeom>
        </p:spPr>
        <p:txBody>
          <a:bodyPr wrap="square">
            <a:spAutoFit/>
          </a:bodyPr>
          <a:lstStyle/>
          <a:p>
            <a:pPr algn="ctr"/>
            <a:endParaRPr lang="en-US" sz="7200" dirty="0"/>
          </a:p>
        </p:txBody>
      </p:sp>
      <p:sp>
        <p:nvSpPr>
          <p:cNvPr id="5" name="Rectangle 4"/>
          <p:cNvSpPr/>
          <p:nvPr/>
        </p:nvSpPr>
        <p:spPr>
          <a:xfrm>
            <a:off x="0" y="2133600"/>
            <a:ext cx="9144000" cy="2554545"/>
          </a:xfrm>
          <a:prstGeom prst="rect">
            <a:avLst/>
          </a:prstGeom>
        </p:spPr>
        <p:txBody>
          <a:bodyPr wrap="square">
            <a:spAutoFit/>
          </a:bodyPr>
          <a:lstStyle/>
          <a:p>
            <a:pPr lvl="0" algn="ctr" eaLnBrk="0" fontAlgn="base" hangingPunct="0">
              <a:spcBef>
                <a:spcPct val="0"/>
              </a:spcBef>
              <a:spcAft>
                <a:spcPct val="0"/>
              </a:spcAft>
            </a:pPr>
            <a:r>
              <a:rPr lang="en-US" sz="4400" dirty="0" smtClean="0">
                <a:solidFill>
                  <a:schemeClr val="bg1"/>
                </a:solidFill>
                <a:latin typeface="Aharoni" pitchFamily="2" charset="-79"/>
                <a:ea typeface="Arial" pitchFamily="34" charset="0"/>
                <a:cs typeface="Aharoni" pitchFamily="2" charset="-79"/>
              </a:rPr>
              <a:t>These discoveries were made approximately </a:t>
            </a:r>
            <a:r>
              <a:rPr lang="en-US" sz="7200" dirty="0" smtClean="0">
                <a:ln w="28575">
                  <a:solidFill>
                    <a:srgbClr val="FFC000"/>
                  </a:solidFill>
                </a:ln>
                <a:solidFill>
                  <a:schemeClr val="bg1"/>
                </a:solidFill>
                <a:latin typeface="Aharoni" pitchFamily="2" charset="-79"/>
                <a:ea typeface="Arial" pitchFamily="34" charset="0"/>
                <a:cs typeface="Aharoni" pitchFamily="2" charset="-79"/>
              </a:rPr>
              <a:t>4020</a:t>
            </a:r>
            <a:r>
              <a:rPr lang="en-US" sz="4400" dirty="0" smtClean="0">
                <a:solidFill>
                  <a:schemeClr val="bg1"/>
                </a:solidFill>
                <a:latin typeface="Aharoni" pitchFamily="2" charset="-79"/>
                <a:ea typeface="Arial" pitchFamily="34" charset="0"/>
                <a:cs typeface="Aharoni" pitchFamily="2" charset="-79"/>
              </a:rPr>
              <a:t> years after Job’s statements.</a:t>
            </a:r>
            <a:endParaRPr lang="en-US" sz="4400" dirty="0" smtClean="0">
              <a:solidFill>
                <a:schemeClr val="bg1"/>
              </a:solidFill>
              <a:latin typeface="Aharoni" pitchFamily="2" charset="-79"/>
              <a:cs typeface="Aharoni" pitchFamily="2" charset="-79"/>
            </a:endParaRPr>
          </a:p>
        </p:txBody>
      </p:sp>
    </p:spTree>
  </p:cSld>
  <p:clrMapOvr>
    <a:masterClrMapping/>
  </p:clrMapOvr>
  <p:transition spd="slow">
    <p:spli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9231main_image_1004_946-710.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4"/>
          <p:cNvSpPr/>
          <p:nvPr/>
        </p:nvSpPr>
        <p:spPr>
          <a:xfrm>
            <a:off x="-43131" y="457200"/>
            <a:ext cx="9187131" cy="923330"/>
          </a:xfrm>
          <a:prstGeom prst="rect">
            <a:avLst/>
          </a:prstGeom>
          <a:noFill/>
        </p:spPr>
        <p:txBody>
          <a:bodyPr wrap="none" lIns="91440" tIns="45720" rIns="91440" bIns="45720">
            <a:prstTxWarp prst="textCanUp">
              <a:avLst/>
            </a:prstTxWarp>
            <a:spAutoFit/>
          </a:bodyPr>
          <a:lstStyle/>
          <a:p>
            <a:pPr algn="ctr"/>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The Big Bang Theory states:</a:t>
            </a:r>
            <a:endPar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6" name="TextBox 5"/>
          <p:cNvSpPr txBox="1"/>
          <p:nvPr/>
        </p:nvSpPr>
        <p:spPr>
          <a:xfrm>
            <a:off x="0" y="1371600"/>
            <a:ext cx="9144000" cy="5078313"/>
          </a:xfrm>
          <a:prstGeom prst="rect">
            <a:avLst/>
          </a:prstGeom>
          <a:noFill/>
        </p:spPr>
        <p:txBody>
          <a:bodyPr wrap="square" rtlCol="0">
            <a:spAutoFit/>
          </a:bodyPr>
          <a:lstStyle/>
          <a:p>
            <a:pPr marL="514350" indent="-514350">
              <a:buAutoNum type="arabicPeriod"/>
            </a:pPr>
            <a:r>
              <a:rPr lang="en-US" sz="2800" b="1" dirty="0" smtClean="0">
                <a:solidFill>
                  <a:schemeClr val="bg1"/>
                </a:solidFill>
              </a:rPr>
              <a:t>The universe originally existed in an extremely dense and compact state called a singularity.</a:t>
            </a:r>
          </a:p>
          <a:p>
            <a:pPr marL="514350" indent="-514350">
              <a:buAutoNum type="arabicPeriod"/>
            </a:pPr>
            <a:r>
              <a:rPr lang="en-US" sz="2800" b="1" dirty="0" smtClean="0">
                <a:solidFill>
                  <a:schemeClr val="bg1"/>
                </a:solidFill>
              </a:rPr>
              <a:t>A cosmic explosion caused </a:t>
            </a:r>
            <a:r>
              <a:rPr lang="en-US" sz="3600" b="1" dirty="0" smtClean="0">
                <a:ln w="19050">
                  <a:solidFill>
                    <a:srgbClr val="FFC000"/>
                  </a:solidFill>
                </a:ln>
                <a:solidFill>
                  <a:schemeClr val="bg1"/>
                </a:solidFill>
              </a:rPr>
              <a:t>expansion.</a:t>
            </a:r>
          </a:p>
          <a:p>
            <a:pPr marL="514350" indent="-514350">
              <a:buAutoNum type="arabicPeriod"/>
            </a:pPr>
            <a:r>
              <a:rPr lang="en-US" sz="2800" b="1" dirty="0" smtClean="0">
                <a:solidFill>
                  <a:schemeClr val="bg1"/>
                </a:solidFill>
              </a:rPr>
              <a:t>The universe has continued to </a:t>
            </a:r>
            <a:r>
              <a:rPr lang="en-US" sz="3600" b="1" dirty="0" smtClean="0">
                <a:ln w="19050">
                  <a:solidFill>
                    <a:srgbClr val="FFC000"/>
                  </a:solidFill>
                </a:ln>
                <a:solidFill>
                  <a:schemeClr val="bg1"/>
                </a:solidFill>
              </a:rPr>
              <a:t>expand </a:t>
            </a:r>
            <a:r>
              <a:rPr lang="en-US" sz="2800" b="1" dirty="0" smtClean="0">
                <a:solidFill>
                  <a:schemeClr val="bg1"/>
                </a:solidFill>
              </a:rPr>
              <a:t>and cool.</a:t>
            </a:r>
          </a:p>
          <a:p>
            <a:pPr marL="514350" indent="-514350">
              <a:buAutoNum type="arabicPeriod"/>
            </a:pPr>
            <a:r>
              <a:rPr lang="en-US" sz="2800" b="1" dirty="0" smtClean="0">
                <a:solidFill>
                  <a:schemeClr val="bg1"/>
                </a:solidFill>
              </a:rPr>
              <a:t>After the bang, the universe developed hydrogen and other elements.</a:t>
            </a:r>
          </a:p>
          <a:p>
            <a:pPr marL="514350" indent="-514350">
              <a:buAutoNum type="arabicPeriod"/>
            </a:pPr>
            <a:r>
              <a:rPr lang="en-US" sz="2800" b="1" dirty="0" smtClean="0">
                <a:solidFill>
                  <a:schemeClr val="bg1"/>
                </a:solidFill>
              </a:rPr>
              <a:t>The hydrogen produced light, which was the vehicle that enabled further expansion.</a:t>
            </a:r>
          </a:p>
          <a:p>
            <a:pPr marL="514350" indent="-514350">
              <a:buAutoNum type="arabicPeriod"/>
            </a:pPr>
            <a:r>
              <a:rPr lang="en-US" sz="2800" b="1" dirty="0" smtClean="0">
                <a:solidFill>
                  <a:schemeClr val="bg1"/>
                </a:solidFill>
              </a:rPr>
              <a:t>General Relativity requires that the structure of the cosmos had to be in existence before the celestial bodies formed.</a:t>
            </a:r>
            <a:endParaRPr lang="en-US" sz="28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9231main_image_1004_946-710.jpg"/>
          <p:cNvPicPr>
            <a:picLocks noChangeAspect="1"/>
          </p:cNvPicPr>
          <p:nvPr/>
        </p:nvPicPr>
        <p:blipFill>
          <a:blip r:embed="rId3" cstate="print"/>
          <a:stretch>
            <a:fillRect/>
          </a:stretch>
        </p:blipFill>
        <p:spPr>
          <a:xfrm>
            <a:off x="0" y="0"/>
            <a:ext cx="9144000" cy="6858000"/>
          </a:xfrm>
          <a:prstGeom prst="rect">
            <a:avLst/>
          </a:prstGeom>
        </p:spPr>
      </p:pic>
      <p:sp>
        <p:nvSpPr>
          <p:cNvPr id="4" name="TextBox 3"/>
          <p:cNvSpPr txBox="1"/>
          <p:nvPr/>
        </p:nvSpPr>
        <p:spPr>
          <a:xfrm>
            <a:off x="0" y="0"/>
            <a:ext cx="9144000" cy="7848302"/>
          </a:xfrm>
          <a:prstGeom prst="rect">
            <a:avLst/>
          </a:prstGeom>
          <a:solidFill>
            <a:schemeClr val="accent1">
              <a:lumMod val="20000"/>
              <a:lumOff val="80000"/>
            </a:schemeClr>
          </a:solidFill>
        </p:spPr>
        <p:txBody>
          <a:bodyPr wrap="square" rtlCol="0">
            <a:spAutoFit/>
          </a:bodyPr>
          <a:lstStyle/>
          <a:p>
            <a:pPr algn="ctr"/>
            <a:endParaRPr lang="en-US" sz="2400" dirty="0" smtClean="0">
              <a:latin typeface="Aharoni" pitchFamily="2" charset="-79"/>
              <a:cs typeface="Aharoni" pitchFamily="2" charset="-79"/>
            </a:endParaRPr>
          </a:p>
          <a:p>
            <a:pPr algn="ctr"/>
            <a:r>
              <a:rPr lang="en-US" sz="2400" dirty="0" smtClean="0">
                <a:latin typeface="Aharoni" pitchFamily="2" charset="-79"/>
                <a:cs typeface="Aharoni" pitchFamily="2" charset="-79"/>
              </a:rPr>
              <a:t>Jer.  51:15“He made the earth by his power; He founded the world by his wisdom</a:t>
            </a:r>
            <a:br>
              <a:rPr lang="en-US" sz="2400" dirty="0" smtClean="0">
                <a:latin typeface="Aharoni" pitchFamily="2" charset="-79"/>
                <a:cs typeface="Aharoni" pitchFamily="2" charset="-79"/>
              </a:rPr>
            </a:br>
            <a:r>
              <a:rPr lang="en-US" sz="2400" dirty="0" smtClean="0">
                <a:latin typeface="Aharoni" pitchFamily="2" charset="-79"/>
                <a:cs typeface="Aharoni" pitchFamily="2" charset="-79"/>
              </a:rPr>
              <a:t>    and stretched out the heavens by His understanding.”</a:t>
            </a:r>
          </a:p>
          <a:p>
            <a:pPr algn="ctr"/>
            <a:r>
              <a:rPr lang="en-US" sz="2400" dirty="0" smtClean="0">
                <a:latin typeface="Aharoni" pitchFamily="2" charset="-79"/>
                <a:cs typeface="Aharoni" pitchFamily="2" charset="-79"/>
              </a:rPr>
              <a:t>Jer. 10:12 “But God made the earth by his power; He founded the world by His wisdom and stretched out the heavens by His understanding.”</a:t>
            </a:r>
          </a:p>
          <a:p>
            <a:pPr algn="ctr"/>
            <a:r>
              <a:rPr lang="en-US" sz="2400" dirty="0" smtClean="0">
                <a:latin typeface="Aharoni" pitchFamily="2" charset="-79"/>
                <a:cs typeface="Aharoni" pitchFamily="2" charset="-79"/>
              </a:rPr>
              <a:t>Isa. 40:22b “He stretches out the heavens like a canopy, and spreads them out like a tent to live in.”</a:t>
            </a:r>
          </a:p>
          <a:p>
            <a:pPr algn="ctr"/>
            <a:r>
              <a:rPr lang="en-US" sz="2400" dirty="0" smtClean="0">
                <a:latin typeface="Aharoni" pitchFamily="2" charset="-79"/>
                <a:cs typeface="Aharoni" pitchFamily="2" charset="-79"/>
              </a:rPr>
              <a:t>Isa. 42:5a “This is what God the </a:t>
            </a:r>
            <a:r>
              <a:rPr lang="en-US" sz="2400" cap="small" dirty="0" smtClean="0">
                <a:latin typeface="Aharoni" pitchFamily="2" charset="-79"/>
                <a:cs typeface="Aharoni" pitchFamily="2" charset="-79"/>
              </a:rPr>
              <a:t>Lord</a:t>
            </a:r>
            <a:r>
              <a:rPr lang="en-US" sz="2400" dirty="0" smtClean="0">
                <a:latin typeface="Aharoni" pitchFamily="2" charset="-79"/>
                <a:cs typeface="Aharoni" pitchFamily="2" charset="-79"/>
              </a:rPr>
              <a:t> says—the Creator of the heavens, who stretches them out,…”</a:t>
            </a:r>
          </a:p>
          <a:p>
            <a:pPr algn="ctr"/>
            <a:r>
              <a:rPr lang="en-US" sz="2400" dirty="0" smtClean="0">
                <a:latin typeface="Aharoni" pitchFamily="2" charset="-79"/>
                <a:cs typeface="Aharoni" pitchFamily="2" charset="-79"/>
              </a:rPr>
              <a:t>Isa. 51:13a “…that you forget the </a:t>
            </a:r>
            <a:r>
              <a:rPr lang="en-US" sz="2400" cap="small" dirty="0" smtClean="0">
                <a:latin typeface="Aharoni" pitchFamily="2" charset="-79"/>
                <a:cs typeface="Aharoni" pitchFamily="2" charset="-79"/>
              </a:rPr>
              <a:t>Lord</a:t>
            </a:r>
            <a:r>
              <a:rPr lang="en-US" sz="2400" dirty="0" smtClean="0">
                <a:latin typeface="Aharoni" pitchFamily="2" charset="-79"/>
                <a:cs typeface="Aharoni" pitchFamily="2" charset="-79"/>
              </a:rPr>
              <a:t> your Maker,  who stretches out the heavens</a:t>
            </a:r>
            <a:br>
              <a:rPr lang="en-US" sz="2400" dirty="0" smtClean="0">
                <a:latin typeface="Aharoni" pitchFamily="2" charset="-79"/>
                <a:cs typeface="Aharoni" pitchFamily="2" charset="-79"/>
              </a:rPr>
            </a:br>
            <a:r>
              <a:rPr lang="en-US" sz="2400" dirty="0" smtClean="0">
                <a:latin typeface="Aharoni" pitchFamily="2" charset="-79"/>
                <a:cs typeface="Aharoni" pitchFamily="2" charset="-79"/>
              </a:rPr>
              <a:t>    and who lays the foundations of the earth,…”</a:t>
            </a:r>
          </a:p>
          <a:p>
            <a:pPr algn="ctr"/>
            <a:r>
              <a:rPr lang="en-US" sz="2400" dirty="0" smtClean="0">
                <a:latin typeface="Aharoni" pitchFamily="2" charset="-79"/>
                <a:cs typeface="Aharoni" pitchFamily="2" charset="-79"/>
              </a:rPr>
              <a:t>Zech. 12:1 “A prophecy: The word of the </a:t>
            </a:r>
            <a:r>
              <a:rPr lang="en-US" sz="2400" cap="small" dirty="0" smtClean="0">
                <a:latin typeface="Aharoni" pitchFamily="2" charset="-79"/>
                <a:cs typeface="Aharoni" pitchFamily="2" charset="-79"/>
              </a:rPr>
              <a:t>Lord</a:t>
            </a:r>
            <a:r>
              <a:rPr lang="en-US" sz="2400" dirty="0" smtClean="0">
                <a:latin typeface="Aharoni" pitchFamily="2" charset="-79"/>
                <a:cs typeface="Aharoni" pitchFamily="2" charset="-79"/>
              </a:rPr>
              <a:t> concerning Israel. The </a:t>
            </a:r>
            <a:r>
              <a:rPr lang="en-US" sz="2400" cap="small" dirty="0" smtClean="0">
                <a:latin typeface="Aharoni" pitchFamily="2" charset="-79"/>
                <a:cs typeface="Aharoni" pitchFamily="2" charset="-79"/>
              </a:rPr>
              <a:t>Lord</a:t>
            </a:r>
            <a:r>
              <a:rPr lang="en-US" sz="2400" dirty="0" smtClean="0">
                <a:latin typeface="Aharoni" pitchFamily="2" charset="-79"/>
                <a:cs typeface="Aharoni" pitchFamily="2" charset="-79"/>
              </a:rPr>
              <a:t>, who stretches out the heavens, who lays the foundation of the earth, and who forms the human spirit within a person, declares…”</a:t>
            </a:r>
          </a:p>
          <a:p>
            <a:pPr algn="ctr"/>
            <a:endParaRPr lang="en-US" sz="2400" dirty="0" smtClean="0">
              <a:latin typeface="Aharoni" pitchFamily="2" charset="-79"/>
              <a:cs typeface="Aharoni" pitchFamily="2" charset="-79"/>
            </a:endParaRPr>
          </a:p>
          <a:p>
            <a:pPr algn="ctr"/>
            <a:endParaRPr lang="en-US" sz="2400" dirty="0" smtClean="0">
              <a:latin typeface="Aharoni" pitchFamily="2" charset="-79"/>
              <a:cs typeface="Aharoni" pitchFamily="2" charset="-79"/>
            </a:endParaRPr>
          </a:p>
          <a:p>
            <a:pPr algn="ctr"/>
            <a:endParaRPr lang="en-US" sz="2400" dirty="0">
              <a:latin typeface="Aharoni" pitchFamily="2" charset="-79"/>
              <a:cs typeface="Aharoni" pitchFamily="2" charset="-79"/>
            </a:endParaRPr>
          </a:p>
        </p:txBody>
      </p:sp>
    </p:spTree>
  </p:cSld>
  <p:clrMapOvr>
    <a:masterClrMapping/>
  </p:clrMapOvr>
  <p:transition spd="slow">
    <p:spli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9231main_image_1004_946-710.jpg"/>
          <p:cNvPicPr>
            <a:picLocks noChangeAspect="1"/>
          </p:cNvPicPr>
          <p:nvPr/>
        </p:nvPicPr>
        <p:blipFill>
          <a:blip r:embed="rId2" cstate="print"/>
          <a:stretch>
            <a:fillRect/>
          </a:stretch>
        </p:blipFill>
        <p:spPr>
          <a:xfrm>
            <a:off x="0" y="0"/>
            <a:ext cx="9144000" cy="6858000"/>
          </a:xfrm>
          <a:prstGeom prst="rect">
            <a:avLst/>
          </a:prstGeom>
        </p:spPr>
      </p:pic>
      <p:sp>
        <p:nvSpPr>
          <p:cNvPr id="4" name="Rectangle 3"/>
          <p:cNvSpPr/>
          <p:nvPr/>
        </p:nvSpPr>
        <p:spPr>
          <a:xfrm>
            <a:off x="533400" y="1524000"/>
            <a:ext cx="8077200" cy="1200329"/>
          </a:xfrm>
          <a:prstGeom prst="rect">
            <a:avLst/>
          </a:prstGeom>
        </p:spPr>
        <p:txBody>
          <a:bodyPr wrap="square">
            <a:spAutoFit/>
          </a:bodyPr>
          <a:lstStyle/>
          <a:p>
            <a:pPr algn="ctr"/>
            <a:endParaRPr lang="en-US" sz="7200" dirty="0"/>
          </a:p>
        </p:txBody>
      </p:sp>
      <p:sp>
        <p:nvSpPr>
          <p:cNvPr id="5" name="TextBox 4"/>
          <p:cNvSpPr txBox="1"/>
          <p:nvPr/>
        </p:nvSpPr>
        <p:spPr>
          <a:xfrm>
            <a:off x="0" y="0"/>
            <a:ext cx="9144000" cy="6586418"/>
          </a:xfrm>
          <a:prstGeom prst="rect">
            <a:avLst/>
          </a:prstGeom>
          <a:noFill/>
        </p:spPr>
        <p:txBody>
          <a:bodyPr wrap="square" rtlCol="0">
            <a:spAutoFit/>
          </a:bodyPr>
          <a:lstStyle/>
          <a:p>
            <a:pPr algn="ctr"/>
            <a:r>
              <a:rPr lang="en-US" sz="3600" dirty="0" smtClean="0">
                <a:solidFill>
                  <a:schemeClr val="bg1"/>
                </a:solidFill>
                <a:latin typeface="Aharoni" pitchFamily="2" charset="-79"/>
                <a:cs typeface="Aharoni" pitchFamily="2" charset="-79"/>
              </a:rPr>
              <a:t>Hebrews </a:t>
            </a:r>
            <a:r>
              <a:rPr lang="en-US" sz="5400" dirty="0" smtClean="0">
                <a:solidFill>
                  <a:schemeClr val="bg1"/>
                </a:solidFill>
                <a:latin typeface="Aharoni" pitchFamily="2" charset="-79"/>
                <a:cs typeface="Aharoni" pitchFamily="2" charset="-79"/>
              </a:rPr>
              <a:t>11:3</a:t>
            </a:r>
          </a:p>
          <a:p>
            <a:pPr algn="ctr"/>
            <a:r>
              <a:rPr lang="en-US" sz="3600" dirty="0" smtClean="0">
                <a:solidFill>
                  <a:schemeClr val="bg1"/>
                </a:solidFill>
                <a:latin typeface="Aharoni" pitchFamily="2" charset="-79"/>
                <a:cs typeface="Aharoni" pitchFamily="2" charset="-79"/>
              </a:rPr>
              <a:t>“By faith we understand that the worlds were prepared by the </a:t>
            </a:r>
            <a:r>
              <a:rPr lang="en-US" sz="3600" dirty="0" smtClean="0">
                <a:ln w="28575">
                  <a:solidFill>
                    <a:srgbClr val="FFC000"/>
                  </a:solidFill>
                </a:ln>
                <a:solidFill>
                  <a:schemeClr val="bg1"/>
                </a:solidFill>
                <a:latin typeface="Aharoni" pitchFamily="2" charset="-79"/>
                <a:cs typeface="Aharoni" pitchFamily="2" charset="-79"/>
              </a:rPr>
              <a:t>word</a:t>
            </a:r>
            <a:r>
              <a:rPr lang="en-US" sz="3600" dirty="0" smtClean="0">
                <a:solidFill>
                  <a:schemeClr val="bg1"/>
                </a:solidFill>
                <a:latin typeface="Aharoni" pitchFamily="2" charset="-79"/>
                <a:cs typeface="Aharoni" pitchFamily="2" charset="-79"/>
              </a:rPr>
              <a:t> of God, so that what is seen was not made out of things which are visible.</a:t>
            </a:r>
          </a:p>
          <a:p>
            <a:pPr algn="ctr"/>
            <a:endParaRPr lang="en-US" sz="3600" dirty="0" smtClean="0">
              <a:solidFill>
                <a:schemeClr val="bg1"/>
              </a:solidFill>
              <a:latin typeface="Aharoni" pitchFamily="2" charset="-79"/>
              <a:cs typeface="Aharoni" pitchFamily="2" charset="-79"/>
            </a:endParaRPr>
          </a:p>
          <a:p>
            <a:pPr algn="ctr"/>
            <a:r>
              <a:rPr lang="en-US" sz="4400" dirty="0" smtClean="0">
                <a:solidFill>
                  <a:schemeClr val="bg1"/>
                </a:solidFill>
                <a:latin typeface="Aharoni" pitchFamily="2" charset="-79"/>
                <a:cs typeface="Aharoni" pitchFamily="2" charset="-79"/>
              </a:rPr>
              <a:t>2</a:t>
            </a:r>
            <a:r>
              <a:rPr lang="en-US" sz="3600" dirty="0" smtClean="0">
                <a:solidFill>
                  <a:schemeClr val="bg1"/>
                </a:solidFill>
                <a:latin typeface="Aharoni" pitchFamily="2" charset="-79"/>
                <a:cs typeface="Aharoni" pitchFamily="2" charset="-79"/>
              </a:rPr>
              <a:t> Peter </a:t>
            </a:r>
            <a:r>
              <a:rPr lang="en-US" sz="4400" dirty="0" smtClean="0">
                <a:solidFill>
                  <a:schemeClr val="bg1"/>
                </a:solidFill>
                <a:latin typeface="Aharoni" pitchFamily="2" charset="-79"/>
                <a:cs typeface="Aharoni" pitchFamily="2" charset="-79"/>
              </a:rPr>
              <a:t>3:5</a:t>
            </a:r>
          </a:p>
          <a:p>
            <a:pPr algn="ctr"/>
            <a:r>
              <a:rPr lang="en-US" sz="3600" dirty="0" smtClean="0">
                <a:solidFill>
                  <a:schemeClr val="bg1"/>
                </a:solidFill>
                <a:latin typeface="Aharoni" pitchFamily="2" charset="-79"/>
                <a:cs typeface="Aharoni" pitchFamily="2" charset="-79"/>
              </a:rPr>
              <a:t>“For when they maintain this, it escapes their notice that by the </a:t>
            </a:r>
            <a:r>
              <a:rPr lang="en-US" sz="3600" dirty="0" smtClean="0">
                <a:ln w="28575">
                  <a:solidFill>
                    <a:srgbClr val="FFC000"/>
                  </a:solidFill>
                </a:ln>
                <a:solidFill>
                  <a:schemeClr val="bg1"/>
                </a:solidFill>
                <a:latin typeface="Aharoni" pitchFamily="2" charset="-79"/>
                <a:cs typeface="Aharoni" pitchFamily="2" charset="-79"/>
              </a:rPr>
              <a:t>word</a:t>
            </a:r>
            <a:r>
              <a:rPr lang="en-US" sz="3600" dirty="0" smtClean="0">
                <a:solidFill>
                  <a:schemeClr val="bg1"/>
                </a:solidFill>
                <a:latin typeface="Aharoni" pitchFamily="2" charset="-79"/>
                <a:cs typeface="Aharoni" pitchFamily="2" charset="-79"/>
              </a:rPr>
              <a:t> of God the heavens existed long ago and the earth was formed out of water and by water.”</a:t>
            </a:r>
            <a:endParaRPr lang="en-US" sz="3600" dirty="0">
              <a:solidFill>
                <a:schemeClr val="bg1"/>
              </a:solidFill>
              <a:latin typeface="Aharoni" pitchFamily="2" charset="-79"/>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10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10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5">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additive="base">
                                        <p:cTn id="21" dur="10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2" dur="1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9231main_image_1004_946-710.jpg"/>
          <p:cNvPicPr>
            <a:picLocks noChangeAspect="1"/>
          </p:cNvPicPr>
          <p:nvPr/>
        </p:nvPicPr>
        <p:blipFill>
          <a:blip r:embed="rId2" cstate="print"/>
          <a:stretch>
            <a:fillRect/>
          </a:stretch>
        </p:blipFill>
        <p:spPr>
          <a:xfrm>
            <a:off x="0" y="0"/>
            <a:ext cx="9144000" cy="6858000"/>
          </a:xfrm>
          <a:prstGeom prst="rect">
            <a:avLst/>
          </a:prstGeom>
        </p:spPr>
      </p:pic>
      <p:sp>
        <p:nvSpPr>
          <p:cNvPr id="4" name="Rectangle 3"/>
          <p:cNvSpPr/>
          <p:nvPr/>
        </p:nvSpPr>
        <p:spPr>
          <a:xfrm>
            <a:off x="533400" y="1524000"/>
            <a:ext cx="8077200" cy="1200329"/>
          </a:xfrm>
          <a:prstGeom prst="rect">
            <a:avLst/>
          </a:prstGeom>
        </p:spPr>
        <p:txBody>
          <a:bodyPr wrap="square">
            <a:spAutoFit/>
          </a:bodyPr>
          <a:lstStyle/>
          <a:p>
            <a:pPr algn="ctr"/>
            <a:endParaRPr lang="en-US" sz="7200" dirty="0"/>
          </a:p>
        </p:txBody>
      </p:sp>
      <p:sp>
        <p:nvSpPr>
          <p:cNvPr id="5" name="TextBox 4"/>
          <p:cNvSpPr txBox="1"/>
          <p:nvPr/>
        </p:nvSpPr>
        <p:spPr>
          <a:xfrm>
            <a:off x="0" y="228600"/>
            <a:ext cx="9144000" cy="6863417"/>
          </a:xfrm>
          <a:prstGeom prst="rect">
            <a:avLst/>
          </a:prstGeom>
          <a:noFill/>
        </p:spPr>
        <p:txBody>
          <a:bodyPr wrap="square" rtlCol="0">
            <a:spAutoFit/>
          </a:bodyPr>
          <a:lstStyle/>
          <a:p>
            <a:pPr algn="ctr"/>
            <a:r>
              <a:rPr lang="en-US" sz="4000" dirty="0" smtClean="0">
                <a:solidFill>
                  <a:schemeClr val="bg1"/>
                </a:solidFill>
                <a:latin typeface="Aharoni" pitchFamily="2" charset="-79"/>
                <a:cs typeface="Aharoni" pitchFamily="2" charset="-79"/>
              </a:rPr>
              <a:t>“In the beginning God created the heavens and the earth.</a:t>
            </a:r>
          </a:p>
          <a:p>
            <a:pPr algn="ctr"/>
            <a:r>
              <a:rPr lang="en-US" sz="4000" dirty="0" smtClean="0">
                <a:solidFill>
                  <a:schemeClr val="bg1"/>
                </a:solidFill>
                <a:latin typeface="Aharoni" pitchFamily="2" charset="-79"/>
                <a:cs typeface="Aharoni" pitchFamily="2" charset="-79"/>
              </a:rPr>
              <a:t>And the earth was formless and void, and darkness was over the surface of the deep; and the Spirit of God was moving over the surface of the waters.</a:t>
            </a:r>
          </a:p>
          <a:p>
            <a:pPr algn="ctr"/>
            <a:r>
              <a:rPr lang="en-US" sz="4000" dirty="0" smtClean="0">
                <a:solidFill>
                  <a:schemeClr val="bg1"/>
                </a:solidFill>
                <a:latin typeface="Aharoni" pitchFamily="2" charset="-79"/>
                <a:cs typeface="Aharoni" pitchFamily="2" charset="-79"/>
              </a:rPr>
              <a:t>Then God </a:t>
            </a:r>
            <a:r>
              <a:rPr lang="en-US" sz="4000" b="1" u="sng" dirty="0" smtClean="0">
                <a:solidFill>
                  <a:srgbClr val="FFC000"/>
                </a:solidFill>
                <a:latin typeface="Aharoni" pitchFamily="2" charset="-79"/>
                <a:cs typeface="Aharoni" pitchFamily="2" charset="-79"/>
              </a:rPr>
              <a:t>said</a:t>
            </a:r>
            <a:r>
              <a:rPr lang="en-US" sz="4000" dirty="0" smtClean="0">
                <a:solidFill>
                  <a:schemeClr val="bg1"/>
                </a:solidFill>
                <a:latin typeface="Aharoni" pitchFamily="2" charset="-79"/>
                <a:cs typeface="Aharoni" pitchFamily="2" charset="-79"/>
              </a:rPr>
              <a:t>, ‘Let there be light’; and there was light.” </a:t>
            </a:r>
          </a:p>
          <a:p>
            <a:pPr algn="ctr"/>
            <a:r>
              <a:rPr lang="en-US" sz="4000" dirty="0" smtClean="0">
                <a:solidFill>
                  <a:schemeClr val="bg1"/>
                </a:solidFill>
                <a:latin typeface="Aharoni" pitchFamily="2" charset="-79"/>
                <a:cs typeface="Aharoni" pitchFamily="2" charset="-79"/>
              </a:rPr>
              <a:t>Genesis 1:1-3</a:t>
            </a:r>
          </a:p>
          <a:p>
            <a:pPr algn="ctr"/>
            <a:endParaRPr lang="en-US" sz="4000" dirty="0">
              <a:solidFill>
                <a:schemeClr val="bg1"/>
              </a:solidFill>
              <a:latin typeface="Aharoni" pitchFamily="2" charset="-79"/>
              <a:cs typeface="Aharoni" pitchFamily="2" charset="-79"/>
            </a:endParaRPr>
          </a:p>
        </p:txBody>
      </p:sp>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9231main_image_1004_946-710.jpg"/>
          <p:cNvPicPr>
            <a:picLocks noChangeAspect="1"/>
          </p:cNvPicPr>
          <p:nvPr/>
        </p:nvPicPr>
        <p:blipFill>
          <a:blip r:embed="rId2" cstate="print"/>
          <a:stretch>
            <a:fillRect/>
          </a:stretch>
        </p:blipFill>
        <p:spPr>
          <a:xfrm>
            <a:off x="0" y="0"/>
            <a:ext cx="9144000" cy="6858000"/>
          </a:xfrm>
          <a:prstGeom prst="rect">
            <a:avLst/>
          </a:prstGeom>
        </p:spPr>
      </p:pic>
      <p:sp>
        <p:nvSpPr>
          <p:cNvPr id="4" name="Rectangle 3"/>
          <p:cNvSpPr/>
          <p:nvPr/>
        </p:nvSpPr>
        <p:spPr>
          <a:xfrm>
            <a:off x="533400" y="1524000"/>
            <a:ext cx="8077200" cy="1200329"/>
          </a:xfrm>
          <a:prstGeom prst="rect">
            <a:avLst/>
          </a:prstGeom>
        </p:spPr>
        <p:txBody>
          <a:bodyPr wrap="square">
            <a:spAutoFit/>
          </a:bodyPr>
          <a:lstStyle/>
          <a:p>
            <a:pPr algn="ctr"/>
            <a:endParaRPr lang="en-US" sz="7200" dirty="0"/>
          </a:p>
        </p:txBody>
      </p:sp>
      <p:sp>
        <p:nvSpPr>
          <p:cNvPr id="5" name="TextBox 4"/>
          <p:cNvSpPr txBox="1"/>
          <p:nvPr/>
        </p:nvSpPr>
        <p:spPr>
          <a:xfrm>
            <a:off x="0" y="304800"/>
            <a:ext cx="9144000" cy="8032968"/>
          </a:xfrm>
          <a:prstGeom prst="rect">
            <a:avLst/>
          </a:prstGeom>
          <a:noFill/>
        </p:spPr>
        <p:txBody>
          <a:bodyPr wrap="square" rtlCol="0">
            <a:spAutoFit/>
          </a:bodyPr>
          <a:lstStyle/>
          <a:p>
            <a:pPr algn="ctr"/>
            <a:r>
              <a:rPr lang="en-US" sz="4400" dirty="0" smtClean="0">
                <a:ln w="19050">
                  <a:solidFill>
                    <a:srgbClr val="FFC000"/>
                  </a:solidFill>
                </a:ln>
                <a:solidFill>
                  <a:schemeClr val="bg1"/>
                </a:solidFill>
                <a:latin typeface="Aharoni" pitchFamily="2" charset="-79"/>
                <a:cs typeface="Aharoni" pitchFamily="2" charset="-79"/>
              </a:rPr>
              <a:t>The scientific disciplines covered in these 3 verses:</a:t>
            </a:r>
          </a:p>
          <a:p>
            <a:pPr algn="ctr">
              <a:buFont typeface="Arial" pitchFamily="34" charset="0"/>
              <a:buChar char="•"/>
            </a:pPr>
            <a:r>
              <a:rPr lang="en-US" sz="3600" dirty="0" smtClean="0">
                <a:solidFill>
                  <a:schemeClr val="bg1"/>
                </a:solidFill>
                <a:latin typeface="Aharoni" pitchFamily="2" charset="-79"/>
                <a:cs typeface="Aharoni" pitchFamily="2" charset="-79"/>
              </a:rPr>
              <a:t> </a:t>
            </a:r>
            <a:r>
              <a:rPr lang="en-US" sz="3200" dirty="0" smtClean="0">
                <a:solidFill>
                  <a:schemeClr val="bg1"/>
                </a:solidFill>
                <a:latin typeface="Aharoni" pitchFamily="2" charset="-79"/>
                <a:cs typeface="Aharoni" pitchFamily="2" charset="-79"/>
              </a:rPr>
              <a:t>Vacuum physics</a:t>
            </a:r>
          </a:p>
          <a:p>
            <a:pPr algn="ctr">
              <a:buFont typeface="Arial" pitchFamily="34" charset="0"/>
              <a:buChar char="•"/>
            </a:pPr>
            <a:r>
              <a:rPr lang="en-US" sz="3200" dirty="0" smtClean="0">
                <a:solidFill>
                  <a:schemeClr val="bg1"/>
                </a:solidFill>
                <a:latin typeface="Aharoni" pitchFamily="2" charset="-79"/>
                <a:cs typeface="Aharoni" pitchFamily="2" charset="-79"/>
              </a:rPr>
              <a:t> </a:t>
            </a:r>
            <a:r>
              <a:rPr lang="en-US" sz="3200" dirty="0" err="1" smtClean="0">
                <a:solidFill>
                  <a:schemeClr val="bg1"/>
                </a:solidFill>
                <a:latin typeface="Aharoni" pitchFamily="2" charset="-79"/>
                <a:cs typeface="Aharoni" pitchFamily="2" charset="-79"/>
              </a:rPr>
              <a:t>Sono</a:t>
            </a:r>
            <a:r>
              <a:rPr lang="en-US" sz="3200" dirty="0" smtClean="0">
                <a:solidFill>
                  <a:schemeClr val="bg1"/>
                </a:solidFill>
                <a:latin typeface="Aharoni" pitchFamily="2" charset="-79"/>
                <a:cs typeface="Aharoni" pitchFamily="2" charset="-79"/>
              </a:rPr>
              <a:t> luminescence</a:t>
            </a:r>
          </a:p>
          <a:p>
            <a:pPr algn="ctr">
              <a:buFont typeface="Arial" pitchFamily="34" charset="0"/>
              <a:buChar char="•"/>
            </a:pPr>
            <a:r>
              <a:rPr lang="en-US" sz="3200" dirty="0" smtClean="0">
                <a:solidFill>
                  <a:schemeClr val="bg1"/>
                </a:solidFill>
                <a:latin typeface="Aharoni" pitchFamily="2" charset="-79"/>
                <a:cs typeface="Aharoni" pitchFamily="2" charset="-79"/>
              </a:rPr>
              <a:t>Cosmogony</a:t>
            </a:r>
          </a:p>
          <a:p>
            <a:pPr algn="ctr">
              <a:buFont typeface="Arial" pitchFamily="34" charset="0"/>
              <a:buChar char="•"/>
            </a:pPr>
            <a:r>
              <a:rPr lang="en-US" sz="3200" dirty="0" smtClean="0">
                <a:solidFill>
                  <a:schemeClr val="bg1"/>
                </a:solidFill>
                <a:latin typeface="Aharoni" pitchFamily="2" charset="-79"/>
                <a:cs typeface="Aharoni" pitchFamily="2" charset="-79"/>
              </a:rPr>
              <a:t> Theory of Relativity</a:t>
            </a:r>
          </a:p>
          <a:p>
            <a:pPr algn="ctr">
              <a:buFont typeface="Arial" pitchFamily="34" charset="0"/>
              <a:buChar char="•"/>
            </a:pPr>
            <a:r>
              <a:rPr lang="en-US" sz="3200" dirty="0" smtClean="0">
                <a:solidFill>
                  <a:schemeClr val="bg1"/>
                </a:solidFill>
                <a:latin typeface="Aharoni" pitchFamily="2" charset="-79"/>
                <a:cs typeface="Aharoni" pitchFamily="2" charset="-79"/>
              </a:rPr>
              <a:t> Quantum Mechanics</a:t>
            </a:r>
          </a:p>
          <a:p>
            <a:pPr algn="ctr">
              <a:buFont typeface="Arial" pitchFamily="34" charset="0"/>
              <a:buChar char="•"/>
            </a:pPr>
            <a:r>
              <a:rPr lang="en-US" sz="3200" dirty="0" smtClean="0">
                <a:solidFill>
                  <a:schemeClr val="bg1"/>
                </a:solidFill>
                <a:latin typeface="Aharoni" pitchFamily="2" charset="-79"/>
                <a:cs typeface="Aharoni" pitchFamily="2" charset="-79"/>
              </a:rPr>
              <a:t> Harmonics </a:t>
            </a:r>
          </a:p>
          <a:p>
            <a:pPr algn="ctr">
              <a:buFont typeface="Arial" pitchFamily="34" charset="0"/>
              <a:buChar char="•"/>
            </a:pPr>
            <a:r>
              <a:rPr lang="en-US" sz="3200" dirty="0" smtClean="0">
                <a:solidFill>
                  <a:schemeClr val="bg1"/>
                </a:solidFill>
                <a:latin typeface="Aharoni" pitchFamily="2" charset="-79"/>
                <a:cs typeface="Aharoni" pitchFamily="2" charset="-79"/>
              </a:rPr>
              <a:t>Wave Physics</a:t>
            </a:r>
          </a:p>
          <a:p>
            <a:pPr algn="ctr">
              <a:buFont typeface="Arial" pitchFamily="34" charset="0"/>
              <a:buChar char="•"/>
            </a:pPr>
            <a:r>
              <a:rPr lang="en-US" sz="3200" dirty="0" smtClean="0">
                <a:solidFill>
                  <a:schemeClr val="bg1"/>
                </a:solidFill>
                <a:latin typeface="Aharoni" pitchFamily="2" charset="-79"/>
                <a:cs typeface="Aharoni" pitchFamily="2" charset="-79"/>
              </a:rPr>
              <a:t> Astrophysics </a:t>
            </a:r>
          </a:p>
          <a:p>
            <a:pPr algn="ctr">
              <a:buFont typeface="Arial" pitchFamily="34" charset="0"/>
              <a:buChar char="•"/>
            </a:pPr>
            <a:r>
              <a:rPr lang="en-US" sz="3200" dirty="0" smtClean="0">
                <a:solidFill>
                  <a:schemeClr val="bg1"/>
                </a:solidFill>
                <a:latin typeface="Aharoni" pitchFamily="2" charset="-79"/>
                <a:cs typeface="Aharoni" pitchFamily="2" charset="-79"/>
              </a:rPr>
              <a:t> The Inflationary Theory</a:t>
            </a:r>
          </a:p>
          <a:p>
            <a:pPr algn="ctr"/>
            <a:r>
              <a:rPr lang="en-US" sz="3600" dirty="0" smtClean="0">
                <a:solidFill>
                  <a:schemeClr val="bg1"/>
                </a:solidFill>
                <a:latin typeface="Aharoni" pitchFamily="2" charset="-79"/>
                <a:cs typeface="Aharoni" pitchFamily="2" charset="-79"/>
              </a:rPr>
              <a:t> </a:t>
            </a:r>
          </a:p>
          <a:p>
            <a:pPr algn="ctr">
              <a:buFont typeface="Arial" pitchFamily="34" charset="0"/>
              <a:buChar char="•"/>
            </a:pPr>
            <a:endParaRPr lang="en-US" sz="3600" dirty="0" smtClean="0">
              <a:solidFill>
                <a:schemeClr val="bg1"/>
              </a:solidFill>
              <a:latin typeface="Aharoni" pitchFamily="2" charset="-79"/>
              <a:cs typeface="Aharoni" pitchFamily="2" charset="-79"/>
            </a:endParaRPr>
          </a:p>
          <a:p>
            <a:pPr algn="ctr"/>
            <a:endParaRPr lang="en-US" sz="3200" dirty="0" smtClean="0">
              <a:solidFill>
                <a:schemeClr val="bg1"/>
              </a:solidFill>
              <a:latin typeface="Aharoni" pitchFamily="2" charset="-79"/>
              <a:cs typeface="Aharoni" pitchFamily="2" charset="-79"/>
            </a:endParaRPr>
          </a:p>
          <a:p>
            <a:pPr algn="ctr"/>
            <a:endParaRPr lang="en-US" sz="3200" dirty="0">
              <a:solidFill>
                <a:schemeClr val="bg1"/>
              </a:solidFill>
              <a:latin typeface="Aharoni" pitchFamily="2" charset="-79"/>
              <a:cs typeface="Aharoni" pitchFamily="2" charset="-79"/>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10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10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10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10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1000" fill="hold"/>
                                        <p:tgtEl>
                                          <p:spTgt spid="5">
                                            <p:txEl>
                                              <p:pRg st="7" end="7"/>
                                            </p:txEl>
                                          </p:spTgt>
                                        </p:tgtEl>
                                        <p:attrNameLst>
                                          <p:attrName>ppt_x</p:attrName>
                                        </p:attrNameLst>
                                      </p:cBhvr>
                                      <p:tavLst>
                                        <p:tav tm="0">
                                          <p:val>
                                            <p:strVal val="1+#ppt_w/2"/>
                                          </p:val>
                                        </p:tav>
                                        <p:tav tm="100000">
                                          <p:val>
                                            <p:strVal val="#ppt_x"/>
                                          </p:val>
                                        </p:tav>
                                      </p:tavLst>
                                    </p:anim>
                                    <p:anim calcmode="lin" valueType="num">
                                      <p:cBhvr additive="base">
                                        <p:cTn id="44" dur="10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 calcmode="lin" valueType="num">
                                      <p:cBhvr additive="base">
                                        <p:cTn id="49" dur="1000" fill="hold"/>
                                        <p:tgtEl>
                                          <p:spTgt spid="5">
                                            <p:txEl>
                                              <p:pRg st="8" end="8"/>
                                            </p:txEl>
                                          </p:spTgt>
                                        </p:tgtEl>
                                        <p:attrNameLst>
                                          <p:attrName>ppt_x</p:attrName>
                                        </p:attrNameLst>
                                      </p:cBhvr>
                                      <p:tavLst>
                                        <p:tav tm="0">
                                          <p:val>
                                            <p:strVal val="1+#ppt_w/2"/>
                                          </p:val>
                                        </p:tav>
                                        <p:tav tm="100000">
                                          <p:val>
                                            <p:strVal val="#ppt_x"/>
                                          </p:val>
                                        </p:tav>
                                      </p:tavLst>
                                    </p:anim>
                                    <p:anim calcmode="lin" valueType="num">
                                      <p:cBhvr additive="base">
                                        <p:cTn id="50" dur="10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5">
                                            <p:txEl>
                                              <p:pRg st="9" end="9"/>
                                            </p:txEl>
                                          </p:spTgt>
                                        </p:tgtEl>
                                        <p:attrNameLst>
                                          <p:attrName>style.visibility</p:attrName>
                                        </p:attrNameLst>
                                      </p:cBhvr>
                                      <p:to>
                                        <p:strVal val="visible"/>
                                      </p:to>
                                    </p:set>
                                    <p:anim calcmode="lin" valueType="num">
                                      <p:cBhvr additive="base">
                                        <p:cTn id="55" dur="1000" fill="hold"/>
                                        <p:tgtEl>
                                          <p:spTgt spid="5">
                                            <p:txEl>
                                              <p:pRg st="9" end="9"/>
                                            </p:txEl>
                                          </p:spTgt>
                                        </p:tgtEl>
                                        <p:attrNameLst>
                                          <p:attrName>ppt_x</p:attrName>
                                        </p:attrNameLst>
                                      </p:cBhvr>
                                      <p:tavLst>
                                        <p:tav tm="0">
                                          <p:val>
                                            <p:strVal val="1+#ppt_w/2"/>
                                          </p:val>
                                        </p:tav>
                                        <p:tav tm="100000">
                                          <p:val>
                                            <p:strVal val="#ppt_x"/>
                                          </p:val>
                                        </p:tav>
                                      </p:tavLst>
                                    </p:anim>
                                    <p:anim calcmode="lin" valueType="num">
                                      <p:cBhvr additive="base">
                                        <p:cTn id="56" dur="1000" fill="hold"/>
                                        <p:tgtEl>
                                          <p:spTgt spid="5">
                                            <p:txEl>
                                              <p:pRg st="9" end="9"/>
                                            </p:txEl>
                                          </p:spTgt>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0"/>
                                  </p:stCondLst>
                                  <p:childTnLst>
                                    <p:set>
                                      <p:cBhvr>
                                        <p:cTn id="58" dur="1" fill="hold">
                                          <p:stCondLst>
                                            <p:cond delay="0"/>
                                          </p:stCondLst>
                                        </p:cTn>
                                        <p:tgtEl>
                                          <p:spTgt spid="5">
                                            <p:txEl>
                                              <p:pRg st="10" end="10"/>
                                            </p:txEl>
                                          </p:spTgt>
                                        </p:tgtEl>
                                        <p:attrNameLst>
                                          <p:attrName>style.visibility</p:attrName>
                                        </p:attrNameLst>
                                      </p:cBhvr>
                                      <p:to>
                                        <p:strVal val="visible"/>
                                      </p:to>
                                    </p:set>
                                    <p:anim calcmode="lin" valueType="num">
                                      <p:cBhvr additive="base">
                                        <p:cTn id="59" dur="1000" fill="hold"/>
                                        <p:tgtEl>
                                          <p:spTgt spid="5">
                                            <p:txEl>
                                              <p:pRg st="10" end="10"/>
                                            </p:txEl>
                                          </p:spTgt>
                                        </p:tgtEl>
                                        <p:attrNameLst>
                                          <p:attrName>ppt_x</p:attrName>
                                        </p:attrNameLst>
                                      </p:cBhvr>
                                      <p:tavLst>
                                        <p:tav tm="0">
                                          <p:val>
                                            <p:strVal val="1+#ppt_w/2"/>
                                          </p:val>
                                        </p:tav>
                                        <p:tav tm="100000">
                                          <p:val>
                                            <p:strVal val="#ppt_x"/>
                                          </p:val>
                                        </p:tav>
                                      </p:tavLst>
                                    </p:anim>
                                    <p:anim calcmode="lin" valueType="num">
                                      <p:cBhvr additive="base">
                                        <p:cTn id="60" dur="1000" fill="hold"/>
                                        <p:tgtEl>
                                          <p:spTgt spid="5">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6973"/>
            <a:ext cx="9144000" cy="6924973"/>
          </a:xfrm>
          <a:prstGeom prst="rect">
            <a:avLst/>
          </a:prstGeom>
          <a:solidFill>
            <a:schemeClr val="accent4">
              <a:lumMod val="40000"/>
              <a:lumOff val="60000"/>
            </a:schemeClr>
          </a:solidFill>
        </p:spPr>
        <p:txBody>
          <a:bodyPr wrap="square">
            <a:spAutoFit/>
          </a:bodyPr>
          <a:lstStyle/>
          <a:p>
            <a:pPr algn="ctr"/>
            <a:endParaRPr lang="en-US" sz="3600" b="1" dirty="0" smtClean="0">
              <a:latin typeface="Aharoni" pitchFamily="2" charset="-79"/>
              <a:cs typeface="Aharoni" pitchFamily="2" charset="-79"/>
            </a:endParaRPr>
          </a:p>
          <a:p>
            <a:pPr algn="ctr"/>
            <a:r>
              <a:rPr lang="en-US" sz="3600" b="1" dirty="0" smtClean="0">
                <a:latin typeface="Aharoni" pitchFamily="2" charset="-79"/>
                <a:cs typeface="Aharoni" pitchFamily="2" charset="-79"/>
              </a:rPr>
              <a:t>“Much of what WMAP (Wilkinson Microwave Anisotropy Probe) reveals about the universe is because of the patterns in its sky maps. The patterns arise from </a:t>
            </a:r>
            <a:r>
              <a:rPr lang="en-US" sz="4800" b="1" dirty="0" smtClean="0">
                <a:ln w="28575">
                  <a:solidFill>
                    <a:srgbClr val="FFC000"/>
                  </a:solidFill>
                </a:ln>
                <a:latin typeface="Aharoni" pitchFamily="2" charset="-79"/>
                <a:cs typeface="Aharoni" pitchFamily="2" charset="-79"/>
              </a:rPr>
              <a:t>sound waves </a:t>
            </a:r>
            <a:r>
              <a:rPr lang="en-US" sz="3600" b="1" dirty="0" smtClean="0">
                <a:latin typeface="Aharoni" pitchFamily="2" charset="-79"/>
                <a:cs typeface="Aharoni" pitchFamily="2" charset="-79"/>
              </a:rPr>
              <a:t>in the early universe. As with the sound from a plucked guitar string, there is a primary note and a series of harmonics, or overtones. “</a:t>
            </a:r>
          </a:p>
          <a:p>
            <a:pPr algn="ctr"/>
            <a:endParaRPr lang="en-US" sz="3600" b="1" dirty="0" smtClean="0">
              <a:latin typeface="Aharoni" pitchFamily="2" charset="-79"/>
              <a:cs typeface="Aharoni" pitchFamily="2" charset="-79"/>
            </a:endParaRPr>
          </a:p>
          <a:p>
            <a:pPr algn="ctr"/>
            <a:endParaRPr lang="en-US" sz="3600" b="1" dirty="0">
              <a:latin typeface="Aharoni" pitchFamily="2" charset="-79"/>
              <a:cs typeface="Aharoni" pitchFamily="2" charset="-79"/>
            </a:endParaRPr>
          </a:p>
        </p:txBody>
      </p:sp>
      <p:sp>
        <p:nvSpPr>
          <p:cNvPr id="3" name="TextBox 2"/>
          <p:cNvSpPr txBox="1"/>
          <p:nvPr/>
        </p:nvSpPr>
        <p:spPr>
          <a:xfrm>
            <a:off x="533400" y="5943600"/>
            <a:ext cx="7772400" cy="400110"/>
          </a:xfrm>
          <a:prstGeom prst="rect">
            <a:avLst/>
          </a:prstGeom>
          <a:noFill/>
        </p:spPr>
        <p:txBody>
          <a:bodyPr wrap="square" rtlCol="0">
            <a:spAutoFit/>
          </a:bodyPr>
          <a:lstStyle/>
          <a:p>
            <a:pPr algn="ctr"/>
            <a:r>
              <a:rPr lang="en-US" sz="2000" dirty="0" smtClean="0">
                <a:latin typeface="Aharoni" pitchFamily="2" charset="-79"/>
                <a:cs typeface="Aharoni" pitchFamily="2" charset="-79"/>
              </a:rPr>
              <a:t>map.gsfc.nasa.gov/news/index.htm</a:t>
            </a:r>
            <a:r>
              <a:rPr lang="en-US" sz="2000" b="1" dirty="0" smtClean="0">
                <a:latin typeface="Aharoni" pitchFamily="2" charset="-79"/>
                <a:cs typeface="Aharoni" pitchFamily="2" charset="-79"/>
              </a:rPr>
              <a:t>l</a:t>
            </a:r>
            <a:endParaRPr lang="en-US" sz="2000" b="1" dirty="0">
              <a:latin typeface="Aharoni" pitchFamily="2" charset="-79"/>
              <a:cs typeface="Aharoni" pitchFamily="2" charset="-79"/>
            </a:endParaRPr>
          </a:p>
        </p:txBody>
      </p:sp>
    </p:spTree>
  </p:cSld>
  <p:clrMapOvr>
    <a:masterClrMapping/>
  </p:clrMapOvr>
  <p:transition spd="slow">
    <p:blinds/>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9231main_image_1004_946-710.jpg"/>
          <p:cNvPicPr>
            <a:picLocks noChangeAspect="1"/>
          </p:cNvPicPr>
          <p:nvPr/>
        </p:nvPicPr>
        <p:blipFill>
          <a:blip r:embed="rId2" cstate="print"/>
          <a:stretch>
            <a:fillRect/>
          </a:stretch>
        </p:blipFill>
        <p:spPr>
          <a:xfrm>
            <a:off x="0" y="0"/>
            <a:ext cx="9144000" cy="6858000"/>
          </a:xfrm>
          <a:prstGeom prst="rect">
            <a:avLst/>
          </a:prstGeom>
        </p:spPr>
      </p:pic>
      <p:sp>
        <p:nvSpPr>
          <p:cNvPr id="4" name="Rectangle 3"/>
          <p:cNvSpPr/>
          <p:nvPr/>
        </p:nvSpPr>
        <p:spPr>
          <a:xfrm>
            <a:off x="533400" y="1524000"/>
            <a:ext cx="8077200" cy="1200329"/>
          </a:xfrm>
          <a:prstGeom prst="rect">
            <a:avLst/>
          </a:prstGeom>
        </p:spPr>
        <p:txBody>
          <a:bodyPr wrap="square">
            <a:spAutoFit/>
          </a:bodyPr>
          <a:lstStyle/>
          <a:p>
            <a:pPr algn="ctr"/>
            <a:endParaRPr lang="en-US" sz="7200" dirty="0"/>
          </a:p>
        </p:txBody>
      </p:sp>
      <p:pic>
        <p:nvPicPr>
          <p:cNvPr id="52226" name="Picture 2"/>
          <p:cNvPicPr>
            <a:picLocks noChangeAspect="1" noChangeArrowheads="1"/>
          </p:cNvPicPr>
          <p:nvPr/>
        </p:nvPicPr>
        <p:blipFill>
          <a:blip r:embed="rId3" cstate="print">
            <a:lum bright="1000" contrast="6000"/>
          </a:blip>
          <a:srcRect/>
          <a:stretch>
            <a:fillRect/>
          </a:stretch>
        </p:blipFill>
        <p:spPr bwMode="auto">
          <a:xfrm>
            <a:off x="457200" y="533400"/>
            <a:ext cx="8153400" cy="5715000"/>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9231main_image_1004_946-710.jpg"/>
          <p:cNvPicPr>
            <a:picLocks noChangeAspect="1"/>
          </p:cNvPicPr>
          <p:nvPr/>
        </p:nvPicPr>
        <p:blipFill>
          <a:blip r:embed="rId2" cstate="print"/>
          <a:stretch>
            <a:fillRect/>
          </a:stretch>
        </p:blipFill>
        <p:spPr>
          <a:xfrm>
            <a:off x="0" y="0"/>
            <a:ext cx="9144000" cy="6858000"/>
          </a:xfrm>
          <a:prstGeom prst="rect">
            <a:avLst/>
          </a:prstGeom>
        </p:spPr>
      </p:pic>
      <p:sp>
        <p:nvSpPr>
          <p:cNvPr id="4" name="Rectangle 3"/>
          <p:cNvSpPr/>
          <p:nvPr/>
        </p:nvSpPr>
        <p:spPr>
          <a:xfrm>
            <a:off x="533400" y="1524000"/>
            <a:ext cx="8077200" cy="1200329"/>
          </a:xfrm>
          <a:prstGeom prst="rect">
            <a:avLst/>
          </a:prstGeom>
        </p:spPr>
        <p:txBody>
          <a:bodyPr wrap="square">
            <a:spAutoFit/>
          </a:bodyPr>
          <a:lstStyle/>
          <a:p>
            <a:pPr algn="ctr"/>
            <a:endParaRPr lang="en-US" sz="7200" dirty="0"/>
          </a:p>
        </p:txBody>
      </p:sp>
      <p:pic>
        <p:nvPicPr>
          <p:cNvPr id="101379" name="Picture 3"/>
          <p:cNvPicPr>
            <a:picLocks noChangeAspect="1" noChangeArrowheads="1"/>
          </p:cNvPicPr>
          <p:nvPr/>
        </p:nvPicPr>
        <p:blipFill>
          <a:blip r:embed="rId3" cstate="print"/>
          <a:srcRect/>
          <a:stretch>
            <a:fillRect/>
          </a:stretch>
        </p:blipFill>
        <p:spPr bwMode="auto">
          <a:xfrm>
            <a:off x="762000" y="1066800"/>
            <a:ext cx="7467600" cy="4800599"/>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9231main_image_1004_946-710.jpg"/>
          <p:cNvPicPr>
            <a:picLocks noChangeAspect="1"/>
          </p:cNvPicPr>
          <p:nvPr/>
        </p:nvPicPr>
        <p:blipFill>
          <a:blip r:embed="rId2" cstate="print"/>
          <a:stretch>
            <a:fillRect/>
          </a:stretch>
        </p:blipFill>
        <p:spPr>
          <a:xfrm>
            <a:off x="0" y="0"/>
            <a:ext cx="9144000" cy="6858000"/>
          </a:xfrm>
          <a:prstGeom prst="rect">
            <a:avLst/>
          </a:prstGeom>
        </p:spPr>
      </p:pic>
      <p:sp>
        <p:nvSpPr>
          <p:cNvPr id="7" name="Rectangle 6"/>
          <p:cNvSpPr/>
          <p:nvPr/>
        </p:nvSpPr>
        <p:spPr>
          <a:xfrm>
            <a:off x="0" y="117693"/>
            <a:ext cx="9144000" cy="6740307"/>
          </a:xfrm>
          <a:prstGeom prst="rect">
            <a:avLst/>
          </a:prstGeom>
        </p:spPr>
        <p:txBody>
          <a:bodyPr wrap="square">
            <a:spAutoFit/>
          </a:bodyPr>
          <a:lstStyle/>
          <a:p>
            <a:pPr algn="ctr"/>
            <a:r>
              <a:rPr lang="en-US" sz="4800" dirty="0" smtClean="0">
                <a:solidFill>
                  <a:schemeClr val="bg1"/>
                </a:solidFill>
                <a:latin typeface="Aharoni" pitchFamily="2" charset="-79"/>
                <a:cs typeface="Aharoni" pitchFamily="2" charset="-79"/>
              </a:rPr>
              <a:t>“However, when the Son of Man comes, will he find faith on the earth?” Luke 18:8b </a:t>
            </a:r>
            <a:r>
              <a:rPr lang="en-US" sz="4000" dirty="0" smtClean="0">
                <a:solidFill>
                  <a:srgbClr val="FFC000"/>
                </a:solidFill>
                <a:latin typeface="Aharoni" pitchFamily="2" charset="-79"/>
                <a:cs typeface="Aharoni" pitchFamily="2" charset="-79"/>
              </a:rPr>
              <a:t>spoken by Jesus.</a:t>
            </a:r>
          </a:p>
          <a:p>
            <a:pPr algn="ctr"/>
            <a:r>
              <a:rPr lang="en-US" sz="4800" dirty="0" smtClean="0">
                <a:solidFill>
                  <a:schemeClr val="bg1"/>
                </a:solidFill>
                <a:latin typeface="Aharoni" pitchFamily="2" charset="-79"/>
                <a:cs typeface="Aharoni" pitchFamily="2" charset="-79"/>
              </a:rPr>
              <a:t>“…for that Day will not come unless the falling away </a:t>
            </a:r>
          </a:p>
          <a:p>
            <a:pPr algn="ctr"/>
            <a:r>
              <a:rPr lang="en-US" sz="4800" dirty="0" smtClean="0">
                <a:solidFill>
                  <a:schemeClr val="bg1"/>
                </a:solidFill>
                <a:latin typeface="Aharoni" pitchFamily="2" charset="-79"/>
                <a:cs typeface="Aharoni" pitchFamily="2" charset="-79"/>
              </a:rPr>
              <a:t>comes first…</a:t>
            </a:r>
          </a:p>
          <a:p>
            <a:pPr algn="ctr"/>
            <a:r>
              <a:rPr lang="en-US" sz="4800" dirty="0" smtClean="0">
                <a:solidFill>
                  <a:schemeClr val="bg1"/>
                </a:solidFill>
                <a:latin typeface="Aharoni" pitchFamily="2" charset="-79"/>
                <a:cs typeface="Aharoni" pitchFamily="2" charset="-79"/>
              </a:rPr>
              <a:t>1Thess.2:3 </a:t>
            </a:r>
            <a:r>
              <a:rPr lang="en-US" sz="4000" dirty="0" smtClean="0">
                <a:solidFill>
                  <a:srgbClr val="FFC000"/>
                </a:solidFill>
                <a:latin typeface="Aharoni" pitchFamily="2" charset="-79"/>
                <a:cs typeface="Aharoni" pitchFamily="2" charset="-79"/>
              </a:rPr>
              <a:t>spoken by the Apostle Paul</a:t>
            </a:r>
            <a:endParaRPr lang="en-US" sz="4000" dirty="0">
              <a:solidFill>
                <a:srgbClr val="FFC000"/>
              </a:solidFill>
              <a:latin typeface="Aharoni" pitchFamily="2" charset="-79"/>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 calcmode="lin" valueType="num">
                                      <p:cBhvr additive="base">
                                        <p:cTn id="11"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 calcmode="lin" valueType="num">
                                      <p:cBhvr additive="base">
                                        <p:cTn id="15"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9231main_image_1004_946-710.jpg"/>
          <p:cNvPicPr>
            <a:picLocks noChangeAspect="1"/>
          </p:cNvPicPr>
          <p:nvPr/>
        </p:nvPicPr>
        <p:blipFill>
          <a:blip r:embed="rId2" cstate="print"/>
          <a:stretch>
            <a:fillRect/>
          </a:stretch>
        </p:blipFill>
        <p:spPr>
          <a:xfrm>
            <a:off x="0" y="0"/>
            <a:ext cx="9144000" cy="6858000"/>
          </a:xfrm>
          <a:prstGeom prst="rect">
            <a:avLst/>
          </a:prstGeom>
        </p:spPr>
      </p:pic>
      <p:sp>
        <p:nvSpPr>
          <p:cNvPr id="4" name="Rectangle 3"/>
          <p:cNvSpPr/>
          <p:nvPr/>
        </p:nvSpPr>
        <p:spPr>
          <a:xfrm>
            <a:off x="533400" y="1524000"/>
            <a:ext cx="8077200" cy="1200329"/>
          </a:xfrm>
          <a:prstGeom prst="rect">
            <a:avLst/>
          </a:prstGeom>
        </p:spPr>
        <p:txBody>
          <a:bodyPr wrap="square">
            <a:spAutoFit/>
          </a:bodyPr>
          <a:lstStyle/>
          <a:p>
            <a:pPr algn="ctr"/>
            <a:endParaRPr lang="en-US" sz="7200" dirty="0"/>
          </a:p>
        </p:txBody>
      </p:sp>
      <p:sp>
        <p:nvSpPr>
          <p:cNvPr id="5" name="TextBox 4"/>
          <p:cNvSpPr txBox="1"/>
          <p:nvPr/>
        </p:nvSpPr>
        <p:spPr>
          <a:xfrm>
            <a:off x="0" y="1295400"/>
            <a:ext cx="9144000" cy="3724096"/>
          </a:xfrm>
          <a:prstGeom prst="rect">
            <a:avLst/>
          </a:prstGeom>
          <a:noFill/>
        </p:spPr>
        <p:txBody>
          <a:bodyPr wrap="square" rtlCol="0">
            <a:spAutoFit/>
          </a:bodyPr>
          <a:lstStyle/>
          <a:p>
            <a:pPr algn="ctr"/>
            <a:r>
              <a:rPr lang="en-US" sz="4000" dirty="0" smtClean="0">
                <a:solidFill>
                  <a:schemeClr val="bg1"/>
                </a:solidFill>
                <a:latin typeface="Aharoni" pitchFamily="2" charset="-79"/>
                <a:cs typeface="Aharoni" pitchFamily="2" charset="-79"/>
              </a:rPr>
              <a:t>NASA launched WMAP in </a:t>
            </a:r>
          </a:p>
          <a:p>
            <a:pPr algn="ctr"/>
            <a:r>
              <a:rPr lang="en-US" sz="4000" dirty="0" smtClean="0">
                <a:solidFill>
                  <a:schemeClr val="bg1"/>
                </a:solidFill>
                <a:latin typeface="Aharoni" pitchFamily="2" charset="-79"/>
                <a:cs typeface="Aharoni" pitchFamily="2" charset="-79"/>
              </a:rPr>
              <a:t>June of </a:t>
            </a:r>
            <a:r>
              <a:rPr lang="en-US" sz="5400" dirty="0" smtClean="0">
                <a:solidFill>
                  <a:schemeClr val="bg1"/>
                </a:solidFill>
                <a:latin typeface="Aharoni" pitchFamily="2" charset="-79"/>
                <a:cs typeface="Aharoni" pitchFamily="2" charset="-79"/>
              </a:rPr>
              <a:t>2001 –</a:t>
            </a:r>
          </a:p>
          <a:p>
            <a:pPr algn="ctr"/>
            <a:r>
              <a:rPr lang="en-US" sz="5400" dirty="0" smtClean="0">
                <a:solidFill>
                  <a:schemeClr val="bg1"/>
                </a:solidFill>
                <a:latin typeface="Aharoni" pitchFamily="2" charset="-79"/>
                <a:cs typeface="Aharoni" pitchFamily="2" charset="-79"/>
              </a:rPr>
              <a:t>Approximately</a:t>
            </a:r>
          </a:p>
          <a:p>
            <a:pPr algn="ctr"/>
            <a:r>
              <a:rPr lang="en-US" sz="4400" dirty="0" smtClean="0">
                <a:ln w="28575">
                  <a:solidFill>
                    <a:srgbClr val="FFC000"/>
                  </a:solidFill>
                </a:ln>
                <a:solidFill>
                  <a:schemeClr val="bg1"/>
                </a:solidFill>
                <a:latin typeface="Aharoni" pitchFamily="2" charset="-79"/>
                <a:cs typeface="Aharoni" pitchFamily="2" charset="-79"/>
              </a:rPr>
              <a:t>3400 years after </a:t>
            </a:r>
          </a:p>
          <a:p>
            <a:pPr algn="ctr"/>
            <a:r>
              <a:rPr lang="en-US" sz="4400" dirty="0" smtClean="0">
                <a:ln w="28575">
                  <a:solidFill>
                    <a:srgbClr val="FFC000"/>
                  </a:solidFill>
                </a:ln>
                <a:solidFill>
                  <a:schemeClr val="bg1"/>
                </a:solidFill>
                <a:latin typeface="Aharoni" pitchFamily="2" charset="-79"/>
                <a:cs typeface="Aharoni" pitchFamily="2" charset="-79"/>
              </a:rPr>
              <a:t>Moses wrote Genesis!!!</a:t>
            </a:r>
            <a:endParaRPr lang="en-US" sz="4400" dirty="0">
              <a:ln w="28575">
                <a:solidFill>
                  <a:srgbClr val="FFC000"/>
                </a:solidFill>
              </a:ln>
              <a:solidFill>
                <a:schemeClr val="bg1"/>
              </a:solidFill>
              <a:latin typeface="Aharoni" pitchFamily="2" charset="-79"/>
              <a:cs typeface="Aharoni" pitchFamily="2" charset="-79"/>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3" end="3"/>
                                            </p:txEl>
                                          </p:spTgt>
                                        </p:tgtEl>
                                      </p:cBhvr>
                                      <p:by x="150000" y="150000"/>
                                    </p:animScale>
                                  </p:childTnLst>
                                </p:cTn>
                              </p:par>
                              <p:par>
                                <p:cTn id="7" presetID="6" presetClass="emph" presetSubtype="0" fill="hold" nodeType="withEffect">
                                  <p:stCondLst>
                                    <p:cond delay="0"/>
                                  </p:stCondLst>
                                  <p:childTnLst>
                                    <p:animScale>
                                      <p:cBhvr>
                                        <p:cTn id="8" dur="2000" fill="hold"/>
                                        <p:tgtEl>
                                          <p:spTgt spid="5">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9231main_image_1004_946-710.jpg"/>
          <p:cNvPicPr>
            <a:picLocks noChangeAspect="1"/>
          </p:cNvPicPr>
          <p:nvPr/>
        </p:nvPicPr>
        <p:blipFill>
          <a:blip r:embed="rId2" cstate="print"/>
          <a:stretch>
            <a:fillRect/>
          </a:stretch>
        </p:blipFill>
        <p:spPr>
          <a:xfrm>
            <a:off x="0" y="0"/>
            <a:ext cx="9144000" cy="6858000"/>
          </a:xfrm>
          <a:prstGeom prst="rect">
            <a:avLst/>
          </a:prstGeom>
        </p:spPr>
      </p:pic>
      <p:sp>
        <p:nvSpPr>
          <p:cNvPr id="4" name="Rectangle 3"/>
          <p:cNvSpPr/>
          <p:nvPr/>
        </p:nvSpPr>
        <p:spPr>
          <a:xfrm>
            <a:off x="533400" y="1524000"/>
            <a:ext cx="8077200" cy="1200329"/>
          </a:xfrm>
          <a:prstGeom prst="rect">
            <a:avLst/>
          </a:prstGeom>
        </p:spPr>
        <p:txBody>
          <a:bodyPr wrap="square">
            <a:spAutoFit/>
          </a:bodyPr>
          <a:lstStyle/>
          <a:p>
            <a:pPr algn="ctr"/>
            <a:endParaRPr lang="en-US" sz="7200" dirty="0"/>
          </a:p>
        </p:txBody>
      </p:sp>
      <p:sp>
        <p:nvSpPr>
          <p:cNvPr id="5" name="TextBox 4"/>
          <p:cNvSpPr txBox="1"/>
          <p:nvPr/>
        </p:nvSpPr>
        <p:spPr>
          <a:xfrm>
            <a:off x="685800" y="533400"/>
            <a:ext cx="7924800" cy="5816977"/>
          </a:xfrm>
          <a:prstGeom prst="rect">
            <a:avLst/>
          </a:prstGeom>
          <a:noFill/>
        </p:spPr>
        <p:txBody>
          <a:bodyPr wrap="square" rtlCol="0">
            <a:spAutoFit/>
          </a:bodyPr>
          <a:lstStyle/>
          <a:p>
            <a:pPr algn="ctr"/>
            <a:r>
              <a:rPr lang="en-US" sz="7200" dirty="0" smtClean="0">
                <a:solidFill>
                  <a:schemeClr val="bg1"/>
                </a:solidFill>
                <a:latin typeface="Aharoni" pitchFamily="2" charset="-79"/>
                <a:cs typeface="Aharoni" pitchFamily="2" charset="-79"/>
              </a:rPr>
              <a:t>“And the earth was </a:t>
            </a:r>
          </a:p>
          <a:p>
            <a:pPr algn="ctr"/>
            <a:r>
              <a:rPr lang="en-US" sz="7200" dirty="0" smtClean="0">
                <a:ln w="38100">
                  <a:solidFill>
                    <a:srgbClr val="FFC000"/>
                  </a:solidFill>
                </a:ln>
                <a:solidFill>
                  <a:schemeClr val="bg1"/>
                </a:solidFill>
                <a:latin typeface="Aharoni" pitchFamily="2" charset="-79"/>
                <a:cs typeface="Aharoni" pitchFamily="2" charset="-79"/>
              </a:rPr>
              <a:t>Formless &amp; void…”</a:t>
            </a:r>
          </a:p>
          <a:p>
            <a:pPr algn="ctr"/>
            <a:r>
              <a:rPr lang="en-US" sz="5400" dirty="0" smtClean="0">
                <a:solidFill>
                  <a:schemeClr val="bg1"/>
                </a:solidFill>
                <a:latin typeface="Aharoni" pitchFamily="2" charset="-79"/>
                <a:cs typeface="Aharoni" pitchFamily="2" charset="-79"/>
              </a:rPr>
              <a:t>Genesis </a:t>
            </a:r>
            <a:r>
              <a:rPr lang="en-US" sz="6600" dirty="0" smtClean="0">
                <a:solidFill>
                  <a:schemeClr val="bg1"/>
                </a:solidFill>
                <a:latin typeface="Aharoni" pitchFamily="2" charset="-79"/>
                <a:cs typeface="Aharoni" pitchFamily="2" charset="-79"/>
              </a:rPr>
              <a:t>1:2</a:t>
            </a:r>
            <a:r>
              <a:rPr lang="en-US" sz="5400" dirty="0" smtClean="0">
                <a:solidFill>
                  <a:schemeClr val="bg1"/>
                </a:solidFill>
                <a:latin typeface="Aharoni" pitchFamily="2" charset="-79"/>
                <a:cs typeface="Aharoni" pitchFamily="2" charset="-79"/>
              </a:rPr>
              <a:t>a</a:t>
            </a:r>
          </a:p>
          <a:p>
            <a:endParaRPr lang="en-US" dirty="0">
              <a:solidFill>
                <a:schemeClr val="bg1"/>
              </a:solidFill>
              <a:latin typeface="Aharoni" pitchFamily="2" charset="-79"/>
              <a:cs typeface="Aharoni" pitchFamily="2" charset="-79"/>
            </a:endParaRPr>
          </a:p>
        </p:txBody>
      </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9231main_image_1004_946-710.jpg"/>
          <p:cNvPicPr>
            <a:picLocks noChangeAspect="1"/>
          </p:cNvPicPr>
          <p:nvPr/>
        </p:nvPicPr>
        <p:blipFill>
          <a:blip r:embed="rId2" cstate="print"/>
          <a:stretch>
            <a:fillRect/>
          </a:stretch>
        </p:blipFill>
        <p:spPr>
          <a:xfrm>
            <a:off x="0" y="0"/>
            <a:ext cx="9144000" cy="6858000"/>
          </a:xfrm>
          <a:prstGeom prst="rect">
            <a:avLst/>
          </a:prstGeom>
        </p:spPr>
      </p:pic>
      <p:sp>
        <p:nvSpPr>
          <p:cNvPr id="4" name="Rectangle 3"/>
          <p:cNvSpPr/>
          <p:nvPr/>
        </p:nvSpPr>
        <p:spPr>
          <a:xfrm>
            <a:off x="533400" y="1524000"/>
            <a:ext cx="8077200" cy="1200329"/>
          </a:xfrm>
          <a:prstGeom prst="rect">
            <a:avLst/>
          </a:prstGeom>
        </p:spPr>
        <p:txBody>
          <a:bodyPr wrap="square">
            <a:spAutoFit/>
          </a:bodyPr>
          <a:lstStyle/>
          <a:p>
            <a:pPr algn="ctr"/>
            <a:endParaRPr lang="en-US" sz="7200" dirty="0"/>
          </a:p>
        </p:txBody>
      </p:sp>
      <p:sp>
        <p:nvSpPr>
          <p:cNvPr id="5" name="TextBox 4"/>
          <p:cNvSpPr txBox="1"/>
          <p:nvPr/>
        </p:nvSpPr>
        <p:spPr>
          <a:xfrm>
            <a:off x="0" y="990600"/>
            <a:ext cx="9144000" cy="6186309"/>
          </a:xfrm>
          <a:prstGeom prst="rect">
            <a:avLst/>
          </a:prstGeom>
          <a:noFill/>
        </p:spPr>
        <p:txBody>
          <a:bodyPr wrap="square" rtlCol="0">
            <a:spAutoFit/>
          </a:bodyPr>
          <a:lstStyle/>
          <a:p>
            <a:pPr algn="ctr"/>
            <a:r>
              <a:rPr lang="en-US" sz="4400" dirty="0" smtClean="0">
                <a:solidFill>
                  <a:schemeClr val="bg1"/>
                </a:solidFill>
                <a:latin typeface="Aharoni" pitchFamily="2" charset="-79"/>
                <a:cs typeface="Aharoni" pitchFamily="2" charset="-79"/>
              </a:rPr>
              <a:t>The word for </a:t>
            </a:r>
            <a:r>
              <a:rPr lang="en-US" sz="4400" dirty="0" smtClean="0">
                <a:ln w="28575">
                  <a:solidFill>
                    <a:srgbClr val="FFC000"/>
                  </a:solidFill>
                </a:ln>
                <a:solidFill>
                  <a:schemeClr val="bg1"/>
                </a:solidFill>
                <a:latin typeface="Aharoni" pitchFamily="2" charset="-79"/>
                <a:cs typeface="Aharoni" pitchFamily="2" charset="-79"/>
              </a:rPr>
              <a:t>formless</a:t>
            </a:r>
            <a:r>
              <a:rPr lang="en-US" sz="4400" dirty="0" smtClean="0">
                <a:solidFill>
                  <a:schemeClr val="bg1"/>
                </a:solidFill>
                <a:latin typeface="Aharoni" pitchFamily="2" charset="-79"/>
                <a:cs typeface="Aharoni" pitchFamily="2" charset="-79"/>
              </a:rPr>
              <a:t> in Hebrew is </a:t>
            </a:r>
            <a:r>
              <a:rPr lang="en-US" sz="4400" dirty="0" err="1" smtClean="0">
                <a:solidFill>
                  <a:schemeClr val="bg1"/>
                </a:solidFill>
                <a:latin typeface="Aharoni" pitchFamily="2" charset="-79"/>
                <a:cs typeface="Aharoni" pitchFamily="2" charset="-79"/>
              </a:rPr>
              <a:t>tohuw</a:t>
            </a:r>
            <a:r>
              <a:rPr lang="en-US" sz="4400" dirty="0" smtClean="0">
                <a:solidFill>
                  <a:schemeClr val="bg1"/>
                </a:solidFill>
                <a:latin typeface="Aharoni" pitchFamily="2" charset="-79"/>
                <a:cs typeface="Aharoni" pitchFamily="2" charset="-79"/>
              </a:rPr>
              <a:t> (</a:t>
            </a:r>
            <a:r>
              <a:rPr lang="en-US" sz="4400" dirty="0" err="1" smtClean="0">
                <a:solidFill>
                  <a:schemeClr val="bg1"/>
                </a:solidFill>
                <a:latin typeface="Aharoni" pitchFamily="2" charset="-79"/>
                <a:cs typeface="Aharoni" pitchFamily="2" charset="-79"/>
              </a:rPr>
              <a:t>to’-hoo</a:t>
            </a:r>
            <a:r>
              <a:rPr lang="en-US" sz="4400" dirty="0" smtClean="0">
                <a:solidFill>
                  <a:schemeClr val="bg1"/>
                </a:solidFill>
                <a:latin typeface="Aharoni" pitchFamily="2" charset="-79"/>
                <a:cs typeface="Aharoni" pitchFamily="2" charset="-79"/>
              </a:rPr>
              <a:t>).  </a:t>
            </a:r>
          </a:p>
          <a:p>
            <a:pPr algn="ctr"/>
            <a:r>
              <a:rPr lang="en-US" sz="4400" dirty="0" smtClean="0">
                <a:solidFill>
                  <a:schemeClr val="bg1"/>
                </a:solidFill>
                <a:latin typeface="Aharoni" pitchFamily="2" charset="-79"/>
                <a:cs typeface="Aharoni" pitchFamily="2" charset="-79"/>
              </a:rPr>
              <a:t>It is translated as: </a:t>
            </a:r>
          </a:p>
          <a:p>
            <a:pPr algn="ctr"/>
            <a:r>
              <a:rPr lang="en-US" sz="4400" dirty="0" smtClean="0">
                <a:solidFill>
                  <a:schemeClr val="bg1"/>
                </a:solidFill>
                <a:latin typeface="Aharoni" pitchFamily="2" charset="-79"/>
                <a:cs typeface="Aharoni" pitchFamily="2" charset="-79"/>
              </a:rPr>
              <a:t>confusion </a:t>
            </a:r>
          </a:p>
          <a:p>
            <a:pPr algn="ctr"/>
            <a:r>
              <a:rPr lang="en-US" sz="4400" dirty="0" smtClean="0">
                <a:solidFill>
                  <a:schemeClr val="bg1"/>
                </a:solidFill>
                <a:latin typeface="Aharoni" pitchFamily="2" charset="-79"/>
                <a:cs typeface="Aharoni" pitchFamily="2" charset="-79"/>
              </a:rPr>
              <a:t>empty place </a:t>
            </a:r>
          </a:p>
          <a:p>
            <a:pPr algn="ctr"/>
            <a:r>
              <a:rPr lang="en-US" sz="4400" dirty="0" smtClean="0">
                <a:solidFill>
                  <a:schemeClr val="bg1"/>
                </a:solidFill>
                <a:latin typeface="Aharoni" pitchFamily="2" charset="-79"/>
                <a:cs typeface="Aharoni" pitchFamily="2" charset="-79"/>
              </a:rPr>
              <a:t>without form </a:t>
            </a:r>
          </a:p>
          <a:p>
            <a:pPr algn="ctr"/>
            <a:r>
              <a:rPr lang="en-US" sz="4400" dirty="0" smtClean="0">
                <a:solidFill>
                  <a:schemeClr val="bg1"/>
                </a:solidFill>
                <a:latin typeface="Aharoni" pitchFamily="2" charset="-79"/>
                <a:cs typeface="Aharoni" pitchFamily="2" charset="-79"/>
              </a:rPr>
              <a:t>and chaos.  </a:t>
            </a:r>
          </a:p>
          <a:p>
            <a:pPr algn="ctr"/>
            <a:endParaRPr lang="en-US" sz="4400" dirty="0" smtClean="0">
              <a:solidFill>
                <a:schemeClr val="bg1"/>
              </a:solidFill>
              <a:latin typeface="Aharoni" pitchFamily="2" charset="-79"/>
              <a:cs typeface="Aharoni" pitchFamily="2" charset="-79"/>
            </a:endParaRPr>
          </a:p>
          <a:p>
            <a:pPr algn="ctr"/>
            <a:endParaRPr lang="en-US" sz="4400" dirty="0">
              <a:solidFill>
                <a:schemeClr val="bg1"/>
              </a:solidFill>
              <a:latin typeface="Aharoni" pitchFamily="2" charset="-79"/>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linds(horizontal)">
                                      <p:cBhvr>
                                        <p:cTn id="7" dur="1000"/>
                                        <p:tgtEl>
                                          <p:spTgt spid="5">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blinds(horizontal)">
                                      <p:cBhvr>
                                        <p:cTn id="10" dur="1000"/>
                                        <p:tgtEl>
                                          <p:spTgt spid="5">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blinds(horizontal)">
                                      <p:cBhvr>
                                        <p:cTn id="13" dur="1000"/>
                                        <p:tgtEl>
                                          <p:spTgt spid="5">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
                                            <p:txEl>
                                              <p:pRg st="5" end="5"/>
                                            </p:txEl>
                                          </p:spTgt>
                                        </p:tgtEl>
                                        <p:attrNameLst>
                                          <p:attrName>style.visibility</p:attrName>
                                        </p:attrNameLst>
                                      </p:cBhvr>
                                      <p:to>
                                        <p:strVal val="visible"/>
                                      </p:to>
                                    </p:set>
                                    <p:animEffect transition="in" filter="blinds(horizontal)">
                                      <p:cBhvr>
                                        <p:cTn id="16"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9231main_image_1004_946-710.jpg"/>
          <p:cNvPicPr>
            <a:picLocks noChangeAspect="1"/>
          </p:cNvPicPr>
          <p:nvPr/>
        </p:nvPicPr>
        <p:blipFill>
          <a:blip r:embed="rId2" cstate="print"/>
          <a:stretch>
            <a:fillRect/>
          </a:stretch>
        </p:blipFill>
        <p:spPr>
          <a:xfrm>
            <a:off x="0" y="0"/>
            <a:ext cx="9144000" cy="6858000"/>
          </a:xfrm>
          <a:prstGeom prst="rect">
            <a:avLst/>
          </a:prstGeom>
        </p:spPr>
      </p:pic>
      <p:sp>
        <p:nvSpPr>
          <p:cNvPr id="4" name="Rectangle 3"/>
          <p:cNvSpPr/>
          <p:nvPr/>
        </p:nvSpPr>
        <p:spPr>
          <a:xfrm>
            <a:off x="533400" y="1524000"/>
            <a:ext cx="8077200" cy="1200329"/>
          </a:xfrm>
          <a:prstGeom prst="rect">
            <a:avLst/>
          </a:prstGeom>
        </p:spPr>
        <p:txBody>
          <a:bodyPr wrap="square">
            <a:spAutoFit/>
          </a:bodyPr>
          <a:lstStyle/>
          <a:p>
            <a:pPr algn="ctr"/>
            <a:endParaRPr lang="en-US" sz="7200" dirty="0"/>
          </a:p>
        </p:txBody>
      </p:sp>
      <p:sp>
        <p:nvSpPr>
          <p:cNvPr id="5" name="TextBox 4"/>
          <p:cNvSpPr txBox="1"/>
          <p:nvPr/>
        </p:nvSpPr>
        <p:spPr>
          <a:xfrm>
            <a:off x="0" y="1066800"/>
            <a:ext cx="9144000" cy="4832092"/>
          </a:xfrm>
          <a:prstGeom prst="rect">
            <a:avLst/>
          </a:prstGeom>
          <a:noFill/>
        </p:spPr>
        <p:txBody>
          <a:bodyPr wrap="square" rtlCol="0">
            <a:spAutoFit/>
          </a:bodyPr>
          <a:lstStyle/>
          <a:p>
            <a:pPr algn="ctr"/>
            <a:r>
              <a:rPr lang="en-US" sz="4400" dirty="0" smtClean="0">
                <a:solidFill>
                  <a:schemeClr val="bg1"/>
                </a:solidFill>
                <a:latin typeface="Aharoni" pitchFamily="2" charset="-79"/>
                <a:cs typeface="Aharoni" pitchFamily="2" charset="-79"/>
              </a:rPr>
              <a:t>The word </a:t>
            </a:r>
            <a:r>
              <a:rPr lang="en-US" sz="4400" dirty="0" smtClean="0">
                <a:ln w="28575">
                  <a:solidFill>
                    <a:srgbClr val="FFC000"/>
                  </a:solidFill>
                </a:ln>
                <a:solidFill>
                  <a:schemeClr val="bg1"/>
                </a:solidFill>
                <a:latin typeface="Aharoni" pitchFamily="2" charset="-79"/>
                <a:cs typeface="Aharoni" pitchFamily="2" charset="-79"/>
              </a:rPr>
              <a:t>void</a:t>
            </a:r>
            <a:r>
              <a:rPr lang="en-US" sz="4400" dirty="0" smtClean="0">
                <a:solidFill>
                  <a:schemeClr val="bg1"/>
                </a:solidFill>
                <a:latin typeface="Aharoni" pitchFamily="2" charset="-79"/>
                <a:cs typeface="Aharoni" pitchFamily="2" charset="-79"/>
              </a:rPr>
              <a:t> in Hebrew is </a:t>
            </a:r>
            <a:r>
              <a:rPr lang="en-US" sz="4400" dirty="0" err="1" smtClean="0">
                <a:solidFill>
                  <a:schemeClr val="bg1"/>
                </a:solidFill>
                <a:latin typeface="Aharoni" pitchFamily="2" charset="-79"/>
                <a:cs typeface="Aharoni" pitchFamily="2" charset="-79"/>
              </a:rPr>
              <a:t>Bohuw</a:t>
            </a:r>
            <a:r>
              <a:rPr lang="en-US" sz="4400" dirty="0" smtClean="0">
                <a:solidFill>
                  <a:schemeClr val="bg1"/>
                </a:solidFill>
                <a:latin typeface="Aharoni" pitchFamily="2" charset="-79"/>
                <a:cs typeface="Aharoni" pitchFamily="2" charset="-79"/>
              </a:rPr>
              <a:t> (</a:t>
            </a:r>
            <a:r>
              <a:rPr lang="en-US" sz="4400" dirty="0" err="1" smtClean="0">
                <a:solidFill>
                  <a:schemeClr val="bg1"/>
                </a:solidFill>
                <a:latin typeface="Aharoni" pitchFamily="2" charset="-79"/>
                <a:cs typeface="Aharoni" pitchFamily="2" charset="-79"/>
              </a:rPr>
              <a:t>bo’-hoo</a:t>
            </a:r>
            <a:r>
              <a:rPr lang="en-US" sz="4400" dirty="0" smtClean="0">
                <a:solidFill>
                  <a:schemeClr val="bg1"/>
                </a:solidFill>
                <a:latin typeface="Aharoni" pitchFamily="2" charset="-79"/>
                <a:cs typeface="Aharoni" pitchFamily="2" charset="-79"/>
              </a:rPr>
              <a:t>)</a:t>
            </a:r>
          </a:p>
          <a:p>
            <a:pPr algn="ctr"/>
            <a:r>
              <a:rPr lang="en-US" sz="4400" dirty="0" smtClean="0">
                <a:solidFill>
                  <a:schemeClr val="bg1"/>
                </a:solidFill>
                <a:latin typeface="Aharoni" pitchFamily="2" charset="-79"/>
                <a:cs typeface="Aharoni" pitchFamily="2" charset="-79"/>
              </a:rPr>
              <a:t>This is translated as:  </a:t>
            </a:r>
          </a:p>
          <a:p>
            <a:pPr algn="ctr"/>
            <a:r>
              <a:rPr lang="en-US" sz="4400" dirty="0" smtClean="0">
                <a:solidFill>
                  <a:schemeClr val="bg1"/>
                </a:solidFill>
                <a:latin typeface="Aharoni" pitchFamily="2" charset="-79"/>
                <a:cs typeface="Aharoni" pitchFamily="2" charset="-79"/>
              </a:rPr>
              <a:t>empty</a:t>
            </a:r>
          </a:p>
          <a:p>
            <a:pPr algn="ctr"/>
            <a:r>
              <a:rPr lang="en-US" sz="4400" dirty="0" smtClean="0">
                <a:solidFill>
                  <a:schemeClr val="bg1"/>
                </a:solidFill>
                <a:latin typeface="Aharoni" pitchFamily="2" charset="-79"/>
                <a:cs typeface="Aharoni" pitchFamily="2" charset="-79"/>
              </a:rPr>
              <a:t>vacuum</a:t>
            </a:r>
          </a:p>
          <a:p>
            <a:pPr algn="ctr"/>
            <a:r>
              <a:rPr lang="en-US" sz="4400" dirty="0" smtClean="0">
                <a:solidFill>
                  <a:schemeClr val="bg1"/>
                </a:solidFill>
                <a:latin typeface="Aharoni" pitchFamily="2" charset="-79"/>
                <a:cs typeface="Aharoni" pitchFamily="2" charset="-79"/>
              </a:rPr>
              <a:t>primeval</a:t>
            </a:r>
          </a:p>
          <a:p>
            <a:pPr algn="ctr"/>
            <a:endParaRPr lang="en-US" sz="4400" dirty="0">
              <a:solidFill>
                <a:schemeClr val="bg1"/>
              </a:solidFill>
              <a:latin typeface="Aharoni" pitchFamily="2" charset="-79"/>
              <a:cs typeface="Aharoni" pitchFamily="2" charset="-79"/>
            </a:endParaRP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10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10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10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9231main_image_1004_946-710.jpg"/>
          <p:cNvPicPr>
            <a:picLocks noChangeAspect="1"/>
          </p:cNvPicPr>
          <p:nvPr/>
        </p:nvPicPr>
        <p:blipFill>
          <a:blip r:embed="rId2" cstate="print"/>
          <a:stretch>
            <a:fillRect/>
          </a:stretch>
        </p:blipFill>
        <p:spPr>
          <a:xfrm>
            <a:off x="0" y="0"/>
            <a:ext cx="9144000" cy="6858000"/>
          </a:xfrm>
          <a:prstGeom prst="rect">
            <a:avLst/>
          </a:prstGeom>
        </p:spPr>
      </p:pic>
      <p:sp>
        <p:nvSpPr>
          <p:cNvPr id="4" name="Rectangle 3"/>
          <p:cNvSpPr/>
          <p:nvPr/>
        </p:nvSpPr>
        <p:spPr>
          <a:xfrm>
            <a:off x="0" y="609600"/>
            <a:ext cx="9144000" cy="5170646"/>
          </a:xfrm>
          <a:prstGeom prst="rect">
            <a:avLst/>
          </a:prstGeom>
        </p:spPr>
        <p:txBody>
          <a:bodyPr wrap="square">
            <a:spAutoFit/>
          </a:bodyPr>
          <a:lstStyle/>
          <a:p>
            <a:pPr algn="ctr"/>
            <a:r>
              <a:rPr lang="en-US" sz="6600" dirty="0" smtClean="0">
                <a:solidFill>
                  <a:schemeClr val="bg1"/>
                </a:solidFill>
                <a:latin typeface="Aharoni" pitchFamily="2" charset="-79"/>
                <a:cs typeface="Aharoni" pitchFamily="2" charset="-79"/>
              </a:rPr>
              <a:t>The word </a:t>
            </a:r>
            <a:r>
              <a:rPr lang="en-US" sz="6600" dirty="0" smtClean="0">
                <a:ln w="28575">
                  <a:solidFill>
                    <a:srgbClr val="FFC000"/>
                  </a:solidFill>
                </a:ln>
                <a:solidFill>
                  <a:schemeClr val="bg1"/>
                </a:solidFill>
                <a:latin typeface="Aharoni" pitchFamily="2" charset="-79"/>
                <a:cs typeface="Aharoni" pitchFamily="2" charset="-79"/>
              </a:rPr>
              <a:t>vacuum</a:t>
            </a:r>
            <a:r>
              <a:rPr lang="en-US" sz="6600" dirty="0" smtClean="0">
                <a:solidFill>
                  <a:schemeClr val="bg1"/>
                </a:solidFill>
                <a:latin typeface="Aharoni" pitchFamily="2" charset="-79"/>
                <a:cs typeface="Aharoni" pitchFamily="2" charset="-79"/>
              </a:rPr>
              <a:t> in English means a space entirely devoid of matter, or a space not filled or occupied.</a:t>
            </a:r>
            <a:endParaRPr lang="en-US" sz="6600" dirty="0">
              <a:solidFill>
                <a:schemeClr val="bg1"/>
              </a:solidFill>
              <a:latin typeface="Aharoni" pitchFamily="2" charset="-79"/>
              <a:cs typeface="Aharoni" pitchFamily="2" charset="-79"/>
            </a:endParaRPr>
          </a:p>
        </p:txBody>
      </p:sp>
    </p:spTree>
  </p:cSld>
  <p:clrMapOvr>
    <a:masterClrMapping/>
  </p:clrMapOvr>
  <p:transition spd="slow">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9231main_image_1004_946-710.jpg"/>
          <p:cNvPicPr>
            <a:picLocks noChangeAspect="1"/>
          </p:cNvPicPr>
          <p:nvPr/>
        </p:nvPicPr>
        <p:blipFill>
          <a:blip r:embed="rId2" cstate="print"/>
          <a:stretch>
            <a:fillRect/>
          </a:stretch>
        </p:blipFill>
        <p:spPr>
          <a:xfrm>
            <a:off x="0" y="0"/>
            <a:ext cx="9144000" cy="6858000"/>
          </a:xfrm>
          <a:prstGeom prst="rect">
            <a:avLst/>
          </a:prstGeom>
        </p:spPr>
      </p:pic>
      <p:sp>
        <p:nvSpPr>
          <p:cNvPr id="4" name="Rectangle 3"/>
          <p:cNvSpPr/>
          <p:nvPr/>
        </p:nvSpPr>
        <p:spPr>
          <a:xfrm>
            <a:off x="0" y="762000"/>
            <a:ext cx="9144000" cy="4708981"/>
          </a:xfrm>
          <a:prstGeom prst="rect">
            <a:avLst/>
          </a:prstGeom>
        </p:spPr>
        <p:txBody>
          <a:bodyPr wrap="square">
            <a:spAutoFit/>
          </a:bodyPr>
          <a:lstStyle/>
          <a:p>
            <a:pPr algn="ctr"/>
            <a:r>
              <a:rPr lang="en-US" sz="6000" dirty="0" smtClean="0">
                <a:solidFill>
                  <a:schemeClr val="bg1"/>
                </a:solidFill>
                <a:latin typeface="Aharoni" pitchFamily="2" charset="-79"/>
                <a:cs typeface="Aharoni" pitchFamily="2" charset="-79"/>
              </a:rPr>
              <a:t>Putting these two words together, we have an empty space not filled with matter, or a vacuum that is chaotic.</a:t>
            </a:r>
            <a:endParaRPr lang="en-US" sz="6000" dirty="0">
              <a:solidFill>
                <a:schemeClr val="bg1"/>
              </a:solidFill>
              <a:latin typeface="Aharoni" pitchFamily="2" charset="-79"/>
              <a:cs typeface="Aharoni" pitchFamily="2" charset="-79"/>
            </a:endParaRPr>
          </a:p>
        </p:txBody>
      </p:sp>
    </p:spTree>
  </p:cSld>
  <p:clrMapOvr>
    <a:masterClrMapping/>
  </p:clrMapOvr>
  <p:transition spd="slow">
    <p:wheel spokes="8"/>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9231main_image_1004_946-710.jpg"/>
          <p:cNvPicPr>
            <a:picLocks noChangeAspect="1"/>
          </p:cNvPicPr>
          <p:nvPr/>
        </p:nvPicPr>
        <p:blipFill>
          <a:blip r:embed="rId2" cstate="print"/>
          <a:stretch>
            <a:fillRect/>
          </a:stretch>
        </p:blipFill>
        <p:spPr>
          <a:xfrm>
            <a:off x="0" y="0"/>
            <a:ext cx="9144000" cy="6858000"/>
          </a:xfrm>
          <a:prstGeom prst="rect">
            <a:avLst/>
          </a:prstGeom>
        </p:spPr>
      </p:pic>
      <p:sp>
        <p:nvSpPr>
          <p:cNvPr id="4" name="Rectangle 3"/>
          <p:cNvSpPr/>
          <p:nvPr/>
        </p:nvSpPr>
        <p:spPr>
          <a:xfrm>
            <a:off x="533400" y="1524000"/>
            <a:ext cx="8077200" cy="1200329"/>
          </a:xfrm>
          <a:prstGeom prst="rect">
            <a:avLst/>
          </a:prstGeom>
        </p:spPr>
        <p:txBody>
          <a:bodyPr wrap="square">
            <a:spAutoFit/>
          </a:bodyPr>
          <a:lstStyle/>
          <a:p>
            <a:pPr algn="ctr"/>
            <a:endParaRPr lang="en-US" sz="7200" dirty="0"/>
          </a:p>
        </p:txBody>
      </p:sp>
      <p:sp>
        <p:nvSpPr>
          <p:cNvPr id="5" name="TextBox 4"/>
          <p:cNvSpPr txBox="1"/>
          <p:nvPr/>
        </p:nvSpPr>
        <p:spPr>
          <a:xfrm>
            <a:off x="0" y="1143000"/>
            <a:ext cx="8915400" cy="4154984"/>
          </a:xfrm>
          <a:prstGeom prst="rect">
            <a:avLst/>
          </a:prstGeom>
          <a:noFill/>
        </p:spPr>
        <p:txBody>
          <a:bodyPr wrap="square" rtlCol="0">
            <a:spAutoFit/>
          </a:bodyPr>
          <a:lstStyle/>
          <a:p>
            <a:pPr algn="ctr"/>
            <a:r>
              <a:rPr lang="en-US" sz="4400" dirty="0" smtClean="0">
                <a:solidFill>
                  <a:schemeClr val="bg1"/>
                </a:solidFill>
                <a:latin typeface="Aharoni" pitchFamily="2" charset="-79"/>
                <a:cs typeface="Aharoni" pitchFamily="2" charset="-79"/>
              </a:rPr>
              <a:t>How does Cosmogony – </a:t>
            </a:r>
          </a:p>
          <a:p>
            <a:pPr algn="ctr"/>
            <a:r>
              <a:rPr lang="en-US" sz="4400" dirty="0" smtClean="0">
                <a:solidFill>
                  <a:schemeClr val="bg1"/>
                </a:solidFill>
                <a:latin typeface="Aharoni" pitchFamily="2" charset="-79"/>
                <a:cs typeface="Aharoni" pitchFamily="2" charset="-79"/>
              </a:rPr>
              <a:t>(the study of the history of the Cosmos) along with Astrophysics and Vacuum physics describe  the primeval universe before the Big Bang?</a:t>
            </a:r>
            <a:endParaRPr lang="en-US" sz="4400" dirty="0">
              <a:solidFill>
                <a:schemeClr val="bg1"/>
              </a:solidFill>
              <a:latin typeface="Aharoni" pitchFamily="2" charset="-79"/>
              <a:cs typeface="Aharoni" pitchFamily="2" charset="-79"/>
            </a:endParaRPr>
          </a:p>
        </p:txBody>
      </p:sp>
    </p:spTree>
  </p:cSld>
  <p:clrMapOvr>
    <a:masterClrMapping/>
  </p:clrMapOvr>
  <p:transition spd="slow">
    <p:pull dir="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9231main_image_1004_946-710.jpg"/>
          <p:cNvPicPr>
            <a:picLocks noChangeAspect="1"/>
          </p:cNvPicPr>
          <p:nvPr/>
        </p:nvPicPr>
        <p:blipFill>
          <a:blip r:embed="rId2" cstate="print"/>
          <a:stretch>
            <a:fillRect/>
          </a:stretch>
        </p:blipFill>
        <p:spPr>
          <a:xfrm>
            <a:off x="0" y="0"/>
            <a:ext cx="9144000" cy="6858000"/>
          </a:xfrm>
          <a:prstGeom prst="rect">
            <a:avLst/>
          </a:prstGeom>
        </p:spPr>
      </p:pic>
      <p:sp>
        <p:nvSpPr>
          <p:cNvPr id="4" name="Rectangle 3"/>
          <p:cNvSpPr/>
          <p:nvPr/>
        </p:nvSpPr>
        <p:spPr>
          <a:xfrm>
            <a:off x="533400" y="1524000"/>
            <a:ext cx="8077200" cy="1200329"/>
          </a:xfrm>
          <a:prstGeom prst="rect">
            <a:avLst/>
          </a:prstGeom>
        </p:spPr>
        <p:txBody>
          <a:bodyPr wrap="square">
            <a:spAutoFit/>
          </a:bodyPr>
          <a:lstStyle/>
          <a:p>
            <a:pPr algn="ctr"/>
            <a:endParaRPr lang="en-US" sz="7200" dirty="0"/>
          </a:p>
        </p:txBody>
      </p:sp>
      <p:sp>
        <p:nvSpPr>
          <p:cNvPr id="5" name="Rectangle 4"/>
          <p:cNvSpPr/>
          <p:nvPr/>
        </p:nvSpPr>
        <p:spPr>
          <a:xfrm>
            <a:off x="914400" y="1600200"/>
            <a:ext cx="7315200" cy="2308324"/>
          </a:xfrm>
          <a:prstGeom prst="rect">
            <a:avLst/>
          </a:prstGeom>
        </p:spPr>
        <p:txBody>
          <a:bodyPr wrap="square">
            <a:spAutoFit/>
          </a:bodyPr>
          <a:lstStyle/>
          <a:p>
            <a:pPr algn="ctr"/>
            <a:r>
              <a:rPr lang="en-US" sz="3600" b="1" dirty="0" smtClean="0">
                <a:solidFill>
                  <a:schemeClr val="bg1"/>
                </a:solidFill>
                <a:latin typeface="Aharoni" pitchFamily="2" charset="-79"/>
                <a:cs typeface="Aharoni" pitchFamily="2" charset="-79"/>
              </a:rPr>
              <a:t>Vacuum</a:t>
            </a:r>
            <a:r>
              <a:rPr lang="en-US" sz="3600" dirty="0" smtClean="0">
                <a:solidFill>
                  <a:schemeClr val="bg1"/>
                </a:solidFill>
                <a:latin typeface="Aharoni" pitchFamily="2" charset="-79"/>
                <a:cs typeface="Aharoni" pitchFamily="2" charset="-79"/>
              </a:rPr>
              <a:t> is </a:t>
            </a:r>
            <a:r>
              <a:rPr lang="en-US" sz="3600" dirty="0" smtClean="0">
                <a:solidFill>
                  <a:schemeClr val="bg1"/>
                </a:solidFill>
                <a:latin typeface="Aharoni" pitchFamily="2" charset="-79"/>
                <a:cs typeface="Aharoni" pitchFamily="2" charset="-79"/>
                <a:hlinkClick r:id="rId3" action="ppaction://hlinkfile" tooltip="Space"/>
              </a:rPr>
              <a:t>space</a:t>
            </a:r>
            <a:r>
              <a:rPr lang="en-US" sz="3600" dirty="0" smtClean="0">
                <a:solidFill>
                  <a:schemeClr val="bg1"/>
                </a:solidFill>
                <a:latin typeface="Aharoni" pitchFamily="2" charset="-79"/>
                <a:cs typeface="Aharoni" pitchFamily="2" charset="-79"/>
              </a:rPr>
              <a:t> that is empty of </a:t>
            </a:r>
            <a:r>
              <a:rPr lang="en-US" sz="3600" dirty="0" smtClean="0">
                <a:solidFill>
                  <a:schemeClr val="bg1"/>
                </a:solidFill>
                <a:latin typeface="Aharoni" pitchFamily="2" charset="-79"/>
                <a:cs typeface="Aharoni" pitchFamily="2" charset="-79"/>
                <a:hlinkClick r:id="rId4" action="ppaction://hlinkfile" tooltip="Matter"/>
              </a:rPr>
              <a:t>matter</a:t>
            </a:r>
            <a:r>
              <a:rPr lang="en-US" sz="3600" dirty="0" smtClean="0">
                <a:solidFill>
                  <a:schemeClr val="bg1"/>
                </a:solidFill>
                <a:latin typeface="Aharoni" pitchFamily="2" charset="-79"/>
                <a:cs typeface="Aharoni" pitchFamily="2" charset="-79"/>
              </a:rPr>
              <a:t>. The word stems from the Latin adjective </a:t>
            </a:r>
            <a:r>
              <a:rPr lang="en-US" sz="3600" i="1" dirty="0" err="1" smtClean="0">
                <a:solidFill>
                  <a:schemeClr val="bg1"/>
                </a:solidFill>
                <a:latin typeface="Aharoni" pitchFamily="2" charset="-79"/>
                <a:cs typeface="Aharoni" pitchFamily="2" charset="-79"/>
              </a:rPr>
              <a:t>vacuus</a:t>
            </a:r>
            <a:r>
              <a:rPr lang="en-US" sz="3600" dirty="0" smtClean="0">
                <a:solidFill>
                  <a:schemeClr val="bg1"/>
                </a:solidFill>
                <a:latin typeface="Aharoni" pitchFamily="2" charset="-79"/>
                <a:cs typeface="Aharoni" pitchFamily="2" charset="-79"/>
              </a:rPr>
              <a:t> for "empty" or "void". </a:t>
            </a:r>
            <a:endParaRPr lang="en-US" sz="3600" dirty="0">
              <a:solidFill>
                <a:schemeClr val="bg1"/>
              </a:solidFill>
              <a:latin typeface="Aharoni" pitchFamily="2" charset="-79"/>
              <a:cs typeface="Aharoni" pitchFamily="2" charset="-79"/>
            </a:endParaRPr>
          </a:p>
        </p:txBody>
      </p:sp>
    </p:spTree>
  </p:cSld>
  <p:clrMapOvr>
    <a:masterClrMapping/>
  </p:clrMapOvr>
  <p:transition spd="slow">
    <p:strips dir="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9231main_image_1004_946-710.jpg"/>
          <p:cNvPicPr>
            <a:picLocks noChangeAspect="1"/>
          </p:cNvPicPr>
          <p:nvPr/>
        </p:nvPicPr>
        <p:blipFill>
          <a:blip r:embed="rId2" cstate="print"/>
          <a:stretch>
            <a:fillRect/>
          </a:stretch>
        </p:blipFill>
        <p:spPr>
          <a:xfrm>
            <a:off x="0" y="0"/>
            <a:ext cx="9144000" cy="6858000"/>
          </a:xfrm>
          <a:prstGeom prst="rect">
            <a:avLst/>
          </a:prstGeom>
        </p:spPr>
      </p:pic>
      <p:sp>
        <p:nvSpPr>
          <p:cNvPr id="4" name="Rectangle 3"/>
          <p:cNvSpPr/>
          <p:nvPr/>
        </p:nvSpPr>
        <p:spPr>
          <a:xfrm>
            <a:off x="533400" y="1524000"/>
            <a:ext cx="8077200" cy="1200329"/>
          </a:xfrm>
          <a:prstGeom prst="rect">
            <a:avLst/>
          </a:prstGeom>
        </p:spPr>
        <p:txBody>
          <a:bodyPr wrap="square">
            <a:spAutoFit/>
          </a:bodyPr>
          <a:lstStyle/>
          <a:p>
            <a:pPr algn="ctr"/>
            <a:endParaRPr lang="en-US" sz="7200" dirty="0"/>
          </a:p>
        </p:txBody>
      </p:sp>
      <p:sp>
        <p:nvSpPr>
          <p:cNvPr id="6" name="Rectangle 5"/>
          <p:cNvSpPr/>
          <p:nvPr/>
        </p:nvSpPr>
        <p:spPr>
          <a:xfrm>
            <a:off x="0" y="685800"/>
            <a:ext cx="9144000" cy="5632311"/>
          </a:xfrm>
          <a:prstGeom prst="rect">
            <a:avLst/>
          </a:prstGeom>
        </p:spPr>
        <p:txBody>
          <a:bodyPr wrap="square">
            <a:spAutoFit/>
          </a:bodyPr>
          <a:lstStyle/>
          <a:p>
            <a:pPr algn="ctr"/>
            <a:r>
              <a:rPr lang="en-US" sz="4000" dirty="0" smtClean="0">
                <a:solidFill>
                  <a:schemeClr val="bg1"/>
                </a:solidFill>
                <a:latin typeface="Aharoni" pitchFamily="2" charset="-79"/>
                <a:cs typeface="Aharoni" pitchFamily="2" charset="-79"/>
              </a:rPr>
              <a:t>Characteristics of a Vacuum  (according to physics):</a:t>
            </a:r>
          </a:p>
          <a:p>
            <a:pPr algn="ctr"/>
            <a:r>
              <a:rPr lang="en-US" sz="4000" dirty="0" smtClean="0">
                <a:solidFill>
                  <a:schemeClr val="bg1"/>
                </a:solidFill>
                <a:latin typeface="Aharoni" pitchFamily="2" charset="-79"/>
                <a:cs typeface="Aharoni" pitchFamily="2" charset="-79"/>
              </a:rPr>
              <a:t>Within a vacuum </a:t>
            </a:r>
            <a:r>
              <a:rPr lang="en-US" sz="4000" dirty="0" smtClean="0">
                <a:ln w="28575">
                  <a:solidFill>
                    <a:srgbClr val="FFC000"/>
                  </a:solidFill>
                </a:ln>
                <a:solidFill>
                  <a:schemeClr val="bg1"/>
                </a:solidFill>
                <a:latin typeface="Aharoni" pitchFamily="2" charset="-79"/>
                <a:cs typeface="Aharoni" pitchFamily="2" charset="-79"/>
              </a:rPr>
              <a:t>energy</a:t>
            </a:r>
            <a:r>
              <a:rPr lang="en-US" sz="4000" dirty="0" smtClean="0">
                <a:solidFill>
                  <a:schemeClr val="bg1"/>
                </a:solidFill>
                <a:latin typeface="Aharoni" pitchFamily="2" charset="-79"/>
                <a:cs typeface="Aharoni" pitchFamily="2" charset="-79"/>
              </a:rPr>
              <a:t> can spontaneously appear from no where so long as it does not last too long. Particles can "pop up" out of a vacuum so long as they do not have too large a mass or do not last too long.</a:t>
            </a:r>
            <a:endParaRPr lang="en-US" sz="4000" dirty="0">
              <a:solidFill>
                <a:schemeClr val="bg1"/>
              </a:solidFill>
              <a:latin typeface="Aharoni" pitchFamily="2" charset="-79"/>
              <a:cs typeface="Aharoni" pitchFamily="2" charset="-79"/>
            </a:endParaRPr>
          </a:p>
        </p:txBody>
      </p:sp>
    </p:spTree>
  </p:cSld>
  <p:clrMapOvr>
    <a:masterClrMapping/>
  </p:clrMapOvr>
  <p:transition spd="slow">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9231main_image_1004_946-710.jpg"/>
          <p:cNvPicPr>
            <a:picLocks noChangeAspect="1"/>
          </p:cNvPicPr>
          <p:nvPr/>
        </p:nvPicPr>
        <p:blipFill>
          <a:blip r:embed="rId2" cstate="print"/>
          <a:stretch>
            <a:fillRect/>
          </a:stretch>
        </p:blipFill>
        <p:spPr>
          <a:xfrm>
            <a:off x="0" y="0"/>
            <a:ext cx="9144000" cy="6858000"/>
          </a:xfrm>
          <a:prstGeom prst="rect">
            <a:avLst/>
          </a:prstGeom>
        </p:spPr>
      </p:pic>
      <p:sp>
        <p:nvSpPr>
          <p:cNvPr id="4" name="Rectangle 3"/>
          <p:cNvSpPr/>
          <p:nvPr/>
        </p:nvSpPr>
        <p:spPr>
          <a:xfrm>
            <a:off x="533400" y="1524000"/>
            <a:ext cx="8077200" cy="1200329"/>
          </a:xfrm>
          <a:prstGeom prst="rect">
            <a:avLst/>
          </a:prstGeom>
        </p:spPr>
        <p:txBody>
          <a:bodyPr wrap="square">
            <a:spAutoFit/>
          </a:bodyPr>
          <a:lstStyle/>
          <a:p>
            <a:pPr algn="ctr"/>
            <a:endParaRPr lang="en-US" sz="7200" dirty="0"/>
          </a:p>
        </p:txBody>
      </p:sp>
      <p:sp>
        <p:nvSpPr>
          <p:cNvPr id="5" name="TextBox 4"/>
          <p:cNvSpPr txBox="1"/>
          <p:nvPr/>
        </p:nvSpPr>
        <p:spPr>
          <a:xfrm>
            <a:off x="0" y="914400"/>
            <a:ext cx="9144000" cy="5078313"/>
          </a:xfrm>
          <a:prstGeom prst="rect">
            <a:avLst/>
          </a:prstGeom>
          <a:noFill/>
        </p:spPr>
        <p:txBody>
          <a:bodyPr wrap="square" rtlCol="0">
            <a:spAutoFit/>
          </a:bodyPr>
          <a:lstStyle/>
          <a:p>
            <a:pPr algn="ctr"/>
            <a:r>
              <a:rPr lang="en-US" sz="5400" dirty="0" smtClean="0">
                <a:solidFill>
                  <a:schemeClr val="bg1"/>
                </a:solidFill>
                <a:latin typeface="Aharoni" pitchFamily="2" charset="-79"/>
                <a:cs typeface="Aharoni" pitchFamily="2" charset="-79"/>
              </a:rPr>
              <a:t>Quantum Mechanics refers to these chaotic bursts of energy and minute particles as quantum fluctuations and they exist within a vacuum.  </a:t>
            </a:r>
            <a:endParaRPr lang="en-US" sz="5400" dirty="0">
              <a:solidFill>
                <a:schemeClr val="bg1"/>
              </a:solidFill>
              <a:latin typeface="Aharoni" pitchFamily="2" charset="-79"/>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9231main_image_1004_946-710.jpg"/>
          <p:cNvPicPr>
            <a:picLocks noChangeAspect="1"/>
          </p:cNvPicPr>
          <p:nvPr/>
        </p:nvPicPr>
        <p:blipFill>
          <a:blip r:embed="rId2" cstate="print"/>
          <a:stretch>
            <a:fillRect/>
          </a:stretch>
        </p:blipFill>
        <p:spPr>
          <a:xfrm>
            <a:off x="0" y="0"/>
            <a:ext cx="9144000" cy="6858000"/>
          </a:xfrm>
          <a:prstGeom prst="rect">
            <a:avLst/>
          </a:prstGeom>
        </p:spPr>
      </p:pic>
      <p:sp>
        <p:nvSpPr>
          <p:cNvPr id="7" name="Rectangle 6"/>
          <p:cNvSpPr/>
          <p:nvPr/>
        </p:nvSpPr>
        <p:spPr>
          <a:xfrm>
            <a:off x="0" y="609600"/>
            <a:ext cx="9144000" cy="5016758"/>
          </a:xfrm>
          <a:prstGeom prst="rect">
            <a:avLst/>
          </a:prstGeom>
        </p:spPr>
        <p:txBody>
          <a:bodyPr wrap="square">
            <a:spAutoFit/>
          </a:bodyPr>
          <a:lstStyle/>
          <a:p>
            <a:pPr algn="ctr"/>
            <a:r>
              <a:rPr lang="en-US" sz="4800" dirty="0" smtClean="0">
                <a:solidFill>
                  <a:schemeClr val="bg1"/>
                </a:solidFill>
                <a:latin typeface="Aharoni" pitchFamily="2" charset="-79"/>
                <a:cs typeface="Aharoni" pitchFamily="2" charset="-79"/>
              </a:rPr>
              <a:t>       </a:t>
            </a:r>
            <a:r>
              <a:rPr lang="en-US" sz="4800" dirty="0" err="1" smtClean="0">
                <a:solidFill>
                  <a:schemeClr val="bg1"/>
                </a:solidFill>
                <a:latin typeface="Aharoni" pitchFamily="2" charset="-79"/>
                <a:cs typeface="Aharoni" pitchFamily="2" charset="-79"/>
              </a:rPr>
              <a:t>Barna</a:t>
            </a:r>
            <a:r>
              <a:rPr lang="en-US" sz="4800" dirty="0" smtClean="0">
                <a:solidFill>
                  <a:schemeClr val="bg1"/>
                </a:solidFill>
                <a:latin typeface="Aharoni" pitchFamily="2" charset="-79"/>
                <a:cs typeface="Aharoni" pitchFamily="2" charset="-79"/>
              </a:rPr>
              <a:t> Research Poll:</a:t>
            </a:r>
            <a:endParaRPr lang="en-US" sz="1400" dirty="0" smtClean="0">
              <a:solidFill>
                <a:schemeClr val="bg1"/>
              </a:solidFill>
              <a:latin typeface="Aharoni" pitchFamily="2" charset="-79"/>
              <a:cs typeface="Aharoni" pitchFamily="2" charset="-79"/>
            </a:endParaRPr>
          </a:p>
          <a:p>
            <a:pPr algn="ctr"/>
            <a:r>
              <a:rPr lang="en-US" sz="8000" u="sng" dirty="0" smtClean="0">
                <a:ln w="28575">
                  <a:solidFill>
                    <a:srgbClr val="FFC000"/>
                  </a:solidFill>
                </a:ln>
                <a:solidFill>
                  <a:schemeClr val="bg1"/>
                </a:solidFill>
                <a:latin typeface="Aharoni" pitchFamily="2" charset="-79"/>
                <a:cs typeface="Aharoni" pitchFamily="2" charset="-79"/>
              </a:rPr>
              <a:t>70%</a:t>
            </a:r>
            <a:endParaRPr lang="en-US" sz="4800" dirty="0" smtClean="0">
              <a:solidFill>
                <a:schemeClr val="bg1"/>
              </a:solidFill>
              <a:latin typeface="Aharoni" pitchFamily="2" charset="-79"/>
              <a:cs typeface="Aharoni" pitchFamily="2" charset="-79"/>
            </a:endParaRPr>
          </a:p>
          <a:p>
            <a:pPr algn="ctr"/>
            <a:r>
              <a:rPr lang="en-US" sz="4800" dirty="0" smtClean="0">
                <a:solidFill>
                  <a:schemeClr val="bg1"/>
                </a:solidFill>
                <a:latin typeface="Aharoni" pitchFamily="2" charset="-79"/>
                <a:cs typeface="Aharoni" pitchFamily="2" charset="-79"/>
              </a:rPr>
              <a:t>of students in Christian homes intend to leave the church after graduation directly due to teachings on Evolution.</a:t>
            </a:r>
            <a:endParaRPr lang="en-US" sz="4800" dirty="0">
              <a:solidFill>
                <a:schemeClr val="bg1"/>
              </a:solidFill>
              <a:latin typeface="Aharoni" pitchFamily="2" charset="-79"/>
              <a:cs typeface="Aharoni" pitchFamily="2" charset="-79"/>
            </a:endParaRPr>
          </a:p>
        </p:txBody>
      </p:sp>
      <p:sp>
        <p:nvSpPr>
          <p:cNvPr id="9" name="Flowchart: Process 8"/>
          <p:cNvSpPr/>
          <p:nvPr/>
        </p:nvSpPr>
        <p:spPr>
          <a:xfrm>
            <a:off x="1066800" y="304800"/>
            <a:ext cx="228600" cy="1828800"/>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Process 9"/>
          <p:cNvSpPr/>
          <p:nvPr/>
        </p:nvSpPr>
        <p:spPr>
          <a:xfrm>
            <a:off x="1600200" y="1600200"/>
            <a:ext cx="228600" cy="457200"/>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9231main_image_1004_946-710.jpg"/>
          <p:cNvPicPr>
            <a:picLocks noChangeAspect="1"/>
          </p:cNvPicPr>
          <p:nvPr/>
        </p:nvPicPr>
        <p:blipFill>
          <a:blip r:embed="rId2" cstate="print"/>
          <a:stretch>
            <a:fillRect/>
          </a:stretch>
        </p:blipFill>
        <p:spPr>
          <a:xfrm>
            <a:off x="0" y="0"/>
            <a:ext cx="9144000" cy="6858000"/>
          </a:xfrm>
          <a:prstGeom prst="rect">
            <a:avLst/>
          </a:prstGeom>
        </p:spPr>
      </p:pic>
      <p:sp>
        <p:nvSpPr>
          <p:cNvPr id="4" name="Rectangle 3"/>
          <p:cNvSpPr/>
          <p:nvPr/>
        </p:nvSpPr>
        <p:spPr>
          <a:xfrm>
            <a:off x="533400" y="1524000"/>
            <a:ext cx="8077200" cy="1200329"/>
          </a:xfrm>
          <a:prstGeom prst="rect">
            <a:avLst/>
          </a:prstGeom>
        </p:spPr>
        <p:txBody>
          <a:bodyPr wrap="square">
            <a:spAutoFit/>
          </a:bodyPr>
          <a:lstStyle/>
          <a:p>
            <a:pPr algn="ctr"/>
            <a:endParaRPr lang="en-US" sz="7200" dirty="0"/>
          </a:p>
        </p:txBody>
      </p:sp>
      <p:sp>
        <p:nvSpPr>
          <p:cNvPr id="5" name="TextBox 4"/>
          <p:cNvSpPr txBox="1"/>
          <p:nvPr/>
        </p:nvSpPr>
        <p:spPr>
          <a:xfrm>
            <a:off x="0" y="152400"/>
            <a:ext cx="9144000" cy="6186309"/>
          </a:xfrm>
          <a:prstGeom prst="rect">
            <a:avLst/>
          </a:prstGeom>
          <a:noFill/>
        </p:spPr>
        <p:txBody>
          <a:bodyPr wrap="square" rtlCol="0">
            <a:spAutoFit/>
          </a:bodyPr>
          <a:lstStyle/>
          <a:p>
            <a:pPr algn="ctr"/>
            <a:endParaRPr lang="en-US" sz="4400" dirty="0" smtClean="0">
              <a:solidFill>
                <a:schemeClr val="bg1"/>
              </a:solidFill>
              <a:latin typeface="Aharoni" pitchFamily="2" charset="-79"/>
              <a:cs typeface="Aharoni" pitchFamily="2" charset="-79"/>
            </a:endParaRPr>
          </a:p>
          <a:p>
            <a:pPr algn="ctr"/>
            <a:r>
              <a:rPr lang="en-US" sz="4400" dirty="0" smtClean="0">
                <a:solidFill>
                  <a:schemeClr val="bg1"/>
                </a:solidFill>
                <a:latin typeface="Aharoni" pitchFamily="2" charset="-79"/>
                <a:cs typeface="Aharoni" pitchFamily="2" charset="-79"/>
              </a:rPr>
              <a:t>The Bible refers to this primeval time as a </a:t>
            </a:r>
            <a:r>
              <a:rPr lang="en-US" sz="4400" dirty="0" smtClean="0">
                <a:ln w="28575">
                  <a:solidFill>
                    <a:srgbClr val="FFC000"/>
                  </a:solidFill>
                </a:ln>
                <a:solidFill>
                  <a:schemeClr val="bg1"/>
                </a:solidFill>
                <a:latin typeface="Aharoni" pitchFamily="2" charset="-79"/>
                <a:cs typeface="Aharoni" pitchFamily="2" charset="-79"/>
              </a:rPr>
              <a:t>formless void</a:t>
            </a:r>
            <a:r>
              <a:rPr lang="en-US" sz="4400" dirty="0" smtClean="0">
                <a:solidFill>
                  <a:schemeClr val="bg1"/>
                </a:solidFill>
                <a:latin typeface="Aharoni" pitchFamily="2" charset="-79"/>
                <a:cs typeface="Aharoni" pitchFamily="2" charset="-79"/>
              </a:rPr>
              <a:t>, which also translates to a </a:t>
            </a:r>
            <a:r>
              <a:rPr lang="en-US" sz="4400" dirty="0" smtClean="0">
                <a:ln w="28575">
                  <a:solidFill>
                    <a:srgbClr val="FFC000"/>
                  </a:solidFill>
                </a:ln>
                <a:solidFill>
                  <a:schemeClr val="bg1"/>
                </a:solidFill>
                <a:latin typeface="Aharoni" pitchFamily="2" charset="-79"/>
                <a:cs typeface="Aharoni" pitchFamily="2" charset="-79"/>
              </a:rPr>
              <a:t>vacuum, with chaos. </a:t>
            </a:r>
          </a:p>
          <a:p>
            <a:pPr algn="ctr"/>
            <a:r>
              <a:rPr lang="en-US" sz="4400" dirty="0" smtClean="0">
                <a:solidFill>
                  <a:schemeClr val="bg1"/>
                </a:solidFill>
                <a:latin typeface="Aharoni" pitchFamily="2" charset="-79"/>
                <a:cs typeface="Aharoni" pitchFamily="2" charset="-79"/>
              </a:rPr>
              <a:t>Science refers to this primeval time as a </a:t>
            </a:r>
            <a:r>
              <a:rPr lang="en-US" sz="4400" dirty="0" smtClean="0">
                <a:ln w="28575">
                  <a:solidFill>
                    <a:srgbClr val="FFC000"/>
                  </a:solidFill>
                </a:ln>
                <a:solidFill>
                  <a:schemeClr val="bg1"/>
                </a:solidFill>
                <a:latin typeface="Aharoni" pitchFamily="2" charset="-79"/>
                <a:cs typeface="Aharoni" pitchFamily="2" charset="-79"/>
              </a:rPr>
              <a:t>vacuum</a:t>
            </a:r>
            <a:r>
              <a:rPr lang="en-US" sz="4400" dirty="0" smtClean="0">
                <a:solidFill>
                  <a:schemeClr val="bg1"/>
                </a:solidFill>
                <a:latin typeface="Aharoni" pitchFamily="2" charset="-79"/>
                <a:cs typeface="Aharoni" pitchFamily="2" charset="-79"/>
              </a:rPr>
              <a:t> with quantum fluctuations or </a:t>
            </a:r>
            <a:r>
              <a:rPr lang="en-US" sz="4400" dirty="0" smtClean="0">
                <a:ln w="28575">
                  <a:solidFill>
                    <a:srgbClr val="FFC000"/>
                  </a:solidFill>
                </a:ln>
                <a:solidFill>
                  <a:schemeClr val="bg1"/>
                </a:solidFill>
                <a:latin typeface="Aharoni" pitchFamily="2" charset="-79"/>
                <a:cs typeface="Aharoni" pitchFamily="2" charset="-79"/>
              </a:rPr>
              <a:t>chaotic</a:t>
            </a:r>
            <a:r>
              <a:rPr lang="en-US" sz="4400" dirty="0" smtClean="0">
                <a:solidFill>
                  <a:schemeClr val="bg1"/>
                </a:solidFill>
                <a:latin typeface="Aharoni" pitchFamily="2" charset="-79"/>
                <a:cs typeface="Aharoni" pitchFamily="2" charset="-79"/>
              </a:rPr>
              <a:t> bursts of energy.  </a:t>
            </a:r>
            <a:endParaRPr lang="en-US" sz="4400" dirty="0">
              <a:solidFill>
                <a:schemeClr val="bg1"/>
              </a:solidFill>
              <a:latin typeface="Aharoni" pitchFamily="2" charset="-79"/>
              <a:cs typeface="Aharoni" pitchFamily="2" charset="-79"/>
            </a:endParaRPr>
          </a:p>
        </p:txBody>
      </p:sp>
    </p:spTree>
  </p:cSld>
  <p:clrMapOvr>
    <a:masterClrMapping/>
  </p:clrMapOvr>
  <p:transition spd="slow">
    <p:pull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9231main_image_1004_946-710.jpg"/>
          <p:cNvPicPr>
            <a:picLocks noChangeAspect="1"/>
          </p:cNvPicPr>
          <p:nvPr/>
        </p:nvPicPr>
        <p:blipFill>
          <a:blip r:embed="rId2" cstate="print"/>
          <a:stretch>
            <a:fillRect/>
          </a:stretch>
        </p:blipFill>
        <p:spPr>
          <a:xfrm>
            <a:off x="0" y="0"/>
            <a:ext cx="9144000" cy="6858000"/>
          </a:xfrm>
          <a:prstGeom prst="rect">
            <a:avLst/>
          </a:prstGeom>
        </p:spPr>
      </p:pic>
      <p:sp>
        <p:nvSpPr>
          <p:cNvPr id="4" name="Rectangle 3"/>
          <p:cNvSpPr/>
          <p:nvPr/>
        </p:nvSpPr>
        <p:spPr>
          <a:xfrm>
            <a:off x="533400" y="1524000"/>
            <a:ext cx="8077200" cy="1200329"/>
          </a:xfrm>
          <a:prstGeom prst="rect">
            <a:avLst/>
          </a:prstGeom>
        </p:spPr>
        <p:txBody>
          <a:bodyPr wrap="square">
            <a:spAutoFit/>
          </a:bodyPr>
          <a:lstStyle/>
          <a:p>
            <a:pPr algn="ctr"/>
            <a:endParaRPr lang="en-US" sz="7200" dirty="0"/>
          </a:p>
        </p:txBody>
      </p:sp>
      <p:sp>
        <p:nvSpPr>
          <p:cNvPr id="6" name="TextBox 5"/>
          <p:cNvSpPr txBox="1"/>
          <p:nvPr/>
        </p:nvSpPr>
        <p:spPr>
          <a:xfrm>
            <a:off x="4800600" y="533400"/>
            <a:ext cx="4114800" cy="3600986"/>
          </a:xfrm>
          <a:prstGeom prst="rect">
            <a:avLst/>
          </a:prstGeom>
          <a:noFill/>
        </p:spPr>
        <p:txBody>
          <a:bodyPr wrap="square" rtlCol="0">
            <a:spAutoFit/>
          </a:bodyPr>
          <a:lstStyle/>
          <a:p>
            <a:pPr algn="ctr"/>
            <a:r>
              <a:rPr lang="en-US" sz="3600" dirty="0" smtClean="0">
                <a:solidFill>
                  <a:schemeClr val="bg1"/>
                </a:solidFill>
                <a:latin typeface="Aharoni" pitchFamily="2" charset="-79"/>
                <a:cs typeface="Aharoni" pitchFamily="2" charset="-79"/>
              </a:rPr>
              <a:t>     - Remember –</a:t>
            </a:r>
          </a:p>
          <a:p>
            <a:pPr algn="ctr">
              <a:buFontTx/>
              <a:buChar char="-"/>
            </a:pPr>
            <a:endParaRPr lang="en-US" sz="3600" dirty="0" smtClean="0">
              <a:solidFill>
                <a:schemeClr val="bg1"/>
              </a:solidFill>
              <a:latin typeface="Aharoni" pitchFamily="2" charset="-79"/>
              <a:cs typeface="Aharoni" pitchFamily="2" charset="-79"/>
            </a:endParaRPr>
          </a:p>
          <a:p>
            <a:pPr algn="ctr"/>
            <a:r>
              <a:rPr lang="en-US" sz="3600" dirty="0" smtClean="0">
                <a:solidFill>
                  <a:schemeClr val="bg1"/>
                </a:solidFill>
                <a:latin typeface="Aharoni" pitchFamily="2" charset="-79"/>
                <a:cs typeface="Aharoni" pitchFamily="2" charset="-79"/>
              </a:rPr>
              <a:t>Moses wrote Genesis approximately </a:t>
            </a:r>
            <a:r>
              <a:rPr lang="en-US" sz="4800" dirty="0" smtClean="0">
                <a:solidFill>
                  <a:schemeClr val="bg1"/>
                </a:solidFill>
                <a:latin typeface="Aharoni" pitchFamily="2" charset="-79"/>
                <a:cs typeface="Aharoni" pitchFamily="2" charset="-79"/>
              </a:rPr>
              <a:t>3400</a:t>
            </a:r>
            <a:r>
              <a:rPr lang="en-US" sz="3600" dirty="0" smtClean="0">
                <a:solidFill>
                  <a:schemeClr val="bg1"/>
                </a:solidFill>
                <a:latin typeface="Aharoni" pitchFamily="2" charset="-79"/>
                <a:cs typeface="Aharoni" pitchFamily="2" charset="-79"/>
              </a:rPr>
              <a:t> years ago.</a:t>
            </a:r>
            <a:endParaRPr lang="en-US" sz="3600" dirty="0">
              <a:solidFill>
                <a:schemeClr val="bg1"/>
              </a:solidFill>
              <a:latin typeface="Aharoni" pitchFamily="2" charset="-79"/>
              <a:cs typeface="Aharoni" pitchFamily="2" charset="-79"/>
            </a:endParaRPr>
          </a:p>
        </p:txBody>
      </p:sp>
      <p:sp>
        <p:nvSpPr>
          <p:cNvPr id="7" name="TextBox 6"/>
          <p:cNvSpPr txBox="1"/>
          <p:nvPr/>
        </p:nvSpPr>
        <p:spPr>
          <a:xfrm>
            <a:off x="457200" y="4191000"/>
            <a:ext cx="8686800" cy="1877437"/>
          </a:xfrm>
          <a:prstGeom prst="rect">
            <a:avLst/>
          </a:prstGeom>
          <a:noFill/>
        </p:spPr>
        <p:txBody>
          <a:bodyPr wrap="square" rtlCol="0">
            <a:spAutoFit/>
          </a:bodyPr>
          <a:lstStyle/>
          <a:p>
            <a:r>
              <a:rPr lang="en-US" sz="3600" dirty="0" smtClean="0">
                <a:solidFill>
                  <a:schemeClr val="bg1"/>
                </a:solidFill>
                <a:latin typeface="Aharoni" pitchFamily="2" charset="-79"/>
                <a:cs typeface="Aharoni" pitchFamily="2" charset="-79"/>
              </a:rPr>
              <a:t>The hypothesis of vacuum physics was first proposed by </a:t>
            </a:r>
            <a:r>
              <a:rPr lang="en-US" sz="3600" dirty="0" err="1" smtClean="0">
                <a:solidFill>
                  <a:schemeClr val="bg1"/>
                </a:solidFill>
                <a:latin typeface="Aharoni" pitchFamily="2" charset="-79"/>
                <a:cs typeface="Aharoni" pitchFamily="2" charset="-79"/>
              </a:rPr>
              <a:t>Amadeo</a:t>
            </a:r>
            <a:r>
              <a:rPr lang="en-US" sz="3600" dirty="0" smtClean="0">
                <a:solidFill>
                  <a:schemeClr val="bg1"/>
                </a:solidFill>
                <a:latin typeface="Aharoni" pitchFamily="2" charset="-79"/>
                <a:cs typeface="Aharoni" pitchFamily="2" charset="-79"/>
              </a:rPr>
              <a:t>  </a:t>
            </a:r>
            <a:r>
              <a:rPr lang="en-US" sz="3600" dirty="0" err="1" smtClean="0">
                <a:solidFill>
                  <a:schemeClr val="bg1"/>
                </a:solidFill>
                <a:latin typeface="Aharoni" pitchFamily="2" charset="-79"/>
                <a:cs typeface="Aharoni" pitchFamily="2" charset="-79"/>
              </a:rPr>
              <a:t>Avogardo</a:t>
            </a:r>
            <a:r>
              <a:rPr lang="en-US" sz="3600" dirty="0" smtClean="0">
                <a:solidFill>
                  <a:schemeClr val="bg1"/>
                </a:solidFill>
                <a:latin typeface="Aharoni" pitchFamily="2" charset="-79"/>
                <a:cs typeface="Aharoni" pitchFamily="2" charset="-79"/>
              </a:rPr>
              <a:t> in </a:t>
            </a:r>
            <a:r>
              <a:rPr lang="en-US" sz="4400" dirty="0" smtClean="0">
                <a:solidFill>
                  <a:schemeClr val="bg1"/>
                </a:solidFill>
                <a:latin typeface="Aharoni" pitchFamily="2" charset="-79"/>
                <a:cs typeface="Aharoni" pitchFamily="2" charset="-79"/>
              </a:rPr>
              <a:t>1811.</a:t>
            </a:r>
            <a:endParaRPr lang="en-US" sz="4400" dirty="0">
              <a:solidFill>
                <a:schemeClr val="bg1"/>
              </a:solidFill>
              <a:latin typeface="Aharoni" pitchFamily="2" charset="-79"/>
              <a:cs typeface="Aharoni" pitchFamily="2" charset="-79"/>
            </a:endParaRPr>
          </a:p>
        </p:txBody>
      </p:sp>
      <p:pic>
        <p:nvPicPr>
          <p:cNvPr id="2052" name="Picture 4" descr="Image result for Old Masters paintings of Moses and the 10 commandments"/>
          <p:cNvPicPr>
            <a:picLocks noChangeAspect="1" noChangeArrowheads="1"/>
          </p:cNvPicPr>
          <p:nvPr/>
        </p:nvPicPr>
        <p:blipFill>
          <a:blip r:embed="rId3"/>
          <a:srcRect/>
          <a:stretch>
            <a:fillRect/>
          </a:stretch>
        </p:blipFill>
        <p:spPr bwMode="auto">
          <a:xfrm>
            <a:off x="1143000" y="304800"/>
            <a:ext cx="3067050" cy="38576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10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9231main_image_1004_946-710.jpg"/>
          <p:cNvPicPr>
            <a:picLocks noChangeAspect="1"/>
          </p:cNvPicPr>
          <p:nvPr/>
        </p:nvPicPr>
        <p:blipFill>
          <a:blip r:embed="rId2" cstate="print"/>
          <a:stretch>
            <a:fillRect/>
          </a:stretch>
        </p:blipFill>
        <p:spPr>
          <a:xfrm>
            <a:off x="0" y="0"/>
            <a:ext cx="9144000" cy="6858000"/>
          </a:xfrm>
          <a:prstGeom prst="rect">
            <a:avLst/>
          </a:prstGeom>
        </p:spPr>
      </p:pic>
      <p:sp>
        <p:nvSpPr>
          <p:cNvPr id="4" name="Rectangle 3"/>
          <p:cNvSpPr/>
          <p:nvPr/>
        </p:nvSpPr>
        <p:spPr>
          <a:xfrm>
            <a:off x="533400" y="1524000"/>
            <a:ext cx="8077200" cy="1200329"/>
          </a:xfrm>
          <a:prstGeom prst="rect">
            <a:avLst/>
          </a:prstGeom>
        </p:spPr>
        <p:txBody>
          <a:bodyPr wrap="square">
            <a:spAutoFit/>
          </a:bodyPr>
          <a:lstStyle/>
          <a:p>
            <a:pPr algn="ctr"/>
            <a:endParaRPr lang="en-US" sz="7200" dirty="0"/>
          </a:p>
        </p:txBody>
      </p:sp>
      <p:sp>
        <p:nvSpPr>
          <p:cNvPr id="5" name="TextBox 4"/>
          <p:cNvSpPr txBox="1"/>
          <p:nvPr/>
        </p:nvSpPr>
        <p:spPr>
          <a:xfrm>
            <a:off x="0" y="457200"/>
            <a:ext cx="9144000" cy="6063198"/>
          </a:xfrm>
          <a:prstGeom prst="rect">
            <a:avLst/>
          </a:prstGeom>
          <a:noFill/>
        </p:spPr>
        <p:txBody>
          <a:bodyPr wrap="square" rtlCol="0">
            <a:spAutoFit/>
          </a:bodyPr>
          <a:lstStyle/>
          <a:p>
            <a:r>
              <a:rPr lang="en-US" sz="4000" dirty="0" smtClean="0">
                <a:solidFill>
                  <a:schemeClr val="bg1"/>
                </a:solidFill>
                <a:latin typeface="Aharoni" pitchFamily="2" charset="-79"/>
                <a:cs typeface="Aharoni" pitchFamily="2" charset="-79"/>
              </a:rPr>
              <a:t>For the mathematically challenged –</a:t>
            </a:r>
          </a:p>
          <a:p>
            <a:endParaRPr lang="en-US" sz="4000" dirty="0" smtClean="0">
              <a:solidFill>
                <a:schemeClr val="bg1"/>
              </a:solidFill>
              <a:latin typeface="Aharoni" pitchFamily="2" charset="-79"/>
              <a:cs typeface="Aharoni" pitchFamily="2" charset="-79"/>
            </a:endParaRPr>
          </a:p>
          <a:p>
            <a:pPr algn="ctr"/>
            <a:r>
              <a:rPr lang="en-US" sz="4000" dirty="0" smtClean="0">
                <a:solidFill>
                  <a:schemeClr val="bg1"/>
                </a:solidFill>
                <a:latin typeface="Aharoni" pitchFamily="2" charset="-79"/>
                <a:cs typeface="Aharoni" pitchFamily="2" charset="-79"/>
              </a:rPr>
              <a:t>Moses wrote about the dynamics of the primeval creation being a vacuum that is void of matter but filled with chaos approximately  </a:t>
            </a:r>
            <a:r>
              <a:rPr lang="en-US" sz="5400" dirty="0" smtClean="0">
                <a:ln w="28575">
                  <a:solidFill>
                    <a:srgbClr val="FFC000"/>
                  </a:solidFill>
                </a:ln>
                <a:solidFill>
                  <a:schemeClr val="bg1"/>
                </a:solidFill>
                <a:latin typeface="Aharoni" pitchFamily="2" charset="-79"/>
                <a:cs typeface="Aharoni" pitchFamily="2" charset="-79"/>
              </a:rPr>
              <a:t>3400</a:t>
            </a:r>
            <a:r>
              <a:rPr lang="en-US" sz="4000" dirty="0" smtClean="0">
                <a:ln w="28575">
                  <a:solidFill>
                    <a:srgbClr val="FFC000"/>
                  </a:solidFill>
                </a:ln>
                <a:solidFill>
                  <a:schemeClr val="bg1"/>
                </a:solidFill>
                <a:latin typeface="Aharoni" pitchFamily="2" charset="-79"/>
                <a:cs typeface="Aharoni" pitchFamily="2" charset="-79"/>
              </a:rPr>
              <a:t> years ago</a:t>
            </a:r>
            <a:r>
              <a:rPr lang="en-US" sz="4000" dirty="0" smtClean="0">
                <a:solidFill>
                  <a:schemeClr val="bg1"/>
                </a:solidFill>
                <a:latin typeface="Aharoni" pitchFamily="2" charset="-79"/>
                <a:cs typeface="Aharoni" pitchFamily="2" charset="-79"/>
              </a:rPr>
              <a:t>.</a:t>
            </a:r>
          </a:p>
          <a:p>
            <a:pPr algn="ctr"/>
            <a:r>
              <a:rPr lang="en-US" sz="4000" dirty="0" smtClean="0">
                <a:solidFill>
                  <a:schemeClr val="bg1"/>
                </a:solidFill>
                <a:latin typeface="Aharoni" pitchFamily="2" charset="-79"/>
                <a:cs typeface="Aharoni" pitchFamily="2" charset="-79"/>
              </a:rPr>
              <a:t>That’s approximately </a:t>
            </a:r>
            <a:r>
              <a:rPr lang="en-US" sz="5400" dirty="0" smtClean="0">
                <a:ln w="28575">
                  <a:solidFill>
                    <a:srgbClr val="FFC000"/>
                  </a:solidFill>
                </a:ln>
                <a:solidFill>
                  <a:schemeClr val="bg1"/>
                </a:solidFill>
                <a:latin typeface="Aharoni" pitchFamily="2" charset="-79"/>
                <a:cs typeface="Aharoni" pitchFamily="2" charset="-79"/>
              </a:rPr>
              <a:t>3200</a:t>
            </a:r>
            <a:r>
              <a:rPr lang="en-US" sz="4000" dirty="0" smtClean="0">
                <a:ln w="28575">
                  <a:solidFill>
                    <a:srgbClr val="FFC000"/>
                  </a:solidFill>
                </a:ln>
                <a:solidFill>
                  <a:schemeClr val="bg1"/>
                </a:solidFill>
                <a:latin typeface="Aharoni" pitchFamily="2" charset="-79"/>
                <a:cs typeface="Aharoni" pitchFamily="2" charset="-79"/>
              </a:rPr>
              <a:t> years </a:t>
            </a:r>
            <a:r>
              <a:rPr lang="en-US" sz="4000" dirty="0" smtClean="0">
                <a:solidFill>
                  <a:schemeClr val="bg1"/>
                </a:solidFill>
                <a:latin typeface="Aharoni" pitchFamily="2" charset="-79"/>
                <a:cs typeface="Aharoni" pitchFamily="2" charset="-79"/>
              </a:rPr>
              <a:t>before </a:t>
            </a:r>
            <a:r>
              <a:rPr lang="en-US" sz="4000" dirty="0" err="1" smtClean="0">
                <a:solidFill>
                  <a:schemeClr val="bg1"/>
                </a:solidFill>
                <a:latin typeface="Aharoni" pitchFamily="2" charset="-79"/>
                <a:cs typeface="Aharoni" pitchFamily="2" charset="-79"/>
              </a:rPr>
              <a:t>Amadeo</a:t>
            </a:r>
            <a:r>
              <a:rPr lang="en-US" sz="4000" dirty="0" smtClean="0">
                <a:solidFill>
                  <a:schemeClr val="bg1"/>
                </a:solidFill>
                <a:latin typeface="Aharoni" pitchFamily="2" charset="-79"/>
                <a:cs typeface="Aharoni" pitchFamily="2" charset="-79"/>
              </a:rPr>
              <a:t> </a:t>
            </a:r>
            <a:r>
              <a:rPr lang="en-US" sz="4000" dirty="0" err="1" smtClean="0">
                <a:solidFill>
                  <a:schemeClr val="bg1"/>
                </a:solidFill>
                <a:latin typeface="Aharoni" pitchFamily="2" charset="-79"/>
                <a:cs typeface="Aharoni" pitchFamily="2" charset="-79"/>
              </a:rPr>
              <a:t>Avogardo</a:t>
            </a:r>
            <a:r>
              <a:rPr lang="en-US" sz="4000" dirty="0" smtClean="0">
                <a:solidFill>
                  <a:schemeClr val="bg1"/>
                </a:solidFill>
                <a:latin typeface="Aharoni" pitchFamily="2" charset="-79"/>
                <a:cs typeface="Aharoni" pitchFamily="2" charset="-79"/>
              </a:rPr>
              <a:t>!!!</a:t>
            </a:r>
            <a:endParaRPr lang="en-US" sz="4000" dirty="0">
              <a:solidFill>
                <a:schemeClr val="bg1"/>
              </a:solidFill>
              <a:latin typeface="Aharoni" pitchFamily="2" charset="-79"/>
              <a:cs typeface="Aharoni" pitchFamily="2" charset="-79"/>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10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9231main_image_1004_946-710.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0" y="4038600"/>
            <a:ext cx="9144000" cy="2585323"/>
          </a:xfrm>
          <a:prstGeom prst="rect">
            <a:avLst/>
          </a:prstGeom>
          <a:noFill/>
        </p:spPr>
        <p:txBody>
          <a:bodyPr wrap="square" rtlCol="0">
            <a:spAutoFit/>
          </a:bodyPr>
          <a:lstStyle/>
          <a:p>
            <a:pPr algn="ctr"/>
            <a:r>
              <a:rPr lang="en-US" sz="5400" dirty="0" smtClean="0">
                <a:solidFill>
                  <a:schemeClr val="bg1"/>
                </a:solidFill>
                <a:latin typeface="Aharoni" pitchFamily="2" charset="-79"/>
                <a:cs typeface="Aharoni" pitchFamily="2" charset="-79"/>
              </a:rPr>
              <a:t>“In the beginning God created the heavens and </a:t>
            </a:r>
          </a:p>
          <a:p>
            <a:pPr algn="ctr"/>
            <a:r>
              <a:rPr lang="en-US" sz="5400" dirty="0" smtClean="0">
                <a:solidFill>
                  <a:schemeClr val="bg1"/>
                </a:solidFill>
                <a:latin typeface="Aharoni" pitchFamily="2" charset="-79"/>
                <a:cs typeface="Aharoni" pitchFamily="2" charset="-79"/>
              </a:rPr>
              <a:t>the earth.” Genesis 1:1</a:t>
            </a:r>
            <a:endParaRPr lang="en-US" sz="5400" dirty="0">
              <a:solidFill>
                <a:schemeClr val="bg1"/>
              </a:solidFill>
              <a:latin typeface="Aharoni" pitchFamily="2" charset="-79"/>
              <a:cs typeface="Aharoni" pitchFamily="2" charset="-79"/>
            </a:endParaRPr>
          </a:p>
        </p:txBody>
      </p:sp>
      <p:pic>
        <p:nvPicPr>
          <p:cNvPr id="103426" name="Picture 2" descr="Planet Earth in space"/>
          <p:cNvPicPr>
            <a:picLocks noChangeAspect="1" noChangeArrowheads="1"/>
          </p:cNvPicPr>
          <p:nvPr/>
        </p:nvPicPr>
        <p:blipFill>
          <a:blip r:embed="rId3"/>
          <a:srcRect/>
          <a:stretch>
            <a:fillRect/>
          </a:stretch>
        </p:blipFill>
        <p:spPr bwMode="auto">
          <a:xfrm>
            <a:off x="2590800" y="533400"/>
            <a:ext cx="3886200" cy="3276600"/>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9231main_image_1004_946-710.jpg"/>
          <p:cNvPicPr>
            <a:picLocks noChangeAspect="1"/>
          </p:cNvPicPr>
          <p:nvPr/>
        </p:nvPicPr>
        <p:blipFill>
          <a:blip r:embed="rId2" cstate="print"/>
          <a:stretch>
            <a:fillRect/>
          </a:stretch>
        </p:blipFill>
        <p:spPr>
          <a:xfrm>
            <a:off x="0" y="0"/>
            <a:ext cx="9144000" cy="6858000"/>
          </a:xfrm>
          <a:prstGeom prst="rect">
            <a:avLst/>
          </a:prstGeom>
        </p:spPr>
      </p:pic>
      <p:sp>
        <p:nvSpPr>
          <p:cNvPr id="4" name="Rectangle 3"/>
          <p:cNvSpPr/>
          <p:nvPr/>
        </p:nvSpPr>
        <p:spPr>
          <a:xfrm>
            <a:off x="533400" y="1524000"/>
            <a:ext cx="8077200" cy="1200329"/>
          </a:xfrm>
          <a:prstGeom prst="rect">
            <a:avLst/>
          </a:prstGeom>
        </p:spPr>
        <p:txBody>
          <a:bodyPr wrap="square">
            <a:spAutoFit/>
          </a:bodyPr>
          <a:lstStyle/>
          <a:p>
            <a:pPr algn="ctr"/>
            <a:endParaRPr lang="en-US" sz="7200" dirty="0"/>
          </a:p>
        </p:txBody>
      </p:sp>
      <p:sp>
        <p:nvSpPr>
          <p:cNvPr id="5" name="TextBox 4"/>
          <p:cNvSpPr txBox="1"/>
          <p:nvPr/>
        </p:nvSpPr>
        <p:spPr>
          <a:xfrm>
            <a:off x="0" y="457200"/>
            <a:ext cx="9144000" cy="5940088"/>
          </a:xfrm>
          <a:prstGeom prst="rect">
            <a:avLst/>
          </a:prstGeom>
          <a:noFill/>
        </p:spPr>
        <p:txBody>
          <a:bodyPr wrap="square" rtlCol="0">
            <a:spAutoFit/>
          </a:bodyPr>
          <a:lstStyle/>
          <a:p>
            <a:pPr algn="ctr"/>
            <a:r>
              <a:rPr lang="en-US" sz="4000" b="1" dirty="0" smtClean="0">
                <a:solidFill>
                  <a:schemeClr val="bg1"/>
                </a:solidFill>
                <a:latin typeface="Aharoni" pitchFamily="2" charset="-79"/>
                <a:cs typeface="Aharoni" pitchFamily="2" charset="-79"/>
              </a:rPr>
              <a:t>Since </a:t>
            </a:r>
            <a:r>
              <a:rPr lang="en-US" sz="6000" b="1" dirty="0" smtClean="0">
                <a:solidFill>
                  <a:schemeClr val="bg1"/>
                </a:solidFill>
                <a:latin typeface="Aharoni" pitchFamily="2" charset="-79"/>
                <a:cs typeface="Aharoni" pitchFamily="2" charset="-79"/>
              </a:rPr>
              <a:t>1859</a:t>
            </a:r>
            <a:r>
              <a:rPr lang="en-US" sz="4000" b="1" dirty="0" smtClean="0">
                <a:solidFill>
                  <a:schemeClr val="bg1"/>
                </a:solidFill>
                <a:latin typeface="Aharoni" pitchFamily="2" charset="-79"/>
                <a:cs typeface="Aharoni" pitchFamily="2" charset="-79"/>
              </a:rPr>
              <a:t>, when Darwin wrote his famous Origins of Species, men who don’t believe or don’t want to believe in God, have been  determined to  prove that </a:t>
            </a:r>
            <a:r>
              <a:rPr lang="en-US" sz="4000" b="1" dirty="0" smtClean="0">
                <a:ln w="28575">
                  <a:solidFill>
                    <a:srgbClr val="FFC000"/>
                  </a:solidFill>
                </a:ln>
                <a:solidFill>
                  <a:schemeClr val="bg1"/>
                </a:solidFill>
                <a:latin typeface="Aharoni" pitchFamily="2" charset="-79"/>
                <a:cs typeface="Aharoni" pitchFamily="2" charset="-79"/>
              </a:rPr>
              <a:t>everything evolved as  opposed to being created</a:t>
            </a:r>
            <a:r>
              <a:rPr lang="en-US" sz="4000" b="1" dirty="0" smtClean="0">
                <a:solidFill>
                  <a:schemeClr val="bg1"/>
                </a:solidFill>
                <a:latin typeface="Aharoni" pitchFamily="2" charset="-79"/>
                <a:cs typeface="Aharoni" pitchFamily="2" charset="-79"/>
              </a:rPr>
              <a:t>.  They have literally been looking under every rock to find proof of their hypothesis.</a:t>
            </a:r>
            <a:endParaRPr lang="en-US" sz="4000" b="1" dirty="0">
              <a:solidFill>
                <a:schemeClr val="bg1"/>
              </a:solidFill>
              <a:latin typeface="Aharoni" pitchFamily="2" charset="-79"/>
              <a:cs typeface="Aharoni" pitchFamily="2" charset="-79"/>
            </a:endParaRPr>
          </a:p>
        </p:txBody>
      </p:sp>
    </p:spTree>
  </p:cSld>
  <p:clrMapOvr>
    <a:masterClrMapping/>
  </p:clrMapOvr>
  <p:transition spd="slow">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9231main_image_1004_946-710.jpg"/>
          <p:cNvPicPr>
            <a:picLocks noChangeAspect="1"/>
          </p:cNvPicPr>
          <p:nvPr/>
        </p:nvPicPr>
        <p:blipFill>
          <a:blip r:embed="rId2" cstate="print"/>
          <a:stretch>
            <a:fillRect/>
          </a:stretch>
        </p:blipFill>
        <p:spPr>
          <a:xfrm>
            <a:off x="0" y="0"/>
            <a:ext cx="9144000" cy="6857999"/>
          </a:xfrm>
          <a:prstGeom prst="rect">
            <a:avLst/>
          </a:prstGeom>
        </p:spPr>
      </p:pic>
      <p:sp>
        <p:nvSpPr>
          <p:cNvPr id="4" name="Rectangle 3"/>
          <p:cNvSpPr/>
          <p:nvPr/>
        </p:nvSpPr>
        <p:spPr>
          <a:xfrm>
            <a:off x="533400" y="1524000"/>
            <a:ext cx="8077200" cy="1200329"/>
          </a:xfrm>
          <a:prstGeom prst="rect">
            <a:avLst/>
          </a:prstGeom>
        </p:spPr>
        <p:txBody>
          <a:bodyPr wrap="square">
            <a:spAutoFit/>
          </a:bodyPr>
          <a:lstStyle/>
          <a:p>
            <a:pPr algn="ctr"/>
            <a:endParaRPr lang="en-US" sz="7200" dirty="0"/>
          </a:p>
        </p:txBody>
      </p:sp>
      <p:sp>
        <p:nvSpPr>
          <p:cNvPr id="5" name="TextBox 4"/>
          <p:cNvSpPr txBox="1"/>
          <p:nvPr/>
        </p:nvSpPr>
        <p:spPr>
          <a:xfrm>
            <a:off x="0" y="228600"/>
            <a:ext cx="9144000" cy="6863417"/>
          </a:xfrm>
          <a:prstGeom prst="rect">
            <a:avLst/>
          </a:prstGeom>
          <a:noFill/>
        </p:spPr>
        <p:txBody>
          <a:bodyPr wrap="square" rtlCol="0">
            <a:spAutoFit/>
          </a:bodyPr>
          <a:lstStyle/>
          <a:p>
            <a:pPr algn="ctr"/>
            <a:r>
              <a:rPr lang="en-US" sz="3200" dirty="0" smtClean="0">
                <a:ln w="19050">
                  <a:solidFill>
                    <a:srgbClr val="FFC000"/>
                  </a:solidFill>
                </a:ln>
                <a:solidFill>
                  <a:schemeClr val="bg1"/>
                </a:solidFill>
                <a:latin typeface="Aharoni" pitchFamily="2" charset="-79"/>
                <a:cs typeface="Aharoni" pitchFamily="2" charset="-79"/>
              </a:rPr>
              <a:t>As a result, people looking for another explanation for the things we see have fallen for every hoax or wild explanation, such as:</a:t>
            </a:r>
          </a:p>
          <a:p>
            <a:pPr algn="ctr"/>
            <a:endParaRPr lang="en-US" sz="3200" dirty="0" smtClean="0">
              <a:ln w="19050">
                <a:solidFill>
                  <a:srgbClr val="FFC000"/>
                </a:solidFill>
              </a:ln>
              <a:solidFill>
                <a:schemeClr val="bg1"/>
              </a:solidFill>
              <a:latin typeface="Aharoni" pitchFamily="2" charset="-79"/>
              <a:cs typeface="Aharoni" pitchFamily="2" charset="-79"/>
            </a:endParaRPr>
          </a:p>
          <a:p>
            <a:pPr algn="ctr"/>
            <a:r>
              <a:rPr lang="en-US" sz="2800" dirty="0" smtClean="0">
                <a:solidFill>
                  <a:schemeClr val="bg1"/>
                </a:solidFill>
                <a:latin typeface="Aharoni" pitchFamily="2" charset="-79"/>
                <a:cs typeface="Aharoni" pitchFamily="2" charset="-79"/>
              </a:rPr>
              <a:t>Haeckel’s Embryos</a:t>
            </a:r>
          </a:p>
          <a:p>
            <a:pPr algn="ctr"/>
            <a:r>
              <a:rPr lang="en-US" sz="2800" dirty="0" smtClean="0">
                <a:solidFill>
                  <a:schemeClr val="bg1"/>
                </a:solidFill>
                <a:latin typeface="Aharoni" pitchFamily="2" charset="-79"/>
                <a:cs typeface="Aharoni" pitchFamily="2" charset="-79"/>
              </a:rPr>
              <a:t>Archaeopteryx</a:t>
            </a:r>
          </a:p>
          <a:p>
            <a:pPr algn="ctr"/>
            <a:r>
              <a:rPr lang="en-US" sz="2800" dirty="0" smtClean="0">
                <a:solidFill>
                  <a:schemeClr val="bg1"/>
                </a:solidFill>
                <a:latin typeface="Aharoni" pitchFamily="2" charset="-79"/>
                <a:cs typeface="Aharoni" pitchFamily="2" charset="-79"/>
              </a:rPr>
              <a:t>Java Man</a:t>
            </a:r>
          </a:p>
          <a:p>
            <a:pPr algn="ctr"/>
            <a:r>
              <a:rPr lang="en-US" sz="2800" dirty="0" smtClean="0">
                <a:solidFill>
                  <a:schemeClr val="bg1"/>
                </a:solidFill>
                <a:latin typeface="Aharoni" pitchFamily="2" charset="-79"/>
                <a:cs typeface="Aharoni" pitchFamily="2" charset="-79"/>
              </a:rPr>
              <a:t>Piltdown Man</a:t>
            </a:r>
          </a:p>
          <a:p>
            <a:pPr algn="ctr"/>
            <a:r>
              <a:rPr lang="en-US" sz="2800" dirty="0" smtClean="0">
                <a:solidFill>
                  <a:schemeClr val="bg1"/>
                </a:solidFill>
                <a:latin typeface="Aharoni" pitchFamily="2" charset="-79"/>
                <a:cs typeface="Aharoni" pitchFamily="2" charset="-79"/>
              </a:rPr>
              <a:t>Nebraska Man</a:t>
            </a:r>
          </a:p>
          <a:p>
            <a:pPr algn="ctr"/>
            <a:r>
              <a:rPr lang="en-US" sz="2800" dirty="0" smtClean="0">
                <a:solidFill>
                  <a:schemeClr val="bg1"/>
                </a:solidFill>
                <a:latin typeface="Aharoni" pitchFamily="2" charset="-79"/>
                <a:cs typeface="Aharoni" pitchFamily="2" charset="-79"/>
              </a:rPr>
              <a:t>The Peppered Moth</a:t>
            </a:r>
          </a:p>
          <a:p>
            <a:pPr algn="ctr"/>
            <a:r>
              <a:rPr lang="en-US" sz="2800" dirty="0" smtClean="0">
                <a:solidFill>
                  <a:schemeClr val="bg1"/>
                </a:solidFill>
                <a:latin typeface="Aharoni" pitchFamily="2" charset="-79"/>
                <a:cs typeface="Aharoni" pitchFamily="2" charset="-79"/>
              </a:rPr>
              <a:t>Neanderthal Man</a:t>
            </a:r>
          </a:p>
          <a:p>
            <a:pPr algn="ctr"/>
            <a:r>
              <a:rPr lang="en-US" sz="2800" dirty="0" smtClean="0">
                <a:solidFill>
                  <a:schemeClr val="bg1"/>
                </a:solidFill>
                <a:latin typeface="Aharoni" pitchFamily="2" charset="-79"/>
                <a:cs typeface="Aharoni" pitchFamily="2" charset="-79"/>
              </a:rPr>
              <a:t>Punctuated Equilibrium</a:t>
            </a:r>
          </a:p>
          <a:p>
            <a:pPr algn="ctr"/>
            <a:r>
              <a:rPr lang="en-US" sz="2800" dirty="0" smtClean="0">
                <a:solidFill>
                  <a:schemeClr val="bg1"/>
                </a:solidFill>
                <a:latin typeface="Aharoni" pitchFamily="2" charset="-79"/>
                <a:cs typeface="Aharoni" pitchFamily="2" charset="-79"/>
              </a:rPr>
              <a:t>Lucy (Australopithecus)</a:t>
            </a:r>
          </a:p>
          <a:p>
            <a:pPr algn="ctr"/>
            <a:r>
              <a:rPr lang="en-US" sz="2800" dirty="0" smtClean="0">
                <a:solidFill>
                  <a:schemeClr val="bg1"/>
                </a:solidFill>
                <a:latin typeface="Aharoni" pitchFamily="2" charset="-79"/>
                <a:cs typeface="Aharoni" pitchFamily="2" charset="-79"/>
              </a:rPr>
              <a:t>The Miller-Urey Experiment</a:t>
            </a:r>
          </a:p>
          <a:p>
            <a:endParaRPr lang="en-US" sz="3200" dirty="0">
              <a:solidFill>
                <a:schemeClr val="bg1"/>
              </a:solidFill>
              <a:latin typeface="Aharoni" pitchFamily="2" charset="-79"/>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10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10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10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10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10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1000" fill="hold"/>
                                        <p:tgtEl>
                                          <p:spTgt spid="5">
                                            <p:txEl>
                                              <p:pRg st="7" end="7"/>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 calcmode="lin" valueType="num">
                                      <p:cBhvr additive="base">
                                        <p:cTn id="43" dur="1000" fill="hold"/>
                                        <p:tgtEl>
                                          <p:spTgt spid="5">
                                            <p:txEl>
                                              <p:pRg st="8" end="8"/>
                                            </p:txEl>
                                          </p:spTgt>
                                        </p:tgtEl>
                                        <p:attrNameLst>
                                          <p:attrName>ppt_x</p:attrName>
                                        </p:attrNameLst>
                                      </p:cBhvr>
                                      <p:tavLst>
                                        <p:tav tm="0">
                                          <p:val>
                                            <p:strVal val="1+#ppt_w/2"/>
                                          </p:val>
                                        </p:tav>
                                        <p:tav tm="100000">
                                          <p:val>
                                            <p:strVal val="#ppt_x"/>
                                          </p:val>
                                        </p:tav>
                                      </p:tavLst>
                                    </p:anim>
                                    <p:anim calcmode="lin" valueType="num">
                                      <p:cBhvr additive="base">
                                        <p:cTn id="44" dur="10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5">
                                            <p:txEl>
                                              <p:pRg st="9" end="9"/>
                                            </p:txEl>
                                          </p:spTgt>
                                        </p:tgtEl>
                                        <p:attrNameLst>
                                          <p:attrName>style.visibility</p:attrName>
                                        </p:attrNameLst>
                                      </p:cBhvr>
                                      <p:to>
                                        <p:strVal val="visible"/>
                                      </p:to>
                                    </p:set>
                                    <p:anim calcmode="lin" valueType="num">
                                      <p:cBhvr additive="base">
                                        <p:cTn id="49" dur="1000" fill="hold"/>
                                        <p:tgtEl>
                                          <p:spTgt spid="5">
                                            <p:txEl>
                                              <p:pRg st="9" end="9"/>
                                            </p:txEl>
                                          </p:spTgt>
                                        </p:tgtEl>
                                        <p:attrNameLst>
                                          <p:attrName>ppt_x</p:attrName>
                                        </p:attrNameLst>
                                      </p:cBhvr>
                                      <p:tavLst>
                                        <p:tav tm="0">
                                          <p:val>
                                            <p:strVal val="1+#ppt_w/2"/>
                                          </p:val>
                                        </p:tav>
                                        <p:tav tm="100000">
                                          <p:val>
                                            <p:strVal val="#ppt_x"/>
                                          </p:val>
                                        </p:tav>
                                      </p:tavLst>
                                    </p:anim>
                                    <p:anim calcmode="lin" valueType="num">
                                      <p:cBhvr additive="base">
                                        <p:cTn id="50" dur="1000" fill="hold"/>
                                        <p:tgtEl>
                                          <p:spTgt spid="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5">
                                            <p:txEl>
                                              <p:pRg st="10" end="10"/>
                                            </p:txEl>
                                          </p:spTgt>
                                        </p:tgtEl>
                                        <p:attrNameLst>
                                          <p:attrName>style.visibility</p:attrName>
                                        </p:attrNameLst>
                                      </p:cBhvr>
                                      <p:to>
                                        <p:strVal val="visible"/>
                                      </p:to>
                                    </p:set>
                                    <p:anim calcmode="lin" valueType="num">
                                      <p:cBhvr additive="base">
                                        <p:cTn id="55" dur="1000" fill="hold"/>
                                        <p:tgtEl>
                                          <p:spTgt spid="5">
                                            <p:txEl>
                                              <p:pRg st="10" end="10"/>
                                            </p:txEl>
                                          </p:spTgt>
                                        </p:tgtEl>
                                        <p:attrNameLst>
                                          <p:attrName>ppt_x</p:attrName>
                                        </p:attrNameLst>
                                      </p:cBhvr>
                                      <p:tavLst>
                                        <p:tav tm="0">
                                          <p:val>
                                            <p:strVal val="1+#ppt_w/2"/>
                                          </p:val>
                                        </p:tav>
                                        <p:tav tm="100000">
                                          <p:val>
                                            <p:strVal val="#ppt_x"/>
                                          </p:val>
                                        </p:tav>
                                      </p:tavLst>
                                    </p:anim>
                                    <p:anim calcmode="lin" valueType="num">
                                      <p:cBhvr additive="base">
                                        <p:cTn id="56" dur="1000" fill="hold"/>
                                        <p:tgtEl>
                                          <p:spTgt spid="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5">
                                            <p:txEl>
                                              <p:pRg st="11" end="11"/>
                                            </p:txEl>
                                          </p:spTgt>
                                        </p:tgtEl>
                                        <p:attrNameLst>
                                          <p:attrName>style.visibility</p:attrName>
                                        </p:attrNameLst>
                                      </p:cBhvr>
                                      <p:to>
                                        <p:strVal val="visible"/>
                                      </p:to>
                                    </p:set>
                                    <p:anim calcmode="lin" valueType="num">
                                      <p:cBhvr additive="base">
                                        <p:cTn id="61" dur="1000" fill="hold"/>
                                        <p:tgtEl>
                                          <p:spTgt spid="5">
                                            <p:txEl>
                                              <p:pRg st="11" end="11"/>
                                            </p:txEl>
                                          </p:spTgt>
                                        </p:tgtEl>
                                        <p:attrNameLst>
                                          <p:attrName>ppt_x</p:attrName>
                                        </p:attrNameLst>
                                      </p:cBhvr>
                                      <p:tavLst>
                                        <p:tav tm="0">
                                          <p:val>
                                            <p:strVal val="1+#ppt_w/2"/>
                                          </p:val>
                                        </p:tav>
                                        <p:tav tm="100000">
                                          <p:val>
                                            <p:strVal val="#ppt_x"/>
                                          </p:val>
                                        </p:tav>
                                      </p:tavLst>
                                    </p:anim>
                                    <p:anim calcmode="lin" valueType="num">
                                      <p:cBhvr additive="base">
                                        <p:cTn id="62" dur="1000" fill="hold"/>
                                        <p:tgtEl>
                                          <p:spTgt spid="5">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9231main_image_1004_946-710.jpg"/>
          <p:cNvPicPr>
            <a:picLocks noChangeAspect="1"/>
          </p:cNvPicPr>
          <p:nvPr/>
        </p:nvPicPr>
        <p:blipFill>
          <a:blip r:embed="rId2" cstate="print"/>
          <a:stretch>
            <a:fillRect/>
          </a:stretch>
        </p:blipFill>
        <p:spPr>
          <a:xfrm>
            <a:off x="0" y="0"/>
            <a:ext cx="9144000" cy="6857999"/>
          </a:xfrm>
          <a:prstGeom prst="rect">
            <a:avLst/>
          </a:prstGeom>
        </p:spPr>
      </p:pic>
      <p:sp>
        <p:nvSpPr>
          <p:cNvPr id="4" name="Rectangle 3"/>
          <p:cNvSpPr/>
          <p:nvPr/>
        </p:nvSpPr>
        <p:spPr>
          <a:xfrm>
            <a:off x="533400" y="1524000"/>
            <a:ext cx="8077200" cy="1200329"/>
          </a:xfrm>
          <a:prstGeom prst="rect">
            <a:avLst/>
          </a:prstGeom>
        </p:spPr>
        <p:txBody>
          <a:bodyPr wrap="square">
            <a:spAutoFit/>
          </a:bodyPr>
          <a:lstStyle/>
          <a:p>
            <a:pPr algn="ctr"/>
            <a:endParaRPr lang="en-US" sz="7200" dirty="0"/>
          </a:p>
        </p:txBody>
      </p:sp>
      <p:sp>
        <p:nvSpPr>
          <p:cNvPr id="6" name="TextBox 5"/>
          <p:cNvSpPr txBox="1"/>
          <p:nvPr/>
        </p:nvSpPr>
        <p:spPr>
          <a:xfrm>
            <a:off x="0" y="838200"/>
            <a:ext cx="9144000" cy="5109091"/>
          </a:xfrm>
          <a:prstGeom prst="rect">
            <a:avLst/>
          </a:prstGeom>
          <a:noFill/>
        </p:spPr>
        <p:txBody>
          <a:bodyPr wrap="square" rtlCol="0">
            <a:spAutoFit/>
          </a:bodyPr>
          <a:lstStyle/>
          <a:p>
            <a:pPr algn="ctr"/>
            <a:r>
              <a:rPr lang="en-US" sz="6600" b="1" dirty="0" smtClean="0">
                <a:ln w="28575">
                  <a:solidFill>
                    <a:srgbClr val="FFC000"/>
                  </a:solidFill>
                </a:ln>
                <a:solidFill>
                  <a:schemeClr val="bg1"/>
                </a:solidFill>
                <a:latin typeface="Aharoni" pitchFamily="2" charset="-79"/>
                <a:cs typeface="Aharoni" pitchFamily="2" charset="-79"/>
              </a:rPr>
              <a:t>Scientific Method:</a:t>
            </a:r>
          </a:p>
          <a:p>
            <a:pPr algn="ctr"/>
            <a:endParaRPr lang="en-US" sz="4400" b="1" dirty="0" smtClean="0">
              <a:solidFill>
                <a:schemeClr val="bg1"/>
              </a:solidFill>
              <a:latin typeface="Aharoni" pitchFamily="2" charset="-79"/>
              <a:cs typeface="Aharoni" pitchFamily="2" charset="-79"/>
            </a:endParaRPr>
          </a:p>
          <a:p>
            <a:pPr algn="ctr">
              <a:buFont typeface="Arial" pitchFamily="34" charset="0"/>
              <a:buChar char="•"/>
            </a:pPr>
            <a:r>
              <a:rPr lang="en-US" sz="4400" b="1" dirty="0" smtClean="0">
                <a:solidFill>
                  <a:schemeClr val="bg1"/>
                </a:solidFill>
                <a:latin typeface="Aharoni" pitchFamily="2" charset="-79"/>
                <a:cs typeface="Aharoni" pitchFamily="2" charset="-79"/>
              </a:rPr>
              <a:t> </a:t>
            </a:r>
            <a:r>
              <a:rPr lang="en-US" sz="5400" b="1" dirty="0" smtClean="0">
                <a:solidFill>
                  <a:schemeClr val="bg1"/>
                </a:solidFill>
                <a:latin typeface="Aharoni" pitchFamily="2" charset="-79"/>
                <a:cs typeface="Aharoni" pitchFamily="2" charset="-79"/>
              </a:rPr>
              <a:t>Observable</a:t>
            </a:r>
          </a:p>
          <a:p>
            <a:pPr algn="ctr">
              <a:buFont typeface="Arial" pitchFamily="34" charset="0"/>
              <a:buChar char="•"/>
            </a:pPr>
            <a:r>
              <a:rPr lang="en-US" sz="5400" b="1" dirty="0" smtClean="0">
                <a:solidFill>
                  <a:schemeClr val="bg1"/>
                </a:solidFill>
                <a:latin typeface="Aharoni" pitchFamily="2" charset="-79"/>
                <a:cs typeface="Aharoni" pitchFamily="2" charset="-79"/>
              </a:rPr>
              <a:t> Repeatable</a:t>
            </a:r>
          </a:p>
          <a:p>
            <a:pPr algn="ctr">
              <a:buFont typeface="Arial" pitchFamily="34" charset="0"/>
              <a:buChar char="•"/>
            </a:pPr>
            <a:r>
              <a:rPr lang="en-US" sz="5400" b="1" smtClean="0">
                <a:ln w="28575">
                  <a:solidFill>
                    <a:srgbClr val="FFC000"/>
                  </a:solidFill>
                </a:ln>
                <a:solidFill>
                  <a:schemeClr val="bg1"/>
                </a:solidFill>
                <a:latin typeface="Aharoni" pitchFamily="2" charset="-79"/>
                <a:cs typeface="Aharoni" pitchFamily="2" charset="-79"/>
              </a:rPr>
              <a:t>Predictable</a:t>
            </a:r>
            <a:endParaRPr lang="en-US" sz="5400" b="1" dirty="0" smtClean="0">
              <a:ln w="28575">
                <a:solidFill>
                  <a:srgbClr val="FFC000"/>
                </a:solidFill>
              </a:ln>
              <a:solidFill>
                <a:schemeClr val="bg1"/>
              </a:solidFill>
              <a:latin typeface="Aharoni" pitchFamily="2" charset="-79"/>
              <a:cs typeface="Aharoni" pitchFamily="2" charset="-79"/>
            </a:endParaRPr>
          </a:p>
          <a:p>
            <a:pPr algn="ctr">
              <a:buFont typeface="Arial" pitchFamily="34" charset="0"/>
              <a:buChar char="•"/>
            </a:pPr>
            <a:r>
              <a:rPr lang="en-US" sz="5400" b="1" dirty="0" smtClean="0">
                <a:solidFill>
                  <a:schemeClr val="bg1"/>
                </a:solidFill>
                <a:latin typeface="Aharoni" pitchFamily="2" charset="-79"/>
                <a:cs typeface="Aharoni" pitchFamily="2" charset="-79"/>
              </a:rPr>
              <a:t> </a:t>
            </a:r>
            <a:r>
              <a:rPr lang="en-US" sz="5400" b="1" dirty="0" smtClean="0">
                <a:ln w="38100">
                  <a:noFill/>
                </a:ln>
                <a:solidFill>
                  <a:schemeClr val="bg1"/>
                </a:solidFill>
                <a:latin typeface="Aharoni" pitchFamily="2" charset="-79"/>
                <a:cs typeface="Aharoni" pitchFamily="2" charset="-79"/>
              </a:rPr>
              <a:t>Falsifiable</a:t>
            </a:r>
            <a:endParaRPr lang="en-US" sz="5400" b="1" dirty="0">
              <a:ln w="38100">
                <a:noFill/>
              </a:ln>
              <a:solidFill>
                <a:schemeClr val="bg1"/>
              </a:solidFill>
              <a:latin typeface="Aharoni" pitchFamily="2" charset="-79"/>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1000" tmFilter="0, 0; .2, .5; .8, .5; 1, 0"/>
                                        <p:tgtEl>
                                          <p:spTgt spid="6">
                                            <p:txEl>
                                              <p:pRg st="4" end="4"/>
                                            </p:txEl>
                                          </p:spTgt>
                                        </p:tgtEl>
                                      </p:cBhvr>
                                    </p:animEffect>
                                    <p:animScale>
                                      <p:cBhvr>
                                        <p:cTn id="25" dur="500" autoRev="1" fill="hold"/>
                                        <p:tgtEl>
                                          <p:spTgt spid="6">
                                            <p:txEl>
                                              <p:pRg st="4" end="4"/>
                                            </p:txEl>
                                          </p:spTgt>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 calcmode="lin" valueType="num">
                                      <p:cBhvr additive="base">
                                        <p:cTn id="30" dur="5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422</TotalTime>
  <Words>1679</Words>
  <Application>Microsoft Office PowerPoint</Application>
  <PresentationFormat>On-screen Show (4:3)</PresentationFormat>
  <Paragraphs>182</Paragraphs>
  <Slides>52</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52</vt:i4>
      </vt:variant>
    </vt:vector>
  </HeadingPairs>
  <TitlesOfParts>
    <vt:vector size="55" baseType="lpstr">
      <vt:lpstr>Office Theme</vt:lpstr>
      <vt:lpstr>Acrobat Document</vt:lpstr>
      <vt:lpstr>Document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RoseAnn</dc:creator>
  <cp:lastModifiedBy>RoseAnn</cp:lastModifiedBy>
  <cp:revision>37</cp:revision>
  <dcterms:created xsi:type="dcterms:W3CDTF">2017-04-05T22:04:56Z</dcterms:created>
  <dcterms:modified xsi:type="dcterms:W3CDTF">2018-02-02T15:44:08Z</dcterms:modified>
</cp:coreProperties>
</file>