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302" r:id="rId3"/>
    <p:sldId id="259" r:id="rId4"/>
    <p:sldId id="260" r:id="rId5"/>
    <p:sldId id="303"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 id="284" r:id="rId27"/>
    <p:sldId id="304" r:id="rId28"/>
    <p:sldId id="285" r:id="rId29"/>
    <p:sldId id="301" r:id="rId30"/>
    <p:sldId id="305" r:id="rId31"/>
    <p:sldId id="287" r:id="rId32"/>
    <p:sldId id="306" r:id="rId33"/>
    <p:sldId id="288" r:id="rId34"/>
    <p:sldId id="289" r:id="rId35"/>
    <p:sldId id="299" r:id="rId36"/>
    <p:sldId id="317" r:id="rId37"/>
    <p:sldId id="308" r:id="rId38"/>
    <p:sldId id="293" r:id="rId39"/>
    <p:sldId id="294" r:id="rId40"/>
    <p:sldId id="296" r:id="rId41"/>
    <p:sldId id="314" r:id="rId42"/>
    <p:sldId id="315" r:id="rId43"/>
    <p:sldId id="31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073" autoAdjust="0"/>
    <p:restoredTop sz="98660" autoAdjust="0"/>
  </p:normalViewPr>
  <p:slideViewPr>
    <p:cSldViewPr>
      <p:cViewPr>
        <p:scale>
          <a:sx n="78" d="100"/>
          <a:sy n="78" d="100"/>
        </p:scale>
        <p:origin x="-88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4053AF-4B49-4063-9430-4ACB56849083}" type="datetimeFigureOut">
              <a:rPr lang="en-US" smtClean="0"/>
              <a:pPr/>
              <a:t>2/2/2018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A7E31-D556-4758-8016-A10D198E56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38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0A7E31-D556-4758-8016-A10D198E5667}" type="slidenum">
              <a:rPr lang="en-US" smtClean="0"/>
              <a:pPr/>
              <a:t>42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Obviously something must have happened to turn this into this.</a:t>
            </a:r>
          </a:p>
          <a:p>
            <a:endParaRPr lang="en-US" dirty="0" smtClean="0"/>
          </a:p>
          <a:p>
            <a:r>
              <a:rPr lang="en-US" dirty="0" smtClean="0"/>
              <a:t>Can anyone guess what that might have been?</a:t>
            </a:r>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God gives us clues about how all of this evil</a:t>
            </a:r>
            <a:r>
              <a:rPr lang="en-US" baseline="0" dirty="0" smtClean="0"/>
              <a:t> affected the earth.</a:t>
            </a:r>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Does anyone know what the name Jesus means?</a:t>
            </a:r>
          </a:p>
          <a:p>
            <a:r>
              <a:rPr lang="en-US" dirty="0" smtClean="0"/>
              <a:t>Of course I hope you know that Jehovah</a:t>
            </a:r>
            <a:r>
              <a:rPr lang="en-US" baseline="0" dirty="0" smtClean="0"/>
              <a:t> is the Hebrew way of saying “God”.</a:t>
            </a:r>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some things didn’t die.  Can you name a few that living</a:t>
            </a:r>
            <a:r>
              <a:rPr lang="en-US" baseline="0" dirty="0" smtClean="0"/>
              <a:t> creatures that didn’t have the breath of life in them?</a:t>
            </a:r>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two different views about the world.</a:t>
            </a:r>
            <a:endParaRPr lang="en-US" dirty="0"/>
          </a:p>
        </p:txBody>
      </p:sp>
      <p:sp>
        <p:nvSpPr>
          <p:cNvPr id="4" name="Slide Number Placeholder 3"/>
          <p:cNvSpPr>
            <a:spLocks noGrp="1"/>
          </p:cNvSpPr>
          <p:nvPr>
            <p:ph type="sldNum" sz="quarter" idx="10"/>
          </p:nvPr>
        </p:nvSpPr>
        <p:spPr/>
        <p:txBody>
          <a:bodyPr/>
          <a:lstStyle/>
          <a:p>
            <a:fld id="{363A2307-1164-43A9-99CE-90525654DE75}"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2B995F-2B67-4A42-B546-5FB7FAA34E73}"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B995F-2B67-4A42-B546-5FB7FAA34E73}"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B995F-2B67-4A42-B546-5FB7FAA34E73}"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2B995F-2B67-4A42-B546-5FB7FAA34E73}"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2B995F-2B67-4A42-B546-5FB7FAA34E73}" type="datetimeFigureOut">
              <a:rPr lang="en-US" smtClean="0"/>
              <a:pPr/>
              <a:t>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2B995F-2B67-4A42-B546-5FB7FAA34E73}"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2B995F-2B67-4A42-B546-5FB7FAA34E73}" type="datetimeFigureOut">
              <a:rPr lang="en-US" smtClean="0"/>
              <a:pPr/>
              <a:t>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2B995F-2B67-4A42-B546-5FB7FAA34E73}" type="datetimeFigureOut">
              <a:rPr lang="en-US" smtClean="0"/>
              <a:pPr/>
              <a:t>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B995F-2B67-4A42-B546-5FB7FAA34E73}" type="datetimeFigureOut">
              <a:rPr lang="en-US" smtClean="0"/>
              <a:pPr/>
              <a:t>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B995F-2B67-4A42-B546-5FB7FAA34E73}"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2B995F-2B67-4A42-B546-5FB7FAA34E73}" type="datetimeFigureOut">
              <a:rPr lang="en-US" smtClean="0"/>
              <a:pPr/>
              <a:t>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5060C0-A24D-49C7-B938-877887F2468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2B995F-2B67-4A42-B546-5FB7FAA34E73}" type="datetimeFigureOut">
              <a:rPr lang="en-US" smtClean="0"/>
              <a:pPr/>
              <a:t>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060C0-A24D-49C7-B938-877887F2468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package" Target="../embeddings/Microsoft_Office_Word_Document2.docx"/></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package" Target="../embeddings/Microsoft_Office_Word_Document3.docx"/></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package" Target="../embeddings/Microsoft_Office_Word_Document4.docx"/></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Office_Word_Document5.docx"/><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Earth in motion"/>
          <p:cNvPicPr>
            <a:picLocks noChangeAspect="1" noChangeArrowheads="1" noCrop="1"/>
          </p:cNvPicPr>
          <p:nvPr/>
        </p:nvPicPr>
        <p:blipFill>
          <a:blip r:embed="rId3">
            <a:lum bright="35000" contrast="39000"/>
          </a:blip>
          <a:srcRect/>
          <a:stretch>
            <a:fillRect/>
          </a:stretch>
        </p:blipFill>
        <p:spPr bwMode="auto">
          <a:xfrm>
            <a:off x="1295400" y="685800"/>
            <a:ext cx="6477000" cy="4953000"/>
          </a:xfrm>
          <a:prstGeom prst="rect">
            <a:avLst/>
          </a:prstGeom>
          <a:noFill/>
        </p:spPr>
      </p:pic>
      <p:sp>
        <p:nvSpPr>
          <p:cNvPr id="5" name="TextBox 4"/>
          <p:cNvSpPr txBox="1"/>
          <p:nvPr/>
        </p:nvSpPr>
        <p:spPr>
          <a:xfrm>
            <a:off x="1600200" y="5715000"/>
            <a:ext cx="6477000" cy="369332"/>
          </a:xfrm>
          <a:prstGeom prst="rect">
            <a:avLst/>
          </a:prstGeom>
          <a:noFill/>
        </p:spPr>
        <p:txBody>
          <a:bodyPr wrap="square" rtlCol="0">
            <a:spAutoFit/>
          </a:bodyPr>
          <a:lstStyle/>
          <a:p>
            <a:pPr algn="ctr"/>
            <a:r>
              <a:rPr lang="en-US" dirty="0" smtClean="0"/>
              <a:t>https://www.usgs.gov/media/images/pangea</a:t>
            </a:r>
            <a:endParaRPr lang="en-US" dirty="0"/>
          </a:p>
        </p:txBody>
      </p:sp>
    </p:spTree>
  </p:cSld>
  <p:clrMapOvr>
    <a:masterClrMapping/>
  </p:clrMapOvr>
  <p:transition spd="slow">
    <p:newsfla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28600" y="1295400"/>
            <a:ext cx="6019800" cy="5755422"/>
          </a:xfrm>
          <a:prstGeom prst="rect">
            <a:avLst/>
          </a:prstGeom>
          <a:noFill/>
        </p:spPr>
        <p:txBody>
          <a:bodyPr wrap="square" rtlCol="0">
            <a:spAutoFit/>
          </a:bodyPr>
          <a:lstStyle/>
          <a:p>
            <a:pPr algn="ctr"/>
            <a:r>
              <a:rPr lang="en-US" sz="3600" i="1" dirty="0" smtClean="0">
                <a:solidFill>
                  <a:schemeClr val="tx2">
                    <a:lumMod val="50000"/>
                  </a:schemeClr>
                </a:solidFill>
                <a:latin typeface="Arial Rounded MT Bold" pitchFamily="34" charset="0"/>
              </a:rPr>
              <a:t>	</a:t>
            </a:r>
          </a:p>
          <a:p>
            <a:pPr algn="ctr"/>
            <a:endParaRPr lang="en-US" sz="4400" i="1" dirty="0" smtClean="0">
              <a:solidFill>
                <a:schemeClr val="tx2">
                  <a:lumMod val="50000"/>
                </a:schemeClr>
              </a:solidFill>
              <a:latin typeface="Arial Rounded MT Bold" pitchFamily="34" charset="0"/>
            </a:endParaRPr>
          </a:p>
          <a:p>
            <a:pPr algn="ctr"/>
            <a:r>
              <a:rPr lang="en-US" sz="3600" i="1" dirty="0" err="1" smtClean="0">
                <a:solidFill>
                  <a:schemeClr val="bg1"/>
                </a:solidFill>
                <a:latin typeface="Arial Rounded MT Bold" pitchFamily="34" charset="0"/>
              </a:rPr>
              <a:t>Lamech</a:t>
            </a:r>
            <a:r>
              <a:rPr lang="en-US" sz="3600" i="1" dirty="0" smtClean="0">
                <a:solidFill>
                  <a:schemeClr val="bg1"/>
                </a:solidFill>
                <a:latin typeface="Arial Rounded MT Bold" pitchFamily="34" charset="0"/>
              </a:rPr>
              <a:t> said, ‘Noah will comfort</a:t>
            </a:r>
          </a:p>
          <a:p>
            <a:pPr algn="ctr"/>
            <a:r>
              <a:rPr lang="en-US" sz="3600" i="1" dirty="0" smtClean="0">
                <a:solidFill>
                  <a:schemeClr val="bg1"/>
                </a:solidFill>
                <a:latin typeface="Arial Rounded MT Bold" pitchFamily="34" charset="0"/>
              </a:rPr>
              <a:t>us from the pain of our work.  The pain is because God </a:t>
            </a:r>
          </a:p>
          <a:p>
            <a:pPr algn="ctr"/>
            <a:r>
              <a:rPr lang="en-US" sz="3600" i="1" dirty="0" smtClean="0">
                <a:solidFill>
                  <a:schemeClr val="bg1"/>
                </a:solidFill>
                <a:latin typeface="Arial Rounded MT Bold" pitchFamily="34" charset="0"/>
              </a:rPr>
              <a:t>has cursed the </a:t>
            </a:r>
          </a:p>
          <a:p>
            <a:pPr algn="ctr"/>
            <a:r>
              <a:rPr lang="en-US" sz="3600" i="1" dirty="0" smtClean="0">
                <a:solidFill>
                  <a:schemeClr val="bg1"/>
                </a:solidFill>
                <a:latin typeface="Arial Rounded MT Bold" pitchFamily="34" charset="0"/>
              </a:rPr>
              <a:t>ground.’”  Genesis 5:29  </a:t>
            </a:r>
          </a:p>
          <a:p>
            <a:endParaRPr lang="en-US" sz="3600" i="1" dirty="0" smtClean="0">
              <a:solidFill>
                <a:schemeClr val="tx2">
                  <a:lumMod val="50000"/>
                </a:schemeClr>
              </a:solidFill>
              <a:latin typeface="Arial Rounded MT Bold" pitchFamily="34" charset="0"/>
            </a:endParaRPr>
          </a:p>
        </p:txBody>
      </p:sp>
      <p:sp>
        <p:nvSpPr>
          <p:cNvPr id="6" name="Rectangle 5"/>
          <p:cNvSpPr/>
          <p:nvPr/>
        </p:nvSpPr>
        <p:spPr>
          <a:xfrm>
            <a:off x="2438400" y="838200"/>
            <a:ext cx="2468946" cy="1323439"/>
          </a:xfrm>
          <a:prstGeom prst="rect">
            <a:avLst/>
          </a:prstGeom>
          <a:noFill/>
        </p:spPr>
        <p:txBody>
          <a:bodyPr wrap="none" lIns="91440" tIns="45720" rIns="91440" bIns="45720">
            <a:spAutoFit/>
          </a:bodyPr>
          <a:lstStyle/>
          <a:p>
            <a:pPr algn="ctr"/>
            <a:r>
              <a:rPr lang="en-US" sz="8000" b="1" cap="none" spc="0" dirty="0" smtClean="0">
                <a:ln w="571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Noah</a:t>
            </a:r>
            <a:endParaRPr lang="en-US" sz="8000" b="1" cap="none" spc="0" dirty="0">
              <a:ln w="571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TextBox 7"/>
          <p:cNvSpPr txBox="1"/>
          <p:nvPr/>
        </p:nvSpPr>
        <p:spPr>
          <a:xfrm>
            <a:off x="304800" y="304800"/>
            <a:ext cx="6400800" cy="646331"/>
          </a:xfrm>
          <a:prstGeom prst="rect">
            <a:avLst/>
          </a:prstGeom>
          <a:noFill/>
        </p:spPr>
        <p:txBody>
          <a:bodyPr wrap="square" rtlCol="0">
            <a:spAutoFit/>
          </a:bodyPr>
          <a:lstStyle/>
          <a:p>
            <a:pPr algn="ctr"/>
            <a:r>
              <a:rPr lang="en-US" sz="3600" b="1" i="1" dirty="0" err="1" smtClean="0">
                <a:solidFill>
                  <a:schemeClr val="bg1"/>
                </a:solidFill>
                <a:latin typeface="Arial Rounded MT Bold" pitchFamily="34" charset="0"/>
                <a:cs typeface="Aharoni" pitchFamily="2" charset="-79"/>
              </a:rPr>
              <a:t>Lamech</a:t>
            </a:r>
            <a:r>
              <a:rPr lang="en-US" sz="3600" b="1" i="1" dirty="0" smtClean="0">
                <a:solidFill>
                  <a:schemeClr val="bg1"/>
                </a:solidFill>
                <a:latin typeface="Arial Rounded MT Bold" pitchFamily="34" charset="0"/>
                <a:cs typeface="Aharoni" pitchFamily="2" charset="-79"/>
              </a:rPr>
              <a:t> named his son</a:t>
            </a:r>
            <a:endParaRPr lang="en-US" sz="3600" b="1" i="1" dirty="0">
              <a:solidFill>
                <a:schemeClr val="bg1"/>
              </a:solidFill>
              <a:latin typeface="Arial Rounded MT Bold" pitchFamily="34" charset="0"/>
              <a:cs typeface="Aharoni" pitchFamily="2" charset="-79"/>
            </a:endParaRPr>
          </a:p>
        </p:txBody>
      </p:sp>
      <p:pic>
        <p:nvPicPr>
          <p:cNvPr id="73731" name="Picture 3" descr="Chlorogalum plant"/>
          <p:cNvPicPr>
            <a:picLocks noChangeAspect="1" noChangeArrowheads="1"/>
          </p:cNvPicPr>
          <p:nvPr/>
        </p:nvPicPr>
        <p:blipFill>
          <a:blip r:embed="rId3">
            <a:lum bright="-35000" contrast="93000"/>
          </a:blip>
          <a:srcRect/>
          <a:stretch>
            <a:fillRect/>
          </a:stretch>
        </p:blipFill>
        <p:spPr bwMode="auto">
          <a:xfrm>
            <a:off x="6019800" y="1066800"/>
            <a:ext cx="3124200" cy="4762500"/>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533400"/>
            <a:ext cx="6172200" cy="92333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5400" dirty="0" smtClean="0">
                <a:solidFill>
                  <a:srgbClr val="002060"/>
                </a:solidFill>
                <a:latin typeface="Arial Rounded MT Bold" pitchFamily="34" charset="0"/>
              </a:rPr>
              <a:t>Two Reasons</a:t>
            </a:r>
            <a:endParaRPr lang="en-US" sz="5400" dirty="0">
              <a:solidFill>
                <a:srgbClr val="002060"/>
              </a:solidFill>
              <a:latin typeface="Arial Rounded MT Bold" pitchFamily="34" charset="0"/>
            </a:endParaRPr>
          </a:p>
        </p:txBody>
      </p:sp>
      <p:sp>
        <p:nvSpPr>
          <p:cNvPr id="5" name="TextBox 4"/>
          <p:cNvSpPr txBox="1"/>
          <p:nvPr/>
        </p:nvSpPr>
        <p:spPr>
          <a:xfrm>
            <a:off x="762000" y="2286000"/>
            <a:ext cx="7772400" cy="584775"/>
          </a:xfrm>
          <a:prstGeom prst="rect">
            <a:avLst/>
          </a:prstGeom>
          <a:noFill/>
        </p:spPr>
        <p:txBody>
          <a:bodyPr wrap="square" rtlCol="0">
            <a:spAutoFit/>
          </a:bodyPr>
          <a:lstStyle/>
          <a:p>
            <a:pPr algn="ctr"/>
            <a:r>
              <a:rPr lang="en-US" sz="3200" b="1" dirty="0" smtClean="0">
                <a:latin typeface="Arial Rounded MT Bold" pitchFamily="34" charset="0"/>
              </a:rPr>
              <a:t>Why the Lord will curse the ground:</a:t>
            </a:r>
            <a:endParaRPr lang="en-US" sz="3200" b="1" dirty="0">
              <a:latin typeface="Arial Rounded MT Bold" pitchFamily="34" charset="0"/>
            </a:endParaRPr>
          </a:p>
        </p:txBody>
      </p:sp>
      <p:sp>
        <p:nvSpPr>
          <p:cNvPr id="6" name="TextBox 5"/>
          <p:cNvSpPr txBox="1"/>
          <p:nvPr/>
        </p:nvSpPr>
        <p:spPr>
          <a:xfrm>
            <a:off x="914400" y="3124200"/>
            <a:ext cx="7162800" cy="2800767"/>
          </a:xfrm>
          <a:prstGeom prst="rect">
            <a:avLst/>
          </a:prstGeom>
          <a:noFill/>
        </p:spPr>
        <p:txBody>
          <a:bodyPr wrap="square" rtlCol="0">
            <a:spAutoFit/>
          </a:bodyPr>
          <a:lstStyle/>
          <a:p>
            <a:pPr algn="ctr"/>
            <a:r>
              <a:rPr lang="en-US" sz="4400" dirty="0" smtClean="0">
                <a:latin typeface="Arial Black" pitchFamily="34" charset="0"/>
              </a:rPr>
              <a:t>#1 – as judgment for evil</a:t>
            </a:r>
            <a:endParaRPr lang="en-US" sz="1200" dirty="0" smtClean="0">
              <a:latin typeface="Arial Black" pitchFamily="34" charset="0"/>
            </a:endParaRPr>
          </a:p>
          <a:p>
            <a:pPr algn="ctr"/>
            <a:r>
              <a:rPr lang="en-US" sz="4400" dirty="0" smtClean="0">
                <a:latin typeface="Arial Black" pitchFamily="34" charset="0"/>
              </a:rPr>
              <a:t>#2 – to bring us to repentance</a:t>
            </a:r>
            <a:endParaRPr lang="en-US" sz="4400" dirty="0">
              <a:latin typeface="Arial Black" pitchFamily="34" charset="0"/>
            </a:endParaRPr>
          </a:p>
        </p:txBody>
      </p:sp>
    </p:spTree>
  </p:cSld>
  <p:clrMapOvr>
    <a:masterClrMapping/>
  </p:clrMapOvr>
  <p:transition spd="slow">
    <p:wheel spokes="2"/>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RoseAnn\AppData\Local\Microsoft\Windows\Temporary Internet Files\Content.IE5\KPAJAE85\MPj0437341000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1066800" y="838200"/>
            <a:ext cx="7010400" cy="5016758"/>
          </a:xfrm>
          <a:prstGeom prst="rect">
            <a:avLst/>
          </a:prstGeom>
          <a:solidFill>
            <a:srgbClr val="663300"/>
          </a:solidFill>
          <a:ln>
            <a:solidFill>
              <a:schemeClr val="bg1"/>
            </a:solidFill>
          </a:ln>
        </p:spPr>
        <p:txBody>
          <a:bodyPr wrap="square" rtlCol="0">
            <a:spAutoFit/>
          </a:bodyPr>
          <a:lstStyle/>
          <a:p>
            <a:pPr algn="ctr"/>
            <a:r>
              <a:rPr lang="en-US" sz="8000" b="1" dirty="0" smtClean="0">
                <a:solidFill>
                  <a:schemeClr val="bg1"/>
                </a:solidFill>
                <a:latin typeface="Aharoni" pitchFamily="2" charset="-79"/>
                <a:cs typeface="Aharoni" pitchFamily="2" charset="-79"/>
              </a:rPr>
              <a:t>Why did God </a:t>
            </a:r>
          </a:p>
          <a:p>
            <a:pPr algn="ctr"/>
            <a:r>
              <a:rPr lang="en-US" sz="8000" b="1" dirty="0" smtClean="0">
                <a:solidFill>
                  <a:schemeClr val="bg1"/>
                </a:solidFill>
                <a:latin typeface="Aharoni" pitchFamily="2" charset="-79"/>
                <a:cs typeface="Aharoni" pitchFamily="2" charset="-79"/>
              </a:rPr>
              <a:t>curse the ground in Noah’s time?</a:t>
            </a:r>
            <a:endParaRPr lang="en-US" sz="8000" b="1" dirty="0">
              <a:solidFill>
                <a:schemeClr val="bg1"/>
              </a:solidFill>
              <a:latin typeface="Aharoni" pitchFamily="2" charset="-79"/>
              <a:cs typeface="Aharoni" pitchFamily="2" charset="-79"/>
            </a:endParaRPr>
          </a:p>
        </p:txBody>
      </p:sp>
    </p:spTree>
  </p:cSld>
  <p:clrMapOvr>
    <a:masterClrMapping/>
  </p:clrMapOvr>
  <p:transition spd="slow">
    <p:pull dir="l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219200"/>
            <a:ext cx="7543800" cy="4708981"/>
          </a:xfrm>
          <a:prstGeom prst="rect">
            <a:avLst/>
          </a:prstGeom>
          <a:noFill/>
        </p:spPr>
        <p:txBody>
          <a:bodyPr wrap="square" rtlCol="0">
            <a:spAutoFit/>
          </a:bodyPr>
          <a:lstStyle/>
          <a:p>
            <a:pPr algn="ctr"/>
            <a:r>
              <a:rPr lang="en-US" sz="6000" dirty="0" smtClean="0">
                <a:latin typeface="Aharoni" pitchFamily="2" charset="-79"/>
                <a:cs typeface="Aharoni" pitchFamily="2" charset="-79"/>
              </a:rPr>
              <a:t>“People on earth did what God said was evil.  Violence was everywhere.”</a:t>
            </a:r>
            <a:endParaRPr lang="en-US" sz="4400" dirty="0" smtClean="0">
              <a:latin typeface="Aharoni" pitchFamily="2" charset="-79"/>
              <a:cs typeface="Aharoni" pitchFamily="2" charset="-79"/>
            </a:endParaRPr>
          </a:p>
          <a:p>
            <a:pPr algn="ctr"/>
            <a:r>
              <a:rPr lang="en-US" sz="4400" dirty="0" smtClean="0">
                <a:latin typeface="Aharoni" pitchFamily="2" charset="-79"/>
                <a:cs typeface="Aharoni" pitchFamily="2" charset="-79"/>
              </a:rPr>
              <a:t>Genesis 6:11</a:t>
            </a:r>
            <a:r>
              <a:rPr lang="en-US" sz="6000" dirty="0" smtClean="0">
                <a:latin typeface="Aharoni" pitchFamily="2" charset="-79"/>
                <a:cs typeface="Aharoni" pitchFamily="2" charset="-79"/>
              </a:rPr>
              <a:t> </a:t>
            </a:r>
            <a:endParaRPr lang="en-US" sz="6000" dirty="0">
              <a:latin typeface="Aharoni" pitchFamily="2" charset="-79"/>
              <a:cs typeface="Aharoni" pitchFamily="2" charset="-79"/>
            </a:endParaRPr>
          </a:p>
        </p:txBody>
      </p:sp>
    </p:spTree>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57200" y="381000"/>
            <a:ext cx="3810000" cy="6001643"/>
          </a:xfrm>
          <a:prstGeom prst="rect">
            <a:avLst/>
          </a:prstGeom>
          <a:noFill/>
        </p:spPr>
        <p:txBody>
          <a:bodyPr wrap="square" rtlCol="0">
            <a:spAutoFit/>
          </a:bodyPr>
          <a:lstStyle/>
          <a:p>
            <a:pPr algn="ctr"/>
            <a:r>
              <a:rPr lang="en-US" sz="3200" b="1" dirty="0" smtClean="0">
                <a:latin typeface="Arial Black" pitchFamily="34" charset="0"/>
              </a:rPr>
              <a:t>Genesis 6:5 says, “Then the Lord saw that the wickedness of man was great in the earth, and that every intent of the thoughts of his heart was only evil continually.”</a:t>
            </a:r>
            <a:endParaRPr lang="en-US" sz="3200" b="1" dirty="0">
              <a:latin typeface="Arial Black" pitchFamily="34" charset="0"/>
            </a:endParaRPr>
          </a:p>
        </p:txBody>
      </p:sp>
      <p:pic>
        <p:nvPicPr>
          <p:cNvPr id="69634" name="Picture 2" descr="Orc chibi vector clip art"/>
          <p:cNvPicPr>
            <a:picLocks noChangeAspect="1" noChangeArrowheads="1"/>
          </p:cNvPicPr>
          <p:nvPr/>
        </p:nvPicPr>
        <p:blipFill>
          <a:blip r:embed="rId2"/>
          <a:srcRect/>
          <a:stretch>
            <a:fillRect/>
          </a:stretch>
        </p:blipFill>
        <p:spPr bwMode="auto">
          <a:xfrm>
            <a:off x="4572000" y="762000"/>
            <a:ext cx="3619500" cy="4762500"/>
          </a:xfrm>
          <a:prstGeom prst="rect">
            <a:avLst/>
          </a:prstGeom>
          <a:noFill/>
        </p:spPr>
      </p:pic>
    </p:spTree>
  </p:cSld>
  <p:clrMapOvr>
    <a:masterClrMapping/>
  </p:clrMapOvr>
  <p:transition spd="slow">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09600"/>
            <a:ext cx="4800600" cy="5016758"/>
          </a:xfrm>
          <a:prstGeom prst="rect">
            <a:avLst/>
          </a:prstGeom>
          <a:noFill/>
        </p:spPr>
        <p:txBody>
          <a:bodyPr wrap="square" rtlCol="0">
            <a:spAutoFit/>
          </a:bodyPr>
          <a:lstStyle/>
          <a:p>
            <a:pPr algn="ctr"/>
            <a:r>
              <a:rPr lang="en-US" sz="4000" b="1" dirty="0" smtClean="0">
                <a:latin typeface="Aharoni" pitchFamily="2" charset="-79"/>
                <a:cs typeface="Aharoni" pitchFamily="2" charset="-79"/>
              </a:rPr>
              <a:t>“So, God said to Noah, ‘People have made the earth full of violence.  So I will destroy all people from the earth.’”</a:t>
            </a:r>
          </a:p>
          <a:p>
            <a:pPr algn="ctr"/>
            <a:r>
              <a:rPr lang="en-US" sz="4000" b="1" dirty="0" smtClean="0">
                <a:latin typeface="Aharoni" pitchFamily="2" charset="-79"/>
                <a:cs typeface="Aharoni" pitchFamily="2" charset="-79"/>
              </a:rPr>
              <a:t>Genesis 6:13</a:t>
            </a:r>
            <a:endParaRPr lang="en-US" sz="4000" b="1" dirty="0">
              <a:latin typeface="Aharoni" pitchFamily="2" charset="-79"/>
              <a:cs typeface="Aharoni" pitchFamily="2" charset="-79"/>
            </a:endParaRPr>
          </a:p>
        </p:txBody>
      </p:sp>
      <p:pic>
        <p:nvPicPr>
          <p:cNvPr id="68610" name="Picture 2" descr="Police brutality vector illustration"/>
          <p:cNvPicPr>
            <a:picLocks noChangeAspect="1" noChangeArrowheads="1"/>
          </p:cNvPicPr>
          <p:nvPr/>
        </p:nvPicPr>
        <p:blipFill>
          <a:blip r:embed="rId2"/>
          <a:srcRect/>
          <a:stretch>
            <a:fillRect/>
          </a:stretch>
        </p:blipFill>
        <p:spPr bwMode="auto">
          <a:xfrm>
            <a:off x="4381500" y="2362200"/>
            <a:ext cx="4762500" cy="4143376"/>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4191000" cy="5509200"/>
          </a:xfrm>
          <a:prstGeom prst="rect">
            <a:avLst/>
          </a:prstGeom>
          <a:noFill/>
        </p:spPr>
        <p:txBody>
          <a:bodyPr wrap="square" rtlCol="0">
            <a:spAutoFit/>
          </a:bodyPr>
          <a:lstStyle/>
          <a:p>
            <a:pPr algn="ctr"/>
            <a:r>
              <a:rPr lang="en-US" sz="3200" b="1" dirty="0" smtClean="0">
                <a:latin typeface="Arial Rounded MT Bold" pitchFamily="34" charset="0"/>
              </a:rPr>
              <a:t>“I will bring a flood of water on the earth.  I will destroy all living things that live under the sky.  This includes everything that has the breath of life.  Everything on the earth will die.” Genesis 6:17</a:t>
            </a:r>
            <a:endParaRPr lang="en-US" sz="3200" b="1" dirty="0">
              <a:latin typeface="Arial Rounded MT Bold" pitchFamily="34" charset="0"/>
            </a:endParaRPr>
          </a:p>
        </p:txBody>
      </p:sp>
      <p:pic>
        <p:nvPicPr>
          <p:cNvPr id="67586" name="Picture 2" descr="Man in rain storm vector graphics"/>
          <p:cNvPicPr>
            <a:picLocks noChangeAspect="1" noChangeArrowheads="1"/>
          </p:cNvPicPr>
          <p:nvPr/>
        </p:nvPicPr>
        <p:blipFill>
          <a:blip r:embed="rId2"/>
          <a:srcRect/>
          <a:stretch>
            <a:fillRect/>
          </a:stretch>
        </p:blipFill>
        <p:spPr bwMode="auto">
          <a:xfrm>
            <a:off x="4419600" y="1066800"/>
            <a:ext cx="4086225" cy="4762500"/>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2400"/>
            <a:ext cx="5257800" cy="6001643"/>
          </a:xfrm>
          <a:prstGeom prst="rect">
            <a:avLst/>
          </a:prstGeom>
          <a:noFill/>
        </p:spPr>
        <p:txBody>
          <a:bodyPr wrap="square" rtlCol="0">
            <a:spAutoFit/>
          </a:bodyPr>
          <a:lstStyle/>
          <a:p>
            <a:pPr algn="ctr"/>
            <a:r>
              <a:rPr lang="en-US" sz="3200" dirty="0" smtClean="0">
                <a:latin typeface="Arial Rounded MT Bold" pitchFamily="34" charset="0"/>
              </a:rPr>
              <a:t>“All living things that moved on the earth died.  This included all the birds, tame animals, wild animals and creatures that swarm on the earth.  And all human beings died.  So everything on dry land died.  This means everything that had the breath of life in its nose.” </a:t>
            </a:r>
            <a:r>
              <a:rPr lang="en-US" sz="1600" dirty="0" smtClean="0">
                <a:latin typeface="Arial Rounded MT Bold" pitchFamily="34" charset="0"/>
              </a:rPr>
              <a:t>Genesis 7:21-22</a:t>
            </a:r>
            <a:endParaRPr lang="en-US" sz="1600" dirty="0">
              <a:latin typeface="Arial Rounded MT Bold" pitchFamily="34" charset="0"/>
            </a:endParaRPr>
          </a:p>
        </p:txBody>
      </p:sp>
      <p:pic>
        <p:nvPicPr>
          <p:cNvPr id="66562" name="Picture 2" descr="Skeleton and grave"/>
          <p:cNvPicPr>
            <a:picLocks noChangeAspect="1" noChangeArrowheads="1"/>
          </p:cNvPicPr>
          <p:nvPr/>
        </p:nvPicPr>
        <p:blipFill>
          <a:blip r:embed="rId2"/>
          <a:srcRect/>
          <a:stretch>
            <a:fillRect/>
          </a:stretch>
        </p:blipFill>
        <p:spPr bwMode="auto">
          <a:xfrm>
            <a:off x="5105400" y="990600"/>
            <a:ext cx="3733800" cy="4762500"/>
          </a:xfrm>
          <a:prstGeom prst="rect">
            <a:avLst/>
          </a:prstGeom>
          <a:noFill/>
        </p:spPr>
      </p:pic>
    </p:spTree>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ea turtle image"/>
          <p:cNvPicPr>
            <a:picLocks noChangeAspect="1" noChangeArrowheads="1"/>
          </p:cNvPicPr>
          <p:nvPr/>
        </p:nvPicPr>
        <p:blipFill>
          <a:blip r:embed="rId3"/>
          <a:srcRect/>
          <a:stretch>
            <a:fillRect/>
          </a:stretch>
        </p:blipFill>
        <p:spPr bwMode="auto">
          <a:xfrm>
            <a:off x="304800" y="3962400"/>
            <a:ext cx="4762500" cy="1943101"/>
          </a:xfrm>
          <a:prstGeom prst="rect">
            <a:avLst/>
          </a:prstGeom>
          <a:noFill/>
        </p:spPr>
      </p:pic>
      <p:pic>
        <p:nvPicPr>
          <p:cNvPr id="65540" name="Picture 4" descr="Sea crab"/>
          <p:cNvPicPr>
            <a:picLocks noChangeAspect="1" noChangeArrowheads="1"/>
          </p:cNvPicPr>
          <p:nvPr/>
        </p:nvPicPr>
        <p:blipFill>
          <a:blip r:embed="rId4"/>
          <a:srcRect/>
          <a:stretch>
            <a:fillRect/>
          </a:stretch>
        </p:blipFill>
        <p:spPr bwMode="auto">
          <a:xfrm>
            <a:off x="3657600" y="228600"/>
            <a:ext cx="4762500" cy="2457451"/>
          </a:xfrm>
          <a:prstGeom prst="rect">
            <a:avLst/>
          </a:prstGeom>
          <a:noFill/>
        </p:spPr>
      </p:pic>
      <p:pic>
        <p:nvPicPr>
          <p:cNvPr id="65544" name="Picture 8" descr="Sea creatures"/>
          <p:cNvPicPr>
            <a:picLocks noChangeAspect="1" noChangeArrowheads="1"/>
          </p:cNvPicPr>
          <p:nvPr/>
        </p:nvPicPr>
        <p:blipFill>
          <a:blip r:embed="rId5"/>
          <a:srcRect/>
          <a:stretch>
            <a:fillRect/>
          </a:stretch>
        </p:blipFill>
        <p:spPr bwMode="auto">
          <a:xfrm>
            <a:off x="4800600" y="2590800"/>
            <a:ext cx="3962400" cy="4267200"/>
          </a:xfrm>
          <a:prstGeom prst="rect">
            <a:avLst/>
          </a:prstGeom>
          <a:noFill/>
        </p:spPr>
      </p:pic>
      <p:pic>
        <p:nvPicPr>
          <p:cNvPr id="65546" name="Picture 10" descr="Vector illustration of green smiling octopus"/>
          <p:cNvPicPr>
            <a:picLocks noChangeAspect="1" noChangeArrowheads="1"/>
          </p:cNvPicPr>
          <p:nvPr/>
        </p:nvPicPr>
        <p:blipFill>
          <a:blip r:embed="rId6"/>
          <a:srcRect/>
          <a:stretch>
            <a:fillRect/>
          </a:stretch>
        </p:blipFill>
        <p:spPr bwMode="auto">
          <a:xfrm rot="20481737">
            <a:off x="229455" y="436751"/>
            <a:ext cx="4762500" cy="3648076"/>
          </a:xfrm>
          <a:prstGeom prst="rect">
            <a:avLst/>
          </a:prstGeom>
          <a:noFill/>
        </p:spPr>
      </p:pic>
    </p:spTree>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14400"/>
            <a:ext cx="7620000" cy="5016758"/>
          </a:xfrm>
          <a:prstGeom prst="rect">
            <a:avLst/>
          </a:prstGeom>
          <a:noFill/>
        </p:spPr>
        <p:txBody>
          <a:bodyPr wrap="square" rtlCol="0">
            <a:spAutoFit/>
          </a:bodyPr>
          <a:lstStyle/>
          <a:p>
            <a:pPr algn="ctr"/>
            <a:r>
              <a:rPr lang="en-US" sz="4000" b="1" dirty="0" smtClean="0">
                <a:latin typeface="Arial Black" pitchFamily="34" charset="0"/>
              </a:rPr>
              <a:t>The Bible says: </a:t>
            </a:r>
          </a:p>
          <a:p>
            <a:pPr algn="ctr"/>
            <a:r>
              <a:rPr lang="en-US" sz="4000" b="1" dirty="0" smtClean="0">
                <a:latin typeface="Arial Black" pitchFamily="34" charset="0"/>
              </a:rPr>
              <a:t>All animals that had the breath of life in them died.</a:t>
            </a:r>
          </a:p>
          <a:p>
            <a:pPr algn="ctr"/>
            <a:endParaRPr lang="en-US" sz="4000" b="1" dirty="0">
              <a:latin typeface="Arial Black" pitchFamily="34" charset="0"/>
            </a:endParaRPr>
          </a:p>
          <a:p>
            <a:pPr algn="ctr"/>
            <a:r>
              <a:rPr lang="en-US" sz="4000" b="1" dirty="0" smtClean="0">
                <a:latin typeface="Arial Black" pitchFamily="34" charset="0"/>
              </a:rPr>
              <a:t>Science says that there is a record in the earth that there were mass extinctions of animals.</a:t>
            </a:r>
            <a:endParaRPr lang="en-US" sz="4000" b="1" dirty="0">
              <a:latin typeface="Arial Black" pitchFamily="34" charset="0"/>
            </a:endParaRPr>
          </a:p>
        </p:txBody>
      </p:sp>
    </p:spTree>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This image depicts a full view of the Earth, taken by the Geostationary Operational Environment Satellite (GOES-8). The red and green charnels represent visible data, while the blue channel represents inverted 11 micron infrared data. The north and south poles were not actually observed by GOES-8. To produce this image, poles were taken from a GOES-7 image. Owned and operated by the National Oceanic and Atmospheric Administration (NOAA), GOES satellites provide the kind of continuous monitoring necessary for intensive data analysis. They circle the Earth in a geosynchronous orbit, which means they orbit the equatorial plane of the Earth at a speed matching the Earth's rotation. This allows them to hover continuously over one position on the surface. The geosynchronous plane is about 35,800 km (22,300 miles) above the Earth, high enough to allow the satellites a full-disc view of the Earth. Because they stay above a fixed spot on the surface, they provide a constant vigil for the atmospheric triggers for severe weather conditions such as tornadoes, flash floods, hail storms, and hurricanes. When these conditions develop, the GOES satellites are able to monitor storm development and track their movements. NASA manages the design and launch of the spacecraft. NASA launched the first GOES for NOAA in 1975 and followed it with another in 1977. Currently, the United States is operating GOES-8, positioned at 75 west longitude and the equator, and GOES-10, which is positioned at 135 west longitude and the equator. (GOES-9, which malfunctioned in 1998, is being stored in orbit as an emergency backup should either GOES-8 or GOES-10 fail. GOES-11 was launched on May 3, 2000 and GOES-12 on July 23, 2001. Both are being stored in orbit as a fully functioning replacement for GOES-8 or GOES-10 on failure."/>
          <p:cNvPicPr>
            <a:picLocks noChangeAspect="1" noChangeArrowheads="1"/>
          </p:cNvPicPr>
          <p:nvPr/>
        </p:nvPicPr>
        <p:blipFill>
          <a:blip r:embed="rId2"/>
          <a:srcRect/>
          <a:stretch>
            <a:fillRect/>
          </a:stretch>
        </p:blipFill>
        <p:spPr bwMode="auto">
          <a:xfrm>
            <a:off x="2286000" y="304800"/>
            <a:ext cx="4876800" cy="4953000"/>
          </a:xfrm>
          <a:prstGeom prst="rect">
            <a:avLst/>
          </a:prstGeom>
          <a:noFill/>
        </p:spPr>
      </p:pic>
      <p:sp>
        <p:nvSpPr>
          <p:cNvPr id="4" name="TextBox 3"/>
          <p:cNvSpPr txBox="1"/>
          <p:nvPr/>
        </p:nvSpPr>
        <p:spPr>
          <a:xfrm>
            <a:off x="990600" y="5638800"/>
            <a:ext cx="7620000" cy="923330"/>
          </a:xfrm>
          <a:prstGeom prst="rect">
            <a:avLst/>
          </a:prstGeom>
          <a:noFill/>
        </p:spPr>
        <p:txBody>
          <a:bodyPr wrap="square" rtlCol="0">
            <a:spAutoFit/>
          </a:bodyPr>
          <a:lstStyle/>
          <a:p>
            <a:pPr algn="ctr"/>
            <a:r>
              <a:rPr lang="en-US" dirty="0" smtClean="0"/>
              <a:t>https://images.nasa.gov/search-results?q=earth&amp;keywords=&amp;page=2&amp;media=image,video,audio&amp;yearStart=1920&amp;yearEnd=2017</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2286000"/>
            <a:ext cx="7315200" cy="2362200"/>
          </a:xfrm>
          <a:prstGeom prst="rect">
            <a:avLst/>
          </a:prstGeom>
          <a:noFill/>
        </p:spPr>
        <p:txBody>
          <a:bodyPr wrap="square" lIns="91440" tIns="45720" rIns="91440" bIns="45720">
            <a:prstTxWarp prst="textCan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002060"/>
                </a:solidFill>
                <a:effectLst>
                  <a:outerShdw blurRad="76200" dist="50800" dir="5400000" algn="tl" rotWithShape="0">
                    <a:srgbClr val="000000">
                      <a:alpha val="65000"/>
                    </a:srgbClr>
                  </a:outerShdw>
                </a:effectLst>
              </a:rPr>
              <a:t>What is “Theory?”</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spTree>
  </p:cSld>
  <p:clrMapOvr>
    <a:masterClrMapping/>
  </p:clrMapOvr>
  <p:transition spd="slow">
    <p:spli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419600"/>
            <a:ext cx="6781800" cy="1938992"/>
          </a:xfrm>
          <a:prstGeom prst="rect">
            <a:avLst/>
          </a:prstGeom>
          <a:noFill/>
        </p:spPr>
        <p:txBody>
          <a:bodyPr wrap="square" rtlCol="0">
            <a:spAutoFit/>
          </a:bodyPr>
          <a:lstStyle/>
          <a:p>
            <a:pPr algn="ctr"/>
            <a:r>
              <a:rPr lang="en-US" sz="6000" dirty="0" smtClean="0">
                <a:latin typeface="Aharoni" pitchFamily="2" charset="-79"/>
                <a:cs typeface="Aharoni" pitchFamily="2" charset="-79"/>
              </a:rPr>
              <a:t>Ideas that explain</a:t>
            </a:r>
          </a:p>
          <a:p>
            <a:pPr algn="ctr"/>
            <a:r>
              <a:rPr lang="en-US" sz="6000" dirty="0" smtClean="0">
                <a:latin typeface="Aharoni" pitchFamily="2" charset="-79"/>
                <a:cs typeface="Aharoni" pitchFamily="2" charset="-79"/>
              </a:rPr>
              <a:t>data</a:t>
            </a:r>
            <a:endParaRPr lang="en-US" sz="6000" dirty="0">
              <a:latin typeface="Aharoni" pitchFamily="2" charset="-79"/>
              <a:cs typeface="Aharoni" pitchFamily="2" charset="-79"/>
            </a:endParaRPr>
          </a:p>
        </p:txBody>
      </p:sp>
      <p:pic>
        <p:nvPicPr>
          <p:cNvPr id="122882" name="Picture 2" descr="Getting idea"/>
          <p:cNvPicPr>
            <a:picLocks noChangeAspect="1" noChangeArrowheads="1"/>
          </p:cNvPicPr>
          <p:nvPr/>
        </p:nvPicPr>
        <p:blipFill>
          <a:blip r:embed="rId2"/>
          <a:srcRect/>
          <a:stretch>
            <a:fillRect/>
          </a:stretch>
        </p:blipFill>
        <p:spPr bwMode="auto">
          <a:xfrm>
            <a:off x="1905000" y="1143000"/>
            <a:ext cx="4762500" cy="2667000"/>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752600"/>
            <a:ext cx="7619999" cy="2590800"/>
          </a:xfrm>
          <a:prstGeom prst="rect">
            <a:avLst/>
          </a:prstGeom>
          <a:noFill/>
        </p:spPr>
        <p:txBody>
          <a:bodyPr wrap="square" lIns="91440" tIns="45720" rIns="91440" bIns="45720">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solidFill>
                  <a:srgbClr val="002060"/>
                </a:solidFill>
                <a:effectLst>
                  <a:outerShdw blurRad="76200" dist="50800" dir="5400000" algn="tl" rotWithShape="0">
                    <a:srgbClr val="000000">
                      <a:alpha val="65000"/>
                    </a:srgbClr>
                  </a:outerShdw>
                </a:effectLst>
              </a:rPr>
              <a:t>What is “Data?”</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spTree>
  </p:cSld>
  <p:clrMapOvr>
    <a:masterClrMapping/>
  </p:clrMapOvr>
  <p:transition spd="slow">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2743200"/>
            <a:ext cx="7543800" cy="1569660"/>
          </a:xfrm>
          <a:prstGeom prst="rect">
            <a:avLst/>
          </a:prstGeom>
          <a:noFill/>
        </p:spPr>
        <p:txBody>
          <a:bodyPr wrap="square" rtlCol="0">
            <a:spAutoFit/>
          </a:bodyPr>
          <a:lstStyle/>
          <a:p>
            <a:r>
              <a:rPr lang="en-US" sz="9600" b="1" dirty="0" smtClean="0">
                <a:latin typeface="Aharoni" pitchFamily="2" charset="-79"/>
                <a:cs typeface="Aharoni" pitchFamily="2" charset="-79"/>
              </a:rPr>
              <a:t>Known facts</a:t>
            </a:r>
            <a:endParaRPr lang="en-US" sz="9600" b="1" dirty="0">
              <a:latin typeface="Aharoni" pitchFamily="2" charset="-79"/>
              <a:cs typeface="Aharoni" pitchFamily="2" charset="-79"/>
            </a:endParaRPr>
          </a:p>
        </p:txBody>
      </p:sp>
    </p:spTree>
  </p:cSld>
  <p:clrMapOvr>
    <a:masterClrMapping/>
  </p:clrMapOvr>
  <p:transition spd="slow">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00200"/>
            <a:ext cx="7467600" cy="3505200"/>
          </a:xfrm>
          <a:prstGeom prst="rect">
            <a:avLst/>
          </a:prstGeom>
          <a:noFill/>
        </p:spPr>
        <p:txBody>
          <a:bodyPr wrap="square" lIns="91440" tIns="45720" rIns="91440" bIns="45720">
            <a:prstTxWarp prst="textCan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solidFill>
                  <a:srgbClr val="002060"/>
                </a:solidFill>
                <a:effectLst>
                  <a:outerShdw blurRad="76200" dist="50800" dir="5400000" algn="tl" rotWithShape="0">
                    <a:srgbClr val="000000">
                      <a:alpha val="65000"/>
                    </a:srgbClr>
                  </a:outerShdw>
                </a:effectLst>
              </a:rPr>
              <a:t>What is the</a:t>
            </a:r>
          </a:p>
          <a:p>
            <a:pPr algn="ctr"/>
            <a:r>
              <a:rPr lang="en-US" sz="5400" b="1" cap="none" spc="50" dirty="0" smtClean="0">
                <a:ln w="11430"/>
                <a:solidFill>
                  <a:srgbClr val="002060"/>
                </a:solidFill>
                <a:effectLst>
                  <a:outerShdw blurRad="76200" dist="50800" dir="5400000" algn="tl" rotWithShape="0">
                    <a:srgbClr val="000000">
                      <a:alpha val="65000"/>
                    </a:srgbClr>
                  </a:outerShdw>
                </a:effectLst>
              </a:rPr>
              <a:t>Scientific Method?</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spTree>
  </p:cSld>
  <p:clrMapOvr>
    <a:masterClrMapping/>
  </p:clrMapOvr>
  <p:transition spd="slow">
    <p:plu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533400"/>
            <a:ext cx="7315200" cy="923330"/>
          </a:xfrm>
          <a:prstGeom prst="rect">
            <a:avLst/>
          </a:prstGeom>
          <a:noFill/>
          <a:ln>
            <a:noFill/>
          </a:ln>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solidFill>
                    <a:schemeClr val="tx1"/>
                  </a:solidFill>
                </a:ln>
                <a:effectLst>
                  <a:reflection blurRad="12700" stA="50000" endPos="50000" dist="5000" dir="5400000" sy="-100000" rotWithShape="0"/>
                </a:effectLst>
              </a:rPr>
              <a:t>Observable</a:t>
            </a:r>
            <a:endParaRPr lang="en-US" sz="5400" b="1" cap="all" spc="0" dirty="0">
              <a:ln w="0">
                <a:solidFill>
                  <a:schemeClr val="tx1"/>
                </a:solidFill>
              </a:ln>
              <a:effectLst>
                <a:reflection blurRad="12700" stA="50000" endPos="50000" dist="5000" dir="5400000" sy="-100000" rotWithShape="0"/>
              </a:effectLst>
            </a:endParaRPr>
          </a:p>
        </p:txBody>
      </p:sp>
      <p:pic>
        <p:nvPicPr>
          <p:cNvPr id="56322" name="Picture 2" descr="Search OS icon vector drawing"/>
          <p:cNvPicPr>
            <a:picLocks noChangeAspect="1" noChangeArrowheads="1"/>
          </p:cNvPicPr>
          <p:nvPr/>
        </p:nvPicPr>
        <p:blipFill>
          <a:blip r:embed="rId2"/>
          <a:srcRect/>
          <a:stretch>
            <a:fillRect/>
          </a:stretch>
        </p:blipFill>
        <p:spPr bwMode="auto">
          <a:xfrm rot="19756600">
            <a:off x="2692429" y="1816094"/>
            <a:ext cx="3943350" cy="4762500"/>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52400"/>
            <a:ext cx="6096000" cy="2590799"/>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002060"/>
                </a:solidFill>
                <a:effectLst>
                  <a:outerShdw blurRad="76200" dist="50800" dir="5400000" algn="tl" rotWithShape="0">
                    <a:srgbClr val="000000">
                      <a:alpha val="65000"/>
                    </a:srgbClr>
                  </a:outerShdw>
                </a:effectLst>
              </a:rPr>
              <a:t>Repeatable</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pic>
        <p:nvPicPr>
          <p:cNvPr id="55298" name="Picture 2" descr="Repeat symbol"/>
          <p:cNvPicPr>
            <a:picLocks noChangeAspect="1" noChangeArrowheads="1"/>
          </p:cNvPicPr>
          <p:nvPr/>
        </p:nvPicPr>
        <p:blipFill>
          <a:blip r:embed="rId2"/>
          <a:srcRect/>
          <a:stretch>
            <a:fillRect/>
          </a:stretch>
        </p:blipFill>
        <p:spPr bwMode="auto">
          <a:xfrm>
            <a:off x="2286000" y="2590800"/>
            <a:ext cx="4305300" cy="4267200"/>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Woman chemist vector illustration"/>
          <p:cNvPicPr>
            <a:picLocks noChangeAspect="1" noChangeArrowheads="1"/>
          </p:cNvPicPr>
          <p:nvPr/>
        </p:nvPicPr>
        <p:blipFill>
          <a:blip r:embed="rId2"/>
          <a:srcRect/>
          <a:stretch>
            <a:fillRect/>
          </a:stretch>
        </p:blipFill>
        <p:spPr bwMode="auto">
          <a:xfrm>
            <a:off x="1371600" y="990600"/>
            <a:ext cx="2095500" cy="4762500"/>
          </a:xfrm>
          <a:prstGeom prst="rect">
            <a:avLst/>
          </a:prstGeom>
          <a:noFill/>
        </p:spPr>
      </p:pic>
      <p:sp>
        <p:nvSpPr>
          <p:cNvPr id="3" name="Rectangle 2"/>
          <p:cNvSpPr/>
          <p:nvPr/>
        </p:nvSpPr>
        <p:spPr>
          <a:xfrm>
            <a:off x="3733800" y="2590800"/>
            <a:ext cx="4389119" cy="1569660"/>
          </a:xfrm>
          <a:prstGeom prst="rect">
            <a:avLst/>
          </a:prstGeom>
          <a:noFill/>
        </p:spPr>
        <p:txBody>
          <a:bodyPr wrap="square" lIns="91440" tIns="45720" rIns="91440" bIns="45720">
            <a:spAutoFit/>
          </a:bodyPr>
          <a:lstStyle/>
          <a:p>
            <a:pPr algn="ct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Testable</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533400"/>
            <a:ext cx="6477000" cy="2590799"/>
          </a:xfrm>
          <a:prstGeom prst="rect">
            <a:avLst/>
          </a:prstGeom>
          <a:noFill/>
        </p:spPr>
        <p:txBody>
          <a:bodyPr wrap="none" lIns="91440" tIns="45720" rIns="91440" bIns="4572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solidFill>
                  <a:srgbClr val="002060"/>
                </a:solidFill>
                <a:effectLst>
                  <a:outerShdw blurRad="76200" dist="50800" dir="5400000" algn="tl" rotWithShape="0">
                    <a:srgbClr val="000000">
                      <a:alpha val="65000"/>
                    </a:srgbClr>
                  </a:outerShdw>
                </a:effectLst>
              </a:rPr>
              <a:t>Falsifi</a:t>
            </a:r>
            <a:r>
              <a:rPr lang="en-US" sz="5400" b="1" cap="none" spc="50" dirty="0" smtClean="0">
                <a:ln w="11430"/>
                <a:solidFill>
                  <a:srgbClr val="002060"/>
                </a:solidFill>
                <a:effectLst>
                  <a:outerShdw blurRad="76200" dist="50800" dir="5400000" algn="tl" rotWithShape="0">
                    <a:srgbClr val="000000">
                      <a:alpha val="65000"/>
                    </a:srgbClr>
                  </a:outerShdw>
                </a:effectLst>
              </a:rPr>
              <a:t>able</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pic>
        <p:nvPicPr>
          <p:cNvPr id="54274" name="Picture 2" descr="Wavy pencil"/>
          <p:cNvPicPr>
            <a:picLocks noChangeAspect="1" noChangeArrowheads="1"/>
          </p:cNvPicPr>
          <p:nvPr/>
        </p:nvPicPr>
        <p:blipFill>
          <a:blip r:embed="rId2"/>
          <a:srcRect/>
          <a:stretch>
            <a:fillRect/>
          </a:stretch>
        </p:blipFill>
        <p:spPr bwMode="auto">
          <a:xfrm>
            <a:off x="1371600" y="3733800"/>
            <a:ext cx="6248400" cy="1524001"/>
          </a:xfrm>
          <a:prstGeom prst="rect">
            <a:avLst/>
          </a:prstGeom>
          <a:noFill/>
        </p:spPr>
      </p:pic>
    </p:spTree>
  </p:cSld>
  <p:clrMapOvr>
    <a:masterClrMapping/>
  </p:clrMapOvr>
  <p:transition spd="slow">
    <p:diamon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457200" y="381000"/>
            <a:ext cx="8153400" cy="1200329"/>
          </a:xfrm>
          <a:prstGeom prst="rect">
            <a:avLst/>
          </a:prstGeom>
          <a:noFill/>
        </p:spPr>
        <p:txBody>
          <a:bodyPr wrap="square" rtlCol="0">
            <a:spAutoFit/>
          </a:bodyPr>
          <a:lstStyle/>
          <a:p>
            <a:pPr algn="ctr"/>
            <a:r>
              <a:rPr lang="en-US" sz="3600" b="1" dirty="0" smtClean="0">
                <a:latin typeface="Arial Rounded MT Bold" pitchFamily="34" charset="0"/>
              </a:rPr>
              <a:t>There are a lot of ways to test data.  In the laboratory is one of them.</a:t>
            </a:r>
            <a:endParaRPr lang="en-US" sz="3600" b="1" dirty="0">
              <a:latin typeface="Arial Rounded MT Bold" pitchFamily="34" charset="0"/>
            </a:endParaRPr>
          </a:p>
        </p:txBody>
      </p:sp>
      <p:pic>
        <p:nvPicPr>
          <p:cNvPr id="1027" name="Picture 3" descr="Chemist in a laboratory"/>
          <p:cNvPicPr>
            <a:picLocks noChangeAspect="1" noChangeArrowheads="1"/>
          </p:cNvPicPr>
          <p:nvPr/>
        </p:nvPicPr>
        <p:blipFill>
          <a:blip r:embed="rId2"/>
          <a:srcRect/>
          <a:stretch>
            <a:fillRect/>
          </a:stretch>
        </p:blipFill>
        <p:spPr bwMode="auto">
          <a:xfrm>
            <a:off x="2590800" y="1752600"/>
            <a:ext cx="4762500" cy="474345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arth in motion"/>
          <p:cNvPicPr>
            <a:picLocks noChangeAspect="1" noChangeArrowheads="1" noCrop="1"/>
          </p:cNvPicPr>
          <p:nvPr/>
        </p:nvPicPr>
        <p:blipFill>
          <a:blip r:embed="rId3">
            <a:lum bright="35000"/>
          </a:blip>
          <a:srcRect/>
          <a:stretch>
            <a:fillRect/>
          </a:stretch>
        </p:blipFill>
        <p:spPr bwMode="auto">
          <a:xfrm>
            <a:off x="0" y="0"/>
            <a:ext cx="4876800" cy="3733800"/>
          </a:xfrm>
          <a:prstGeom prst="rect">
            <a:avLst/>
          </a:prstGeom>
          <a:noFill/>
        </p:spPr>
      </p:pic>
      <p:pic>
        <p:nvPicPr>
          <p:cNvPr id="5" name="Picture 4" descr="This image depicts a full view of the Earth, taken by the Geostationary Operational Environment Satellite (GOES-8). The red and green charnels represent visible data, while the blue channel represents inverted 11 micron infrared data. The north and south poles were not actually observed by GOES-8. To produce this image, poles were taken from a GOES-7 image. Owned and operated by the National Oceanic and Atmospheric Administration (NOAA), GOES satellites provide the kind of continuous monitoring necessary for intensive data analysis. They circle the Earth in a geosynchronous orbit, which means they orbit the equatorial plane of the Earth at a speed matching the Earth's rotation. This allows them to hover continuously over one position on the surface. The geosynchronous plane is about 35,800 km (22,300 miles) above the Earth, high enough to allow the satellites a full-disc view of the Earth. Because they stay above a fixed spot on the surface, they provide a constant vigil for the atmospheric triggers for severe weather conditions such as tornadoes, flash floods, hail storms, and hurricanes. When these conditions develop, the GOES satellites are able to monitor storm development and track their movements. NASA manages the design and launch of the spacecraft. NASA launched the first GOES for NOAA in 1975 and followed it with another in 1977. Currently, the United States is operating GOES-8, positioned at 75 west longitude and the equator, and GOES-10, which is positioned at 135 west longitude and the equator. (GOES-9, which malfunctioned in 1998, is being stored in orbit as an emergency backup should either GOES-8 or GOES-10 fail. GOES-11 was launched on May 3, 2000 and GOES-12 on July 23, 2001. Both are being stored in orbit as a fully functioning replacement for GOES-8 or GOES-10 on failure."/>
          <p:cNvPicPr>
            <a:picLocks noChangeAspect="1" noChangeArrowheads="1"/>
          </p:cNvPicPr>
          <p:nvPr/>
        </p:nvPicPr>
        <p:blipFill>
          <a:blip r:embed="rId4"/>
          <a:srcRect/>
          <a:stretch>
            <a:fillRect/>
          </a:stretch>
        </p:blipFill>
        <p:spPr bwMode="auto">
          <a:xfrm>
            <a:off x="4876800" y="2667000"/>
            <a:ext cx="4267200" cy="4191000"/>
          </a:xfrm>
          <a:prstGeom prst="rect">
            <a:avLst/>
          </a:prstGeom>
          <a:noFill/>
        </p:spPr>
      </p:pic>
    </p:spTree>
  </p:cSld>
  <p:clrMapOvr>
    <a:masterClrMapping/>
  </p:clrMapOvr>
  <p:transition spd="slow">
    <p:wheel spokes="8"/>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153400" cy="646331"/>
          </a:xfrm>
          <a:prstGeom prst="rect">
            <a:avLst/>
          </a:prstGeom>
          <a:noFill/>
        </p:spPr>
        <p:txBody>
          <a:bodyPr wrap="square" rtlCol="0">
            <a:spAutoFit/>
          </a:bodyPr>
          <a:lstStyle/>
          <a:p>
            <a:pPr algn="ctr"/>
            <a:r>
              <a:rPr lang="en-US" sz="3600" b="1" dirty="0" smtClean="0">
                <a:latin typeface="Arial Rounded MT Bold" pitchFamily="34" charset="0"/>
              </a:rPr>
              <a:t>Cross section of a tree</a:t>
            </a:r>
            <a:endParaRPr lang="en-US" sz="3600" b="1" dirty="0">
              <a:latin typeface="Arial Rounded MT Bold" pitchFamily="34" charset="0"/>
            </a:endParaRPr>
          </a:p>
        </p:txBody>
      </p:sp>
      <p:sp>
        <p:nvSpPr>
          <p:cNvPr id="3" name="Oval 2"/>
          <p:cNvSpPr/>
          <p:nvPr/>
        </p:nvSpPr>
        <p:spPr>
          <a:xfrm>
            <a:off x="381000" y="1295400"/>
            <a:ext cx="5334000" cy="5181600"/>
          </a:xfrm>
          <a:prstGeom prst="ellips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762000" y="1600200"/>
            <a:ext cx="4495800" cy="44196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14400" y="1828800"/>
            <a:ext cx="4191000" cy="39624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66800" y="1981200"/>
            <a:ext cx="3886200" cy="3657600"/>
          </a:xfrm>
          <a:prstGeom prst="ellipse">
            <a:avLst/>
          </a:prstGeom>
          <a:solidFill>
            <a:srgbClr val="CC990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95400" y="2286000"/>
            <a:ext cx="3429000" cy="3124200"/>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00200" y="2590800"/>
            <a:ext cx="2819400" cy="251460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28800" y="2819400"/>
            <a:ext cx="2362200" cy="205740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33600" y="3124200"/>
            <a:ext cx="1752600" cy="1447800"/>
          </a:xfrm>
          <a:prstGeom prst="ellipse">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81800" y="1600200"/>
            <a:ext cx="1600200" cy="646331"/>
          </a:xfrm>
          <a:prstGeom prst="rect">
            <a:avLst/>
          </a:prstGeom>
          <a:noFill/>
        </p:spPr>
        <p:txBody>
          <a:bodyPr wrap="square" rtlCol="0">
            <a:spAutoFit/>
          </a:bodyPr>
          <a:lstStyle/>
          <a:p>
            <a:r>
              <a:rPr lang="en-US" sz="3600" b="1" dirty="0" smtClean="0">
                <a:latin typeface="Arial Rounded MT Bold" pitchFamily="34" charset="0"/>
              </a:rPr>
              <a:t>Bark</a:t>
            </a:r>
            <a:endParaRPr lang="en-US" sz="3600" b="1" dirty="0">
              <a:latin typeface="Arial Rounded MT Bold" pitchFamily="34" charset="0"/>
            </a:endParaRPr>
          </a:p>
        </p:txBody>
      </p:sp>
      <p:sp>
        <p:nvSpPr>
          <p:cNvPr id="12" name="TextBox 11"/>
          <p:cNvSpPr txBox="1"/>
          <p:nvPr/>
        </p:nvSpPr>
        <p:spPr>
          <a:xfrm>
            <a:off x="6781800" y="3048000"/>
            <a:ext cx="2133600" cy="1200329"/>
          </a:xfrm>
          <a:prstGeom prst="rect">
            <a:avLst/>
          </a:prstGeom>
          <a:noFill/>
        </p:spPr>
        <p:txBody>
          <a:bodyPr wrap="square" rtlCol="0">
            <a:spAutoFit/>
          </a:bodyPr>
          <a:lstStyle/>
          <a:p>
            <a:pPr algn="ctr"/>
            <a:r>
              <a:rPr lang="en-US" sz="3600" b="1" dirty="0" smtClean="0">
                <a:latin typeface="Arial Rounded MT Bold" pitchFamily="34" charset="0"/>
              </a:rPr>
              <a:t>Annual</a:t>
            </a:r>
          </a:p>
          <a:p>
            <a:pPr algn="ctr"/>
            <a:r>
              <a:rPr lang="en-US" sz="3600" b="1" dirty="0" smtClean="0">
                <a:latin typeface="Arial Rounded MT Bold" pitchFamily="34" charset="0"/>
              </a:rPr>
              <a:t>Rings</a:t>
            </a:r>
            <a:endParaRPr lang="en-US" sz="3600" b="1" dirty="0">
              <a:latin typeface="Arial Rounded MT Bold" pitchFamily="34" charset="0"/>
            </a:endParaRPr>
          </a:p>
        </p:txBody>
      </p:sp>
      <p:sp>
        <p:nvSpPr>
          <p:cNvPr id="13" name="TextBox 12"/>
          <p:cNvSpPr txBox="1"/>
          <p:nvPr/>
        </p:nvSpPr>
        <p:spPr>
          <a:xfrm>
            <a:off x="5486400" y="5867400"/>
            <a:ext cx="2057400" cy="646331"/>
          </a:xfrm>
          <a:prstGeom prst="rect">
            <a:avLst/>
          </a:prstGeom>
          <a:noFill/>
        </p:spPr>
        <p:txBody>
          <a:bodyPr wrap="square" rtlCol="0">
            <a:spAutoFit/>
          </a:bodyPr>
          <a:lstStyle/>
          <a:p>
            <a:pPr algn="ctr"/>
            <a:r>
              <a:rPr lang="en-US" sz="3600" b="1" dirty="0" smtClean="0">
                <a:latin typeface="Arial Rounded MT Bold" pitchFamily="34" charset="0"/>
              </a:rPr>
              <a:t>Pith</a:t>
            </a:r>
            <a:endParaRPr lang="en-US" sz="3600" b="1" dirty="0">
              <a:latin typeface="Arial Rounded MT Bold" pitchFamily="34" charset="0"/>
            </a:endParaRPr>
          </a:p>
        </p:txBody>
      </p:sp>
      <p:sp>
        <p:nvSpPr>
          <p:cNvPr id="14" name="Left Arrow 13"/>
          <p:cNvSpPr/>
          <p:nvPr/>
        </p:nvSpPr>
        <p:spPr>
          <a:xfrm rot="21264644">
            <a:off x="4939834" y="1828750"/>
            <a:ext cx="1849791" cy="402721"/>
          </a:xfrm>
          <a:prstGeom prst="leftArrow">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rot="21264644">
            <a:off x="5121179" y="3211800"/>
            <a:ext cx="1728713" cy="247239"/>
          </a:xfrm>
          <a:prstGeom prst="leftArrow">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rot="21264644">
            <a:off x="4972877" y="3500564"/>
            <a:ext cx="1895231" cy="234935"/>
          </a:xfrm>
          <a:prstGeom prst="leftArrow">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rot="21264644">
            <a:off x="4733658" y="3818818"/>
            <a:ext cx="2286908" cy="301767"/>
          </a:xfrm>
          <a:prstGeom prst="leftArrow">
            <a:avLst>
              <a:gd name="adj1" fmla="val 39796"/>
              <a:gd name="adj2" fmla="val 50000"/>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rot="21431247">
            <a:off x="4186849" y="4163986"/>
            <a:ext cx="3187832" cy="263455"/>
          </a:xfrm>
          <a:prstGeom prst="leftArrow">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rot="2070708" flipV="1">
            <a:off x="2730050" y="4647193"/>
            <a:ext cx="3316194" cy="432921"/>
          </a:xfrm>
          <a:prstGeom prst="leftArrow">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800" y="685800"/>
            <a:ext cx="3886200" cy="5181600"/>
          </a:xfrm>
          <a:prstGeom prst="rect">
            <a:avLst/>
          </a:prstGeom>
          <a:noFill/>
        </p:spPr>
        <p:txBody>
          <a:bodyPr wrap="none" lIns="91440" tIns="45720" rIns="91440" bIns="45720">
            <a:prstTxWarp prst="textChevron">
              <a:avLst>
                <a:gd name="adj" fmla="val 16308"/>
              </a:avLst>
            </a:prstTxWarp>
            <a:spAutoFit/>
          </a:bodyPr>
          <a:lstStyle/>
          <a:p>
            <a:pPr algn="ctr"/>
            <a:r>
              <a:rPr lang="en-US" sz="5400" b="1" dirty="0" smtClean="0">
                <a:ln w="1905"/>
                <a:solidFill>
                  <a:srgbClr val="002060"/>
                </a:solidFill>
                <a:effectLst>
                  <a:innerShdw blurRad="69850" dist="43180" dir="5400000">
                    <a:srgbClr val="000000">
                      <a:alpha val="65000"/>
                    </a:srgbClr>
                  </a:innerShdw>
                </a:effectLst>
              </a:rPr>
              <a:t>Whether </a:t>
            </a:r>
          </a:p>
          <a:p>
            <a:pPr algn="ctr"/>
            <a:r>
              <a:rPr lang="en-US" sz="5400" b="1" dirty="0" smtClean="0">
                <a:ln w="1905"/>
                <a:solidFill>
                  <a:srgbClr val="002060"/>
                </a:solidFill>
                <a:effectLst>
                  <a:innerShdw blurRad="69850" dist="43180" dir="5400000">
                    <a:srgbClr val="000000">
                      <a:alpha val="65000"/>
                    </a:srgbClr>
                  </a:innerShdw>
                </a:effectLst>
              </a:rPr>
              <a:t>you’re a creationist</a:t>
            </a:r>
          </a:p>
          <a:p>
            <a:pPr algn="ctr"/>
            <a:r>
              <a:rPr lang="en-US" sz="5400" b="1" dirty="0" smtClean="0">
                <a:ln w="1905"/>
                <a:solidFill>
                  <a:srgbClr val="002060"/>
                </a:solidFill>
                <a:effectLst>
                  <a:innerShdw blurRad="69850" dist="43180" dir="5400000">
                    <a:srgbClr val="000000">
                      <a:alpha val="65000"/>
                    </a:srgbClr>
                  </a:innerShdw>
                </a:effectLst>
              </a:rPr>
              <a:t>or</a:t>
            </a:r>
          </a:p>
          <a:p>
            <a:pPr algn="ctr"/>
            <a:r>
              <a:rPr lang="en-US" sz="5400" b="1" cap="none" spc="0" dirty="0" smtClean="0">
                <a:ln w="1905"/>
                <a:solidFill>
                  <a:srgbClr val="002060"/>
                </a:solidFill>
                <a:effectLst>
                  <a:innerShdw blurRad="69850" dist="43180" dir="5400000">
                    <a:srgbClr val="000000">
                      <a:alpha val="65000"/>
                    </a:srgbClr>
                  </a:innerShdw>
                </a:effectLst>
              </a:rPr>
              <a:t> an evolutionist,</a:t>
            </a:r>
          </a:p>
          <a:p>
            <a:pPr algn="ctr"/>
            <a:r>
              <a:rPr lang="en-US" sz="5400" b="1" cap="none" spc="0" dirty="0" smtClean="0">
                <a:ln w="1905"/>
                <a:solidFill>
                  <a:srgbClr val="002060"/>
                </a:solidFill>
                <a:effectLst>
                  <a:innerShdw blurRad="69850" dist="43180" dir="5400000">
                    <a:srgbClr val="000000">
                      <a:alpha val="65000"/>
                    </a:srgbClr>
                  </a:innerShdw>
                </a:effectLst>
              </a:rPr>
              <a:t>we all look at</a:t>
            </a:r>
          </a:p>
          <a:p>
            <a:pPr algn="ctr"/>
            <a:r>
              <a:rPr lang="en-US" sz="5400" b="1" cap="none" spc="0" dirty="0" smtClean="0">
                <a:ln w="1905"/>
                <a:solidFill>
                  <a:srgbClr val="002060"/>
                </a:solidFill>
                <a:effectLst>
                  <a:innerShdw blurRad="69850" dist="43180" dir="5400000">
                    <a:srgbClr val="000000">
                      <a:alpha val="65000"/>
                    </a:srgbClr>
                  </a:innerShdw>
                </a:effectLst>
              </a:rPr>
              <a:t>the </a:t>
            </a:r>
          </a:p>
          <a:p>
            <a:pPr algn="ctr"/>
            <a:r>
              <a:rPr lang="en-US" sz="5400" b="1" cap="none" spc="0" dirty="0" smtClean="0">
                <a:ln w="1905"/>
                <a:solidFill>
                  <a:srgbClr val="002060"/>
                </a:solidFill>
                <a:effectLst>
                  <a:innerShdw blurRad="69850" dist="43180" dir="5400000">
                    <a:srgbClr val="000000">
                      <a:alpha val="65000"/>
                    </a:srgbClr>
                  </a:innerShdw>
                </a:effectLst>
              </a:rPr>
              <a:t>same data</a:t>
            </a:r>
            <a:endParaRPr lang="en-US" sz="5400" b="1" cap="none" spc="0" dirty="0">
              <a:ln w="1905"/>
              <a:solidFill>
                <a:srgbClr val="002060"/>
              </a:solidFill>
              <a:effectLst>
                <a:innerShdw blurRad="69850" dist="43180" dir="5400000">
                  <a:srgbClr val="000000">
                    <a:alpha val="65000"/>
                  </a:srgbClr>
                </a:innerShdw>
              </a:effectLst>
            </a:endParaRPr>
          </a:p>
        </p:txBody>
      </p:sp>
      <p:pic>
        <p:nvPicPr>
          <p:cNvPr id="102402" name="Picture 2" descr="Woman presenting data vector illustration"/>
          <p:cNvPicPr>
            <a:picLocks noChangeAspect="1" noChangeArrowheads="1"/>
          </p:cNvPicPr>
          <p:nvPr/>
        </p:nvPicPr>
        <p:blipFill>
          <a:blip r:embed="rId2"/>
          <a:srcRect/>
          <a:stretch>
            <a:fillRect/>
          </a:stretch>
        </p:blipFill>
        <p:spPr bwMode="auto">
          <a:xfrm>
            <a:off x="0" y="914400"/>
            <a:ext cx="4762500" cy="4191001"/>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62600" y="914400"/>
            <a:ext cx="2743200" cy="4401205"/>
          </a:xfrm>
          <a:prstGeom prst="rect">
            <a:avLst/>
          </a:prstGeom>
          <a:noFill/>
        </p:spPr>
        <p:txBody>
          <a:bodyPr wrap="square" rtlCol="0">
            <a:spAutoFit/>
          </a:bodyPr>
          <a:lstStyle/>
          <a:p>
            <a:pPr algn="ctr"/>
            <a:r>
              <a:rPr lang="en-US" sz="4000" b="1" dirty="0" smtClean="0">
                <a:latin typeface="Arial Rounded MT Bold" pitchFamily="34" charset="0"/>
              </a:rPr>
              <a:t>But we think different things about what we see</a:t>
            </a:r>
            <a:endParaRPr lang="en-US" sz="4000" b="1" dirty="0">
              <a:latin typeface="Arial Rounded MT Bold" pitchFamily="34" charset="0"/>
            </a:endParaRPr>
          </a:p>
        </p:txBody>
      </p:sp>
      <p:pic>
        <p:nvPicPr>
          <p:cNvPr id="106500" name="Picture 4" descr="Alternative world vision vector image"/>
          <p:cNvPicPr>
            <a:picLocks noChangeAspect="1" noChangeArrowheads="1"/>
          </p:cNvPicPr>
          <p:nvPr/>
        </p:nvPicPr>
        <p:blipFill>
          <a:blip r:embed="rId2"/>
          <a:srcRect/>
          <a:stretch>
            <a:fillRect/>
          </a:stretch>
        </p:blipFill>
        <p:spPr bwMode="auto">
          <a:xfrm>
            <a:off x="609600" y="1752600"/>
            <a:ext cx="4762500" cy="320992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1676400"/>
            <a:ext cx="6781800" cy="4524315"/>
          </a:xfrm>
          <a:prstGeom prst="rect">
            <a:avLst/>
          </a:prstGeom>
          <a:noFill/>
        </p:spPr>
        <p:txBody>
          <a:bodyPr wrap="square" lIns="91440" tIns="45720" rIns="91440" bIns="45720">
            <a:spAutoFit/>
          </a:bodyPr>
          <a:lstStyle/>
          <a:p>
            <a:pPr algn="ct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Remember, we all have</a:t>
            </a: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different worldviews, </a:t>
            </a: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or opinions, about how</a:t>
            </a: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
            </a: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view the world that</a:t>
            </a: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are affected by the things</a:t>
            </a:r>
          </a:p>
          <a:p>
            <a:pPr algn="ctr"/>
            <a:r>
              <a:rPr lang="en-US"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
            </a:r>
            <a:r>
              <a:rPr lang="en-US" sz="4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 believe</a:t>
            </a:r>
            <a:endParaRPr lang="en-US" sz="4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110594" name="Picture 2" descr="Multiple thoughts"/>
          <p:cNvPicPr>
            <a:picLocks noChangeAspect="1" noChangeArrowheads="1"/>
          </p:cNvPicPr>
          <p:nvPr/>
        </p:nvPicPr>
        <p:blipFill>
          <a:blip r:embed="rId2"/>
          <a:srcRect/>
          <a:stretch>
            <a:fillRect/>
          </a:stretch>
        </p:blipFill>
        <p:spPr bwMode="auto">
          <a:xfrm>
            <a:off x="0" y="228600"/>
            <a:ext cx="2743200" cy="27432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667000"/>
            <a:ext cx="4724400" cy="3477875"/>
          </a:xfrm>
          <a:prstGeom prst="rect">
            <a:avLst/>
          </a:prstGeom>
          <a:noFill/>
        </p:spPr>
        <p:txBody>
          <a:bodyPr wrap="square" rtlCol="0">
            <a:spAutoFit/>
          </a:bodyPr>
          <a:lstStyle/>
          <a:p>
            <a:r>
              <a:rPr lang="en-US" sz="3600" dirty="0" smtClean="0">
                <a:latin typeface="Aharoni" pitchFamily="2" charset="-79"/>
                <a:cs typeface="Aharoni" pitchFamily="2" charset="-79"/>
              </a:rPr>
              <a:t>Supernatural    </a:t>
            </a:r>
            <a:r>
              <a:rPr lang="en-US" sz="4400" dirty="0" smtClean="0">
                <a:latin typeface="Aharoni" pitchFamily="2" charset="-79"/>
                <a:cs typeface="Aharoni" pitchFamily="2" charset="-79"/>
              </a:rPr>
              <a:t>Vs.   </a:t>
            </a:r>
            <a:endParaRPr lang="en-US" sz="3600" dirty="0" smtClean="0">
              <a:latin typeface="Aharoni" pitchFamily="2" charset="-79"/>
              <a:cs typeface="Aharoni" pitchFamily="2" charset="-79"/>
            </a:endParaRPr>
          </a:p>
          <a:p>
            <a:endParaRPr lang="en-US" sz="3600" dirty="0" smtClean="0">
              <a:latin typeface="Aharoni" pitchFamily="2" charset="-79"/>
              <a:cs typeface="Aharoni" pitchFamily="2" charset="-79"/>
            </a:endParaRPr>
          </a:p>
          <a:p>
            <a:r>
              <a:rPr lang="en-US" sz="2800" dirty="0" smtClean="0">
                <a:latin typeface="Aharoni" pitchFamily="2" charset="-79"/>
                <a:cs typeface="Aharoni" pitchFamily="2" charset="-79"/>
              </a:rPr>
              <a:t>Some force that is	</a:t>
            </a:r>
          </a:p>
          <a:p>
            <a:r>
              <a:rPr lang="en-US" sz="2800" dirty="0" smtClean="0">
                <a:latin typeface="Aharoni" pitchFamily="2" charset="-79"/>
                <a:cs typeface="Aharoni" pitchFamily="2" charset="-79"/>
              </a:rPr>
              <a:t>able to work above</a:t>
            </a:r>
          </a:p>
          <a:p>
            <a:r>
              <a:rPr lang="en-US" sz="2800" dirty="0" smtClean="0">
                <a:latin typeface="Aharoni" pitchFamily="2" charset="-79"/>
                <a:cs typeface="Aharoni" pitchFamily="2" charset="-79"/>
              </a:rPr>
              <a:t>the laws of nature </a:t>
            </a:r>
          </a:p>
          <a:p>
            <a:r>
              <a:rPr lang="en-US" sz="2800" dirty="0" smtClean="0">
                <a:latin typeface="Aharoni" pitchFamily="2" charset="-79"/>
                <a:cs typeface="Aharoni" pitchFamily="2" charset="-79"/>
              </a:rPr>
              <a:t>and is not limited to</a:t>
            </a:r>
          </a:p>
          <a:p>
            <a:r>
              <a:rPr lang="en-US" sz="2800" dirty="0" smtClean="0">
                <a:latin typeface="Aharoni" pitchFamily="2" charset="-79"/>
                <a:cs typeface="Aharoni" pitchFamily="2" charset="-79"/>
              </a:rPr>
              <a:t>nature and its laws.</a:t>
            </a:r>
          </a:p>
        </p:txBody>
      </p:sp>
      <p:sp>
        <p:nvSpPr>
          <p:cNvPr id="4" name="TextBox 3"/>
          <p:cNvSpPr txBox="1"/>
          <p:nvPr/>
        </p:nvSpPr>
        <p:spPr>
          <a:xfrm>
            <a:off x="5334000" y="2743200"/>
            <a:ext cx="3581400" cy="4462760"/>
          </a:xfrm>
          <a:prstGeom prst="rect">
            <a:avLst/>
          </a:prstGeom>
          <a:noFill/>
        </p:spPr>
        <p:txBody>
          <a:bodyPr wrap="square" rtlCol="0">
            <a:spAutoFit/>
          </a:bodyPr>
          <a:lstStyle/>
          <a:p>
            <a:r>
              <a:rPr lang="en-US" sz="3600" dirty="0" smtClean="0">
                <a:latin typeface="Aharoni" pitchFamily="2" charset="-79"/>
                <a:cs typeface="Aharoni" pitchFamily="2" charset="-79"/>
              </a:rPr>
              <a:t>Natural</a:t>
            </a:r>
          </a:p>
          <a:p>
            <a:endParaRPr lang="en-US" sz="3600" dirty="0" smtClean="0">
              <a:latin typeface="Aharoni" pitchFamily="2" charset="-79"/>
              <a:cs typeface="Aharoni" pitchFamily="2" charset="-79"/>
            </a:endParaRPr>
          </a:p>
          <a:p>
            <a:r>
              <a:rPr lang="en-US" sz="2800" dirty="0" smtClean="0">
                <a:latin typeface="Aharoni" pitchFamily="2" charset="-79"/>
                <a:cs typeface="Aharoni" pitchFamily="2" charset="-79"/>
              </a:rPr>
              <a:t>Existing in or caused by nature; not made by humans or anything that is supernatural.</a:t>
            </a:r>
          </a:p>
          <a:p>
            <a:endParaRPr lang="en-US" sz="3600" dirty="0" smtClean="0">
              <a:latin typeface="Aharoni" pitchFamily="2" charset="-79"/>
              <a:cs typeface="Aharoni" pitchFamily="2" charset="-79"/>
            </a:endParaRPr>
          </a:p>
          <a:p>
            <a:endParaRPr lang="en-US" sz="3600" dirty="0">
              <a:latin typeface="Aharoni" pitchFamily="2" charset="-79"/>
              <a:cs typeface="Aharoni" pitchFamily="2" charset="-79"/>
            </a:endParaRPr>
          </a:p>
        </p:txBody>
      </p:sp>
      <p:pic>
        <p:nvPicPr>
          <p:cNvPr id="100354" name="Picture 2" descr="Earth globe in hand"/>
          <p:cNvPicPr>
            <a:picLocks noChangeAspect="1" noChangeArrowheads="1"/>
          </p:cNvPicPr>
          <p:nvPr/>
        </p:nvPicPr>
        <p:blipFill>
          <a:blip r:embed="rId3"/>
          <a:srcRect/>
          <a:stretch>
            <a:fillRect/>
          </a:stretch>
        </p:blipFill>
        <p:spPr bwMode="auto">
          <a:xfrm>
            <a:off x="457200" y="304800"/>
            <a:ext cx="3352800" cy="2409825"/>
          </a:xfrm>
          <a:prstGeom prst="rect">
            <a:avLst/>
          </a:prstGeom>
          <a:noFill/>
        </p:spPr>
      </p:pic>
      <p:pic>
        <p:nvPicPr>
          <p:cNvPr id="100358" name="Picture 6" descr="Eco Earth icon vector image"/>
          <p:cNvPicPr>
            <a:picLocks noChangeAspect="1" noChangeArrowheads="1"/>
          </p:cNvPicPr>
          <p:nvPr/>
        </p:nvPicPr>
        <p:blipFill>
          <a:blip r:embed="rId4"/>
          <a:srcRect/>
          <a:stretch>
            <a:fillRect/>
          </a:stretch>
        </p:blipFill>
        <p:spPr bwMode="auto">
          <a:xfrm>
            <a:off x="4343400" y="0"/>
            <a:ext cx="4305300" cy="2895600"/>
          </a:xfrm>
          <a:prstGeom prst="rect">
            <a:avLst/>
          </a:prstGeom>
          <a:noFill/>
        </p:spPr>
      </p:pic>
    </p:spTree>
  </p:cSld>
  <p:clrMapOvr>
    <a:masterClrMapping/>
  </p:clrMapOvr>
  <p:transition spd="slow">
    <p:comb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838200"/>
            <a:ext cx="6400800" cy="4708981"/>
          </a:xfrm>
          <a:prstGeom prst="rect">
            <a:avLst/>
          </a:prstGeom>
          <a:noFill/>
        </p:spPr>
        <p:txBody>
          <a:bodyPr wrap="square" rtlCol="0">
            <a:spAutoFit/>
          </a:bodyPr>
          <a:lstStyle/>
          <a:p>
            <a:pPr algn="ctr"/>
            <a:r>
              <a:rPr lang="en-US" sz="6000" dirty="0" smtClean="0">
                <a:latin typeface="Arial Black" pitchFamily="34" charset="0"/>
              </a:rPr>
              <a:t>Is there data to support what the Bible says about the Flood?</a:t>
            </a:r>
            <a:endParaRPr lang="en-US" sz="6000" dirty="0">
              <a:latin typeface="Arial Black"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769" name="Object 1"/>
          <p:cNvGraphicFramePr>
            <a:graphicFrameLocks noChangeAspect="1"/>
          </p:cNvGraphicFramePr>
          <p:nvPr/>
        </p:nvGraphicFramePr>
        <p:xfrm>
          <a:off x="-152400" y="0"/>
          <a:ext cx="9448800" cy="6858000"/>
        </p:xfrm>
        <a:graphic>
          <a:graphicData uri="http://schemas.openxmlformats.org/presentationml/2006/ole">
            <p:oleObj spid="_x0000_s106498" name="Slide" r:id="rId3" imgW="4569620" imgH="3426290" progId="PowerPoint.Slide.12">
              <p:embed/>
            </p:oleObj>
          </a:graphicData>
        </a:graphic>
      </p:graphicFrame>
      <p:sp>
        <p:nvSpPr>
          <p:cNvPr id="5" name="Rectangle 4"/>
          <p:cNvSpPr/>
          <p:nvPr/>
        </p:nvSpPr>
        <p:spPr>
          <a:xfrm>
            <a:off x="-152400" y="0"/>
            <a:ext cx="4495800" cy="68580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1" name="Picture 3" descr="Mountain drawing image"/>
          <p:cNvPicPr>
            <a:picLocks noChangeAspect="1" noChangeArrowheads="1"/>
          </p:cNvPicPr>
          <p:nvPr/>
        </p:nvPicPr>
        <p:blipFill>
          <a:blip r:embed="rId5"/>
          <a:srcRect/>
          <a:stretch>
            <a:fillRect/>
          </a:stretch>
        </p:blipFill>
        <p:spPr bwMode="auto">
          <a:xfrm>
            <a:off x="-228600" y="0"/>
            <a:ext cx="4724400" cy="6858000"/>
          </a:xfrm>
          <a:prstGeom prst="rect">
            <a:avLst/>
          </a:prstGeom>
          <a:noFill/>
        </p:spPr>
      </p:pic>
      <p:pic>
        <p:nvPicPr>
          <p:cNvPr id="32773" name="Picture 5" descr="Sea shells vector illustration"/>
          <p:cNvPicPr>
            <a:picLocks noChangeAspect="1" noChangeArrowheads="1"/>
          </p:cNvPicPr>
          <p:nvPr/>
        </p:nvPicPr>
        <p:blipFill>
          <a:blip r:embed="rId6" cstate="print"/>
          <a:srcRect/>
          <a:stretch>
            <a:fillRect/>
          </a:stretch>
        </p:blipFill>
        <p:spPr bwMode="auto">
          <a:xfrm rot="19559008">
            <a:off x="1447800" y="1066800"/>
            <a:ext cx="1219200" cy="6858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Image result for nps"/>
          <p:cNvPicPr>
            <a:picLocks noChangeAspect="1" noChangeArrowheads="1"/>
          </p:cNvPicPr>
          <p:nvPr/>
        </p:nvPicPr>
        <p:blipFill>
          <a:blip r:embed="rId2">
            <a:lum contrast="10000"/>
          </a:blip>
          <a:srcRect/>
          <a:stretch>
            <a:fillRect/>
          </a:stretch>
        </p:blipFill>
        <p:spPr bwMode="auto">
          <a:xfrm>
            <a:off x="0" y="0"/>
            <a:ext cx="9296400" cy="6857999"/>
          </a:xfrm>
          <a:prstGeom prst="rect">
            <a:avLst/>
          </a:prstGeom>
          <a:noFill/>
        </p:spPr>
      </p:pic>
      <p:sp>
        <p:nvSpPr>
          <p:cNvPr id="3" name="TextBox 2"/>
          <p:cNvSpPr txBox="1"/>
          <p:nvPr/>
        </p:nvSpPr>
        <p:spPr>
          <a:xfrm>
            <a:off x="304800" y="6248400"/>
            <a:ext cx="3429000" cy="369332"/>
          </a:xfrm>
          <a:prstGeom prst="rect">
            <a:avLst/>
          </a:prstGeom>
          <a:solidFill>
            <a:schemeClr val="bg1"/>
          </a:solidFill>
        </p:spPr>
        <p:txBody>
          <a:bodyPr wrap="square" rtlCol="0">
            <a:spAutoFit/>
          </a:bodyPr>
          <a:lstStyle/>
          <a:p>
            <a:pPr algn="ctr"/>
            <a:r>
              <a:rPr lang="en-US" dirty="0" smtClean="0">
                <a:latin typeface="Arial Rounded MT Bold" pitchFamily="34" charset="0"/>
              </a:rPr>
              <a:t>Credit: NPS</a:t>
            </a:r>
            <a:endParaRPr lang="en-US" dirty="0">
              <a:latin typeface="Arial Rounded MT Bold"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4275" name="Object 3"/>
          <p:cNvGraphicFramePr>
            <a:graphicFrameLocks noChangeAspect="1"/>
          </p:cNvGraphicFramePr>
          <p:nvPr/>
        </p:nvGraphicFramePr>
        <p:xfrm>
          <a:off x="0" y="152400"/>
          <a:ext cx="9143999" cy="6705600"/>
        </p:xfrm>
        <a:graphic>
          <a:graphicData uri="http://schemas.openxmlformats.org/presentationml/2006/ole">
            <p:oleObj spid="_x0000_s54275" name="Document" r:id="rId4" imgW="9308071" imgH="7222843" progId="Word.Document.12">
              <p:embed/>
            </p:oleObj>
          </a:graphicData>
        </a:graphic>
      </p:graphicFrame>
    </p:spTree>
  </p:cSld>
  <p:clrMapOvr>
    <a:masterClrMapping/>
  </p:clrMapOvr>
  <p:transition spd="slow">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 How Fossils Are Dated.jpg"/>
          <p:cNvPicPr>
            <a:picLocks noChangeAspect="1"/>
          </p:cNvPicPr>
          <p:nvPr/>
        </p:nvPicPr>
        <p:blipFill>
          <a:blip r:embed="rId2" cstate="print">
            <a:lum bright="11000"/>
          </a:blip>
          <a:stretch>
            <a:fillRect/>
          </a:stretch>
        </p:blipFill>
        <p:spPr>
          <a:xfrm>
            <a:off x="0" y="0"/>
            <a:ext cx="9372600" cy="6858000"/>
          </a:xfrm>
          <a:prstGeom prst="rect">
            <a:avLst/>
          </a:prstGeom>
        </p:spPr>
      </p:pic>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1828800" y="762000"/>
          <a:ext cx="5486400" cy="5181600"/>
        </p:xfrm>
        <a:graphic>
          <a:graphicData uri="http://schemas.openxmlformats.org/presentationml/2006/ole">
            <p:oleObj spid="_x0000_s34818" name="Acrobat Document" r:id="rId4" imgW="4229002" imgH="4200207" progId="AcroExch.Document.DC">
              <p:embed/>
            </p:oleObj>
          </a:graphicData>
        </a:graphic>
      </p:graphicFrame>
    </p:spTree>
  </p:cSld>
  <p:clrMapOvr>
    <a:masterClrMapping/>
  </p:clrMapOvr>
  <p:transition spd="slow">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762000"/>
            <a:ext cx="6019800" cy="5632311"/>
          </a:xfrm>
          <a:prstGeom prst="rect">
            <a:avLst/>
          </a:prstGeom>
          <a:noFill/>
        </p:spPr>
        <p:txBody>
          <a:bodyPr wrap="square" rtlCol="0">
            <a:spAutoFit/>
          </a:bodyPr>
          <a:lstStyle/>
          <a:p>
            <a:pPr algn="ctr"/>
            <a:r>
              <a:rPr lang="en-US" sz="6000" dirty="0" smtClean="0">
                <a:latin typeface="Aharoni" pitchFamily="2" charset="-79"/>
                <a:cs typeface="Aharoni" pitchFamily="2" charset="-79"/>
              </a:rPr>
              <a:t>Are there facts </a:t>
            </a:r>
          </a:p>
          <a:p>
            <a:pPr algn="ctr"/>
            <a:r>
              <a:rPr lang="en-US" sz="6000" dirty="0" smtClean="0">
                <a:latin typeface="Aharoni" pitchFamily="2" charset="-79"/>
                <a:cs typeface="Aharoni" pitchFamily="2" charset="-79"/>
              </a:rPr>
              <a:t>that contradict</a:t>
            </a:r>
          </a:p>
          <a:p>
            <a:pPr algn="ctr"/>
            <a:r>
              <a:rPr lang="en-US" sz="6000" dirty="0" smtClean="0">
                <a:latin typeface="Aharoni" pitchFamily="2" charset="-79"/>
                <a:cs typeface="Aharoni" pitchFamily="2" charset="-79"/>
              </a:rPr>
              <a:t>what the evolutionists believe and teach?</a:t>
            </a:r>
            <a:endParaRPr lang="en-US" sz="6000" dirty="0">
              <a:latin typeface="Aharoni" pitchFamily="2" charset="-79"/>
              <a:cs typeface="Aharoni" pitchFamily="2" charset="-79"/>
            </a:endParaRPr>
          </a:p>
        </p:txBody>
      </p:sp>
    </p:spTree>
  </p:cSld>
  <p:clrMapOvr>
    <a:masterClrMapping/>
  </p:clrMapOvr>
  <p:transition spd="slow">
    <p:pull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4275" name="Object 3"/>
          <p:cNvGraphicFramePr>
            <a:graphicFrameLocks noChangeAspect="1"/>
          </p:cNvGraphicFramePr>
          <p:nvPr/>
        </p:nvGraphicFramePr>
        <p:xfrm>
          <a:off x="0" y="152400"/>
          <a:ext cx="9143999" cy="6705600"/>
        </p:xfrm>
        <a:graphic>
          <a:graphicData uri="http://schemas.openxmlformats.org/presentationml/2006/ole">
            <p:oleObj spid="_x0000_s98306" name="Document" r:id="rId4" imgW="9308071" imgH="7222843" progId="Word.Document.12">
              <p:embed/>
            </p:oleObj>
          </a:graphicData>
        </a:graphic>
      </p:graphicFrame>
    </p:spTree>
  </p:cSld>
  <p:clrMapOvr>
    <a:masterClrMapping/>
  </p:clrMapOvr>
  <p:transition spd="slow">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0" name="Object 2"/>
          <p:cNvGraphicFramePr>
            <a:graphicFrameLocks noChangeAspect="1"/>
          </p:cNvGraphicFramePr>
          <p:nvPr/>
        </p:nvGraphicFramePr>
        <p:xfrm>
          <a:off x="0" y="0"/>
          <a:ext cx="9144000" cy="6858000"/>
        </p:xfrm>
        <a:graphic>
          <a:graphicData uri="http://schemas.openxmlformats.org/presentationml/2006/ole">
            <p:oleObj spid="_x0000_s99330" name="Document" r:id="rId4" imgW="11117214" imgH="9309138" progId="Word.Document.12">
              <p:embed/>
            </p:oleObj>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0356" name="Object 4"/>
          <p:cNvGraphicFramePr>
            <a:graphicFrameLocks noChangeAspect="1"/>
          </p:cNvGraphicFramePr>
          <p:nvPr/>
        </p:nvGraphicFramePr>
        <p:xfrm>
          <a:off x="0" y="0"/>
          <a:ext cx="6096000" cy="7086600"/>
        </p:xfrm>
        <a:graphic>
          <a:graphicData uri="http://schemas.openxmlformats.org/presentationml/2006/ole">
            <p:oleObj spid="_x0000_s100356" name="Document" r:id="rId3" imgW="9308071" imgH="7222843" progId="Word.Document.12">
              <p:embed/>
            </p:oleObj>
          </a:graphicData>
        </a:graphic>
      </p:graphicFrame>
      <p:sp>
        <p:nvSpPr>
          <p:cNvPr id="10035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359"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0361" name="WordArt 9" descr="Other Contradictions"/>
          <p:cNvSpPr>
            <a:spLocks noChangeArrowheads="1" noChangeShapeType="1" noTextEdit="1"/>
          </p:cNvSpPr>
          <p:nvPr/>
        </p:nvSpPr>
        <p:spPr bwMode="auto">
          <a:xfrm>
            <a:off x="5848350" y="0"/>
            <a:ext cx="3295650" cy="304800"/>
          </a:xfrm>
          <a:prstGeom prst="rect">
            <a:avLst/>
          </a:prstGeom>
        </p:spPr>
        <p:txBody>
          <a:bodyPr wrap="none" fromWordArt="1">
            <a:prstTxWarp prst="textWave1">
              <a:avLst>
                <a:gd name="adj1" fmla="val 13005"/>
                <a:gd name="adj2" fmla="val 0"/>
              </a:avLst>
            </a:prstTxWarp>
          </a:bodyPr>
          <a:lstStyle/>
          <a:p>
            <a:pPr algn="ctr" rtl="0"/>
            <a:r>
              <a:rPr lang="en-US" sz="3600" kern="10" spc="0" dirty="0" smtClean="0">
                <a:ln w="9525">
                  <a:noFill/>
                  <a:round/>
                  <a:headEnd/>
                  <a:tailEnd/>
                </a:ln>
                <a:gradFill rotWithShape="0">
                  <a:gsLst>
                    <a:gs pos="0">
                      <a:srgbClr val="002060"/>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Other Contradictions</a:t>
            </a:r>
            <a:endParaRPr lang="en-US" sz="3600" kern="10" spc="0" dirty="0">
              <a:ln w="9525">
                <a:noFill/>
                <a:round/>
                <a:headEnd/>
                <a:tailEnd/>
              </a:ln>
              <a:gradFill rotWithShape="0">
                <a:gsLst>
                  <a:gs pos="0">
                    <a:srgbClr val="002060"/>
                  </a:gs>
                  <a:gs pos="100000">
                    <a:srgbClr val="009999"/>
                  </a:gs>
                </a:gsLst>
                <a:lin ang="5400000" scaled="1"/>
              </a:gradFill>
              <a:effectLst>
                <a:outerShdw dist="53882" dir="2700000" algn="ctr" rotWithShape="0">
                  <a:srgbClr val="C0C0C0">
                    <a:alpha val="80000"/>
                  </a:srgbClr>
                </a:outerShdw>
              </a:effectLst>
              <a:latin typeface="Times New Roman"/>
              <a:cs typeface="Times New Roman"/>
            </a:endParaRPr>
          </a:p>
        </p:txBody>
      </p:sp>
      <p:pic>
        <p:nvPicPr>
          <p:cNvPr id="10" name="Picture 9" descr="https://upload.wikimedia.org/wikipedia/en/1/10/London_Hammer.jpg"/>
          <p:cNvPicPr/>
          <p:nvPr/>
        </p:nvPicPr>
        <p:blipFill>
          <a:blip r:embed="rId4"/>
          <a:srcRect/>
          <a:stretch>
            <a:fillRect/>
          </a:stretch>
        </p:blipFill>
        <p:spPr bwMode="auto">
          <a:xfrm>
            <a:off x="6096001" y="457201"/>
            <a:ext cx="1219200" cy="1219200"/>
          </a:xfrm>
          <a:prstGeom prst="rect">
            <a:avLst/>
          </a:prstGeom>
          <a:noFill/>
          <a:ln w="9525">
            <a:noFill/>
            <a:miter lim="800000"/>
            <a:headEnd/>
            <a:tailEnd/>
          </a:ln>
        </p:spPr>
      </p:pic>
      <p:sp>
        <p:nvSpPr>
          <p:cNvPr id="100362" name="Text Box 10"/>
          <p:cNvSpPr txBox="1">
            <a:spLocks noChangeArrowheads="1"/>
          </p:cNvSpPr>
          <p:nvPr/>
        </p:nvSpPr>
        <p:spPr bwMode="auto">
          <a:xfrm>
            <a:off x="7315200" y="457201"/>
            <a:ext cx="1828800" cy="152399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cs typeface="Arial" pitchFamily="34" charset="0"/>
              </a:rPr>
              <a:t>Iron hammer found in 100 million year old rock layer, 98 million years before humans were supposed to have evolved.  By Source (WP:NFCC#4), Fair use, https://en.wikipedia.org/w/index.php?curid=41582407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Picture 12" descr="Related image"/>
          <p:cNvPicPr/>
          <p:nvPr/>
        </p:nvPicPr>
        <p:blipFill>
          <a:blip r:embed="rId5" cstate="print"/>
          <a:srcRect/>
          <a:stretch>
            <a:fillRect/>
          </a:stretch>
        </p:blipFill>
        <p:spPr bwMode="auto">
          <a:xfrm>
            <a:off x="6096000" y="1905001"/>
            <a:ext cx="1447800" cy="838200"/>
          </a:xfrm>
          <a:prstGeom prst="rect">
            <a:avLst/>
          </a:prstGeom>
          <a:noFill/>
          <a:ln w="9525">
            <a:noFill/>
            <a:miter lim="800000"/>
            <a:headEnd/>
            <a:tailEnd/>
          </a:ln>
        </p:spPr>
      </p:pic>
      <p:sp>
        <p:nvSpPr>
          <p:cNvPr id="100364" name="Text Box 12"/>
          <p:cNvSpPr txBox="1">
            <a:spLocks noChangeArrowheads="1"/>
          </p:cNvSpPr>
          <p:nvPr/>
        </p:nvSpPr>
        <p:spPr bwMode="auto">
          <a:xfrm>
            <a:off x="7086600" y="1905000"/>
            <a:ext cx="2057400" cy="12954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Blood found in T-Rex femur by Dr. Mary in 2005. According to evolution, T-Rexes went extinct 70 million years ago, but the blood cells were still viable and liquid and had not disintegrated over time as they should have.</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5" name="Picture 14" descr="Image result for Creation Evidence Museum Paluxy River Tracks"/>
          <p:cNvPicPr/>
          <p:nvPr/>
        </p:nvPicPr>
        <p:blipFill>
          <a:blip r:embed="rId6"/>
          <a:srcRect/>
          <a:stretch>
            <a:fillRect/>
          </a:stretch>
        </p:blipFill>
        <p:spPr bwMode="auto">
          <a:xfrm>
            <a:off x="5943600" y="3124200"/>
            <a:ext cx="1607731" cy="1594883"/>
          </a:xfrm>
          <a:prstGeom prst="rect">
            <a:avLst/>
          </a:prstGeom>
          <a:noFill/>
          <a:ln w="9525">
            <a:noFill/>
            <a:miter lim="800000"/>
            <a:headEnd/>
            <a:tailEnd/>
          </a:ln>
        </p:spPr>
      </p:pic>
      <p:sp>
        <p:nvSpPr>
          <p:cNvPr id="100365" name="Text Box 13"/>
          <p:cNvSpPr txBox="1">
            <a:spLocks noChangeArrowheads="1"/>
          </p:cNvSpPr>
          <p:nvPr/>
        </p:nvSpPr>
        <p:spPr bwMode="auto">
          <a:xfrm>
            <a:off x="7239000" y="3352800"/>
            <a:ext cx="1905000" cy="12763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Human footprints found along side dinosaur tracks in the Paluxy River in Glen Rose, Texas. Dinosaurs supposedly went extinct over 60 million years before man evolved.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7" name="Picture 16" descr="Vector drawing of knee diagram"/>
          <p:cNvPicPr/>
          <p:nvPr/>
        </p:nvPicPr>
        <p:blipFill>
          <a:blip r:embed="rId7"/>
          <a:srcRect/>
          <a:stretch>
            <a:fillRect/>
          </a:stretch>
        </p:blipFill>
        <p:spPr bwMode="auto">
          <a:xfrm>
            <a:off x="5791200" y="4800600"/>
            <a:ext cx="1554568" cy="2296633"/>
          </a:xfrm>
          <a:prstGeom prst="rect">
            <a:avLst/>
          </a:prstGeom>
          <a:noFill/>
          <a:ln w="9525">
            <a:noFill/>
            <a:miter lim="800000"/>
            <a:headEnd/>
            <a:tailEnd/>
          </a:ln>
        </p:spPr>
      </p:pic>
      <p:sp>
        <p:nvSpPr>
          <p:cNvPr id="100366" name="Text Box 14"/>
          <p:cNvSpPr txBox="1">
            <a:spLocks noChangeArrowheads="1"/>
          </p:cNvSpPr>
          <p:nvPr/>
        </p:nvSpPr>
        <p:spPr bwMode="auto">
          <a:xfrm>
            <a:off x="7464425" y="4724400"/>
            <a:ext cx="1679575" cy="18605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cs typeface="Arial" pitchFamily="34" charset="0"/>
              </a:rPr>
              <a:t>Human femur found in Shenandoah region of Pennsylvania by Ed Conrad in rock layer designated to be 307 million years old, over 250 million years before man was supposed to have evolved.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Left Arrow 18"/>
          <p:cNvSpPr/>
          <p:nvPr/>
        </p:nvSpPr>
        <p:spPr>
          <a:xfrm rot="21051011">
            <a:off x="1247182" y="1835789"/>
            <a:ext cx="4897038" cy="21462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rot="166565">
            <a:off x="1671642" y="2155465"/>
            <a:ext cx="4671347" cy="163101"/>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rot="829454">
            <a:off x="912118" y="3108020"/>
            <a:ext cx="5211256" cy="23518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rot="624187">
            <a:off x="1401845" y="5558448"/>
            <a:ext cx="5363484" cy="235187"/>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Vintage Sumo wrestlers"/>
          <p:cNvPicPr>
            <a:picLocks noChangeAspect="1" noChangeArrowheads="1"/>
          </p:cNvPicPr>
          <p:nvPr/>
        </p:nvPicPr>
        <p:blipFill>
          <a:blip r:embed="rId2">
            <a:lum contrast="40000"/>
          </a:blip>
          <a:srcRect/>
          <a:stretch>
            <a:fillRect/>
          </a:stretch>
        </p:blipFill>
        <p:spPr bwMode="auto">
          <a:xfrm>
            <a:off x="1295400" y="914400"/>
            <a:ext cx="6400800" cy="48768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ngerprints"/>
          <p:cNvPicPr>
            <a:picLocks noChangeAspect="1" noChangeArrowheads="1"/>
          </p:cNvPicPr>
          <p:nvPr/>
        </p:nvPicPr>
        <p:blipFill>
          <a:blip r:embed="rId3"/>
          <a:srcRect/>
          <a:stretch>
            <a:fillRect/>
          </a:stretch>
        </p:blipFill>
        <p:spPr bwMode="auto">
          <a:xfrm rot="1282310">
            <a:off x="1981200" y="1066800"/>
            <a:ext cx="4762500" cy="4762500"/>
          </a:xfrm>
          <a:prstGeom prst="rect">
            <a:avLst/>
          </a:prstGeom>
          <a:noFill/>
        </p:spPr>
      </p:pic>
    </p:spTree>
  </p:cSld>
  <p:clrMapOvr>
    <a:masterClrMapping/>
  </p:clrMapOvr>
  <p:transition spd="slow">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2"/>
          <p:cNvSpPr>
            <a:spLocks noChangeArrowheads="1" noChangeShapeType="1" noTextEdit="1"/>
          </p:cNvSpPr>
          <p:nvPr/>
        </p:nvSpPr>
        <p:spPr bwMode="auto">
          <a:xfrm>
            <a:off x="762000" y="762000"/>
            <a:ext cx="7696200" cy="1828800"/>
          </a:xfrm>
          <a:prstGeom prst="rect">
            <a:avLst/>
          </a:prstGeom>
        </p:spPr>
        <p:txBody>
          <a:bodyPr wrap="none" fromWordArt="1">
            <a:prstTxWarp prst="textWave4">
              <a:avLst>
                <a:gd name="adj1" fmla="val 6500"/>
                <a:gd name="adj2" fmla="val -173"/>
              </a:avLst>
            </a:prstTxWarp>
            <a:scene3d>
              <a:camera prst="legacyObliqueTopRight"/>
              <a:lightRig rig="legacyFlat3" dir="b"/>
            </a:scene3d>
            <a:sp3d extrusionH="430200" prstMaterial="legacyMatte">
              <a:extrusionClr>
                <a:srgbClr val="95B3D7"/>
              </a:extrusionClr>
            </a:sp3d>
          </a:bodyPr>
          <a:lstStyle/>
          <a:p>
            <a:pPr algn="ctr" rtl="0"/>
            <a:r>
              <a:rPr lang="en-US" sz="4800" kern="10" spc="0" dirty="0" smtClean="0">
                <a:ln w="9525">
                  <a:round/>
                  <a:headEnd/>
                  <a:tailEnd/>
                </a:ln>
                <a:solidFill>
                  <a:srgbClr val="000000"/>
                </a:solidFill>
                <a:effectLst/>
                <a:latin typeface="Impact"/>
              </a:rPr>
              <a:t>Names in the Bible</a:t>
            </a:r>
            <a:endParaRPr lang="en-US" sz="4800" kern="10" spc="0" dirty="0">
              <a:ln w="9525">
                <a:round/>
                <a:headEnd/>
                <a:tailEnd/>
              </a:ln>
              <a:solidFill>
                <a:srgbClr val="000000"/>
              </a:solidFill>
              <a:effectLst/>
              <a:latin typeface="Impact"/>
            </a:endParaRPr>
          </a:p>
        </p:txBody>
      </p:sp>
      <p:sp>
        <p:nvSpPr>
          <p:cNvPr id="9" name="TextBox 8"/>
          <p:cNvSpPr txBox="1"/>
          <p:nvPr/>
        </p:nvSpPr>
        <p:spPr>
          <a:xfrm>
            <a:off x="1905000" y="3124200"/>
            <a:ext cx="5943600" cy="584775"/>
          </a:xfrm>
          <a:prstGeom prst="rect">
            <a:avLst/>
          </a:prstGeom>
          <a:noFill/>
        </p:spPr>
        <p:txBody>
          <a:bodyPr wrap="square" rtlCol="0">
            <a:spAutoFit/>
          </a:bodyPr>
          <a:lstStyle/>
          <a:p>
            <a:r>
              <a:rPr lang="en-US" sz="3200" b="1" dirty="0" smtClean="0">
                <a:solidFill>
                  <a:schemeClr val="tx2">
                    <a:lumMod val="50000"/>
                  </a:schemeClr>
                </a:solidFill>
                <a:latin typeface="Arial Black" pitchFamily="34" charset="0"/>
                <a:cs typeface="Aharoni" pitchFamily="2" charset="-79"/>
              </a:rPr>
              <a:t>Isaac</a:t>
            </a:r>
            <a:r>
              <a:rPr lang="en-US" sz="3200" dirty="0" smtClean="0">
                <a:solidFill>
                  <a:schemeClr val="tx2">
                    <a:lumMod val="50000"/>
                  </a:schemeClr>
                </a:solidFill>
                <a:latin typeface="Arial Black" pitchFamily="34" charset="0"/>
              </a:rPr>
              <a:t> means “laughter”</a:t>
            </a:r>
            <a:endParaRPr lang="en-US" sz="3200" dirty="0">
              <a:solidFill>
                <a:schemeClr val="tx2">
                  <a:lumMod val="50000"/>
                </a:schemeClr>
              </a:solidFill>
              <a:latin typeface="Arial Black" pitchFamily="34" charset="0"/>
            </a:endParaRPr>
          </a:p>
        </p:txBody>
      </p:sp>
      <p:sp>
        <p:nvSpPr>
          <p:cNvPr id="11" name="TextBox 10"/>
          <p:cNvSpPr txBox="1"/>
          <p:nvPr/>
        </p:nvSpPr>
        <p:spPr>
          <a:xfrm>
            <a:off x="914400" y="4038600"/>
            <a:ext cx="7772400" cy="523220"/>
          </a:xfrm>
          <a:prstGeom prst="rect">
            <a:avLst/>
          </a:prstGeom>
          <a:noFill/>
        </p:spPr>
        <p:txBody>
          <a:bodyPr wrap="square" rtlCol="0">
            <a:spAutoFit/>
          </a:bodyPr>
          <a:lstStyle/>
          <a:p>
            <a:r>
              <a:rPr lang="en-US" sz="2800" dirty="0" smtClean="0">
                <a:latin typeface="Arial Black" pitchFamily="34" charset="0"/>
              </a:rPr>
              <a:t>Moses means “drawn from the water”</a:t>
            </a:r>
            <a:endParaRPr lang="en-US" sz="2800" dirty="0">
              <a:latin typeface="Arial Black" pitchFamily="34" charset="0"/>
            </a:endParaRPr>
          </a:p>
        </p:txBody>
      </p:sp>
      <p:sp>
        <p:nvSpPr>
          <p:cNvPr id="12" name="TextBox 11"/>
          <p:cNvSpPr txBox="1"/>
          <p:nvPr/>
        </p:nvSpPr>
        <p:spPr>
          <a:xfrm>
            <a:off x="1524000" y="4953000"/>
            <a:ext cx="6400800" cy="523220"/>
          </a:xfrm>
          <a:prstGeom prst="rect">
            <a:avLst/>
          </a:prstGeom>
          <a:noFill/>
        </p:spPr>
        <p:txBody>
          <a:bodyPr wrap="square" rtlCol="0">
            <a:spAutoFit/>
          </a:bodyPr>
          <a:lstStyle/>
          <a:p>
            <a:r>
              <a:rPr lang="en-US" sz="2800" dirty="0" smtClean="0">
                <a:solidFill>
                  <a:srgbClr val="002060"/>
                </a:solidFill>
                <a:latin typeface="Arial Black" pitchFamily="34" charset="0"/>
              </a:rPr>
              <a:t>Jesus means “Jehovah saves”</a:t>
            </a:r>
            <a:endParaRPr lang="en-US" sz="2800" dirty="0">
              <a:solidFill>
                <a:srgbClr val="002060"/>
              </a:solidFill>
              <a:latin typeface="Arial Black" pitchFamily="34" charset="0"/>
            </a:endParaRPr>
          </a:p>
        </p:txBody>
      </p:sp>
    </p:spTree>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057400"/>
            <a:ext cx="7097584" cy="2308324"/>
          </a:xfrm>
          <a:prstGeom prst="rect">
            <a:avLst/>
          </a:prstGeom>
          <a:noFill/>
        </p:spPr>
        <p:txBody>
          <a:bodyPr wrap="none" lIns="91440" tIns="45720" rIns="91440" bIns="45720">
            <a:spAutoFit/>
          </a:bodyPr>
          <a:lstStyle/>
          <a:p>
            <a:pPr algn="ctr"/>
            <a:r>
              <a:rPr lang="en-US" sz="7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Jesus means </a:t>
            </a:r>
          </a:p>
          <a:p>
            <a:pPr algn="ctr"/>
            <a:r>
              <a:rPr lang="en-US" sz="7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“Jehovah Saves”</a:t>
            </a:r>
            <a:endParaRPr lang="en-US" sz="7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001000" cy="5632311"/>
          </a:xfrm>
          <a:prstGeom prst="rect">
            <a:avLst/>
          </a:prstGeom>
          <a:noFill/>
        </p:spPr>
        <p:txBody>
          <a:bodyPr wrap="square" rtlCol="0">
            <a:spAutoFit/>
          </a:bodyPr>
          <a:lstStyle/>
          <a:p>
            <a:pPr algn="ctr"/>
            <a:r>
              <a:rPr lang="en-US" sz="3600" dirty="0" smtClean="0">
                <a:latin typeface="Arial Black" pitchFamily="34" charset="0"/>
              </a:rPr>
              <a:t>The name “Noah” means something too.</a:t>
            </a:r>
          </a:p>
          <a:p>
            <a:pPr algn="ctr"/>
            <a:endParaRPr lang="en-US" sz="3600" dirty="0">
              <a:latin typeface="Arial Black" pitchFamily="34" charset="0"/>
            </a:endParaRPr>
          </a:p>
          <a:p>
            <a:pPr algn="ctr"/>
            <a:r>
              <a:rPr lang="en-US" sz="3600" dirty="0" smtClean="0">
                <a:latin typeface="Arial Black" pitchFamily="34" charset="0"/>
              </a:rPr>
              <a:t>Can anyone guess what the name Noah means?</a:t>
            </a:r>
          </a:p>
          <a:p>
            <a:pPr algn="ctr"/>
            <a:endParaRPr lang="en-US" sz="3600" dirty="0">
              <a:latin typeface="Arial Black" pitchFamily="34" charset="0"/>
            </a:endParaRPr>
          </a:p>
          <a:p>
            <a:pPr algn="ctr"/>
            <a:r>
              <a:rPr lang="en-US" sz="3600" dirty="0" smtClean="0">
                <a:latin typeface="Arial Black" pitchFamily="34" charset="0"/>
              </a:rPr>
              <a:t>Remember, it’s a clue to what was happening to the earth at that time as a result of all of the sin and evil.</a:t>
            </a:r>
            <a:endParaRPr lang="en-US" sz="3600" dirty="0">
              <a:latin typeface="Arial Black" pitchFamily="34" charset="0"/>
            </a:endParaRPr>
          </a:p>
        </p:txBody>
      </p:sp>
    </p:spTree>
  </p:cSld>
  <p:clrMapOvr>
    <a:masterClrMapping/>
  </p:clrMapOvr>
  <p:transition spd="slow">
    <p:spli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31243</TotalTime>
  <Words>741</Words>
  <Application>Microsoft Office PowerPoint</Application>
  <PresentationFormat>On-screen Show (4:3)</PresentationFormat>
  <Paragraphs>109</Paragraphs>
  <Slides>43</Slides>
  <Notes>12</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43</vt:i4>
      </vt:variant>
    </vt:vector>
  </HeadingPairs>
  <TitlesOfParts>
    <vt:vector size="47" baseType="lpstr">
      <vt:lpstr>Office Theme</vt:lpstr>
      <vt:lpstr>Acrobat Document</vt:lpstr>
      <vt:lpstr>Slide</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RoseAnn</dc:creator>
  <cp:lastModifiedBy>RoseAnn</cp:lastModifiedBy>
  <cp:revision>270</cp:revision>
  <dcterms:created xsi:type="dcterms:W3CDTF">2017-04-06T18:48:15Z</dcterms:created>
  <dcterms:modified xsi:type="dcterms:W3CDTF">2018-02-02T15:44:29Z</dcterms:modified>
</cp:coreProperties>
</file>