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Default Extension="sldx" ContentType="application/vnd.openxmlformats-officedocument.presentationml.slide"/>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36" r:id="rId2"/>
    <p:sldId id="339" r:id="rId3"/>
    <p:sldId id="352" r:id="rId4"/>
    <p:sldId id="349" r:id="rId5"/>
    <p:sldId id="257" r:id="rId6"/>
    <p:sldId id="258" r:id="rId7"/>
    <p:sldId id="259" r:id="rId8"/>
    <p:sldId id="356" r:id="rId9"/>
    <p:sldId id="347" r:id="rId10"/>
    <p:sldId id="340" r:id="rId11"/>
    <p:sldId id="348" r:id="rId12"/>
    <p:sldId id="342" r:id="rId13"/>
    <p:sldId id="344" r:id="rId14"/>
    <p:sldId id="284" r:id="rId15"/>
    <p:sldId id="354" r:id="rId16"/>
    <p:sldId id="351" r:id="rId17"/>
    <p:sldId id="289" r:id="rId18"/>
    <p:sldId id="290" r:id="rId19"/>
    <p:sldId id="291" r:id="rId20"/>
    <p:sldId id="302" r:id="rId21"/>
    <p:sldId id="353" r:id="rId22"/>
    <p:sldId id="304" r:id="rId23"/>
    <p:sldId id="305" r:id="rId24"/>
    <p:sldId id="311" r:id="rId25"/>
    <p:sldId id="312" r:id="rId26"/>
    <p:sldId id="313" r:id="rId27"/>
    <p:sldId id="314" r:id="rId28"/>
    <p:sldId id="315" r:id="rId29"/>
    <p:sldId id="316" r:id="rId30"/>
    <p:sldId id="317" r:id="rId31"/>
    <p:sldId id="318" r:id="rId32"/>
    <p:sldId id="319" r:id="rId33"/>
    <p:sldId id="320" r:id="rId34"/>
    <p:sldId id="322" r:id="rId35"/>
    <p:sldId id="323" r:id="rId36"/>
    <p:sldId id="324" r:id="rId37"/>
    <p:sldId id="325" r:id="rId38"/>
    <p:sldId id="357" r:id="rId39"/>
    <p:sldId id="327" r:id="rId40"/>
    <p:sldId id="328" r:id="rId41"/>
    <p:sldId id="329" r:id="rId42"/>
    <p:sldId id="330" r:id="rId43"/>
    <p:sldId id="331" r:id="rId44"/>
    <p:sldId id="332" r:id="rId45"/>
    <p:sldId id="355" r:id="rId46"/>
    <p:sldId id="334"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84757" autoAdjust="0"/>
  </p:normalViewPr>
  <p:slideViewPr>
    <p:cSldViewPr>
      <p:cViewPr>
        <p:scale>
          <a:sx n="64" d="100"/>
          <a:sy n="64" d="100"/>
        </p:scale>
        <p:origin x="-1320" y="-6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F06B86B-359F-41E9-92C7-866D0B86671E}" type="datetimeFigureOut">
              <a:rPr lang="en-US" smtClean="0"/>
              <a:pPr/>
              <a:t>2/2/2018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4D25D8F-7A26-4219-9700-7C297626E34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Mass extinctions is a fancy way</a:t>
            </a:r>
            <a:r>
              <a:rPr lang="en-US" baseline="0" dirty="0" smtClean="0"/>
              <a:t> of saying many, many animals died at the same time and some never multiplied again on the earth.  They became extinct – or they no longer live.</a:t>
            </a:r>
            <a:endParaRPr lang="en-US" dirty="0"/>
          </a:p>
        </p:txBody>
      </p:sp>
      <p:sp>
        <p:nvSpPr>
          <p:cNvPr id="4" name="Slide Number Placeholder 3"/>
          <p:cNvSpPr>
            <a:spLocks noGrp="1"/>
          </p:cNvSpPr>
          <p:nvPr>
            <p:ph type="sldNum" sz="quarter" idx="10"/>
          </p:nvPr>
        </p:nvSpPr>
        <p:spPr/>
        <p:txBody>
          <a:bodyPr/>
          <a:lstStyle/>
          <a:p>
            <a:fld id="{363A2307-1164-43A9-99CE-90525654DE75}" type="slidenum">
              <a:rPr lang="en-US" smtClean="0"/>
              <a:pPr/>
              <a:t>6</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63A2307-1164-43A9-99CE-90525654DE75}" type="slidenum">
              <a:rPr lang="en-US" smtClean="0"/>
              <a:pPr/>
              <a:t>36</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63A2307-1164-43A9-99CE-90525654DE75}" type="slidenum">
              <a:rPr lang="en-US" smtClean="0"/>
              <a:pPr/>
              <a:t>39</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63A2307-1164-43A9-99CE-90525654DE75}" type="slidenum">
              <a:rPr lang="en-US" smtClean="0"/>
              <a:pPr/>
              <a:t>41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C59628-72FB-4075-B01A-2338939D3A51}" type="slidenum">
              <a:rPr lang="en-US"/>
              <a:pPr/>
              <a:t>16</a:t>
            </a:fld>
            <a:endParaRPr lang="en-US"/>
          </a:p>
        </p:txBody>
      </p:sp>
      <p:sp>
        <p:nvSpPr>
          <p:cNvPr id="152578" name="Rectangle 2"/>
          <p:cNvSpPr>
            <a:spLocks noGrp="1" noRot="1" noChangeAspect="1" noChangeArrowheads="1" noTextEdit="1"/>
          </p:cNvSpPr>
          <p:nvPr>
            <p:ph type="sldImg"/>
          </p:nvPr>
        </p:nvSpPr>
        <p:spPr>
          <a:ln/>
        </p:spPr>
      </p:sp>
      <p:sp>
        <p:nvSpPr>
          <p:cNvPr id="15257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63A2307-1164-43A9-99CE-90525654DE75}" type="slidenum">
              <a:rPr lang="en-US" smtClean="0"/>
              <a:pPr/>
              <a:t>22</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a picture of a volcano.  We know that the lava that flows out of a volcano from beneath</a:t>
            </a:r>
            <a:r>
              <a:rPr lang="en-US" baseline="0" dirty="0" smtClean="0"/>
              <a:t> the earth is very </a:t>
            </a:r>
            <a:r>
              <a:rPr lang="en-US" baseline="0" dirty="0" err="1" smtClean="0"/>
              <a:t>very</a:t>
            </a:r>
            <a:r>
              <a:rPr lang="en-US" baseline="0" dirty="0" smtClean="0"/>
              <a:t> hot.  So is the water beneath the earth.</a:t>
            </a:r>
            <a:endParaRPr lang="en-US" dirty="0"/>
          </a:p>
        </p:txBody>
      </p:sp>
      <p:sp>
        <p:nvSpPr>
          <p:cNvPr id="4" name="Slide Number Placeholder 3"/>
          <p:cNvSpPr>
            <a:spLocks noGrp="1"/>
          </p:cNvSpPr>
          <p:nvPr>
            <p:ph type="sldNum" sz="quarter" idx="10"/>
          </p:nvPr>
        </p:nvSpPr>
        <p:spPr/>
        <p:txBody>
          <a:bodyPr/>
          <a:lstStyle/>
          <a:p>
            <a:fld id="{363A2307-1164-43A9-99CE-90525654DE75}" type="slidenum">
              <a:rPr lang="en-US" smtClean="0"/>
              <a:pPr/>
              <a:t>23</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what</a:t>
            </a:r>
            <a:r>
              <a:rPr lang="en-US" baseline="0" dirty="0" smtClean="0"/>
              <a:t> hydrogen looks like if you blow it up many </a:t>
            </a:r>
            <a:r>
              <a:rPr lang="en-US" baseline="0" dirty="0" err="1" smtClean="0"/>
              <a:t>many</a:t>
            </a:r>
            <a:r>
              <a:rPr lang="en-US" baseline="0" dirty="0" smtClean="0"/>
              <a:t> times larger than it actually is.  </a:t>
            </a:r>
          </a:p>
          <a:p>
            <a:r>
              <a:rPr lang="en-US" baseline="0" dirty="0" smtClean="0"/>
              <a:t>Draw their attention to the shape of the lattice work.</a:t>
            </a:r>
          </a:p>
          <a:p>
            <a:endParaRPr lang="en-US" baseline="0" dirty="0" smtClean="0"/>
          </a:p>
          <a:p>
            <a:r>
              <a:rPr lang="en-US" baseline="0" dirty="0" smtClean="0"/>
              <a:t>Today we also know that frozen hydrogen, which is 2/3 of water, seems like a metal.  </a:t>
            </a:r>
          </a:p>
          <a:p>
            <a:r>
              <a:rPr lang="en-US" baseline="0" dirty="0" smtClean="0"/>
              <a:t>The Bible says that when God separated the layers of the sky and atmosphere, they were like metal layers.</a:t>
            </a:r>
            <a:endParaRPr lang="en-US" dirty="0"/>
          </a:p>
        </p:txBody>
      </p:sp>
      <p:sp>
        <p:nvSpPr>
          <p:cNvPr id="4" name="Slide Number Placeholder 3"/>
          <p:cNvSpPr>
            <a:spLocks noGrp="1"/>
          </p:cNvSpPr>
          <p:nvPr>
            <p:ph type="sldNum" sz="quarter" idx="10"/>
          </p:nvPr>
        </p:nvSpPr>
        <p:spPr/>
        <p:txBody>
          <a:bodyPr/>
          <a:lstStyle/>
          <a:p>
            <a:fld id="{363A2307-1164-43A9-99CE-90525654DE75}" type="slidenum">
              <a:rPr lang="en-US" smtClean="0"/>
              <a:pPr/>
              <a:t>27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63A2307-1164-43A9-99CE-90525654DE75}" type="slidenum">
              <a:rPr lang="en-US" smtClean="0"/>
              <a:pPr/>
              <a:t>29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63A2307-1164-43A9-99CE-90525654DE75}" type="slidenum">
              <a:rPr lang="en-US" smtClean="0"/>
              <a:pPr/>
              <a:t>30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After the Flood was over, the layer</a:t>
            </a:r>
            <a:r>
              <a:rPr lang="en-US" baseline="0" dirty="0" smtClean="0"/>
              <a:t> above the earth must have been quite different than it was before the Flood.</a:t>
            </a:r>
          </a:p>
          <a:p>
            <a:endParaRPr lang="en-US" baseline="0" dirty="0" smtClean="0"/>
          </a:p>
          <a:p>
            <a:r>
              <a:rPr lang="en-US" baseline="0" dirty="0" smtClean="0"/>
              <a:t>This would have affected life on the earth in many ways.  Today we always hear that we shouldn’t spend too much time in the sun.  It can be harmful.  I don’t think that was the case before the Flood when the layer above the earth protected everything.</a:t>
            </a:r>
          </a:p>
          <a:p>
            <a:endParaRPr lang="en-US" baseline="0" dirty="0" smtClean="0"/>
          </a:p>
          <a:p>
            <a:r>
              <a:rPr lang="en-US" baseline="0" dirty="0" smtClean="0"/>
              <a:t>I think this also is why the Bible tells us that before the Flood men lived a very long time and after the Flood, that began to change. </a:t>
            </a:r>
          </a:p>
          <a:p>
            <a:endParaRPr lang="en-US" baseline="0" dirty="0" smtClean="0"/>
          </a:p>
          <a:p>
            <a:r>
              <a:rPr lang="en-US" baseline="0" dirty="0" smtClean="0"/>
              <a:t>The next chart shows us some of those changes.</a:t>
            </a:r>
          </a:p>
          <a:p>
            <a:endParaRPr lang="en-US" baseline="0"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363A2307-1164-43A9-99CE-90525654DE75}" type="slidenum">
              <a:rPr lang="en-US" smtClean="0"/>
              <a:pPr/>
              <a:t>33</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63A2307-1164-43A9-99CE-90525654DE75}" type="slidenum">
              <a:rPr lang="en-US" smtClean="0"/>
              <a:pPr/>
              <a:t>34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4E256AC-C228-4FB0-A1B3-FBC564881A4D}" type="datetimeFigureOut">
              <a:rPr lang="en-US" smtClean="0"/>
              <a:pPr/>
              <a:t>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95C620-8E76-4E1A-B5EA-A9C426443A9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E256AC-C228-4FB0-A1B3-FBC564881A4D}" type="datetimeFigureOut">
              <a:rPr lang="en-US" smtClean="0"/>
              <a:pPr/>
              <a:t>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95C620-8E76-4E1A-B5EA-A9C426443A9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E256AC-C228-4FB0-A1B3-FBC564881A4D}" type="datetimeFigureOut">
              <a:rPr lang="en-US" smtClean="0"/>
              <a:pPr/>
              <a:t>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95C620-8E76-4E1A-B5EA-A9C426443A9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E256AC-C228-4FB0-A1B3-FBC564881A4D}" type="datetimeFigureOut">
              <a:rPr lang="en-US" smtClean="0"/>
              <a:pPr/>
              <a:t>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95C620-8E76-4E1A-B5EA-A9C426443A9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4E256AC-C228-4FB0-A1B3-FBC564881A4D}" type="datetimeFigureOut">
              <a:rPr lang="en-US" smtClean="0"/>
              <a:pPr/>
              <a:t>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95C620-8E76-4E1A-B5EA-A9C426443A9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4E256AC-C228-4FB0-A1B3-FBC564881A4D}" type="datetimeFigureOut">
              <a:rPr lang="en-US" smtClean="0"/>
              <a:pPr/>
              <a:t>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95C620-8E76-4E1A-B5EA-A9C426443A9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4E256AC-C228-4FB0-A1B3-FBC564881A4D}" type="datetimeFigureOut">
              <a:rPr lang="en-US" smtClean="0"/>
              <a:pPr/>
              <a:t>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95C620-8E76-4E1A-B5EA-A9C426443A9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4E256AC-C228-4FB0-A1B3-FBC564881A4D}" type="datetimeFigureOut">
              <a:rPr lang="en-US" smtClean="0"/>
              <a:pPr/>
              <a:t>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95C620-8E76-4E1A-B5EA-A9C426443A9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E256AC-C228-4FB0-A1B3-FBC564881A4D}" type="datetimeFigureOut">
              <a:rPr lang="en-US" smtClean="0"/>
              <a:pPr/>
              <a:t>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95C620-8E76-4E1A-B5EA-A9C426443A9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E256AC-C228-4FB0-A1B3-FBC564881A4D}" type="datetimeFigureOut">
              <a:rPr lang="en-US" smtClean="0"/>
              <a:pPr/>
              <a:t>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95C620-8E76-4E1A-B5EA-A9C426443A9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E256AC-C228-4FB0-A1B3-FBC564881A4D}" type="datetimeFigureOut">
              <a:rPr lang="en-US" smtClean="0"/>
              <a:pPr/>
              <a:t>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95C620-8E76-4E1A-B5EA-A9C426443A9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E256AC-C228-4FB0-A1B3-FBC564881A4D}" type="datetimeFigureOut">
              <a:rPr lang="en-US" smtClean="0"/>
              <a:pPr/>
              <a:t>2/2/2018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95C620-8E76-4E1A-B5EA-A9C426443A9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image" Target="../media/image22.png"/><Relationship Id="rId4" Type="http://schemas.openxmlformats.org/officeDocument/2006/relationships/oleObject" Target="../embeddings/oleObject1.bin"/></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package" Target="../embeddings/Microsoft_Office_PowerPoint_Slide2.sldx"/><Relationship Id="rId2" Type="http://schemas.openxmlformats.org/officeDocument/2006/relationships/slideLayout" Target="../slideLayouts/slideLayout7.xml"/><Relationship Id="rId1" Type="http://schemas.openxmlformats.org/officeDocument/2006/relationships/vmlDrawing" Target="../drawings/vmlDrawing3.v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39.png"/><Relationship Id="rId4" Type="http://schemas.openxmlformats.org/officeDocument/2006/relationships/image" Target="../media/image38.png"/></Relationships>
</file>

<file path=ppt/slides/_rels/slide3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package" Target="../embeddings/Microsoft_Office_PowerPoint_Slide3.sldx"/><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jpeg"/></Relationships>
</file>

<file path=ppt/slides/_rels/slide3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w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package" Target="../embeddings/Microsoft_Office_PowerPoint_Slide1.sldx"/><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jpeg"/></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733800" y="1828800"/>
            <a:ext cx="4648200" cy="3477875"/>
          </a:xfrm>
          <a:prstGeom prst="rect">
            <a:avLst/>
          </a:prstGeom>
          <a:noFill/>
        </p:spPr>
        <p:txBody>
          <a:bodyPr wrap="square" rtlCol="0">
            <a:spAutoFit/>
          </a:bodyPr>
          <a:lstStyle/>
          <a:p>
            <a:pPr algn="ctr"/>
            <a:r>
              <a:rPr lang="en-US" sz="4400" dirty="0" smtClean="0">
                <a:latin typeface="Arial Black" pitchFamily="34" charset="0"/>
              </a:rPr>
              <a:t>What do you think about when you think about </a:t>
            </a:r>
          </a:p>
          <a:p>
            <a:pPr algn="ctr"/>
            <a:r>
              <a:rPr lang="en-US" sz="4400" dirty="0" smtClean="0">
                <a:latin typeface="Arial Black" pitchFamily="34" charset="0"/>
              </a:rPr>
              <a:t>Noah’s Ark?</a:t>
            </a:r>
            <a:endParaRPr lang="en-US" sz="4400" dirty="0">
              <a:latin typeface="Arial Black" pitchFamily="34" charset="0"/>
            </a:endParaRPr>
          </a:p>
        </p:txBody>
      </p:sp>
      <p:pic>
        <p:nvPicPr>
          <p:cNvPr id="175106" name="Picture 2" descr="Creature in love"/>
          <p:cNvPicPr>
            <a:picLocks noChangeAspect="1" noChangeArrowheads="1"/>
          </p:cNvPicPr>
          <p:nvPr/>
        </p:nvPicPr>
        <p:blipFill>
          <a:blip r:embed="rId2"/>
          <a:srcRect/>
          <a:stretch>
            <a:fillRect/>
          </a:stretch>
        </p:blipFill>
        <p:spPr bwMode="auto">
          <a:xfrm>
            <a:off x="533400" y="304800"/>
            <a:ext cx="3276600" cy="476250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education.usgs.gov/images/schoolyard/GrandCanyon.jpg"/>
          <p:cNvPicPr>
            <a:picLocks noChangeAspect="1" noChangeArrowheads="1"/>
          </p:cNvPicPr>
          <p:nvPr/>
        </p:nvPicPr>
        <p:blipFill>
          <a:blip r:embed="rId2"/>
          <a:srcRect/>
          <a:stretch>
            <a:fillRect/>
          </a:stretch>
        </p:blipFill>
        <p:spPr bwMode="auto">
          <a:xfrm>
            <a:off x="0" y="-1524000"/>
            <a:ext cx="10512425" cy="9848850"/>
          </a:xfrm>
          <a:prstGeom prst="rect">
            <a:avLst/>
          </a:prstGeom>
          <a:noFill/>
        </p:spPr>
      </p:pic>
      <p:sp>
        <p:nvSpPr>
          <p:cNvPr id="3" name="TextBox 2"/>
          <p:cNvSpPr txBox="1"/>
          <p:nvPr/>
        </p:nvSpPr>
        <p:spPr>
          <a:xfrm>
            <a:off x="381000" y="6248400"/>
            <a:ext cx="9906000" cy="400110"/>
          </a:xfrm>
          <a:prstGeom prst="rect">
            <a:avLst/>
          </a:prstGeom>
          <a:noFill/>
        </p:spPr>
        <p:txBody>
          <a:bodyPr wrap="square" rtlCol="0">
            <a:spAutoFit/>
          </a:bodyPr>
          <a:lstStyle/>
          <a:p>
            <a:r>
              <a:rPr lang="en-US" sz="2000" dirty="0" smtClean="0">
                <a:latin typeface="Arial Black" pitchFamily="34" charset="0"/>
              </a:rPr>
              <a:t>https://education.usgs.gov/images/schoolyard/GrandCanyon.jpg</a:t>
            </a:r>
            <a:endParaRPr lang="en-US" sz="2000" dirty="0">
              <a:latin typeface="Arial Black"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533400" y="457200"/>
            <a:ext cx="8229600" cy="5632311"/>
          </a:xfrm>
          <a:prstGeom prst="rect">
            <a:avLst/>
          </a:prstGeom>
          <a:noFill/>
        </p:spPr>
        <p:txBody>
          <a:bodyPr wrap="square" rtlCol="0">
            <a:spAutoFit/>
          </a:bodyPr>
          <a:lstStyle/>
          <a:p>
            <a:r>
              <a:rPr lang="en-US" sz="6000" dirty="0" smtClean="0">
                <a:solidFill>
                  <a:schemeClr val="bg1"/>
                </a:solidFill>
                <a:latin typeface="Arial Black" pitchFamily="34" charset="0"/>
              </a:rPr>
              <a:t>Here’s how they use these layers to prove their theory that the earth is over 4,000,000,000 years-old.</a:t>
            </a:r>
            <a:endParaRPr lang="en-US" sz="6000" dirty="0">
              <a:solidFill>
                <a:schemeClr val="bg1"/>
              </a:solidFill>
              <a:latin typeface="Arial Black"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 y="533400"/>
            <a:ext cx="8229600" cy="5909310"/>
          </a:xfrm>
          <a:prstGeom prst="rect">
            <a:avLst/>
          </a:prstGeom>
        </p:spPr>
        <p:txBody>
          <a:bodyPr wrap="square">
            <a:spAutoFit/>
          </a:bodyPr>
          <a:lstStyle/>
          <a:p>
            <a:r>
              <a:rPr lang="en-US" dirty="0" smtClean="0">
                <a:latin typeface="Arial Black" pitchFamily="34" charset="0"/>
              </a:rPr>
              <a:t>“Newer rocks are deposited on top of older rocks. The newer rocks cover up the older rocks.</a:t>
            </a:r>
          </a:p>
          <a:p>
            <a:r>
              <a:rPr lang="en-US" dirty="0" smtClean="0">
                <a:latin typeface="Arial Black" pitchFamily="34" charset="0"/>
              </a:rPr>
              <a:t>For sedimentary or volcanic rocks, the oldest layers are therefore on the bottom and the youngest layers are on the top. We call this "The Principle of Superposition" (super = top).</a:t>
            </a:r>
          </a:p>
          <a:p>
            <a:r>
              <a:rPr lang="en-US" dirty="0" smtClean="0">
                <a:latin typeface="Arial Black" pitchFamily="34" charset="0"/>
              </a:rPr>
              <a:t>Erosion can help expose older layers that were once buried.</a:t>
            </a:r>
          </a:p>
          <a:p>
            <a:r>
              <a:rPr lang="en-US" dirty="0" smtClean="0">
                <a:latin typeface="Arial Black" pitchFamily="34" charset="0"/>
              </a:rPr>
              <a:t>Geologists reconstruct the order in which layers were deposited by their relative position (which ones are on top of which). We call this a "relative dating" because we don't know the exact date and time of the event, but only what happened before or after it. Detectives also use relative dates when they reconstruct a sequence of events to help solve mysteries.</a:t>
            </a:r>
          </a:p>
          <a:p>
            <a:endParaRPr lang="en-US" dirty="0" smtClean="0">
              <a:latin typeface="Arial Black" pitchFamily="34" charset="0"/>
            </a:endParaRPr>
          </a:p>
          <a:p>
            <a:r>
              <a:rPr lang="en-US" dirty="0" smtClean="0">
                <a:latin typeface="Arial Black" pitchFamily="34" charset="0"/>
              </a:rPr>
              <a:t>While the Principle of Superposition is true to some extent, think about cases when it might not be true. For example, plate tectonic forces can deform and contort rock sequences so much that they sometimes get turned upside down. Or, sometimes underground magma rises upward from the earth's interior and gets deposited beneath other rock layers (we call these rocks "intrusive igneous" rocks because they intrude into the existing rocks, and granite is a common example).:</a:t>
            </a:r>
            <a:endParaRPr lang="en-US" dirty="0">
              <a:latin typeface="Arial Black"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562600" y="1447800"/>
            <a:ext cx="2743200" cy="2123658"/>
          </a:xfrm>
          <a:prstGeom prst="rect">
            <a:avLst/>
          </a:prstGeom>
          <a:noFill/>
        </p:spPr>
        <p:txBody>
          <a:bodyPr wrap="square" rtlCol="0">
            <a:spAutoFit/>
          </a:bodyPr>
          <a:lstStyle/>
          <a:p>
            <a:pPr algn="ctr"/>
            <a:r>
              <a:rPr lang="en-US" sz="4400" dirty="0" smtClean="0">
                <a:latin typeface="Arial Black" pitchFamily="34" charset="0"/>
              </a:rPr>
              <a:t>There’s </a:t>
            </a:r>
          </a:p>
          <a:p>
            <a:pPr algn="ctr"/>
            <a:r>
              <a:rPr lang="en-US" sz="4400" dirty="0" smtClean="0">
                <a:latin typeface="Arial Black" pitchFamily="34" charset="0"/>
              </a:rPr>
              <a:t>A </a:t>
            </a:r>
          </a:p>
          <a:p>
            <a:pPr algn="ctr"/>
            <a:r>
              <a:rPr lang="en-US" sz="4400" dirty="0" smtClean="0">
                <a:latin typeface="Arial Black" pitchFamily="34" charset="0"/>
              </a:rPr>
              <a:t>Problem</a:t>
            </a:r>
            <a:endParaRPr lang="en-US" sz="4400" dirty="0">
              <a:latin typeface="Arial Black" pitchFamily="34" charset="0"/>
            </a:endParaRPr>
          </a:p>
        </p:txBody>
      </p:sp>
      <p:pic>
        <p:nvPicPr>
          <p:cNvPr id="161796" name="Picture 4" descr="Afro woman thinking vector graphics"/>
          <p:cNvPicPr>
            <a:picLocks noChangeAspect="1" noChangeArrowheads="1"/>
          </p:cNvPicPr>
          <p:nvPr/>
        </p:nvPicPr>
        <p:blipFill>
          <a:blip r:embed="rId2"/>
          <a:srcRect/>
          <a:stretch>
            <a:fillRect/>
          </a:stretch>
        </p:blipFill>
        <p:spPr bwMode="auto">
          <a:xfrm>
            <a:off x="838200" y="685800"/>
            <a:ext cx="3952875" cy="476250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457200"/>
            <a:ext cx="7924800" cy="2585323"/>
          </a:xfrm>
          <a:prstGeom prst="rect">
            <a:avLst/>
          </a:prstGeom>
          <a:no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txBody>
          <a:bodyPr wrap="square" lIns="91440" tIns="45720" rIns="91440" bIns="45720">
            <a:spAutoFit/>
          </a:bodyPr>
          <a:lstStyle/>
          <a:p>
            <a:pPr algn="ctr"/>
            <a:r>
              <a:rPr lang="en-US" sz="5400" b="1" cap="none" spc="0" dirty="0" smtClean="0">
                <a:ln w="18000">
                  <a:solidFill>
                    <a:schemeClr val="accent2">
                      <a:satMod val="140000"/>
                    </a:schemeClr>
                  </a:solidFill>
                  <a:prstDash val="solid"/>
                  <a:miter lim="800000"/>
                </a:ln>
                <a:solidFill>
                  <a:srgbClr val="002060"/>
                </a:solidFill>
                <a:effectLst>
                  <a:outerShdw blurRad="25500" dist="23000" dir="7020000" algn="tl">
                    <a:srgbClr val="000000">
                      <a:alpha val="50000"/>
                    </a:srgbClr>
                  </a:outerShdw>
                </a:effectLst>
              </a:rPr>
              <a:t>Why is having long </a:t>
            </a:r>
          </a:p>
          <a:p>
            <a:pPr algn="ctr"/>
            <a:r>
              <a:rPr lang="en-US" sz="5400" b="1" dirty="0" smtClean="0">
                <a:ln w="18000">
                  <a:solidFill>
                    <a:schemeClr val="accent2">
                      <a:satMod val="140000"/>
                    </a:schemeClr>
                  </a:solidFill>
                  <a:prstDash val="solid"/>
                  <a:miter lim="800000"/>
                </a:ln>
                <a:solidFill>
                  <a:srgbClr val="002060"/>
                </a:solidFill>
                <a:effectLst>
                  <a:outerShdw blurRad="25500" dist="23000" dir="7020000" algn="tl">
                    <a:srgbClr val="000000">
                      <a:alpha val="50000"/>
                    </a:srgbClr>
                  </a:outerShdw>
                </a:effectLst>
              </a:rPr>
              <a:t>periods of time important</a:t>
            </a:r>
          </a:p>
          <a:p>
            <a:pPr algn="ctr"/>
            <a:r>
              <a:rPr lang="en-US" sz="5400" b="1" dirty="0" smtClean="0">
                <a:ln w="18000">
                  <a:solidFill>
                    <a:schemeClr val="accent2">
                      <a:satMod val="140000"/>
                    </a:schemeClr>
                  </a:solidFill>
                  <a:prstDash val="solid"/>
                  <a:miter lim="800000"/>
                </a:ln>
                <a:solidFill>
                  <a:srgbClr val="002060"/>
                </a:solidFill>
                <a:effectLst>
                  <a:outerShdw blurRad="25500" dist="23000" dir="7020000" algn="tl">
                    <a:srgbClr val="000000">
                      <a:alpha val="50000"/>
                    </a:srgbClr>
                  </a:outerShdw>
                </a:effectLst>
              </a:rPr>
              <a:t>t</a:t>
            </a:r>
            <a:r>
              <a:rPr lang="en-US" sz="5400" b="1" cap="none" spc="0" dirty="0" smtClean="0">
                <a:ln w="18000">
                  <a:solidFill>
                    <a:schemeClr val="accent2">
                      <a:satMod val="140000"/>
                    </a:schemeClr>
                  </a:solidFill>
                  <a:prstDash val="solid"/>
                  <a:miter lim="800000"/>
                </a:ln>
                <a:solidFill>
                  <a:srgbClr val="002060"/>
                </a:solidFill>
                <a:effectLst>
                  <a:outerShdw blurRad="25500" dist="23000" dir="7020000" algn="tl">
                    <a:srgbClr val="000000">
                      <a:alpha val="50000"/>
                    </a:srgbClr>
                  </a:outerShdw>
                </a:effectLst>
              </a:rPr>
              <a:t>o evolutionists?</a:t>
            </a:r>
            <a:endParaRPr lang="en-US" sz="5400" b="1" cap="none" spc="0" dirty="0">
              <a:ln w="18000">
                <a:solidFill>
                  <a:schemeClr val="accent2">
                    <a:satMod val="140000"/>
                  </a:schemeClr>
                </a:solidFill>
                <a:prstDash val="solid"/>
                <a:miter lim="800000"/>
              </a:ln>
              <a:solidFill>
                <a:srgbClr val="002060"/>
              </a:solidFill>
              <a:effectLst>
                <a:outerShdw blurRad="25500" dist="23000" dir="7020000" algn="tl">
                  <a:srgbClr val="000000">
                    <a:alpha val="50000"/>
                  </a:srgbClr>
                </a:outerShdw>
              </a:effectLst>
            </a:endParaRPr>
          </a:p>
        </p:txBody>
      </p:sp>
      <p:pic>
        <p:nvPicPr>
          <p:cNvPr id="160770" name="Picture 2" descr="Hourglass vector clip art"/>
          <p:cNvPicPr>
            <a:picLocks noChangeAspect="1" noChangeArrowheads="1"/>
          </p:cNvPicPr>
          <p:nvPr/>
        </p:nvPicPr>
        <p:blipFill>
          <a:blip r:embed="rId2"/>
          <a:srcRect/>
          <a:stretch>
            <a:fillRect/>
          </a:stretch>
        </p:blipFill>
        <p:spPr bwMode="auto">
          <a:xfrm>
            <a:off x="5867400" y="2095500"/>
            <a:ext cx="3276600" cy="4762500"/>
          </a:xfrm>
          <a:prstGeom prst="rect">
            <a:avLst/>
          </a:prstGeom>
          <a:noFill/>
        </p:spPr>
      </p:pic>
    </p:spTree>
  </p:cSld>
  <p:clrMapOvr>
    <a:masterClrMapping/>
  </p:clrMapOvr>
  <p:transition spd="slow">
    <p:comb/>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457200"/>
            <a:ext cx="6629400" cy="954107"/>
          </a:xfrm>
          <a:prstGeom prst="rect">
            <a:avLst/>
          </a:prstGeom>
          <a:noFill/>
        </p:spPr>
        <p:txBody>
          <a:bodyPr wrap="square" rtlCol="0">
            <a:spAutoFit/>
          </a:bodyPr>
          <a:lstStyle/>
          <a:p>
            <a:pPr algn="ctr"/>
            <a:r>
              <a:rPr lang="en-US" sz="2800" dirty="0" smtClean="0">
                <a:latin typeface="Aharoni" pitchFamily="2" charset="-79"/>
                <a:cs typeface="Aharoni" pitchFamily="2" charset="-79"/>
              </a:rPr>
              <a:t>Changes Needed for Changing Reptiles into Birds</a:t>
            </a:r>
            <a:endParaRPr lang="en-US" sz="2800" dirty="0">
              <a:latin typeface="Aharoni" pitchFamily="2" charset="-79"/>
              <a:cs typeface="Aharoni" pitchFamily="2" charset="-79"/>
            </a:endParaRPr>
          </a:p>
        </p:txBody>
      </p:sp>
      <p:pic>
        <p:nvPicPr>
          <p:cNvPr id="201732" name="Picture 4" descr="Mask on dinosaur"/>
          <p:cNvPicPr>
            <a:picLocks noChangeAspect="1" noChangeArrowheads="1"/>
          </p:cNvPicPr>
          <p:nvPr/>
        </p:nvPicPr>
        <p:blipFill>
          <a:blip r:embed="rId2"/>
          <a:srcRect/>
          <a:stretch>
            <a:fillRect/>
          </a:stretch>
        </p:blipFill>
        <p:spPr bwMode="auto">
          <a:xfrm>
            <a:off x="228600" y="1143000"/>
            <a:ext cx="2628900" cy="4762500"/>
          </a:xfrm>
          <a:prstGeom prst="rect">
            <a:avLst/>
          </a:prstGeom>
          <a:noFill/>
        </p:spPr>
      </p:pic>
      <p:sp>
        <p:nvSpPr>
          <p:cNvPr id="5" name="TextBox 4"/>
          <p:cNvSpPr txBox="1"/>
          <p:nvPr/>
        </p:nvSpPr>
        <p:spPr>
          <a:xfrm>
            <a:off x="2971800" y="1600200"/>
            <a:ext cx="5943600" cy="6370975"/>
          </a:xfrm>
          <a:prstGeom prst="rect">
            <a:avLst/>
          </a:prstGeom>
          <a:noFill/>
        </p:spPr>
        <p:txBody>
          <a:bodyPr wrap="square" rtlCol="0">
            <a:spAutoFit/>
          </a:bodyPr>
          <a:lstStyle/>
          <a:p>
            <a:pPr>
              <a:buFont typeface="Arial" pitchFamily="34" charset="0"/>
              <a:buChar char="•"/>
            </a:pPr>
            <a:r>
              <a:rPr lang="en-US" sz="2400" dirty="0" smtClean="0">
                <a:latin typeface="Aharoni" pitchFamily="2" charset="-79"/>
                <a:cs typeface="Aharoni" pitchFamily="2" charset="-79"/>
              </a:rPr>
              <a:t>Feathers have to develop from scales</a:t>
            </a:r>
          </a:p>
          <a:p>
            <a:pPr>
              <a:buFont typeface="Arial" pitchFamily="34" charset="0"/>
              <a:buChar char="•"/>
            </a:pPr>
            <a:r>
              <a:rPr lang="en-US" sz="2400" dirty="0" smtClean="0">
                <a:latin typeface="Aharoni" pitchFamily="2" charset="-79"/>
                <a:cs typeface="Aharoni" pitchFamily="2" charset="-79"/>
              </a:rPr>
              <a:t>The respiratory system has to change dramatically</a:t>
            </a:r>
          </a:p>
          <a:p>
            <a:pPr>
              <a:buFont typeface="Arial" pitchFamily="34" charset="0"/>
              <a:buChar char="•"/>
            </a:pPr>
            <a:r>
              <a:rPr lang="en-US" sz="2400" dirty="0" smtClean="0">
                <a:latin typeface="Aharoni" pitchFamily="2" charset="-79"/>
                <a:cs typeface="Aharoni" pitchFamily="2" charset="-79"/>
              </a:rPr>
              <a:t>The skeletal system and bones must go from dense to hollow for flight</a:t>
            </a:r>
          </a:p>
          <a:p>
            <a:pPr>
              <a:buFont typeface="Arial" pitchFamily="34" charset="0"/>
              <a:buChar char="•"/>
            </a:pPr>
            <a:r>
              <a:rPr lang="en-US" sz="2400" dirty="0" smtClean="0">
                <a:latin typeface="Aharoni" pitchFamily="2" charset="-79"/>
                <a:cs typeface="Aharoni" pitchFamily="2" charset="-79"/>
              </a:rPr>
              <a:t>The digestive system needs to re-develop</a:t>
            </a:r>
          </a:p>
          <a:p>
            <a:pPr>
              <a:buFont typeface="Arial" pitchFamily="34" charset="0"/>
              <a:buChar char="•"/>
            </a:pPr>
            <a:r>
              <a:rPr lang="en-US" sz="2400" dirty="0" smtClean="0">
                <a:latin typeface="Aharoni" pitchFamily="2" charset="-79"/>
                <a:cs typeface="Aharoni" pitchFamily="2" charset="-79"/>
              </a:rPr>
              <a:t>The nervous system needs to reform</a:t>
            </a:r>
          </a:p>
          <a:p>
            <a:pPr>
              <a:buFont typeface="Arial" pitchFamily="34" charset="0"/>
              <a:buChar char="•"/>
            </a:pPr>
            <a:r>
              <a:rPr lang="en-US" sz="2400" dirty="0" smtClean="0">
                <a:latin typeface="Aharoni" pitchFamily="2" charset="-79"/>
                <a:cs typeface="Aharoni" pitchFamily="2" charset="-79"/>
              </a:rPr>
              <a:t>Bills and beaks have to develop</a:t>
            </a:r>
          </a:p>
          <a:p>
            <a:pPr>
              <a:buFont typeface="Arial" pitchFamily="34" charset="0"/>
              <a:buChar char="•"/>
            </a:pPr>
            <a:r>
              <a:rPr lang="en-US" sz="2400" dirty="0" smtClean="0">
                <a:latin typeface="Aharoni" pitchFamily="2" charset="-79"/>
                <a:cs typeface="Aharoni" pitchFamily="2" charset="-79"/>
              </a:rPr>
              <a:t>The new creature needs to learn how to fly</a:t>
            </a:r>
          </a:p>
          <a:p>
            <a:pPr>
              <a:buFont typeface="Arial" pitchFamily="34" charset="0"/>
              <a:buChar char="•"/>
            </a:pPr>
            <a:r>
              <a:rPr lang="en-US" sz="2400" dirty="0" smtClean="0">
                <a:latin typeface="Aharoni" pitchFamily="2" charset="-79"/>
                <a:cs typeface="Aharoni" pitchFamily="2" charset="-79"/>
              </a:rPr>
              <a:t>Sound producing organs need to develop</a:t>
            </a:r>
          </a:p>
          <a:p>
            <a:pPr>
              <a:buFont typeface="Arial" pitchFamily="34" charset="0"/>
              <a:buChar char="•"/>
            </a:pPr>
            <a:endParaRPr lang="en-US" sz="2400" dirty="0" smtClean="0">
              <a:latin typeface="Aharoni" pitchFamily="2" charset="-79"/>
              <a:cs typeface="Aharoni" pitchFamily="2" charset="-79"/>
            </a:endParaRPr>
          </a:p>
          <a:p>
            <a:pPr>
              <a:buFont typeface="Arial" pitchFamily="34" charset="0"/>
              <a:buChar char="•"/>
            </a:pPr>
            <a:endParaRPr lang="en-US" sz="2400" dirty="0" smtClean="0">
              <a:latin typeface="Aharoni" pitchFamily="2" charset="-79"/>
              <a:cs typeface="Aharoni" pitchFamily="2" charset="-79"/>
            </a:endParaRPr>
          </a:p>
          <a:p>
            <a:pPr>
              <a:buFont typeface="Arial" pitchFamily="34" charset="0"/>
              <a:buChar char="•"/>
            </a:pPr>
            <a:endParaRPr lang="en-US" sz="2400" dirty="0" smtClean="0">
              <a:latin typeface="Aharoni" pitchFamily="2" charset="-79"/>
              <a:cs typeface="Aharoni" pitchFamily="2" charset="-79"/>
            </a:endParaRPr>
          </a:p>
          <a:p>
            <a:pPr>
              <a:buFont typeface="Arial" pitchFamily="34" charset="0"/>
              <a:buChar char="•"/>
            </a:pPr>
            <a:endParaRPr lang="en-US" sz="2400" dirty="0">
              <a:latin typeface="Aharoni" pitchFamily="2" charset="-79"/>
              <a:cs typeface="Aharoni" pitchFamily="2" charset="-79"/>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0709" name="Object 5"/>
          <p:cNvGraphicFramePr>
            <a:graphicFrameLocks noChangeAspect="1"/>
          </p:cNvGraphicFramePr>
          <p:nvPr/>
        </p:nvGraphicFramePr>
        <p:xfrm>
          <a:off x="6096000" y="3048000"/>
          <a:ext cx="2000250" cy="3152775"/>
        </p:xfrm>
        <a:graphic>
          <a:graphicData uri="http://schemas.openxmlformats.org/presentationml/2006/ole">
            <p:oleObj spid="_x0000_s200709" name="Acrobat Document" r:id="rId4" imgW="2000086" imgH="3152700" progId="AcroExch.Document.DC">
              <p:embed/>
            </p:oleObj>
          </a:graphicData>
        </a:graphic>
      </p:graphicFrame>
      <p:sp>
        <p:nvSpPr>
          <p:cNvPr id="151557" name="Text Box 5"/>
          <p:cNvSpPr txBox="1">
            <a:spLocks noChangeArrowheads="1"/>
          </p:cNvSpPr>
          <p:nvPr/>
        </p:nvSpPr>
        <p:spPr bwMode="auto">
          <a:xfrm>
            <a:off x="5256213" y="615950"/>
            <a:ext cx="1495425" cy="396875"/>
          </a:xfrm>
          <a:prstGeom prst="rect">
            <a:avLst/>
          </a:prstGeom>
          <a:noFill/>
          <a:ln w="9525">
            <a:noFill/>
            <a:miter lim="800000"/>
            <a:headEnd/>
            <a:tailEnd/>
          </a:ln>
          <a:effectLst/>
        </p:spPr>
        <p:txBody>
          <a:bodyPr>
            <a:spAutoFit/>
          </a:bodyPr>
          <a:lstStyle/>
          <a:p>
            <a:pPr>
              <a:spcBef>
                <a:spcPct val="50000"/>
              </a:spcBef>
            </a:pPr>
            <a:endParaRPr lang="en-US" sz="2000">
              <a:solidFill>
                <a:schemeClr val="tx1"/>
              </a:solidFill>
            </a:endParaRPr>
          </a:p>
        </p:txBody>
      </p:sp>
      <p:sp>
        <p:nvSpPr>
          <p:cNvPr id="151558" name="Text Box 6"/>
          <p:cNvSpPr txBox="1">
            <a:spLocks noChangeArrowheads="1"/>
          </p:cNvSpPr>
          <p:nvPr/>
        </p:nvSpPr>
        <p:spPr bwMode="auto">
          <a:xfrm>
            <a:off x="5200650" y="1366838"/>
            <a:ext cx="1579563" cy="396875"/>
          </a:xfrm>
          <a:prstGeom prst="rect">
            <a:avLst/>
          </a:prstGeom>
          <a:noFill/>
          <a:ln w="9525">
            <a:noFill/>
            <a:miter lim="800000"/>
            <a:headEnd/>
            <a:tailEnd/>
          </a:ln>
          <a:effectLst/>
        </p:spPr>
        <p:txBody>
          <a:bodyPr>
            <a:spAutoFit/>
          </a:bodyPr>
          <a:lstStyle/>
          <a:p>
            <a:pPr>
              <a:spcBef>
                <a:spcPct val="50000"/>
              </a:spcBef>
            </a:pPr>
            <a:endParaRPr lang="en-US" sz="2000">
              <a:solidFill>
                <a:schemeClr val="tx1"/>
              </a:solidFill>
            </a:endParaRPr>
          </a:p>
        </p:txBody>
      </p:sp>
      <p:grpSp>
        <p:nvGrpSpPr>
          <p:cNvPr id="3" name="Group 12"/>
          <p:cNvGrpSpPr>
            <a:grpSpLocks/>
          </p:cNvGrpSpPr>
          <p:nvPr/>
        </p:nvGrpSpPr>
        <p:grpSpPr bwMode="auto">
          <a:xfrm>
            <a:off x="3124200" y="5638800"/>
            <a:ext cx="3429000" cy="722313"/>
            <a:chOff x="384" y="3636"/>
            <a:chExt cx="2160" cy="455"/>
          </a:xfrm>
        </p:grpSpPr>
        <p:sp>
          <p:nvSpPr>
            <p:cNvPr id="151565" name="Text Box 13"/>
            <p:cNvSpPr txBox="1">
              <a:spLocks noChangeArrowheads="1"/>
            </p:cNvSpPr>
            <p:nvPr/>
          </p:nvSpPr>
          <p:spPr bwMode="auto">
            <a:xfrm>
              <a:off x="384" y="3684"/>
              <a:ext cx="1140" cy="407"/>
            </a:xfrm>
            <a:prstGeom prst="rect">
              <a:avLst/>
            </a:prstGeom>
            <a:noFill/>
            <a:ln w="9525">
              <a:noFill/>
              <a:miter lim="800000"/>
              <a:headEnd/>
              <a:tailEnd/>
            </a:ln>
            <a:effectLst/>
          </p:spPr>
          <p:txBody>
            <a:bodyPr>
              <a:spAutoFit/>
            </a:bodyPr>
            <a:lstStyle/>
            <a:p>
              <a:pPr algn="r">
                <a:spcBef>
                  <a:spcPct val="50000"/>
                </a:spcBef>
              </a:pPr>
              <a:r>
                <a:rPr lang="en-US" sz="3600" dirty="0">
                  <a:solidFill>
                    <a:schemeClr val="tx1"/>
                  </a:solidFill>
                  <a:latin typeface="Aharoni" pitchFamily="2" charset="-79"/>
                  <a:cs typeface="Aharoni" pitchFamily="2" charset="-79"/>
                </a:rPr>
                <a:t>Shaft</a:t>
              </a:r>
            </a:p>
          </p:txBody>
        </p:sp>
        <p:sp>
          <p:nvSpPr>
            <p:cNvPr id="151566" name="Line 14"/>
            <p:cNvSpPr>
              <a:spLocks noChangeShapeType="1"/>
            </p:cNvSpPr>
            <p:nvPr/>
          </p:nvSpPr>
          <p:spPr bwMode="auto">
            <a:xfrm flipH="1">
              <a:off x="1500" y="3636"/>
              <a:ext cx="1044" cy="228"/>
            </a:xfrm>
            <a:prstGeom prst="line">
              <a:avLst/>
            </a:prstGeom>
            <a:noFill/>
            <a:ln w="57150">
              <a:solidFill>
                <a:srgbClr val="FF3300"/>
              </a:solidFill>
              <a:round/>
              <a:headEnd type="triangle" w="med" len="med"/>
              <a:tailEnd/>
            </a:ln>
            <a:effectLst>
              <a:outerShdw dist="17961" dir="13500000" algn="ctr" rotWithShape="0">
                <a:schemeClr val="tx1"/>
              </a:outerShdw>
            </a:effectLst>
          </p:spPr>
          <p:txBody>
            <a:bodyPr/>
            <a:lstStyle/>
            <a:p>
              <a:endParaRPr lang="en-US"/>
            </a:p>
          </p:txBody>
        </p:sp>
      </p:grpSp>
      <p:grpSp>
        <p:nvGrpSpPr>
          <p:cNvPr id="4" name="Group 15"/>
          <p:cNvGrpSpPr>
            <a:grpSpLocks/>
          </p:cNvGrpSpPr>
          <p:nvPr/>
        </p:nvGrpSpPr>
        <p:grpSpPr bwMode="auto">
          <a:xfrm>
            <a:off x="2514600" y="4800601"/>
            <a:ext cx="4457700" cy="722313"/>
            <a:chOff x="144" y="3216"/>
            <a:chExt cx="2808" cy="455"/>
          </a:xfrm>
        </p:grpSpPr>
        <p:sp>
          <p:nvSpPr>
            <p:cNvPr id="151568" name="Text Box 16"/>
            <p:cNvSpPr txBox="1">
              <a:spLocks noChangeArrowheads="1"/>
            </p:cNvSpPr>
            <p:nvPr/>
          </p:nvSpPr>
          <p:spPr bwMode="auto">
            <a:xfrm>
              <a:off x="144" y="3264"/>
              <a:ext cx="1140" cy="407"/>
            </a:xfrm>
            <a:prstGeom prst="rect">
              <a:avLst/>
            </a:prstGeom>
            <a:noFill/>
            <a:ln w="9525">
              <a:noFill/>
              <a:miter lim="800000"/>
              <a:headEnd/>
              <a:tailEnd/>
            </a:ln>
            <a:effectLst/>
          </p:spPr>
          <p:txBody>
            <a:bodyPr>
              <a:spAutoFit/>
            </a:bodyPr>
            <a:lstStyle/>
            <a:p>
              <a:pPr algn="r">
                <a:spcBef>
                  <a:spcPct val="50000"/>
                </a:spcBef>
              </a:pPr>
              <a:r>
                <a:rPr lang="en-US" sz="3600" dirty="0">
                  <a:solidFill>
                    <a:schemeClr val="tx1"/>
                  </a:solidFill>
                  <a:latin typeface="Aharoni" pitchFamily="2" charset="-79"/>
                  <a:cs typeface="Aharoni" pitchFamily="2" charset="-79"/>
                </a:rPr>
                <a:t>Barb</a:t>
              </a:r>
            </a:p>
          </p:txBody>
        </p:sp>
        <p:sp>
          <p:nvSpPr>
            <p:cNvPr id="151569" name="Line 17"/>
            <p:cNvSpPr>
              <a:spLocks noChangeShapeType="1"/>
            </p:cNvSpPr>
            <p:nvPr/>
          </p:nvSpPr>
          <p:spPr bwMode="auto">
            <a:xfrm flipH="1">
              <a:off x="1248" y="3216"/>
              <a:ext cx="1704" cy="288"/>
            </a:xfrm>
            <a:prstGeom prst="line">
              <a:avLst/>
            </a:prstGeom>
            <a:noFill/>
            <a:ln w="57150">
              <a:solidFill>
                <a:srgbClr val="FF3300"/>
              </a:solidFill>
              <a:round/>
              <a:headEnd type="triangle" w="med" len="med"/>
              <a:tailEnd/>
            </a:ln>
            <a:effectLst>
              <a:outerShdw dist="12700" dir="16200000" algn="ctr" rotWithShape="0">
                <a:schemeClr val="tx1"/>
              </a:outerShdw>
            </a:effectLst>
          </p:spPr>
          <p:txBody>
            <a:bodyPr/>
            <a:lstStyle/>
            <a:p>
              <a:endParaRPr lang="en-US"/>
            </a:p>
          </p:txBody>
        </p:sp>
      </p:grpSp>
      <p:grpSp>
        <p:nvGrpSpPr>
          <p:cNvPr id="5" name="Group 18"/>
          <p:cNvGrpSpPr>
            <a:grpSpLocks/>
          </p:cNvGrpSpPr>
          <p:nvPr/>
        </p:nvGrpSpPr>
        <p:grpSpPr bwMode="auto">
          <a:xfrm>
            <a:off x="1524000" y="4114800"/>
            <a:ext cx="5391150" cy="646113"/>
            <a:chOff x="288" y="2748"/>
            <a:chExt cx="3396" cy="407"/>
          </a:xfrm>
        </p:grpSpPr>
        <p:sp>
          <p:nvSpPr>
            <p:cNvPr id="151571" name="Text Box 19"/>
            <p:cNvSpPr txBox="1">
              <a:spLocks noChangeArrowheads="1"/>
            </p:cNvSpPr>
            <p:nvPr/>
          </p:nvSpPr>
          <p:spPr bwMode="auto">
            <a:xfrm>
              <a:off x="288" y="2748"/>
              <a:ext cx="1284" cy="407"/>
            </a:xfrm>
            <a:prstGeom prst="rect">
              <a:avLst/>
            </a:prstGeom>
            <a:noFill/>
            <a:ln w="9525">
              <a:noFill/>
              <a:miter lim="800000"/>
              <a:headEnd/>
              <a:tailEnd/>
            </a:ln>
            <a:effectLst/>
          </p:spPr>
          <p:txBody>
            <a:bodyPr wrap="square">
              <a:spAutoFit/>
            </a:bodyPr>
            <a:lstStyle/>
            <a:p>
              <a:pPr algn="r">
                <a:spcBef>
                  <a:spcPct val="50000"/>
                </a:spcBef>
              </a:pPr>
              <a:r>
                <a:rPr lang="en-US" sz="3600" dirty="0" err="1">
                  <a:solidFill>
                    <a:schemeClr val="tx1"/>
                  </a:solidFill>
                  <a:latin typeface="Aharoni" pitchFamily="2" charset="-79"/>
                  <a:cs typeface="Aharoni" pitchFamily="2" charset="-79"/>
                </a:rPr>
                <a:t>Barbule</a:t>
              </a:r>
              <a:endParaRPr lang="en-US" sz="3600" dirty="0">
                <a:solidFill>
                  <a:schemeClr val="tx1"/>
                </a:solidFill>
                <a:latin typeface="Aharoni" pitchFamily="2" charset="-79"/>
                <a:cs typeface="Aharoni" pitchFamily="2" charset="-79"/>
              </a:endParaRPr>
            </a:p>
          </p:txBody>
        </p:sp>
        <p:sp>
          <p:nvSpPr>
            <p:cNvPr id="151572" name="Line 20"/>
            <p:cNvSpPr>
              <a:spLocks noChangeShapeType="1"/>
            </p:cNvSpPr>
            <p:nvPr/>
          </p:nvSpPr>
          <p:spPr bwMode="auto">
            <a:xfrm flipH="1">
              <a:off x="1584" y="2940"/>
              <a:ext cx="2100" cy="48"/>
            </a:xfrm>
            <a:prstGeom prst="line">
              <a:avLst/>
            </a:prstGeom>
            <a:noFill/>
            <a:ln w="57150">
              <a:solidFill>
                <a:srgbClr val="FF3300"/>
              </a:solidFill>
              <a:round/>
              <a:headEnd type="triangle" w="med" len="med"/>
              <a:tailEnd/>
            </a:ln>
            <a:effectLst>
              <a:outerShdw dist="17961" dir="18900000" algn="ctr" rotWithShape="0">
                <a:schemeClr val="tx1"/>
              </a:outerShdw>
            </a:effectLst>
          </p:spPr>
          <p:txBody>
            <a:bodyPr/>
            <a:lstStyle/>
            <a:p>
              <a:endParaRPr lang="en-US"/>
            </a:p>
          </p:txBody>
        </p:sp>
      </p:grpSp>
      <p:sp>
        <p:nvSpPr>
          <p:cNvPr id="151576" name="Rectangle 24"/>
          <p:cNvSpPr>
            <a:spLocks noGrp="1" noChangeArrowheads="1"/>
          </p:cNvSpPr>
          <p:nvPr>
            <p:ph type="title"/>
          </p:nvPr>
        </p:nvSpPr>
        <p:spPr>
          <a:xfrm>
            <a:off x="0" y="228600"/>
            <a:ext cx="4495800" cy="1143000"/>
          </a:xfrm>
        </p:spPr>
        <p:txBody>
          <a:bodyPr/>
          <a:lstStyle/>
          <a:p>
            <a:pPr algn="l"/>
            <a:r>
              <a:rPr lang="en-US" dirty="0">
                <a:latin typeface="Aharoni" pitchFamily="2" charset="-79"/>
                <a:cs typeface="Aharoni" pitchFamily="2" charset="-79"/>
              </a:rPr>
              <a:t>The Feather</a:t>
            </a:r>
          </a:p>
        </p:txBody>
      </p:sp>
      <p:sp>
        <p:nvSpPr>
          <p:cNvPr id="151577" name="Rectangle 25"/>
          <p:cNvSpPr>
            <a:spLocks noChangeArrowheads="1"/>
          </p:cNvSpPr>
          <p:nvPr/>
        </p:nvSpPr>
        <p:spPr bwMode="auto">
          <a:xfrm flipV="1">
            <a:off x="0" y="0"/>
            <a:ext cx="9144000" cy="211138"/>
          </a:xfrm>
          <a:prstGeom prst="rect">
            <a:avLst/>
          </a:prstGeom>
          <a:gradFill rotWithShape="1">
            <a:gsLst>
              <a:gs pos="0">
                <a:srgbClr val="3333CC">
                  <a:gamma/>
                  <a:tint val="0"/>
                  <a:invGamma/>
                </a:srgbClr>
              </a:gs>
              <a:gs pos="100000">
                <a:srgbClr val="3333CC"/>
              </a:gs>
            </a:gsLst>
            <a:lin ang="5400000" scaled="1"/>
          </a:gradFill>
          <a:ln w="9525">
            <a:noFill/>
            <a:miter lim="800000"/>
            <a:headEnd/>
            <a:tailEnd/>
          </a:ln>
          <a:effectLst/>
        </p:spPr>
        <p:txBody>
          <a:bodyPr wrap="none" anchor="ctr"/>
          <a:lstStyle/>
          <a:p>
            <a:endParaRPr lang="en-US"/>
          </a:p>
        </p:txBody>
      </p:sp>
      <p:sp>
        <p:nvSpPr>
          <p:cNvPr id="151578" name="Rectangle 26"/>
          <p:cNvSpPr>
            <a:spLocks noChangeArrowheads="1"/>
          </p:cNvSpPr>
          <p:nvPr/>
        </p:nvSpPr>
        <p:spPr bwMode="auto">
          <a:xfrm>
            <a:off x="0" y="6646863"/>
            <a:ext cx="9144000" cy="211137"/>
          </a:xfrm>
          <a:prstGeom prst="rect">
            <a:avLst/>
          </a:prstGeom>
          <a:gradFill rotWithShape="1">
            <a:gsLst>
              <a:gs pos="0">
                <a:srgbClr val="3333CC">
                  <a:gamma/>
                  <a:tint val="0"/>
                  <a:invGamma/>
                </a:srgbClr>
              </a:gs>
              <a:gs pos="100000">
                <a:srgbClr val="3333CC"/>
              </a:gs>
            </a:gsLst>
            <a:lin ang="5400000" scaled="1"/>
          </a:gradFill>
          <a:ln w="9525">
            <a:noFill/>
            <a:miter lim="800000"/>
            <a:headEnd/>
            <a:tailEnd/>
          </a:ln>
          <a:effectLst/>
        </p:spPr>
        <p:txBody>
          <a:bodyPr wrap="none" anchor="ctr"/>
          <a:lstStyle/>
          <a:p>
            <a:endParaRPr lang="en-US"/>
          </a:p>
        </p:txBody>
      </p:sp>
      <p:pic>
        <p:nvPicPr>
          <p:cNvPr id="200708" name="Picture 4" descr="Vector image of bird wings"/>
          <p:cNvPicPr>
            <a:picLocks noChangeAspect="1" noChangeArrowheads="1"/>
          </p:cNvPicPr>
          <p:nvPr/>
        </p:nvPicPr>
        <p:blipFill>
          <a:blip r:embed="rId5"/>
          <a:srcRect/>
          <a:stretch>
            <a:fillRect/>
          </a:stretch>
        </p:blipFill>
        <p:spPr bwMode="auto">
          <a:xfrm>
            <a:off x="3810000" y="762000"/>
            <a:ext cx="4762500" cy="1876425"/>
          </a:xfrm>
          <a:prstGeom prst="rect">
            <a:avLst/>
          </a:prstGeom>
          <a:noFill/>
        </p:spPr>
      </p:pic>
      <p:sp>
        <p:nvSpPr>
          <p:cNvPr id="30" name="TextBox 29"/>
          <p:cNvSpPr txBox="1"/>
          <p:nvPr/>
        </p:nvSpPr>
        <p:spPr>
          <a:xfrm>
            <a:off x="0" y="1371600"/>
            <a:ext cx="3581400" cy="584775"/>
          </a:xfrm>
          <a:prstGeom prst="rect">
            <a:avLst/>
          </a:prstGeom>
          <a:noFill/>
        </p:spPr>
        <p:txBody>
          <a:bodyPr wrap="square" rtlCol="0">
            <a:spAutoFit/>
          </a:bodyPr>
          <a:lstStyle/>
          <a:p>
            <a:r>
              <a:rPr lang="en-US" sz="3200" dirty="0" smtClean="0">
                <a:latin typeface="Aharoni" pitchFamily="2" charset="-79"/>
                <a:cs typeface="Aharoni" pitchFamily="2" charset="-79"/>
              </a:rPr>
              <a:t>Primary Feathers</a:t>
            </a:r>
            <a:endParaRPr lang="en-US" sz="3200" dirty="0">
              <a:latin typeface="Aharoni" pitchFamily="2" charset="-79"/>
              <a:cs typeface="Aharoni" pitchFamily="2" charset="-79"/>
            </a:endParaRPr>
          </a:p>
        </p:txBody>
      </p:sp>
      <p:sp>
        <p:nvSpPr>
          <p:cNvPr id="33" name="Right Arrow 32"/>
          <p:cNvSpPr/>
          <p:nvPr/>
        </p:nvSpPr>
        <p:spPr>
          <a:xfrm rot="19739151">
            <a:off x="3280853" y="1164874"/>
            <a:ext cx="1058293" cy="310140"/>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0" y="2590800"/>
            <a:ext cx="4648200" cy="646331"/>
          </a:xfrm>
          <a:prstGeom prst="rect">
            <a:avLst/>
          </a:prstGeom>
          <a:noFill/>
        </p:spPr>
        <p:txBody>
          <a:bodyPr wrap="square" rtlCol="0">
            <a:spAutoFit/>
          </a:bodyPr>
          <a:lstStyle/>
          <a:p>
            <a:r>
              <a:rPr lang="en-US" sz="3600" dirty="0" smtClean="0">
                <a:latin typeface="Aharoni" pitchFamily="2" charset="-79"/>
                <a:cs typeface="Aharoni" pitchFamily="2" charset="-79"/>
              </a:rPr>
              <a:t>Secondary Feathers </a:t>
            </a:r>
            <a:endParaRPr lang="en-US" sz="3600" dirty="0">
              <a:latin typeface="Aharoni" pitchFamily="2" charset="-79"/>
              <a:cs typeface="Aharoni" pitchFamily="2" charset="-79"/>
            </a:endParaRPr>
          </a:p>
        </p:txBody>
      </p:sp>
      <p:sp>
        <p:nvSpPr>
          <p:cNvPr id="35" name="Right Arrow 34"/>
          <p:cNvSpPr/>
          <p:nvPr/>
        </p:nvSpPr>
        <p:spPr>
          <a:xfrm rot="19815916" flipV="1">
            <a:off x="4239599" y="2442100"/>
            <a:ext cx="1496611" cy="311774"/>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609600"/>
            <a:ext cx="7772400" cy="5170646"/>
          </a:xfrm>
          <a:prstGeom prst="rect">
            <a:avLst/>
          </a:prstGeom>
          <a:noFill/>
        </p:spPr>
        <p:txBody>
          <a:bodyPr wrap="square" rtlCol="0">
            <a:spAutoFit/>
          </a:bodyPr>
          <a:lstStyle/>
          <a:p>
            <a:pPr algn="ctr"/>
            <a:r>
              <a:rPr lang="en-US" sz="6600" b="1" dirty="0" smtClean="0">
                <a:solidFill>
                  <a:srgbClr val="002060"/>
                </a:solidFill>
                <a:latin typeface="Arial Black" pitchFamily="34" charset="0"/>
              </a:rPr>
              <a:t> So…</a:t>
            </a:r>
          </a:p>
          <a:p>
            <a:pPr algn="ctr"/>
            <a:r>
              <a:rPr lang="en-US" sz="6600" b="1" dirty="0" smtClean="0">
                <a:solidFill>
                  <a:srgbClr val="002060"/>
                </a:solidFill>
                <a:latin typeface="Arial Black" pitchFamily="34" charset="0"/>
              </a:rPr>
              <a:t>what happened to the earth at the time of the Flood?</a:t>
            </a:r>
            <a:endParaRPr lang="en-US" sz="6600" b="1" dirty="0">
              <a:solidFill>
                <a:srgbClr val="002060"/>
              </a:solidFill>
              <a:latin typeface="Arial Black" pitchFamily="34" charset="0"/>
            </a:endParaRPr>
          </a:p>
        </p:txBody>
      </p:sp>
      <p:sp>
        <p:nvSpPr>
          <p:cNvPr id="10957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Tree>
  </p:cSld>
  <p:clrMapOvr>
    <a:masterClrMapping/>
  </p:clrMapOvr>
  <p:transition spd="slow">
    <p:circl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00600" y="609600"/>
            <a:ext cx="4114800" cy="5693866"/>
          </a:xfrm>
          <a:prstGeom prst="rect">
            <a:avLst/>
          </a:prstGeom>
          <a:noFill/>
        </p:spPr>
        <p:txBody>
          <a:bodyPr wrap="square" rtlCol="0">
            <a:spAutoFit/>
          </a:bodyPr>
          <a:lstStyle/>
          <a:p>
            <a:r>
              <a:rPr lang="en-US" sz="2800" dirty="0" smtClean="0">
                <a:latin typeface="Arial Rounded MT Bold" pitchFamily="34" charset="0"/>
              </a:rPr>
              <a:t>“Noah was now 600 years old.  The flood started on the 17</a:t>
            </a:r>
            <a:r>
              <a:rPr lang="en-US" sz="2800" baseline="30000" dirty="0" smtClean="0">
                <a:latin typeface="Arial Rounded MT Bold" pitchFamily="34" charset="0"/>
              </a:rPr>
              <a:t>th</a:t>
            </a:r>
            <a:r>
              <a:rPr lang="en-US" sz="2800" dirty="0" smtClean="0">
                <a:latin typeface="Arial Rounded MT Bold" pitchFamily="34" charset="0"/>
              </a:rPr>
              <a:t>  day of the second month of that year.  That day the underground springs (the fountains of the deep) split open.  And the clouds (the windows of heaven)in the sky poured out rain.”</a:t>
            </a:r>
            <a:r>
              <a:rPr lang="en-US" sz="1600" dirty="0" smtClean="0">
                <a:latin typeface="Arial Rounded MT Bold" pitchFamily="34" charset="0"/>
              </a:rPr>
              <a:t>Genesis 7:11</a:t>
            </a:r>
            <a:endParaRPr lang="en-US" sz="1600" dirty="0">
              <a:latin typeface="Arial Rounded MT Bold" pitchFamily="34" charset="0"/>
            </a:endParaRPr>
          </a:p>
        </p:txBody>
      </p:sp>
      <p:pic>
        <p:nvPicPr>
          <p:cNvPr id="198658" name="Picture 2" descr="Vector image of two clouds with rain and lighting weather icon"/>
          <p:cNvPicPr>
            <a:picLocks noChangeAspect="1" noChangeArrowheads="1"/>
          </p:cNvPicPr>
          <p:nvPr/>
        </p:nvPicPr>
        <p:blipFill>
          <a:blip r:embed="rId2"/>
          <a:srcRect/>
          <a:stretch>
            <a:fillRect/>
          </a:stretch>
        </p:blipFill>
        <p:spPr bwMode="auto">
          <a:xfrm flipH="1">
            <a:off x="914400" y="304800"/>
            <a:ext cx="3352800" cy="2895600"/>
          </a:xfrm>
          <a:prstGeom prst="rect">
            <a:avLst/>
          </a:prstGeom>
          <a:noFill/>
        </p:spPr>
      </p:pic>
      <p:pic>
        <p:nvPicPr>
          <p:cNvPr id="198660" name="Picture 4" descr="Man and volcano"/>
          <p:cNvPicPr>
            <a:picLocks noChangeAspect="1" noChangeArrowheads="1"/>
          </p:cNvPicPr>
          <p:nvPr/>
        </p:nvPicPr>
        <p:blipFill>
          <a:blip r:embed="rId3"/>
          <a:srcRect/>
          <a:stretch>
            <a:fillRect/>
          </a:stretch>
        </p:blipFill>
        <p:spPr bwMode="auto">
          <a:xfrm>
            <a:off x="1066800" y="2971800"/>
            <a:ext cx="3124200" cy="3886200"/>
          </a:xfrm>
          <a:prstGeom prst="rect">
            <a:avLst/>
          </a:prstGeom>
          <a:noFill/>
        </p:spPr>
      </p:pic>
    </p:spTree>
  </p:cSld>
  <p:clrMapOvr>
    <a:masterClrMapping/>
  </p:clrMapOvr>
  <p:transition spd="slow">
    <p:cover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057400" y="609600"/>
            <a:ext cx="6477000" cy="830997"/>
          </a:xfrm>
          <a:prstGeom prst="rect">
            <a:avLst/>
          </a:prstGeom>
          <a:noFill/>
        </p:spPr>
        <p:txBody>
          <a:bodyPr wrap="square" rtlCol="0">
            <a:spAutoFit/>
          </a:bodyPr>
          <a:lstStyle/>
          <a:p>
            <a:pPr algn="ctr"/>
            <a:endParaRPr lang="en-US" sz="2400" b="1" dirty="0" smtClean="0">
              <a:latin typeface="Arial Rounded MT Bold" pitchFamily="34" charset="0"/>
            </a:endParaRPr>
          </a:p>
          <a:p>
            <a:pPr algn="ctr"/>
            <a:endParaRPr lang="en-US" sz="2400" b="1" dirty="0">
              <a:latin typeface="Arial Rounded MT Bold" pitchFamily="34" charset="0"/>
            </a:endParaRPr>
          </a:p>
        </p:txBody>
      </p:sp>
      <p:sp>
        <p:nvSpPr>
          <p:cNvPr id="6" name="TextBox 5"/>
          <p:cNvSpPr txBox="1"/>
          <p:nvPr/>
        </p:nvSpPr>
        <p:spPr>
          <a:xfrm>
            <a:off x="0" y="0"/>
            <a:ext cx="9144000" cy="4278094"/>
          </a:xfrm>
          <a:prstGeom prst="rect">
            <a:avLst/>
          </a:prstGeom>
          <a:noFill/>
        </p:spPr>
        <p:txBody>
          <a:bodyPr wrap="square" rtlCol="0">
            <a:spAutoFit/>
          </a:bodyPr>
          <a:lstStyle/>
          <a:p>
            <a:pPr algn="ctr"/>
            <a:r>
              <a:rPr lang="en-US" sz="2800" dirty="0" smtClean="0">
                <a:latin typeface="Arial Black" pitchFamily="34" charset="0"/>
              </a:rPr>
              <a:t>“Window” in Genesis 1:6-8 and 7:11</a:t>
            </a:r>
          </a:p>
          <a:p>
            <a:r>
              <a:rPr lang="en-US" sz="2000" dirty="0" smtClean="0">
                <a:latin typeface="Arial Black" pitchFamily="34" charset="0"/>
              </a:rPr>
              <a:t>Window – a lattice, a window, dove-cot (because of the pigeon holes), chimney; sluice (with openings for water). </a:t>
            </a:r>
            <a:r>
              <a:rPr lang="en-US" sz="2000" dirty="0" smtClean="0">
                <a:latin typeface="Arial Rounded MT Bold" pitchFamily="34" charset="0"/>
              </a:rPr>
              <a:t>Strong’s #699.</a:t>
            </a:r>
          </a:p>
          <a:p>
            <a:endParaRPr lang="en-US" sz="2000" dirty="0" smtClean="0">
              <a:latin typeface="Arial Rounded MT Bold" pitchFamily="34" charset="0"/>
            </a:endParaRPr>
          </a:p>
          <a:p>
            <a:r>
              <a:rPr lang="en-US" sz="2000" dirty="0" smtClean="0">
                <a:latin typeface="Arial Black" pitchFamily="34" charset="0"/>
              </a:rPr>
              <a:t>“A lattice opening, where smoke escaped; where sluices in sky (were), opened by (and), through which rain pours destructively.” </a:t>
            </a:r>
            <a:r>
              <a:rPr lang="en-US" sz="2000" dirty="0" smtClean="0">
                <a:latin typeface="Arial Rounded MT Bold" pitchFamily="34" charset="0"/>
              </a:rPr>
              <a:t>Brown-Driver-Briggs Hebrew and English Lexicon</a:t>
            </a:r>
          </a:p>
          <a:p>
            <a:endParaRPr lang="en-US" sz="2000" dirty="0" smtClean="0">
              <a:latin typeface="Arial Rounded MT Bold" pitchFamily="34" charset="0"/>
            </a:endParaRPr>
          </a:p>
          <a:p>
            <a:r>
              <a:rPr lang="en-US" sz="2000" dirty="0" smtClean="0">
                <a:latin typeface="Arial Black" pitchFamily="34" charset="0"/>
              </a:rPr>
              <a:t>“…an artificial channel for conducting water, fitted with a gate at the upper end for regulating the flow…” </a:t>
            </a:r>
            <a:r>
              <a:rPr lang="en-US" sz="2000" dirty="0" smtClean="0">
                <a:latin typeface="Arial Rounded MT Bold" pitchFamily="34" charset="0"/>
              </a:rPr>
              <a:t> Webster’s Dictionary.</a:t>
            </a:r>
            <a:endParaRPr lang="en-US" sz="2000" dirty="0" smtClean="0">
              <a:latin typeface="Arial Black" pitchFamily="34" charset="0"/>
            </a:endParaRPr>
          </a:p>
          <a:p>
            <a:endParaRPr lang="en-US" dirty="0" smtClean="0">
              <a:latin typeface="Arial Rounded MT Bold" pitchFamily="34" charset="0"/>
            </a:endParaRPr>
          </a:p>
          <a:p>
            <a:endParaRPr lang="en-US" dirty="0" smtClean="0">
              <a:latin typeface="Arial Black" pitchFamily="34" charset="0"/>
            </a:endParaRPr>
          </a:p>
          <a:p>
            <a:pPr algn="ctr"/>
            <a:endParaRPr lang="en-US" sz="2800" dirty="0">
              <a:latin typeface="Arial Black" pitchFamily="34" charset="0"/>
            </a:endParaRPr>
          </a:p>
        </p:txBody>
      </p:sp>
      <p:pic>
        <p:nvPicPr>
          <p:cNvPr id="197634" name="Picture 2" descr="Related image"/>
          <p:cNvPicPr>
            <a:picLocks noChangeAspect="1" noChangeArrowheads="1"/>
          </p:cNvPicPr>
          <p:nvPr/>
        </p:nvPicPr>
        <p:blipFill>
          <a:blip r:embed="rId2"/>
          <a:srcRect/>
          <a:stretch>
            <a:fillRect/>
          </a:stretch>
        </p:blipFill>
        <p:spPr bwMode="auto">
          <a:xfrm>
            <a:off x="2286000" y="3276601"/>
            <a:ext cx="4733925" cy="3352800"/>
          </a:xfrm>
          <a:prstGeom prst="rect">
            <a:avLst/>
          </a:prstGeom>
          <a:noFill/>
        </p:spPr>
      </p:pic>
      <p:sp>
        <p:nvSpPr>
          <p:cNvPr id="7" name="TextBox 6"/>
          <p:cNvSpPr txBox="1"/>
          <p:nvPr/>
        </p:nvSpPr>
        <p:spPr>
          <a:xfrm>
            <a:off x="2743200" y="6096000"/>
            <a:ext cx="4038600" cy="381000"/>
          </a:xfrm>
          <a:prstGeom prst="rect">
            <a:avLst/>
          </a:prstGeom>
          <a:noFill/>
        </p:spPr>
        <p:txBody>
          <a:bodyPr wrap="square" rtlCol="0">
            <a:spAutoFit/>
          </a:bodyPr>
          <a:lstStyle/>
          <a:p>
            <a:pPr algn="ctr"/>
            <a:r>
              <a:rPr lang="en-US" dirty="0" smtClean="0"/>
              <a:t>Photo Credit: USBR.gov</a:t>
            </a:r>
            <a:endParaRPr lang="en-US" dirty="0"/>
          </a:p>
        </p:txBody>
      </p:sp>
    </p:spTree>
  </p:cSld>
  <p:clrMapOvr>
    <a:masterClrMapping/>
  </p:clrMapOvr>
  <p:transition spd="slow">
    <p:plus/>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82" name="Picture 2" descr="Noah"/>
          <p:cNvPicPr>
            <a:picLocks noChangeAspect="1" noChangeArrowheads="1"/>
          </p:cNvPicPr>
          <p:nvPr/>
        </p:nvPicPr>
        <p:blipFill>
          <a:blip r:embed="rId2"/>
          <a:srcRect/>
          <a:stretch>
            <a:fillRect/>
          </a:stretch>
        </p:blipFill>
        <p:spPr bwMode="auto">
          <a:xfrm>
            <a:off x="990600" y="533400"/>
            <a:ext cx="7010400" cy="563880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304800"/>
            <a:ext cx="8610600" cy="954107"/>
          </a:xfrm>
          <a:prstGeom prst="rect">
            <a:avLst/>
          </a:prstGeom>
          <a:noFill/>
        </p:spPr>
        <p:txBody>
          <a:bodyPr wrap="square" rtlCol="0">
            <a:spAutoFit/>
          </a:bodyPr>
          <a:lstStyle/>
          <a:p>
            <a:r>
              <a:rPr lang="en-US" sz="2800" dirty="0" smtClean="0">
                <a:latin typeface="Arial Rounded MT Bold" pitchFamily="34" charset="0"/>
              </a:rPr>
              <a:t>“…the underground springs split open.  And the clouds in the sky poured out rain.”</a:t>
            </a:r>
            <a:r>
              <a:rPr lang="en-US" sz="1600" dirty="0" smtClean="0">
                <a:latin typeface="Arial Rounded MT Bold" pitchFamily="34" charset="0"/>
              </a:rPr>
              <a:t>Genesis 7:11</a:t>
            </a:r>
            <a:endParaRPr lang="en-US" sz="1600" dirty="0">
              <a:latin typeface="Arial Rounded MT Bold" pitchFamily="34" charset="0"/>
            </a:endParaRPr>
          </a:p>
        </p:txBody>
      </p:sp>
      <p:pic>
        <p:nvPicPr>
          <p:cNvPr id="196610" name="Picture 2" descr="Typhoon radar vector image"/>
          <p:cNvPicPr>
            <a:picLocks noChangeAspect="1" noChangeArrowheads="1"/>
          </p:cNvPicPr>
          <p:nvPr/>
        </p:nvPicPr>
        <p:blipFill>
          <a:blip r:embed="rId2"/>
          <a:srcRect/>
          <a:stretch>
            <a:fillRect/>
          </a:stretch>
        </p:blipFill>
        <p:spPr bwMode="auto">
          <a:xfrm>
            <a:off x="838200" y="1524000"/>
            <a:ext cx="7315200" cy="4953000"/>
          </a:xfrm>
          <a:prstGeom prst="rect">
            <a:avLst/>
          </a:prstGeom>
          <a:noFill/>
        </p:spPr>
      </p:pic>
    </p:spTree>
  </p:cSld>
  <p:clrMapOvr>
    <a:masterClrMapping/>
  </p:clrMapOvr>
  <p:transition spd="slow">
    <p:newsflash/>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2450" name="Picture 2" descr="A skier enjoys a winter sunrise at Grotto Geyser."/>
          <p:cNvPicPr>
            <a:picLocks noChangeAspect="1" noChangeArrowheads="1"/>
          </p:cNvPicPr>
          <p:nvPr/>
        </p:nvPicPr>
        <p:blipFill>
          <a:blip r:embed="rId2"/>
          <a:srcRect/>
          <a:stretch>
            <a:fillRect/>
          </a:stretch>
        </p:blipFill>
        <p:spPr bwMode="auto">
          <a:xfrm>
            <a:off x="0" y="0"/>
            <a:ext cx="9144000" cy="5943600"/>
          </a:xfrm>
          <a:prstGeom prst="rect">
            <a:avLst/>
          </a:prstGeom>
          <a:noFill/>
        </p:spPr>
      </p:pic>
      <p:sp>
        <p:nvSpPr>
          <p:cNvPr id="3" name="TextBox 2"/>
          <p:cNvSpPr txBox="1"/>
          <p:nvPr/>
        </p:nvSpPr>
        <p:spPr>
          <a:xfrm>
            <a:off x="2362200" y="6324600"/>
            <a:ext cx="5257800" cy="369332"/>
          </a:xfrm>
          <a:prstGeom prst="rect">
            <a:avLst/>
          </a:prstGeom>
          <a:noFill/>
        </p:spPr>
        <p:txBody>
          <a:bodyPr wrap="square" rtlCol="0">
            <a:spAutoFit/>
          </a:bodyPr>
          <a:lstStyle/>
          <a:p>
            <a:pPr algn="ctr"/>
            <a:r>
              <a:rPr lang="en-US" dirty="0" smtClean="0"/>
              <a:t>Photo Credit:  nps.gov</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3662541"/>
          </a:xfrm>
          <a:prstGeom prst="rect">
            <a:avLst/>
          </a:prstGeom>
          <a:solidFill>
            <a:schemeClr val="accent5">
              <a:lumMod val="40000"/>
              <a:lumOff val="60000"/>
            </a:schemeClr>
          </a:solidFill>
        </p:spPr>
        <p:txBody>
          <a:bodyPr wrap="square" rtlCol="0">
            <a:spAutoFit/>
          </a:bodyPr>
          <a:lstStyle/>
          <a:p>
            <a:pPr algn="ctr"/>
            <a:r>
              <a:rPr lang="en-US" sz="3200" dirty="0" smtClean="0">
                <a:latin typeface="Arial Black" pitchFamily="34" charset="0"/>
              </a:rPr>
              <a:t>What were the “springs” of the deep?</a:t>
            </a:r>
          </a:p>
          <a:p>
            <a:pPr algn="ctr"/>
            <a:endParaRPr lang="en-US" sz="3200" dirty="0" smtClean="0">
              <a:latin typeface="Arial Black" pitchFamily="34" charset="0"/>
            </a:endParaRPr>
          </a:p>
          <a:p>
            <a:pPr algn="ctr"/>
            <a:r>
              <a:rPr lang="en-US" sz="2800" dirty="0" smtClean="0">
                <a:latin typeface="Arial Black" pitchFamily="34" charset="0"/>
              </a:rPr>
              <a:t>“A spring, a fountain, a source, well.” </a:t>
            </a:r>
            <a:r>
              <a:rPr lang="en-US" sz="2800" dirty="0" smtClean="0">
                <a:latin typeface="Arial Rounded MT Bold" pitchFamily="34" charset="0"/>
              </a:rPr>
              <a:t> </a:t>
            </a:r>
          </a:p>
          <a:p>
            <a:pPr algn="ctr"/>
            <a:r>
              <a:rPr lang="en-US" sz="2800" dirty="0" smtClean="0">
                <a:latin typeface="Arial Rounded MT Bold" pitchFamily="34" charset="0"/>
              </a:rPr>
              <a:t>			</a:t>
            </a:r>
            <a:r>
              <a:rPr lang="en-US" dirty="0" smtClean="0">
                <a:latin typeface="Arial Rounded MT Bold" pitchFamily="34" charset="0"/>
              </a:rPr>
              <a:t>From Strong’s # 4599.</a:t>
            </a:r>
            <a:endParaRPr lang="en-US" sz="2800" dirty="0" smtClean="0">
              <a:latin typeface="Arial Rounded MT Bold" pitchFamily="34" charset="0"/>
            </a:endParaRPr>
          </a:p>
          <a:p>
            <a:pPr algn="ctr"/>
            <a:r>
              <a:rPr lang="en-US" sz="2800" dirty="0" smtClean="0">
                <a:latin typeface="Arial Black" pitchFamily="34" charset="0"/>
              </a:rPr>
              <a:t>…</a:t>
            </a:r>
            <a:r>
              <a:rPr lang="en-US" sz="2800" i="1" dirty="0" smtClean="0">
                <a:latin typeface="Arial Black" pitchFamily="34" charset="0"/>
              </a:rPr>
              <a:t>In other words…</a:t>
            </a:r>
            <a:r>
              <a:rPr lang="en-US" sz="2800" b="1" i="1" dirty="0" smtClean="0">
                <a:latin typeface="Arial Black" pitchFamily="34" charset="0"/>
              </a:rPr>
              <a:t>Today we would call </a:t>
            </a:r>
          </a:p>
          <a:p>
            <a:pPr algn="ctr"/>
            <a:r>
              <a:rPr lang="en-US" sz="2800" b="1" i="1" dirty="0" smtClean="0">
                <a:latin typeface="Arial Black" pitchFamily="34" charset="0"/>
              </a:rPr>
              <a:t>this water that  gushed out of the </a:t>
            </a:r>
          </a:p>
          <a:p>
            <a:pPr algn="ctr"/>
            <a:r>
              <a:rPr lang="en-US" sz="2800" b="1" i="1" dirty="0" smtClean="0">
                <a:latin typeface="Arial Black" pitchFamily="34" charset="0"/>
              </a:rPr>
              <a:t>earth a geyser or possibly a volcano</a:t>
            </a:r>
            <a:endParaRPr lang="en-US" sz="2800" b="1" dirty="0" smtClean="0">
              <a:latin typeface="Arial Black" pitchFamily="34" charset="0"/>
            </a:endParaRPr>
          </a:p>
          <a:p>
            <a:endParaRPr lang="en-US" sz="2800" dirty="0">
              <a:latin typeface="Arial Black" pitchFamily="34" charset="0"/>
            </a:endParaRPr>
          </a:p>
        </p:txBody>
      </p:sp>
      <p:pic>
        <p:nvPicPr>
          <p:cNvPr id="193537" name="Picture 1" descr="C:\Users\RoseAnn\Desktop\valcano_v2.jpg"/>
          <p:cNvPicPr>
            <a:picLocks noChangeAspect="1" noChangeArrowheads="1"/>
          </p:cNvPicPr>
          <p:nvPr/>
        </p:nvPicPr>
        <p:blipFill>
          <a:blip r:embed="rId3">
            <a:lum bright="25000" contrast="46000"/>
          </a:blip>
          <a:srcRect/>
          <a:stretch>
            <a:fillRect/>
          </a:stretch>
        </p:blipFill>
        <p:spPr bwMode="auto">
          <a:xfrm>
            <a:off x="0" y="3200400"/>
            <a:ext cx="9144000" cy="3657600"/>
          </a:xfrm>
          <a:prstGeom prst="rect">
            <a:avLst/>
          </a:prstGeom>
          <a:noFill/>
        </p:spPr>
      </p:pic>
    </p:spTree>
  </p:cSld>
  <p:clrMapOvr>
    <a:masterClrMapping/>
  </p:clrMapOvr>
  <p:transition spd="slow">
    <p:dissolv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1490" name="Picture 2" descr="Volcano eruption vector image"/>
          <p:cNvPicPr>
            <a:picLocks noChangeAspect="1" noChangeArrowheads="1"/>
          </p:cNvPicPr>
          <p:nvPr/>
        </p:nvPicPr>
        <p:blipFill>
          <a:blip r:embed="rId3"/>
          <a:srcRect/>
          <a:stretch>
            <a:fillRect/>
          </a:stretch>
        </p:blipFill>
        <p:spPr bwMode="auto">
          <a:xfrm>
            <a:off x="381000" y="304800"/>
            <a:ext cx="8382000" cy="6248400"/>
          </a:xfrm>
          <a:prstGeom prst="rect">
            <a:avLst/>
          </a:prstGeom>
          <a:noFill/>
        </p:spPr>
      </p:pic>
    </p:spTree>
  </p:cSld>
  <p:clrMapOvr>
    <a:masterClrMapping/>
  </p:clrMapOvr>
  <p:transition spd="slow">
    <p:wheel spokes="8"/>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C:\Users\RoseAnn\AppData\Local\Microsoft\Windows\Temporary Internet Files\Content.IE5\018TZ1ZN\MPj04389830000[1].jpg"/>
          <p:cNvPicPr>
            <a:picLocks noChangeAspect="1" noChangeArrowheads="1"/>
          </p:cNvPicPr>
          <p:nvPr/>
        </p:nvPicPr>
        <p:blipFill>
          <a:blip r:embed="rId2" cstate="print"/>
          <a:srcRect/>
          <a:stretch>
            <a:fillRect/>
          </a:stretch>
        </p:blipFill>
        <p:spPr bwMode="auto">
          <a:xfrm>
            <a:off x="0" y="0"/>
            <a:ext cx="9372600" cy="7315200"/>
          </a:xfrm>
          <a:prstGeom prst="rect">
            <a:avLst/>
          </a:prstGeom>
          <a:noFill/>
        </p:spPr>
      </p:pic>
      <p:sp>
        <p:nvSpPr>
          <p:cNvPr id="4" name="TextBox 3"/>
          <p:cNvSpPr txBox="1"/>
          <p:nvPr/>
        </p:nvSpPr>
        <p:spPr>
          <a:xfrm>
            <a:off x="304800" y="0"/>
            <a:ext cx="8534400" cy="8217634"/>
          </a:xfrm>
          <a:prstGeom prst="rect">
            <a:avLst/>
          </a:prstGeom>
          <a:noFill/>
        </p:spPr>
        <p:txBody>
          <a:bodyPr wrap="square" rtlCol="0">
            <a:spAutoFit/>
          </a:bodyPr>
          <a:lstStyle/>
          <a:p>
            <a:pPr algn="ctr"/>
            <a:r>
              <a:rPr lang="en-US" sz="8800" dirty="0" smtClean="0">
                <a:latin typeface="Aharoni" pitchFamily="2" charset="-79"/>
                <a:cs typeface="Aharoni" pitchFamily="2" charset="-79"/>
              </a:rPr>
              <a:t>What about</a:t>
            </a:r>
          </a:p>
          <a:p>
            <a:pPr algn="ctr"/>
            <a:r>
              <a:rPr lang="en-US" sz="8800" dirty="0" smtClean="0">
                <a:latin typeface="Aharoni" pitchFamily="2" charset="-79"/>
                <a:cs typeface="Aharoni" pitchFamily="2" charset="-79"/>
              </a:rPr>
              <a:t>The sky? </a:t>
            </a:r>
          </a:p>
          <a:p>
            <a:pPr algn="ctr"/>
            <a:r>
              <a:rPr lang="en-US" sz="8800" smtClean="0">
                <a:latin typeface="Aharoni" pitchFamily="2" charset="-79"/>
                <a:cs typeface="Aharoni" pitchFamily="2" charset="-79"/>
              </a:rPr>
              <a:t>Were </a:t>
            </a:r>
            <a:r>
              <a:rPr lang="en-US" sz="8800" dirty="0" smtClean="0">
                <a:latin typeface="Aharoni" pitchFamily="2" charset="-79"/>
                <a:cs typeface="Aharoni" pitchFamily="2" charset="-79"/>
              </a:rPr>
              <a:t>there any changes in the sky?</a:t>
            </a:r>
          </a:p>
          <a:p>
            <a:pPr algn="ctr"/>
            <a:r>
              <a:rPr lang="en-US" sz="8800" dirty="0" smtClean="0">
                <a:latin typeface="Aharoni" pitchFamily="2" charset="-79"/>
                <a:cs typeface="Aharoni" pitchFamily="2" charset="-79"/>
              </a:rPr>
              <a:t>	</a:t>
            </a:r>
            <a:endParaRPr lang="en-US" sz="8800" dirty="0">
              <a:latin typeface="Aharoni" pitchFamily="2" charset="-79"/>
              <a:cs typeface="Aharoni" pitchFamily="2" charset="-79"/>
            </a:endParaRPr>
          </a:p>
        </p:txBody>
      </p:sp>
      <p:sp>
        <p:nvSpPr>
          <p:cNvPr id="6246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6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Tree>
  </p:cSld>
  <p:clrMapOvr>
    <a:masterClrMapping/>
  </p:clrMapOvr>
  <p:transition spd="slow">
    <p:push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6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2467" name="Object 3"/>
          <p:cNvGraphicFramePr>
            <a:graphicFrameLocks noChangeAspect="1"/>
          </p:cNvGraphicFramePr>
          <p:nvPr/>
        </p:nvGraphicFramePr>
        <p:xfrm>
          <a:off x="0" y="0"/>
          <a:ext cx="9144000" cy="6858000"/>
        </p:xfrm>
        <a:graphic>
          <a:graphicData uri="http://schemas.openxmlformats.org/presentationml/2006/ole">
            <p:oleObj spid="_x0000_s86018" name="Slide" r:id="rId3" imgW="4569620" imgH="3426290" progId="PowerPoint.Slide.12">
              <p:embed/>
            </p:oleObj>
          </a:graphicData>
        </a:graphic>
      </p:graphicFrame>
    </p:spTree>
  </p:cSld>
  <p:clrMapOvr>
    <a:masterClrMapping/>
  </p:clrMapOvr>
  <p:transition spd="slow">
    <p:push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0" y="3276600"/>
            <a:ext cx="6019800" cy="2123658"/>
          </a:xfrm>
          <a:prstGeom prst="rect">
            <a:avLst/>
          </a:prstGeom>
          <a:noFill/>
        </p:spPr>
        <p:txBody>
          <a:bodyPr wrap="square" rtlCol="0">
            <a:spAutoFit/>
          </a:bodyPr>
          <a:lstStyle/>
          <a:p>
            <a:pPr algn="ctr"/>
            <a:r>
              <a:rPr lang="en-US" sz="4400" dirty="0" smtClean="0">
                <a:latin typeface="Arial Black" pitchFamily="34" charset="0"/>
              </a:rPr>
              <a:t>The firmament had a hammered metal-like quality.</a:t>
            </a:r>
            <a:endParaRPr lang="en-US" sz="4400" dirty="0">
              <a:latin typeface="Arial Black" pitchFamily="34" charset="0"/>
            </a:endParaRPr>
          </a:p>
        </p:txBody>
      </p:sp>
      <p:sp>
        <p:nvSpPr>
          <p:cNvPr id="5" name="Rectangle 4"/>
          <p:cNvSpPr/>
          <p:nvPr/>
        </p:nvSpPr>
        <p:spPr>
          <a:xfrm>
            <a:off x="609600" y="838200"/>
            <a:ext cx="6096000" cy="1676400"/>
          </a:xfrm>
          <a:prstGeom prst="rect">
            <a:avLst/>
          </a:prstGeom>
          <a:noFill/>
        </p:spPr>
        <p:txBody>
          <a:bodyPr wrap="none" lIns="91440" tIns="45720" rIns="91440" bIns="45720">
            <a:prstTxWarp prst="textWave1">
              <a:avLst/>
            </a:prstTxWarp>
            <a:spAutoFit/>
          </a:bodyPr>
          <a:lstStyle/>
          <a:p>
            <a:pPr algn="ctr"/>
            <a:r>
              <a:rPr lang="en-US" sz="54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In other words…</a:t>
            </a:r>
            <a:endParaRPr lang="en-US"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Tree>
  </p:cSld>
  <p:clrMapOvr>
    <a:masterClrMapping/>
  </p:clrMapOvr>
  <p:transition spd="slow">
    <p:comb/>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E:\Flood Presentation\#22.Hydrogen.jpg"/>
          <p:cNvPicPr>
            <a:picLocks noChangeAspect="1" noChangeArrowheads="1"/>
          </p:cNvPicPr>
          <p:nvPr/>
        </p:nvPicPr>
        <p:blipFill>
          <a:blip r:embed="rId3" cstate="print"/>
          <a:srcRect/>
          <a:stretch>
            <a:fillRect/>
          </a:stretch>
        </p:blipFill>
        <p:spPr bwMode="auto">
          <a:xfrm>
            <a:off x="2438400" y="0"/>
            <a:ext cx="4495800" cy="6858000"/>
          </a:xfrm>
          <a:prstGeom prst="rect">
            <a:avLst/>
          </a:prstGeom>
          <a:noFill/>
        </p:spPr>
      </p:pic>
    </p:spTree>
  </p:cSld>
  <p:clrMapOvr>
    <a:masterClrMapping/>
  </p:clrMapOvr>
  <p:transition spd="slow">
    <p:plus/>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685800"/>
            <a:ext cx="5257800" cy="2133600"/>
          </a:xfrm>
          <a:prstGeom prst="rect">
            <a:avLst/>
          </a:prstGeom>
          <a:noFill/>
        </p:spPr>
        <p:txBody>
          <a:bodyPr wrap="square" lIns="91440" tIns="45720" rIns="91440" bIns="45720">
            <a:prstTxWarp prst="textPlain">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smtClean="0">
                <a:ln w="11430"/>
                <a:effectLst>
                  <a:outerShdw blurRad="76200" dist="50800" dir="5400000" algn="tl" rotWithShape="0">
                    <a:srgbClr val="000000">
                      <a:alpha val="65000"/>
                    </a:srgbClr>
                  </a:outerShdw>
                </a:effectLst>
              </a:rPr>
              <a:t>And…</a:t>
            </a:r>
            <a:endParaRPr lang="en-US" sz="5400" b="1" cap="none" spc="50" dirty="0">
              <a:ln w="11430"/>
              <a:effectLst>
                <a:outerShdw blurRad="76200" dist="50800" dir="5400000" algn="tl" rotWithShape="0">
                  <a:srgbClr val="000000">
                    <a:alpha val="65000"/>
                  </a:srgbClr>
                </a:outerShdw>
              </a:effectLst>
            </a:endParaRPr>
          </a:p>
        </p:txBody>
      </p:sp>
      <p:sp>
        <p:nvSpPr>
          <p:cNvPr id="3" name="TextBox 2"/>
          <p:cNvSpPr txBox="1"/>
          <p:nvPr/>
        </p:nvSpPr>
        <p:spPr>
          <a:xfrm>
            <a:off x="1066800" y="3962400"/>
            <a:ext cx="8077200" cy="1446550"/>
          </a:xfrm>
          <a:prstGeom prst="rect">
            <a:avLst/>
          </a:prstGeom>
          <a:noFill/>
        </p:spPr>
        <p:txBody>
          <a:bodyPr wrap="square" rtlCol="0">
            <a:spAutoFit/>
          </a:bodyPr>
          <a:lstStyle/>
          <a:p>
            <a:r>
              <a:rPr lang="en-US" sz="8800" dirty="0" smtClean="0">
                <a:latin typeface="Aharoni" pitchFamily="2" charset="-79"/>
                <a:cs typeface="Aharoni" pitchFamily="2" charset="-79"/>
              </a:rPr>
              <a:t>it had </a:t>
            </a:r>
            <a:r>
              <a:rPr lang="en-US" sz="8800" i="1" dirty="0" smtClean="0">
                <a:latin typeface="Aharoni" pitchFamily="2" charset="-79"/>
                <a:cs typeface="Aharoni" pitchFamily="2" charset="-79"/>
              </a:rPr>
              <a:t>layers!!!</a:t>
            </a:r>
            <a:endParaRPr lang="en-US" sz="8800" dirty="0">
              <a:latin typeface="Aharoni" pitchFamily="2" charset="-79"/>
              <a:cs typeface="Aharoni" pitchFamily="2" charset="-79"/>
            </a:endParaRPr>
          </a:p>
        </p:txBody>
      </p:sp>
    </p:spTree>
  </p:cSld>
  <p:clrMapOvr>
    <a:masterClrMapping/>
  </p:clrMapOvr>
  <p:transition spd="slow">
    <p:blinds dir="ver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E:\Flood Presentation\#23.Layers of the ATmosphere.jpg"/>
          <p:cNvPicPr>
            <a:picLocks noChangeAspect="1" noChangeArrowheads="1"/>
          </p:cNvPicPr>
          <p:nvPr/>
        </p:nvPicPr>
        <p:blipFill>
          <a:blip r:embed="rId3" cstate="print"/>
          <a:srcRect/>
          <a:stretch>
            <a:fillRect/>
          </a:stretch>
        </p:blipFill>
        <p:spPr bwMode="auto">
          <a:xfrm>
            <a:off x="990600" y="0"/>
            <a:ext cx="7315200" cy="6858000"/>
          </a:xfrm>
          <a:prstGeom prst="rect">
            <a:avLst/>
          </a:prstGeom>
          <a:noFill/>
        </p:spPr>
      </p:pic>
    </p:spTree>
  </p:cSld>
  <p:clrMapOvr>
    <a:masterClrMapping/>
  </p:clrMapOvr>
  <p:transition spd="slow">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2450" name="Picture 2" descr="Passenger cruise ship vector drawing"/>
          <p:cNvPicPr>
            <a:picLocks noChangeAspect="1" noChangeArrowheads="1"/>
          </p:cNvPicPr>
          <p:nvPr/>
        </p:nvPicPr>
        <p:blipFill>
          <a:blip r:embed="rId2"/>
          <a:srcRect/>
          <a:stretch>
            <a:fillRect/>
          </a:stretch>
        </p:blipFill>
        <p:spPr bwMode="auto">
          <a:xfrm>
            <a:off x="304800" y="533400"/>
            <a:ext cx="8077200" cy="2362200"/>
          </a:xfrm>
          <a:prstGeom prst="rect">
            <a:avLst/>
          </a:prstGeom>
          <a:noFill/>
        </p:spPr>
      </p:pic>
      <p:sp>
        <p:nvSpPr>
          <p:cNvPr id="3" name="TextBox 2"/>
          <p:cNvSpPr txBox="1"/>
          <p:nvPr/>
        </p:nvSpPr>
        <p:spPr>
          <a:xfrm>
            <a:off x="381000" y="2819400"/>
            <a:ext cx="8001000" cy="584775"/>
          </a:xfrm>
          <a:prstGeom prst="rect">
            <a:avLst/>
          </a:prstGeom>
          <a:noFill/>
        </p:spPr>
        <p:txBody>
          <a:bodyPr wrap="square" rtlCol="0">
            <a:spAutoFit/>
          </a:bodyPr>
          <a:lstStyle/>
          <a:p>
            <a:pPr algn="ctr"/>
            <a:r>
              <a:rPr lang="en-US" sz="3200" b="1" dirty="0" smtClean="0">
                <a:latin typeface="Aharoni" pitchFamily="2" charset="-79"/>
                <a:cs typeface="Aharoni" pitchFamily="2" charset="-79"/>
              </a:rPr>
              <a:t>437 feet long</a:t>
            </a:r>
            <a:endParaRPr lang="en-US" sz="3200" b="1" dirty="0">
              <a:latin typeface="Aharoni" pitchFamily="2" charset="-79"/>
              <a:cs typeface="Aharoni" pitchFamily="2" charset="-79"/>
            </a:endParaRPr>
          </a:p>
        </p:txBody>
      </p:sp>
      <p:sp>
        <p:nvSpPr>
          <p:cNvPr id="4" name="Left Arrow 3"/>
          <p:cNvSpPr/>
          <p:nvPr/>
        </p:nvSpPr>
        <p:spPr>
          <a:xfrm>
            <a:off x="533400" y="2971800"/>
            <a:ext cx="2362200" cy="228600"/>
          </a:xfrm>
          <a:prstGeom prst="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Arrow 4"/>
          <p:cNvSpPr/>
          <p:nvPr/>
        </p:nvSpPr>
        <p:spPr>
          <a:xfrm>
            <a:off x="6477000" y="2971800"/>
            <a:ext cx="1752600" cy="228600"/>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2452" name="Picture 4" descr="A-7 Corsair II airplane"/>
          <p:cNvPicPr>
            <a:picLocks noChangeAspect="1" noChangeArrowheads="1"/>
          </p:cNvPicPr>
          <p:nvPr/>
        </p:nvPicPr>
        <p:blipFill>
          <a:blip r:embed="rId3"/>
          <a:srcRect/>
          <a:stretch>
            <a:fillRect/>
          </a:stretch>
        </p:blipFill>
        <p:spPr bwMode="auto">
          <a:xfrm>
            <a:off x="533400" y="3581400"/>
            <a:ext cx="3581400" cy="2362200"/>
          </a:xfrm>
          <a:prstGeom prst="rect">
            <a:avLst/>
          </a:prstGeom>
          <a:noFill/>
        </p:spPr>
      </p:pic>
      <p:pic>
        <p:nvPicPr>
          <p:cNvPr id="232454" name="Picture 6" descr="Building perspective"/>
          <p:cNvPicPr>
            <a:picLocks noChangeAspect="1" noChangeArrowheads="1"/>
          </p:cNvPicPr>
          <p:nvPr/>
        </p:nvPicPr>
        <p:blipFill>
          <a:blip r:embed="rId4"/>
          <a:srcRect/>
          <a:stretch>
            <a:fillRect/>
          </a:stretch>
        </p:blipFill>
        <p:spPr bwMode="auto">
          <a:xfrm>
            <a:off x="6705600" y="3505200"/>
            <a:ext cx="1962150" cy="2362200"/>
          </a:xfrm>
          <a:prstGeom prst="rect">
            <a:avLst/>
          </a:prstGeom>
          <a:noFill/>
        </p:spPr>
      </p:pic>
      <p:sp>
        <p:nvSpPr>
          <p:cNvPr id="10" name="TextBox 9"/>
          <p:cNvSpPr txBox="1"/>
          <p:nvPr/>
        </p:nvSpPr>
        <p:spPr>
          <a:xfrm>
            <a:off x="5638800" y="4191000"/>
            <a:ext cx="762000" cy="1200329"/>
          </a:xfrm>
          <a:prstGeom prst="rect">
            <a:avLst/>
          </a:prstGeom>
          <a:noFill/>
        </p:spPr>
        <p:txBody>
          <a:bodyPr wrap="square" rtlCol="0">
            <a:spAutoFit/>
          </a:bodyPr>
          <a:lstStyle/>
          <a:p>
            <a:pPr algn="ctr"/>
            <a:r>
              <a:rPr lang="en-US" sz="2400" b="1" dirty="0" smtClean="0"/>
              <a:t>44 feet high</a:t>
            </a:r>
            <a:endParaRPr lang="en-US" sz="2400" b="1" dirty="0"/>
          </a:p>
        </p:txBody>
      </p:sp>
      <p:pic>
        <p:nvPicPr>
          <p:cNvPr id="232456" name="Picture 8" descr="Black extinct animal"/>
          <p:cNvPicPr>
            <a:picLocks noChangeAspect="1" noChangeArrowheads="1"/>
          </p:cNvPicPr>
          <p:nvPr/>
        </p:nvPicPr>
        <p:blipFill>
          <a:blip r:embed="rId5" cstate="print"/>
          <a:srcRect/>
          <a:stretch>
            <a:fillRect/>
          </a:stretch>
        </p:blipFill>
        <p:spPr bwMode="auto">
          <a:xfrm>
            <a:off x="4572000" y="3581400"/>
            <a:ext cx="762000" cy="304799"/>
          </a:xfrm>
          <a:prstGeom prst="rect">
            <a:avLst/>
          </a:prstGeom>
          <a:noFill/>
        </p:spPr>
      </p:pic>
      <p:pic>
        <p:nvPicPr>
          <p:cNvPr id="232458" name="Picture 10" descr="Colored giraffe vector clip art"/>
          <p:cNvPicPr>
            <a:picLocks noChangeAspect="1" noChangeArrowheads="1"/>
          </p:cNvPicPr>
          <p:nvPr/>
        </p:nvPicPr>
        <p:blipFill>
          <a:blip r:embed="rId6" cstate="print"/>
          <a:srcRect/>
          <a:stretch>
            <a:fillRect/>
          </a:stretch>
        </p:blipFill>
        <p:spPr bwMode="auto">
          <a:xfrm>
            <a:off x="4800600" y="4038600"/>
            <a:ext cx="228600" cy="457200"/>
          </a:xfrm>
          <a:prstGeom prst="rect">
            <a:avLst/>
          </a:prstGeom>
          <a:noFill/>
        </p:spPr>
      </p:pic>
      <p:sp>
        <p:nvSpPr>
          <p:cNvPr id="13" name="TextBox 12"/>
          <p:cNvSpPr txBox="1"/>
          <p:nvPr/>
        </p:nvSpPr>
        <p:spPr>
          <a:xfrm>
            <a:off x="8382000" y="1676400"/>
            <a:ext cx="762000" cy="1200329"/>
          </a:xfrm>
          <a:prstGeom prst="rect">
            <a:avLst/>
          </a:prstGeom>
          <a:noFill/>
        </p:spPr>
        <p:txBody>
          <a:bodyPr wrap="square" rtlCol="0">
            <a:spAutoFit/>
          </a:bodyPr>
          <a:lstStyle/>
          <a:p>
            <a:pPr algn="ctr"/>
            <a:r>
              <a:rPr lang="en-US" sz="2400" b="1" dirty="0" smtClean="0"/>
              <a:t>44 feet high</a:t>
            </a:r>
            <a:endParaRPr lang="en-US" sz="2400" b="1" dirty="0"/>
          </a:p>
        </p:txBody>
      </p:sp>
      <p:sp>
        <p:nvSpPr>
          <p:cNvPr id="14" name="Up Arrow 13"/>
          <p:cNvSpPr/>
          <p:nvPr/>
        </p:nvSpPr>
        <p:spPr>
          <a:xfrm>
            <a:off x="8686800" y="609600"/>
            <a:ext cx="152400" cy="1143000"/>
          </a:xfrm>
          <a:prstGeom prst="up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Up-Down Arrow 14"/>
          <p:cNvSpPr/>
          <p:nvPr/>
        </p:nvSpPr>
        <p:spPr>
          <a:xfrm>
            <a:off x="6477000" y="3810000"/>
            <a:ext cx="228600" cy="1981200"/>
          </a:xfrm>
          <a:prstGeom prst="up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2460" name="Picture 12" descr="Vector image of a horse"/>
          <p:cNvPicPr>
            <a:picLocks noChangeAspect="1" noChangeArrowheads="1"/>
          </p:cNvPicPr>
          <p:nvPr/>
        </p:nvPicPr>
        <p:blipFill>
          <a:blip r:embed="rId7" cstate="print"/>
          <a:srcRect/>
          <a:stretch>
            <a:fillRect/>
          </a:stretch>
        </p:blipFill>
        <p:spPr bwMode="auto">
          <a:xfrm>
            <a:off x="4648200" y="4724400"/>
            <a:ext cx="533400" cy="381000"/>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E:\Flood Presentation\#24. The Pre-flood Earth.jpg"/>
          <p:cNvPicPr>
            <a:picLocks noChangeAspect="1" noChangeArrowheads="1"/>
          </p:cNvPicPr>
          <p:nvPr/>
        </p:nvPicPr>
        <p:blipFill>
          <a:blip r:embed="rId3" cstate="print"/>
          <a:srcRect/>
          <a:stretch>
            <a:fillRect/>
          </a:stretch>
        </p:blipFill>
        <p:spPr bwMode="auto">
          <a:xfrm>
            <a:off x="1066800" y="0"/>
            <a:ext cx="7023100" cy="6858000"/>
          </a:xfrm>
          <a:prstGeom prst="rect">
            <a:avLst/>
          </a:prstGeom>
          <a:noFill/>
        </p:spPr>
      </p:pic>
    </p:spTree>
  </p:cSld>
  <p:clrMapOvr>
    <a:masterClrMapping/>
  </p:clrMapOvr>
  <p:transition spd="slow">
    <p:diamon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E:\Flood Presentation\#25.The Flood Dynamics.jpg"/>
          <p:cNvPicPr>
            <a:picLocks noChangeAspect="1" noChangeArrowheads="1"/>
          </p:cNvPicPr>
          <p:nvPr/>
        </p:nvPicPr>
        <p:blipFill>
          <a:blip r:embed="rId2" cstate="print"/>
          <a:srcRect/>
          <a:stretch>
            <a:fillRect/>
          </a:stretch>
        </p:blipFill>
        <p:spPr bwMode="auto">
          <a:xfrm>
            <a:off x="0" y="1"/>
            <a:ext cx="9705976" cy="7543799"/>
          </a:xfrm>
          <a:prstGeom prst="rect">
            <a:avLst/>
          </a:prstGeom>
          <a:noFill/>
        </p:spPr>
      </p:pic>
    </p:spTree>
  </p:cSld>
  <p:clrMapOvr>
    <a:masterClrMapping/>
  </p:clrMapOvr>
  <p:transition spd="slow">
    <p:push di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E:\Flood Presentation\#26. Pangea.jpg"/>
          <p:cNvPicPr>
            <a:picLocks noChangeAspect="1" noChangeArrowheads="1"/>
          </p:cNvPicPr>
          <p:nvPr/>
        </p:nvPicPr>
        <p:blipFill>
          <a:blip r:embed="rId2" cstate="print"/>
          <a:srcRect/>
          <a:stretch>
            <a:fillRect/>
          </a:stretch>
        </p:blipFill>
        <p:spPr bwMode="auto">
          <a:xfrm>
            <a:off x="1066800" y="0"/>
            <a:ext cx="6857999" cy="6858000"/>
          </a:xfrm>
          <a:prstGeom prst="rect">
            <a:avLst/>
          </a:prstGeom>
          <a:noFill/>
        </p:spPr>
      </p:pic>
    </p:spTree>
  </p:cSld>
  <p:clrMapOvr>
    <a:masterClrMapping/>
  </p:clrMapOvr>
  <p:transition spd="slow">
    <p:circl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E:\Flood Presentation\#27.The Post-Flood Earth.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pic>
        <p:nvPicPr>
          <p:cNvPr id="40962" name="Picture 2" descr="C:\Users\RoseAnn\AppData\Local\Microsoft\Windows\Temporary Internet Files\Content.IE5\018TZ1ZN\MCj04392220000[1].png"/>
          <p:cNvPicPr>
            <a:picLocks noChangeAspect="1" noChangeArrowheads="1"/>
          </p:cNvPicPr>
          <p:nvPr/>
        </p:nvPicPr>
        <p:blipFill>
          <a:blip r:embed="rId4" cstate="print"/>
          <a:srcRect/>
          <a:stretch>
            <a:fillRect/>
          </a:stretch>
        </p:blipFill>
        <p:spPr bwMode="auto">
          <a:xfrm>
            <a:off x="4267200" y="-609600"/>
            <a:ext cx="5939118" cy="3810000"/>
          </a:xfrm>
          <a:prstGeom prst="rect">
            <a:avLst/>
          </a:prstGeom>
          <a:noFill/>
        </p:spPr>
      </p:pic>
      <p:pic>
        <p:nvPicPr>
          <p:cNvPr id="40963" name="Picture 3" descr="C:\Users\RoseAnn\AppData\Local\Microsoft\Windows\Temporary Internet Files\Content.IE5\77UNZIDQ\MCj04380590000[1].png"/>
          <p:cNvPicPr>
            <a:picLocks noChangeAspect="1" noChangeArrowheads="1"/>
          </p:cNvPicPr>
          <p:nvPr/>
        </p:nvPicPr>
        <p:blipFill>
          <a:blip r:embed="rId5" cstate="print"/>
          <a:srcRect/>
          <a:stretch>
            <a:fillRect/>
          </a:stretch>
        </p:blipFill>
        <p:spPr bwMode="auto">
          <a:xfrm>
            <a:off x="1447800" y="4343400"/>
            <a:ext cx="4495800" cy="2743200"/>
          </a:xfrm>
          <a:prstGeom prst="rect">
            <a:avLst/>
          </a:prstGeom>
          <a:noFill/>
        </p:spPr>
      </p:pic>
    </p:spTree>
  </p:cSld>
  <p:clrMapOvr>
    <a:masterClrMapping/>
  </p:clrMapOvr>
  <p:transition spd="slow">
    <p:push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E:\Flood Presentation\#28.Longevity Chart.jpg"/>
          <p:cNvPicPr>
            <a:picLocks noChangeAspect="1" noChangeArrowheads="1"/>
          </p:cNvPicPr>
          <p:nvPr/>
        </p:nvPicPr>
        <p:blipFill>
          <a:blip r:embed="rId3" cstate="print"/>
          <a:srcRect/>
          <a:stretch>
            <a:fillRect/>
          </a:stretch>
        </p:blipFill>
        <p:spPr bwMode="auto">
          <a:xfrm>
            <a:off x="0" y="0"/>
            <a:ext cx="9144000" cy="6827837"/>
          </a:xfrm>
          <a:prstGeom prst="rect">
            <a:avLst/>
          </a:prstGeom>
          <a:noFill/>
        </p:spPr>
      </p:pic>
    </p:spTree>
  </p:cSld>
  <p:clrMapOvr>
    <a:masterClrMapping/>
  </p:clrMapOvr>
  <p:transition spd="med">
    <p:newsflash/>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1066800"/>
            <a:ext cx="7391399" cy="4524315"/>
          </a:xfrm>
          <a:prstGeom prst="rect">
            <a:avLst/>
          </a:prstGeom>
          <a:noFill/>
        </p:spPr>
        <p:txBody>
          <a:bodyPr wrap="square" rtlCol="0">
            <a:spAutoFit/>
          </a:bodyPr>
          <a:lstStyle/>
          <a:p>
            <a:pPr algn="ctr"/>
            <a:r>
              <a:rPr lang="en-US" sz="7200" dirty="0" smtClean="0">
                <a:latin typeface="Aharoni" pitchFamily="2" charset="-79"/>
                <a:cs typeface="Aharoni" pitchFamily="2" charset="-79"/>
              </a:rPr>
              <a:t>Some important</a:t>
            </a:r>
          </a:p>
          <a:p>
            <a:pPr algn="ctr"/>
            <a:r>
              <a:rPr lang="en-US" sz="7200" dirty="0" smtClean="0">
                <a:latin typeface="Aharoni" pitchFamily="2" charset="-79"/>
                <a:cs typeface="Aharoni" pitchFamily="2" charset="-79"/>
              </a:rPr>
              <a:t>things to remember</a:t>
            </a:r>
          </a:p>
          <a:p>
            <a:pPr algn="ctr"/>
            <a:r>
              <a:rPr lang="en-US" sz="7200" dirty="0" smtClean="0">
                <a:latin typeface="Aharoni" pitchFamily="2" charset="-79"/>
                <a:cs typeface="Aharoni" pitchFamily="2" charset="-79"/>
              </a:rPr>
              <a:t>about the flood:</a:t>
            </a:r>
            <a:endParaRPr lang="en-US" sz="7200" dirty="0">
              <a:latin typeface="Aharoni" pitchFamily="2" charset="-79"/>
              <a:cs typeface="Aharoni" pitchFamily="2" charset="-79"/>
            </a:endParaRPr>
          </a:p>
        </p:txBody>
      </p:sp>
    </p:spTree>
  </p:cSld>
  <p:clrMapOvr>
    <a:masterClrMapping/>
  </p:clrMapOvr>
  <p:transition spd="slow">
    <p:pull dir="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1295400"/>
            <a:ext cx="8839200" cy="3416320"/>
          </a:xfrm>
          <a:prstGeom prst="rect">
            <a:avLst/>
          </a:prstGeom>
          <a:noFill/>
        </p:spPr>
        <p:txBody>
          <a:bodyPr wrap="square" rtlCol="0">
            <a:spAutoFit/>
          </a:bodyPr>
          <a:lstStyle/>
          <a:p>
            <a:pPr algn="ctr"/>
            <a:r>
              <a:rPr lang="en-US" sz="5400" dirty="0" smtClean="0">
                <a:latin typeface="Aharoni" pitchFamily="2" charset="-79"/>
                <a:cs typeface="Aharoni" pitchFamily="2" charset="-79"/>
              </a:rPr>
              <a:t>The ark was a HUGE  ship:</a:t>
            </a:r>
          </a:p>
          <a:p>
            <a:pPr algn="ctr"/>
            <a:r>
              <a:rPr lang="en-US" sz="5400" i="1" dirty="0" smtClean="0">
                <a:latin typeface="Aharoni" pitchFamily="2" charset="-79"/>
                <a:cs typeface="Aharoni" pitchFamily="2" charset="-79"/>
              </a:rPr>
              <a:t>437</a:t>
            </a:r>
            <a:r>
              <a:rPr lang="en-US" sz="5400" dirty="0" smtClean="0">
                <a:latin typeface="Aharoni" pitchFamily="2" charset="-79"/>
                <a:cs typeface="Aharoni" pitchFamily="2" charset="-79"/>
              </a:rPr>
              <a:t> feet long</a:t>
            </a:r>
          </a:p>
          <a:p>
            <a:pPr algn="ctr"/>
            <a:r>
              <a:rPr lang="en-US" sz="5400" i="1" dirty="0" smtClean="0">
                <a:latin typeface="Aharoni" pitchFamily="2" charset="-79"/>
                <a:cs typeface="Aharoni" pitchFamily="2" charset="-79"/>
              </a:rPr>
              <a:t>73</a:t>
            </a:r>
            <a:r>
              <a:rPr lang="en-US" sz="5400" dirty="0" smtClean="0">
                <a:latin typeface="Aharoni" pitchFamily="2" charset="-79"/>
                <a:cs typeface="Aharoni" pitchFamily="2" charset="-79"/>
              </a:rPr>
              <a:t> feet wide</a:t>
            </a:r>
          </a:p>
          <a:p>
            <a:pPr algn="ctr"/>
            <a:r>
              <a:rPr lang="en-US" sz="5400" i="1" dirty="0" smtClean="0">
                <a:latin typeface="Aharoni" pitchFamily="2" charset="-79"/>
                <a:cs typeface="Aharoni" pitchFamily="2" charset="-79"/>
              </a:rPr>
              <a:t>44</a:t>
            </a:r>
            <a:r>
              <a:rPr lang="en-US" sz="5400" dirty="0" smtClean="0">
                <a:latin typeface="Aharoni" pitchFamily="2" charset="-79"/>
                <a:cs typeface="Aharoni" pitchFamily="2" charset="-79"/>
              </a:rPr>
              <a:t> feet high</a:t>
            </a:r>
            <a:endParaRPr lang="en-US" sz="5400" dirty="0">
              <a:latin typeface="Aharoni" pitchFamily="2" charset="-79"/>
              <a:cs typeface="Aharoni" pitchFamily="2" charset="-79"/>
            </a:endParaRPr>
          </a:p>
        </p:txBody>
      </p:sp>
      <p:sp>
        <p:nvSpPr>
          <p:cNvPr id="6" name="Rectangle 5"/>
          <p:cNvSpPr/>
          <p:nvPr/>
        </p:nvSpPr>
        <p:spPr>
          <a:xfrm>
            <a:off x="3581400" y="0"/>
            <a:ext cx="1570865" cy="1569660"/>
          </a:xfrm>
          <a:prstGeom prst="rect">
            <a:avLst/>
          </a:prstGeom>
          <a:noFill/>
        </p:spPr>
        <p:txBody>
          <a:bodyPr wrap="squar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t>
            </a:r>
            <a:r>
              <a:rPr lang="en-US" sz="9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a:t>
            </a:r>
            <a:endPar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7" name="Picture 2" descr="Passenger cruise ship vector drawing"/>
          <p:cNvPicPr>
            <a:picLocks noChangeAspect="1" noChangeArrowheads="1"/>
          </p:cNvPicPr>
          <p:nvPr/>
        </p:nvPicPr>
        <p:blipFill>
          <a:blip r:embed="rId3"/>
          <a:srcRect/>
          <a:stretch>
            <a:fillRect/>
          </a:stretch>
        </p:blipFill>
        <p:spPr bwMode="auto">
          <a:xfrm>
            <a:off x="457200" y="4495800"/>
            <a:ext cx="8077200" cy="2362200"/>
          </a:xfrm>
          <a:prstGeom prst="rect">
            <a:avLst/>
          </a:prstGeom>
          <a:noFill/>
        </p:spPr>
      </p:pic>
    </p:spTree>
  </p:cSld>
  <p:clrMapOvr>
    <a:masterClrMapping/>
  </p:clrMapOvr>
  <p:transition spd="slow">
    <p:pull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38" name="Picture 2" descr="What Did Noah’s Ark Look Like?"/>
          <p:cNvPicPr>
            <a:picLocks noChangeAspect="1" noChangeArrowheads="1"/>
          </p:cNvPicPr>
          <p:nvPr/>
        </p:nvPicPr>
        <p:blipFill>
          <a:blip r:embed="rId2"/>
          <a:srcRect/>
          <a:stretch>
            <a:fillRect/>
          </a:stretch>
        </p:blipFill>
        <p:spPr bwMode="auto">
          <a:xfrm>
            <a:off x="142875" y="533400"/>
            <a:ext cx="8696325" cy="5334000"/>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2769" name="Object 1"/>
          <p:cNvGraphicFramePr>
            <a:graphicFrameLocks noChangeAspect="1"/>
          </p:cNvGraphicFramePr>
          <p:nvPr/>
        </p:nvGraphicFramePr>
        <p:xfrm>
          <a:off x="-152400" y="0"/>
          <a:ext cx="9448800" cy="6858000"/>
        </p:xfrm>
        <a:graphic>
          <a:graphicData uri="http://schemas.openxmlformats.org/presentationml/2006/ole">
            <p:oleObj spid="_x0000_s243714" name="Slide" r:id="rId3" imgW="4569620" imgH="3426290" progId="PowerPoint.Slide.12">
              <p:embed/>
            </p:oleObj>
          </a:graphicData>
        </a:graphic>
      </p:graphicFrame>
      <p:sp>
        <p:nvSpPr>
          <p:cNvPr id="5" name="Rectangle 4"/>
          <p:cNvSpPr/>
          <p:nvPr/>
        </p:nvSpPr>
        <p:spPr>
          <a:xfrm>
            <a:off x="-152400" y="0"/>
            <a:ext cx="4495800" cy="6858000"/>
          </a:xfrm>
          <a:prstGeom prst="rect">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771" name="Picture 3" descr="Mountain drawing image"/>
          <p:cNvPicPr>
            <a:picLocks noChangeAspect="1" noChangeArrowheads="1"/>
          </p:cNvPicPr>
          <p:nvPr/>
        </p:nvPicPr>
        <p:blipFill>
          <a:blip r:embed="rId5"/>
          <a:srcRect/>
          <a:stretch>
            <a:fillRect/>
          </a:stretch>
        </p:blipFill>
        <p:spPr bwMode="auto">
          <a:xfrm>
            <a:off x="-228600" y="0"/>
            <a:ext cx="4724400" cy="6858000"/>
          </a:xfrm>
          <a:prstGeom prst="rect">
            <a:avLst/>
          </a:prstGeom>
          <a:noFill/>
        </p:spPr>
      </p:pic>
      <p:pic>
        <p:nvPicPr>
          <p:cNvPr id="32773" name="Picture 5" descr="Sea shells vector illustration"/>
          <p:cNvPicPr>
            <a:picLocks noChangeAspect="1" noChangeArrowheads="1"/>
          </p:cNvPicPr>
          <p:nvPr/>
        </p:nvPicPr>
        <p:blipFill>
          <a:blip r:embed="rId6" cstate="print"/>
          <a:srcRect/>
          <a:stretch>
            <a:fillRect/>
          </a:stretch>
        </p:blipFill>
        <p:spPr bwMode="auto">
          <a:xfrm rot="19559008">
            <a:off x="1447800" y="1066800"/>
            <a:ext cx="1219200" cy="685800"/>
          </a:xfrm>
          <a:prstGeom prst="rect">
            <a:avLst/>
          </a:prstGeom>
          <a:noFill/>
        </p:spPr>
      </p:pic>
      <p:sp>
        <p:nvSpPr>
          <p:cNvPr id="7" name="TextBox 6"/>
          <p:cNvSpPr txBox="1"/>
          <p:nvPr/>
        </p:nvSpPr>
        <p:spPr>
          <a:xfrm>
            <a:off x="0" y="152400"/>
            <a:ext cx="1295400" cy="1323439"/>
          </a:xfrm>
          <a:prstGeom prst="rect">
            <a:avLst/>
          </a:prstGeom>
          <a:noFill/>
        </p:spPr>
        <p:txBody>
          <a:bodyPr wrap="square" rtlCol="0">
            <a:spAutoFit/>
          </a:bodyPr>
          <a:lstStyle/>
          <a:p>
            <a:pPr algn="ctr"/>
            <a:r>
              <a:rPr lang="en-US" sz="8000" dirty="0" smtClean="0">
                <a:solidFill>
                  <a:schemeClr val="bg1"/>
                </a:solidFill>
                <a:latin typeface="Aharoni" pitchFamily="2" charset="-79"/>
                <a:cs typeface="Aharoni" pitchFamily="2" charset="-79"/>
              </a:rPr>
              <a:t>#5</a:t>
            </a:r>
            <a:endParaRPr lang="en-US" sz="8000" dirty="0">
              <a:solidFill>
                <a:schemeClr val="bg1"/>
              </a:solidFill>
              <a:latin typeface="Aharoni" pitchFamily="2" charset="-79"/>
              <a:cs typeface="Aharoni" pitchFamily="2" charset="-79"/>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733800" y="914400"/>
            <a:ext cx="4876800" cy="4247317"/>
          </a:xfrm>
          <a:prstGeom prst="rect">
            <a:avLst/>
          </a:prstGeom>
          <a:noFill/>
        </p:spPr>
        <p:txBody>
          <a:bodyPr wrap="square" rtlCol="0">
            <a:spAutoFit/>
          </a:bodyPr>
          <a:lstStyle/>
          <a:p>
            <a:pPr algn="ctr"/>
            <a:r>
              <a:rPr lang="en-US" sz="5400" dirty="0" smtClean="0">
                <a:latin typeface="Aharoni" pitchFamily="2" charset="-79"/>
                <a:cs typeface="Aharoni" pitchFamily="2" charset="-79"/>
              </a:rPr>
              <a:t>The Bible gives us a lot of information about the flood</a:t>
            </a:r>
            <a:endParaRPr lang="en-US" sz="5400" dirty="0">
              <a:latin typeface="Aharoni" pitchFamily="2" charset="-79"/>
              <a:cs typeface="Aharoni" pitchFamily="2" charset="-79"/>
            </a:endParaRPr>
          </a:p>
        </p:txBody>
      </p:sp>
      <p:sp>
        <p:nvSpPr>
          <p:cNvPr id="4" name="Rectangle 3"/>
          <p:cNvSpPr/>
          <p:nvPr/>
        </p:nvSpPr>
        <p:spPr>
          <a:xfrm>
            <a:off x="2743200" y="228600"/>
            <a:ext cx="1422184"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#3</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210948" name="Picture 4" descr="Books and mouse orange silhouette vector image"/>
          <p:cNvPicPr>
            <a:picLocks noChangeAspect="1" noChangeArrowheads="1"/>
          </p:cNvPicPr>
          <p:nvPr/>
        </p:nvPicPr>
        <p:blipFill>
          <a:blip r:embed="rId3"/>
          <a:srcRect/>
          <a:stretch>
            <a:fillRect/>
          </a:stretch>
        </p:blipFill>
        <p:spPr bwMode="auto">
          <a:xfrm>
            <a:off x="304800" y="1524000"/>
            <a:ext cx="4391025" cy="4762500"/>
          </a:xfrm>
          <a:prstGeom prst="rect">
            <a:avLst/>
          </a:prstGeom>
          <a:noFill/>
        </p:spPr>
      </p:pic>
    </p:spTree>
  </p:cSld>
  <p:clrMapOvr>
    <a:masterClrMapping/>
  </p:clrMapOvr>
  <p:transition spd="slow">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2036" name="Picture 4" descr="Gray wolf"/>
          <p:cNvPicPr>
            <a:picLocks noChangeAspect="1" noChangeArrowheads="1"/>
          </p:cNvPicPr>
          <p:nvPr/>
        </p:nvPicPr>
        <p:blipFill>
          <a:blip r:embed="rId2"/>
          <a:srcRect/>
          <a:stretch>
            <a:fillRect/>
          </a:stretch>
        </p:blipFill>
        <p:spPr bwMode="auto">
          <a:xfrm>
            <a:off x="1524000" y="914400"/>
            <a:ext cx="6172200" cy="4762500"/>
          </a:xfrm>
          <a:prstGeom prst="rect">
            <a:avLst/>
          </a:prstGeom>
          <a:noFill/>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47800" y="1905000"/>
            <a:ext cx="6553200" cy="2514600"/>
          </a:xfrm>
          <a:prstGeom prst="rect">
            <a:avLst/>
          </a:prstGeom>
          <a:noFill/>
        </p:spPr>
        <p:txBody>
          <a:bodyPr wrap="none" lIns="91440" tIns="45720" rIns="91440" bIns="45720">
            <a:prstTxWarp prst="textTriangle">
              <a:avLst>
                <a:gd name="adj" fmla="val 54754"/>
              </a:avLst>
            </a:prstTxWarp>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spc="0" dirty="0" smtClean="0">
                <a:ln w="0"/>
                <a:solidFill>
                  <a:srgbClr val="002060"/>
                </a:solidFill>
                <a:effectLst>
                  <a:reflection blurRad="12700" stA="50000" endPos="50000" dist="5000" dir="5400000" sy="-100000" rotWithShape="0"/>
                </a:effectLst>
              </a:rPr>
              <a:t>And</a:t>
            </a:r>
            <a:endParaRPr lang="en-US" sz="5400" b="1" cap="all" spc="0" dirty="0">
              <a:ln w="0"/>
              <a:solidFill>
                <a:srgbClr val="002060"/>
              </a:solidFill>
              <a:effectLst>
                <a:reflection blurRad="12700" stA="50000" endPos="50000" dist="5000" dir="5400000" sy="-100000" rotWithShape="0"/>
              </a:effectLst>
            </a:endParaRPr>
          </a:p>
        </p:txBody>
      </p:sp>
    </p:spTree>
  </p:cSld>
  <p:clrMapOvr>
    <a:masterClrMapping/>
  </p:clrMapOvr>
  <p:transition spd="slow">
    <p:split/>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00200" y="457200"/>
            <a:ext cx="7315200" cy="1107996"/>
          </a:xfrm>
          <a:prstGeom prst="rect">
            <a:avLst/>
          </a:prstGeom>
          <a:noFill/>
        </p:spPr>
        <p:txBody>
          <a:bodyPr wrap="square" rtlCol="0">
            <a:spAutoFit/>
          </a:bodyPr>
          <a:lstStyle/>
          <a:p>
            <a:pPr algn="ctr"/>
            <a:r>
              <a:rPr lang="en-US" sz="6600" dirty="0" smtClean="0">
                <a:latin typeface="Aharoni" pitchFamily="2" charset="-79"/>
                <a:cs typeface="Aharoni" pitchFamily="2" charset="-79"/>
              </a:rPr>
              <a:t>There are a lot of</a:t>
            </a:r>
            <a:endParaRPr lang="en-US" sz="6600" dirty="0">
              <a:latin typeface="Aharoni" pitchFamily="2" charset="-79"/>
              <a:cs typeface="Aharoni" pitchFamily="2" charset="-79"/>
            </a:endParaRPr>
          </a:p>
        </p:txBody>
      </p:sp>
      <p:sp>
        <p:nvSpPr>
          <p:cNvPr id="3" name="Rectangle 2"/>
          <p:cNvSpPr/>
          <p:nvPr/>
        </p:nvSpPr>
        <p:spPr>
          <a:xfrm>
            <a:off x="2819400" y="1371600"/>
            <a:ext cx="5029200" cy="1676400"/>
          </a:xfrm>
          <a:prstGeom prst="rect">
            <a:avLst/>
          </a:prstGeom>
          <a:noFill/>
        </p:spPr>
        <p:txBody>
          <a:bodyPr wrap="none" lIns="91440" tIns="45720" rIns="91440" bIns="45720">
            <a:prstTxWarp prst="textCanUp">
              <a:avLst/>
            </a:prstTxWarp>
            <a:spAutoFit/>
          </a:bodyPr>
          <a:lstStyle/>
          <a:p>
            <a:pPr algn="ctr"/>
            <a:r>
              <a:rPr lang="en-US" sz="5400" b="1" cap="none" spc="0" dirty="0" smtClean="0">
                <a:ln w="17780" cmpd="sng">
                  <a:solidFill>
                    <a:schemeClr val="accent1">
                      <a:tint val="3000"/>
                    </a:schemeClr>
                  </a:solidFill>
                  <a:prstDash val="solid"/>
                  <a:miter lim="800000"/>
                </a:ln>
                <a:solidFill>
                  <a:srgbClr val="002060"/>
                </a:solidFill>
                <a:effectLst>
                  <a:outerShdw blurRad="55000" dist="50800" dir="5400000" algn="tl">
                    <a:srgbClr val="000000">
                      <a:alpha val="33000"/>
                    </a:srgbClr>
                  </a:outerShdw>
                </a:effectLst>
              </a:rPr>
              <a:t>Theories</a:t>
            </a:r>
            <a:endParaRPr lang="en-US" sz="5400" b="1" cap="none" spc="0" dirty="0">
              <a:ln w="17780" cmpd="sng">
                <a:solidFill>
                  <a:schemeClr val="accent1">
                    <a:tint val="3000"/>
                  </a:schemeClr>
                </a:solidFill>
                <a:prstDash val="solid"/>
                <a:miter lim="800000"/>
              </a:ln>
              <a:solidFill>
                <a:srgbClr val="002060"/>
              </a:solidFill>
              <a:effectLst>
                <a:outerShdw blurRad="55000" dist="50800" dir="5400000" algn="tl">
                  <a:srgbClr val="000000">
                    <a:alpha val="33000"/>
                  </a:srgbClr>
                </a:outerShdw>
              </a:effectLst>
            </a:endParaRPr>
          </a:p>
        </p:txBody>
      </p:sp>
      <p:sp>
        <p:nvSpPr>
          <p:cNvPr id="4" name="TextBox 3"/>
          <p:cNvSpPr txBox="1"/>
          <p:nvPr/>
        </p:nvSpPr>
        <p:spPr>
          <a:xfrm>
            <a:off x="2514600" y="3048000"/>
            <a:ext cx="5943600" cy="923330"/>
          </a:xfrm>
          <a:prstGeom prst="rect">
            <a:avLst/>
          </a:prstGeom>
          <a:noFill/>
        </p:spPr>
        <p:txBody>
          <a:bodyPr wrap="square" rtlCol="0">
            <a:spAutoFit/>
          </a:bodyPr>
          <a:lstStyle/>
          <a:p>
            <a:pPr algn="ctr"/>
            <a:r>
              <a:rPr lang="en-US" sz="5400" dirty="0" smtClean="0">
                <a:latin typeface="Aharoni" pitchFamily="2" charset="-79"/>
                <a:cs typeface="Aharoni" pitchFamily="2" charset="-79"/>
              </a:rPr>
              <a:t>about the flood</a:t>
            </a:r>
            <a:endParaRPr lang="en-US" sz="5400" dirty="0">
              <a:latin typeface="Aharoni" pitchFamily="2" charset="-79"/>
              <a:cs typeface="Aharoni" pitchFamily="2" charset="-79"/>
            </a:endParaRPr>
          </a:p>
        </p:txBody>
      </p:sp>
      <p:sp>
        <p:nvSpPr>
          <p:cNvPr id="6" name="Rectangle 5"/>
          <p:cNvSpPr/>
          <p:nvPr/>
        </p:nvSpPr>
        <p:spPr>
          <a:xfrm>
            <a:off x="228600" y="0"/>
            <a:ext cx="1422184"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#4</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207874" name="Picture 2" descr="Getting idea"/>
          <p:cNvPicPr>
            <a:picLocks noChangeAspect="1" noChangeArrowheads="1"/>
          </p:cNvPicPr>
          <p:nvPr/>
        </p:nvPicPr>
        <p:blipFill>
          <a:blip r:embed="rId3"/>
          <a:srcRect/>
          <a:stretch>
            <a:fillRect/>
          </a:stretch>
        </p:blipFill>
        <p:spPr bwMode="auto">
          <a:xfrm>
            <a:off x="1143000" y="3962400"/>
            <a:ext cx="7086600" cy="2667000"/>
          </a:xfrm>
          <a:prstGeom prst="rect">
            <a:avLst/>
          </a:prstGeom>
          <a:noFill/>
        </p:spPr>
      </p:pic>
    </p:spTree>
  </p:cSld>
  <p:clrMapOvr>
    <a:masterClrMapping/>
  </p:clrMapOvr>
  <p:transition spd="slow">
    <p:cover dir="rd"/>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181600" y="3429000"/>
            <a:ext cx="2819400" cy="1107996"/>
          </a:xfrm>
          <a:prstGeom prst="rect">
            <a:avLst/>
          </a:prstGeom>
          <a:noFill/>
        </p:spPr>
        <p:txBody>
          <a:bodyPr wrap="square" rtlCol="0">
            <a:spAutoFit/>
          </a:bodyPr>
          <a:lstStyle/>
          <a:p>
            <a:r>
              <a:rPr lang="en-US" sz="6600" dirty="0" smtClean="0">
                <a:solidFill>
                  <a:srgbClr val="002060"/>
                </a:solidFill>
                <a:latin typeface="Arial Black" pitchFamily="34" charset="0"/>
              </a:rPr>
              <a:t>Think</a:t>
            </a:r>
            <a:endParaRPr lang="en-US" sz="6600" dirty="0">
              <a:solidFill>
                <a:srgbClr val="002060"/>
              </a:solidFill>
              <a:latin typeface="Arial Black" pitchFamily="34" charset="0"/>
            </a:endParaRPr>
          </a:p>
        </p:txBody>
      </p:sp>
      <p:pic>
        <p:nvPicPr>
          <p:cNvPr id="205826" name="Picture 2" descr="Bright idea"/>
          <p:cNvPicPr>
            <a:picLocks noChangeAspect="1" noChangeArrowheads="1"/>
          </p:cNvPicPr>
          <p:nvPr/>
        </p:nvPicPr>
        <p:blipFill>
          <a:blip r:embed="rId2"/>
          <a:srcRect/>
          <a:stretch>
            <a:fillRect/>
          </a:stretch>
        </p:blipFill>
        <p:spPr bwMode="auto">
          <a:xfrm>
            <a:off x="685800" y="914400"/>
            <a:ext cx="4762500" cy="3486151"/>
          </a:xfrm>
          <a:prstGeom prst="rect">
            <a:avLst/>
          </a:prstGeom>
          <a:noFill/>
        </p:spPr>
      </p:pic>
    </p:spTree>
  </p:cSld>
  <p:clrMapOvr>
    <a:masterClrMapping/>
  </p:clrMapOvr>
  <p:transition spd="slow">
    <p:blinds/>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581400" y="1524000"/>
            <a:ext cx="5340221" cy="3416320"/>
          </a:xfrm>
          <a:prstGeom prst="rect">
            <a:avLst/>
          </a:prstGeom>
          <a:noFill/>
        </p:spPr>
        <p:txBody>
          <a:bodyPr wrap="square" lIns="91440" tIns="45720" rIns="91440" bIns="45720">
            <a:spAutoFit/>
          </a:bodyPr>
          <a:lstStyle/>
          <a:p>
            <a:pPr algn="ctr"/>
            <a:r>
              <a:rPr lang="en-US"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Think about who</a:t>
            </a:r>
          </a:p>
          <a:p>
            <a:pPr algn="ctr"/>
            <a:r>
              <a:rPr lang="en-US"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You should believe..</a:t>
            </a: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204802" name="Picture 2" descr="Afro woman thinking vector graphics"/>
          <p:cNvPicPr>
            <a:picLocks noChangeAspect="1" noChangeArrowheads="1"/>
          </p:cNvPicPr>
          <p:nvPr/>
        </p:nvPicPr>
        <p:blipFill>
          <a:blip r:embed="rId2"/>
          <a:srcRect/>
          <a:stretch>
            <a:fillRect/>
          </a:stretch>
        </p:blipFill>
        <p:spPr bwMode="auto">
          <a:xfrm>
            <a:off x="0" y="838200"/>
            <a:ext cx="3952875" cy="4762500"/>
          </a:xfrm>
          <a:prstGeom prst="rect">
            <a:avLst/>
          </a:prstGeom>
          <a:noFill/>
        </p:spPr>
      </p:pic>
    </p:spTree>
  </p:cSld>
  <p:clrMapOvr>
    <a:masterClrMapping/>
  </p:clrMapOvr>
  <p:transition spd="slow">
    <p:push dir="d"/>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733800" y="685800"/>
            <a:ext cx="5105400" cy="4524315"/>
          </a:xfrm>
          <a:prstGeom prst="rect">
            <a:avLst/>
          </a:prstGeom>
          <a:noFill/>
        </p:spPr>
        <p:txBody>
          <a:bodyPr wrap="square" lIns="91440" tIns="45720" rIns="91440" bIns="45720">
            <a:spAutoFit/>
          </a:bodyPr>
          <a:lstStyle/>
          <a:p>
            <a:pPr algn="ctr"/>
            <a:r>
              <a:rPr lang="en-US" sz="4800" b="1" cap="all" dirty="0" smtClean="0">
                <a:ln w="9000" cmpd="sng">
                  <a:solidFill>
                    <a:schemeClr val="accent4">
                      <a:shade val="50000"/>
                      <a:satMod val="120000"/>
                    </a:schemeClr>
                  </a:solidFill>
                  <a:prstDash val="solid"/>
                </a:ln>
                <a:effectLst>
                  <a:reflection blurRad="12700" stA="28000" endPos="45000" dist="1000" dir="5400000" sy="-100000" algn="bl" rotWithShape="0"/>
                </a:effectLst>
              </a:rPr>
              <a:t>Should you believe the Evolutionists’</a:t>
            </a:r>
          </a:p>
          <a:p>
            <a:pPr algn="ctr"/>
            <a:r>
              <a:rPr lang="en-US" sz="4800" b="1" cap="all" dirty="0" smtClean="0">
                <a:ln w="9000" cmpd="sng">
                  <a:solidFill>
                    <a:schemeClr val="accent4">
                      <a:shade val="50000"/>
                      <a:satMod val="120000"/>
                    </a:schemeClr>
                  </a:solidFill>
                  <a:prstDash val="solid"/>
                </a:ln>
                <a:effectLst>
                  <a:reflection blurRad="12700" stA="28000" endPos="45000" dist="1000" dir="5400000" sy="-100000" algn="bl" rotWithShape="0"/>
                </a:effectLst>
              </a:rPr>
              <a:t>Theory with all its contradictions? </a:t>
            </a:r>
            <a:endParaRPr lang="en-US" sz="4800" b="1" cap="all" spc="0" dirty="0">
              <a:ln w="9000" cmpd="sng">
                <a:solidFill>
                  <a:schemeClr val="accent4">
                    <a:shade val="50000"/>
                    <a:satMod val="120000"/>
                  </a:schemeClr>
                </a:solidFill>
                <a:prstDash val="solid"/>
              </a:ln>
              <a:effectLst>
                <a:reflection blurRad="12700" stA="28000" endPos="45000" dist="1000" dir="5400000" sy="-100000" algn="bl" rotWithShape="0"/>
              </a:effectLst>
            </a:endParaRPr>
          </a:p>
        </p:txBody>
      </p:sp>
      <p:pic>
        <p:nvPicPr>
          <p:cNvPr id="203778" name="Picture 2" descr="Ideas project"/>
          <p:cNvPicPr>
            <a:picLocks noChangeAspect="1" noChangeArrowheads="1"/>
          </p:cNvPicPr>
          <p:nvPr/>
        </p:nvPicPr>
        <p:blipFill>
          <a:blip r:embed="rId2"/>
          <a:srcRect/>
          <a:stretch>
            <a:fillRect/>
          </a:stretch>
        </p:blipFill>
        <p:spPr bwMode="auto">
          <a:xfrm>
            <a:off x="0" y="457200"/>
            <a:ext cx="3933825" cy="4762500"/>
          </a:xfrm>
          <a:prstGeom prst="rect">
            <a:avLst/>
          </a:prstGeom>
          <a:noFill/>
        </p:spPr>
      </p:pic>
    </p:spTree>
  </p:cSld>
  <p:clrMapOvr>
    <a:masterClrMapping/>
  </p:clrMapOvr>
  <p:transition spd="slow">
    <p:wheel spokes="3"/>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5800" y="2133600"/>
            <a:ext cx="7848600" cy="1446550"/>
          </a:xfrm>
          <a:prstGeom prst="rect">
            <a:avLst/>
          </a:prstGeom>
          <a:noFill/>
        </p:spPr>
        <p:txBody>
          <a:bodyPr wrap="square" rtlCol="0">
            <a:prstTxWarp prst="textWave1">
              <a:avLst/>
            </a:prstTxWarp>
            <a:spAutoFit/>
          </a:bodyPr>
          <a:lstStyle/>
          <a:p>
            <a:pPr algn="ctr"/>
            <a:r>
              <a:rPr lang="en-US" sz="8800" dirty="0" smtClean="0">
                <a:ln w="38100">
                  <a:solidFill>
                    <a:schemeClr val="tx1"/>
                  </a:solidFill>
                </a:ln>
                <a:solidFill>
                  <a:srgbClr val="FF0000"/>
                </a:solidFill>
                <a:latin typeface="Aharoni" pitchFamily="2" charset="-79"/>
                <a:cs typeface="Aharoni" pitchFamily="2" charset="-79"/>
              </a:rPr>
              <a:t>OR…</a:t>
            </a:r>
            <a:endParaRPr lang="en-US" sz="8800" dirty="0">
              <a:ln w="38100">
                <a:solidFill>
                  <a:schemeClr val="tx1"/>
                </a:solidFill>
              </a:ln>
              <a:solidFill>
                <a:srgbClr val="FF0000"/>
              </a:solidFill>
              <a:latin typeface="Aharoni" pitchFamily="2" charset="-79"/>
              <a:cs typeface="Aharoni" pitchFamily="2" charset="-79"/>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724400" y="990600"/>
            <a:ext cx="4191000" cy="4247317"/>
          </a:xfrm>
          <a:prstGeom prst="rect">
            <a:avLst/>
          </a:prstGeom>
          <a:noFill/>
        </p:spPr>
        <p:txBody>
          <a:bodyPr wrap="squar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Should you believe </a:t>
            </a:r>
          </a:p>
          <a:p>
            <a:pPr algn="ctr"/>
            <a:r>
              <a:rPr lang="en-U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what God tells us</a:t>
            </a:r>
          </a:p>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in the Bible?</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201730" name="Picture 2" descr="Girl studying Bible"/>
          <p:cNvPicPr>
            <a:picLocks noChangeAspect="1" noChangeArrowheads="1"/>
          </p:cNvPicPr>
          <p:nvPr/>
        </p:nvPicPr>
        <p:blipFill>
          <a:blip r:embed="rId2"/>
          <a:srcRect/>
          <a:stretch>
            <a:fillRect/>
          </a:stretch>
        </p:blipFill>
        <p:spPr bwMode="auto">
          <a:xfrm>
            <a:off x="381000" y="1066800"/>
            <a:ext cx="4495800" cy="4133850"/>
          </a:xfrm>
          <a:prstGeom prst="rect">
            <a:avLst/>
          </a:prstGeom>
          <a:noFill/>
        </p:spPr>
      </p:pic>
    </p:spTree>
  </p:cSld>
  <p:clrMapOvr>
    <a:masterClrMapping/>
  </p:clrMapOvr>
  <p:transition spd="slow">
    <p:wheel spokes="8"/>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73" name="Picture 9" descr="C:\Users\RoseAnn\AppData\Local\Microsoft\Windows\Temporary Internet Files\Content.IE5\WHBFKMTE\MCj02506060000[1].wmf"/>
          <p:cNvPicPr>
            <a:picLocks noChangeAspect="1" noChangeArrowheads="1"/>
          </p:cNvPicPr>
          <p:nvPr/>
        </p:nvPicPr>
        <p:blipFill>
          <a:blip r:embed="rId2" cstate="print"/>
          <a:srcRect/>
          <a:stretch>
            <a:fillRect/>
          </a:stretch>
        </p:blipFill>
        <p:spPr bwMode="auto">
          <a:xfrm>
            <a:off x="6858000" y="1905000"/>
            <a:ext cx="2095123" cy="4572000"/>
          </a:xfrm>
          <a:prstGeom prst="rect">
            <a:avLst/>
          </a:prstGeom>
          <a:noFill/>
        </p:spPr>
      </p:pic>
      <p:sp>
        <p:nvSpPr>
          <p:cNvPr id="7" name="Rectangle 6"/>
          <p:cNvSpPr/>
          <p:nvPr/>
        </p:nvSpPr>
        <p:spPr>
          <a:xfrm>
            <a:off x="2590800" y="304800"/>
            <a:ext cx="4419600" cy="6804839"/>
          </a:xfrm>
          <a:prstGeom prst="rect">
            <a:avLst/>
          </a:prstGeom>
        </p:spPr>
        <p:txBody>
          <a:bodyPr wrap="square">
            <a:spAutoFit/>
          </a:bodyPr>
          <a:lstStyle/>
          <a:p>
            <a:pPr algn="ctr"/>
            <a:r>
              <a:rPr lang="en-US" sz="2400" dirty="0" smtClean="0">
                <a:latin typeface="Aharoni" pitchFamily="2" charset="-79"/>
                <a:cs typeface="Aharoni" pitchFamily="2" charset="-79"/>
              </a:rPr>
              <a:t>"</a:t>
            </a:r>
            <a:r>
              <a:rPr lang="en-US" sz="2400" b="1" baseline="30000" dirty="0" smtClean="0">
                <a:latin typeface="Aharoni" pitchFamily="2" charset="-79"/>
                <a:cs typeface="Aharoni" pitchFamily="2" charset="-79"/>
              </a:rPr>
              <a:t> </a:t>
            </a:r>
            <a:r>
              <a:rPr lang="en-US" sz="2400" dirty="0" smtClean="0">
                <a:latin typeface="Aharoni" pitchFamily="2" charset="-79"/>
                <a:cs typeface="Aharoni" pitchFamily="2" charset="-79"/>
              </a:rPr>
              <a:t>Every living thing that moved on land perished—birds, livestock, wild animals, all the creatures that swarm over the earth, and all mankind. Everything on dry land that had the breath of life in its nostrils died.  Every living thing on the face of the earth was wiped out; people and animals and the creatures that move along the ground and the birds were wiped from the face of the earth. Only Noah was let, and those with him in the Ark.” Genesis 7:21-23</a:t>
            </a:r>
            <a:endParaRPr lang="en-US" sz="2400" b="1" baseline="30000" dirty="0" smtClean="0">
              <a:latin typeface="Aharoni" pitchFamily="2" charset="-79"/>
              <a:cs typeface="Aharoni" pitchFamily="2" charset="-79"/>
            </a:endParaRPr>
          </a:p>
          <a:p>
            <a:r>
              <a:rPr lang="en-US" sz="2400" b="1" baseline="30000" dirty="0" smtClean="0">
                <a:latin typeface="Aharoni" pitchFamily="2" charset="-79"/>
                <a:cs typeface="Aharoni" pitchFamily="2" charset="-79"/>
              </a:rPr>
              <a:t> </a:t>
            </a:r>
            <a:endParaRPr lang="en-US" sz="2400" dirty="0">
              <a:latin typeface="Aharoni" pitchFamily="2" charset="-79"/>
              <a:cs typeface="Aharoni" pitchFamily="2" charset="-79"/>
            </a:endParaRPr>
          </a:p>
        </p:txBody>
      </p:sp>
      <p:pic>
        <p:nvPicPr>
          <p:cNvPr id="171012" name="Picture 4" descr="Animated grim reaper"/>
          <p:cNvPicPr>
            <a:picLocks noChangeAspect="1" noChangeArrowheads="1"/>
          </p:cNvPicPr>
          <p:nvPr/>
        </p:nvPicPr>
        <p:blipFill>
          <a:blip r:embed="rId3"/>
          <a:srcRect/>
          <a:stretch>
            <a:fillRect/>
          </a:stretch>
        </p:blipFill>
        <p:spPr bwMode="auto">
          <a:xfrm>
            <a:off x="0" y="0"/>
            <a:ext cx="2743200" cy="2971800"/>
          </a:xfrm>
          <a:prstGeom prst="rect">
            <a:avLst/>
          </a:prstGeom>
          <a:noFill/>
        </p:spPr>
      </p:pic>
    </p:spTree>
  </p:cSld>
  <p:clrMapOvr>
    <a:masterClrMapping/>
  </p:clrMapOvr>
  <p:transition spd="slow">
    <p:split orient="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2000" y="914400"/>
            <a:ext cx="7620000" cy="5016758"/>
          </a:xfrm>
          <a:prstGeom prst="rect">
            <a:avLst/>
          </a:prstGeom>
          <a:noFill/>
        </p:spPr>
        <p:txBody>
          <a:bodyPr wrap="square" rtlCol="0">
            <a:spAutoFit/>
          </a:bodyPr>
          <a:lstStyle/>
          <a:p>
            <a:pPr algn="ctr"/>
            <a:r>
              <a:rPr lang="en-US" sz="4000" b="1" dirty="0" smtClean="0">
                <a:latin typeface="Arial Black" pitchFamily="34" charset="0"/>
              </a:rPr>
              <a:t>The Bible says: </a:t>
            </a:r>
          </a:p>
          <a:p>
            <a:pPr algn="ctr"/>
            <a:r>
              <a:rPr lang="en-US" sz="4000" b="1" dirty="0" smtClean="0">
                <a:latin typeface="Arial Black" pitchFamily="34" charset="0"/>
              </a:rPr>
              <a:t>All animals that had the breath of life in them died.</a:t>
            </a:r>
          </a:p>
          <a:p>
            <a:pPr algn="ctr"/>
            <a:endParaRPr lang="en-US" sz="4000" b="1" dirty="0">
              <a:latin typeface="Arial Black" pitchFamily="34" charset="0"/>
            </a:endParaRPr>
          </a:p>
          <a:p>
            <a:pPr algn="ctr"/>
            <a:r>
              <a:rPr lang="en-US" sz="4000" b="1" dirty="0" smtClean="0">
                <a:latin typeface="Arial Black" pitchFamily="34" charset="0"/>
              </a:rPr>
              <a:t>Science says that there is a record in the earth that there were mass extinctions of animals.</a:t>
            </a:r>
            <a:endParaRPr lang="en-US" sz="4000" b="1" dirty="0">
              <a:latin typeface="Arial Black" pitchFamily="34" charset="0"/>
            </a:endParaRPr>
          </a:p>
        </p:txBody>
      </p:sp>
    </p:spTree>
  </p:cSld>
  <p:clrMapOvr>
    <a:masterClrMapping/>
  </p:clrMapOvr>
  <p:transition spd="slow">
    <p:comb/>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0" y="990600"/>
            <a:ext cx="6019800" cy="4708981"/>
          </a:xfrm>
          <a:prstGeom prst="rect">
            <a:avLst/>
          </a:prstGeom>
          <a:noFill/>
        </p:spPr>
        <p:txBody>
          <a:bodyPr wrap="square" rtlCol="0">
            <a:spAutoFit/>
          </a:bodyPr>
          <a:lstStyle/>
          <a:p>
            <a:pPr algn="ctr"/>
            <a:r>
              <a:rPr lang="en-US" sz="6000" dirty="0" smtClean="0">
                <a:latin typeface="Aharoni" pitchFamily="2" charset="-79"/>
                <a:cs typeface="Aharoni" pitchFamily="2" charset="-79"/>
              </a:rPr>
              <a:t>Are there facts that support what the Bible says about the flood?</a:t>
            </a:r>
            <a:endParaRPr lang="en-US" sz="6000" dirty="0">
              <a:latin typeface="Aharoni" pitchFamily="2" charset="-79"/>
              <a:cs typeface="Aharoni" pitchFamily="2" charset="-79"/>
            </a:endParaRPr>
          </a:p>
        </p:txBody>
      </p:sp>
    </p:spTree>
  </p:cSld>
  <p:clrMapOvr>
    <a:masterClrMapping/>
  </p:clrMapOvr>
  <p:transition spd="slow">
    <p:comb/>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2769" name="Object 1"/>
          <p:cNvGraphicFramePr>
            <a:graphicFrameLocks noChangeAspect="1"/>
          </p:cNvGraphicFramePr>
          <p:nvPr/>
        </p:nvGraphicFramePr>
        <p:xfrm>
          <a:off x="-152400" y="0"/>
          <a:ext cx="9448800" cy="6858000"/>
        </p:xfrm>
        <a:graphic>
          <a:graphicData uri="http://schemas.openxmlformats.org/presentationml/2006/ole">
            <p:oleObj spid="_x0000_s242690" name="Slide" r:id="rId3" imgW="4569620" imgH="3426290" progId="PowerPoint.Slide.12">
              <p:embed/>
            </p:oleObj>
          </a:graphicData>
        </a:graphic>
      </p:graphicFrame>
      <p:sp>
        <p:nvSpPr>
          <p:cNvPr id="5" name="Rectangle 4"/>
          <p:cNvSpPr/>
          <p:nvPr/>
        </p:nvSpPr>
        <p:spPr>
          <a:xfrm>
            <a:off x="-152400" y="0"/>
            <a:ext cx="4495800" cy="6858000"/>
          </a:xfrm>
          <a:prstGeom prst="rect">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771" name="Picture 3" descr="Mountain drawing image"/>
          <p:cNvPicPr>
            <a:picLocks noChangeAspect="1" noChangeArrowheads="1"/>
          </p:cNvPicPr>
          <p:nvPr/>
        </p:nvPicPr>
        <p:blipFill>
          <a:blip r:embed="rId5"/>
          <a:srcRect/>
          <a:stretch>
            <a:fillRect/>
          </a:stretch>
        </p:blipFill>
        <p:spPr bwMode="auto">
          <a:xfrm>
            <a:off x="-228600" y="0"/>
            <a:ext cx="4724400" cy="6858000"/>
          </a:xfrm>
          <a:prstGeom prst="rect">
            <a:avLst/>
          </a:prstGeom>
          <a:noFill/>
        </p:spPr>
      </p:pic>
      <p:pic>
        <p:nvPicPr>
          <p:cNvPr id="32773" name="Picture 5" descr="Sea shells vector illustration"/>
          <p:cNvPicPr>
            <a:picLocks noChangeAspect="1" noChangeArrowheads="1"/>
          </p:cNvPicPr>
          <p:nvPr/>
        </p:nvPicPr>
        <p:blipFill>
          <a:blip r:embed="rId6" cstate="print"/>
          <a:srcRect/>
          <a:stretch>
            <a:fillRect/>
          </a:stretch>
        </p:blipFill>
        <p:spPr bwMode="auto">
          <a:xfrm rot="19559008">
            <a:off x="1447800" y="1066800"/>
            <a:ext cx="1219200" cy="6858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990600" y="533400"/>
            <a:ext cx="6629400" cy="5909310"/>
          </a:xfrm>
          <a:prstGeom prst="rect">
            <a:avLst/>
          </a:prstGeom>
          <a:noFill/>
        </p:spPr>
        <p:txBody>
          <a:bodyPr wrap="square" rtlCol="0">
            <a:spAutoFit/>
          </a:bodyPr>
          <a:lstStyle/>
          <a:p>
            <a:pPr algn="ctr"/>
            <a:r>
              <a:rPr lang="en-US" sz="5400" dirty="0" smtClean="0">
                <a:solidFill>
                  <a:schemeClr val="bg1"/>
                </a:solidFill>
                <a:latin typeface="Arial Black" pitchFamily="34" charset="0"/>
              </a:rPr>
              <a:t>Here’s a picture of the Grand Canyon.  Notice all the layers.  Geologists call these layers “strata”</a:t>
            </a:r>
            <a:endParaRPr lang="en-US" sz="5400" dirty="0">
              <a:solidFill>
                <a:schemeClr val="bg1"/>
              </a:solidFill>
              <a:latin typeface="Arial Black"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2442</TotalTime>
  <Words>1020</Words>
  <Application>Microsoft Office PowerPoint</Application>
  <PresentationFormat>On-screen Show (4:3)</PresentationFormat>
  <Paragraphs>125</Paragraphs>
  <Slides>46</Slides>
  <Notes>12</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46</vt:i4>
      </vt:variant>
    </vt:vector>
  </HeadingPairs>
  <TitlesOfParts>
    <vt:vector size="49" baseType="lpstr">
      <vt:lpstr>Office Theme</vt:lpstr>
      <vt:lpstr>Slide</vt:lpstr>
      <vt:lpstr>Acrobat Document</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The Feather</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RoseAnn</dc:creator>
  <cp:lastModifiedBy>RoseAnn</cp:lastModifiedBy>
  <cp:revision>79</cp:revision>
  <dcterms:created xsi:type="dcterms:W3CDTF">2017-04-07T22:29:56Z</dcterms:created>
  <dcterms:modified xsi:type="dcterms:W3CDTF">2018-02-02T15:44:52Z</dcterms:modified>
</cp:coreProperties>
</file>