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29" r:id="rId2"/>
    <p:sldId id="330" r:id="rId3"/>
    <p:sldId id="259" r:id="rId4"/>
    <p:sldId id="260" r:id="rId5"/>
    <p:sldId id="363" r:id="rId6"/>
    <p:sldId id="364" r:id="rId7"/>
    <p:sldId id="365" r:id="rId8"/>
    <p:sldId id="321" r:id="rId9"/>
    <p:sldId id="328" r:id="rId10"/>
    <p:sldId id="263" r:id="rId11"/>
    <p:sldId id="366" r:id="rId12"/>
    <p:sldId id="265" r:id="rId13"/>
    <p:sldId id="310" r:id="rId14"/>
    <p:sldId id="347" r:id="rId15"/>
    <p:sldId id="311" r:id="rId16"/>
    <p:sldId id="352" r:id="rId17"/>
    <p:sldId id="267" r:id="rId18"/>
    <p:sldId id="370" r:id="rId19"/>
    <p:sldId id="348" r:id="rId20"/>
    <p:sldId id="331" r:id="rId21"/>
    <p:sldId id="349" r:id="rId22"/>
    <p:sldId id="332" r:id="rId23"/>
    <p:sldId id="333" r:id="rId24"/>
    <p:sldId id="334" r:id="rId25"/>
    <p:sldId id="335" r:id="rId26"/>
    <p:sldId id="336" r:id="rId27"/>
    <p:sldId id="337" r:id="rId28"/>
    <p:sldId id="338" r:id="rId29"/>
    <p:sldId id="270" r:id="rId30"/>
    <p:sldId id="271" r:id="rId31"/>
    <p:sldId id="272" r:id="rId32"/>
    <p:sldId id="275" r:id="rId33"/>
    <p:sldId id="358" r:id="rId34"/>
    <p:sldId id="277" r:id="rId35"/>
    <p:sldId id="278" r:id="rId36"/>
    <p:sldId id="353" r:id="rId37"/>
    <p:sldId id="320" r:id="rId38"/>
    <p:sldId id="279" r:id="rId39"/>
    <p:sldId id="369" r:id="rId40"/>
    <p:sldId id="346" r:id="rId41"/>
    <p:sldId id="314" r:id="rId42"/>
    <p:sldId id="345" r:id="rId43"/>
    <p:sldId id="280" r:id="rId44"/>
    <p:sldId id="359" r:id="rId45"/>
    <p:sldId id="371" r:id="rId46"/>
    <p:sldId id="284" r:id="rId47"/>
    <p:sldId id="285" r:id="rId48"/>
    <p:sldId id="286" r:id="rId49"/>
    <p:sldId id="287" r:id="rId50"/>
    <p:sldId id="288" r:id="rId51"/>
    <p:sldId id="289" r:id="rId52"/>
    <p:sldId id="367" r:id="rId53"/>
    <p:sldId id="360" r:id="rId54"/>
    <p:sldId id="298" r:id="rId55"/>
    <p:sldId id="299" r:id="rId56"/>
    <p:sldId id="300" r:id="rId57"/>
    <p:sldId id="350" r:id="rId58"/>
    <p:sldId id="351" r:id="rId59"/>
    <p:sldId id="354" r:id="rId60"/>
    <p:sldId id="340" r:id="rId61"/>
    <p:sldId id="355" r:id="rId62"/>
    <p:sldId id="342" r:id="rId63"/>
    <p:sldId id="343" r:id="rId64"/>
    <p:sldId id="344" r:id="rId65"/>
    <p:sldId id="301" r:id="rId66"/>
    <p:sldId id="302" r:id="rId67"/>
    <p:sldId id="303" r:id="rId68"/>
    <p:sldId id="304" r:id="rId69"/>
    <p:sldId id="305" r:id="rId70"/>
    <p:sldId id="306" r:id="rId71"/>
    <p:sldId id="307"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37" autoAdjust="0"/>
    <p:restoredTop sz="93970" autoAdjust="0"/>
  </p:normalViewPr>
  <p:slideViewPr>
    <p:cSldViewPr>
      <p:cViewPr>
        <p:scale>
          <a:sx n="70" d="100"/>
          <a:sy n="70" d="100"/>
        </p:scale>
        <p:origin x="-1122" y="-19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3AD55-4DCA-474F-85E5-52E41D3C0DFF}" type="datetimeFigureOut">
              <a:rPr lang="en-US" smtClean="0"/>
              <a:pPr/>
              <a:t>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38D786-17E0-4473-BA24-D1051FB92DD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BA81C-90A4-4365-A509-1E12DD06966E}"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BA81C-90A4-4365-A509-1E12DD06966E}"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BA81C-90A4-4365-A509-1E12DD06966E}"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BA81C-90A4-4365-A509-1E12DD06966E}"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ABA81C-90A4-4365-A509-1E12DD06966E}"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BA81C-90A4-4365-A509-1E12DD06966E}"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BA81C-90A4-4365-A509-1E12DD06966E}" type="datetimeFigureOut">
              <a:rPr lang="en-US" smtClean="0"/>
              <a:pPr/>
              <a:t>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BA81C-90A4-4365-A509-1E12DD06966E}" type="datetimeFigureOut">
              <a:rPr lang="en-US" smtClean="0"/>
              <a:pPr/>
              <a:t>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BA81C-90A4-4365-A509-1E12DD06966E}" type="datetimeFigureOut">
              <a:rPr lang="en-US" smtClean="0"/>
              <a:pPr/>
              <a:t>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BA81C-90A4-4365-A509-1E12DD06966E}"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BA81C-90A4-4365-A509-1E12DD06966E}"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9D5C4-5046-4EC0-8FA9-95E3997655F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2">
                <a:alpha val="75000"/>
              </a:schemeClr>
            </a:gs>
            <a:gs pos="80000">
              <a:schemeClr val="accent1">
                <a:tint val="75000"/>
                <a:satMod val="19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BA81C-90A4-4365-A509-1E12DD06966E}" type="datetimeFigureOut">
              <a:rPr lang="en-US" smtClean="0"/>
              <a:pPr/>
              <a:t>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9D5C4-5046-4EC0-8FA9-95E3997655F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package" Target="../embeddings/Microsoft_Office_Word_Document3.docx"/></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Office_Word_Document4.docx"/><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Office_Word_Document5.docx"/><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RoseAnn\AppData\Local\Microsoft\Windows\Temporary Internet Files\Content.IE5\M9YZ8RIS\MPj04372630000[1].jpg"/>
          <p:cNvPicPr>
            <a:picLocks noChangeAspect="1" noChangeArrowheads="1"/>
          </p:cNvPicPr>
          <p:nvPr/>
        </p:nvPicPr>
        <p:blipFill>
          <a:blip r:embed="rId2" cstate="print"/>
          <a:srcRect/>
          <a:stretch>
            <a:fillRect/>
          </a:stretch>
        </p:blipFill>
        <p:spPr bwMode="auto">
          <a:xfrm>
            <a:off x="0" y="-152400"/>
            <a:ext cx="9144000" cy="7010400"/>
          </a:xfrm>
          <a:prstGeom prst="rect">
            <a:avLst/>
          </a:prstGeom>
          <a:noFill/>
        </p:spPr>
      </p:pic>
      <p:sp>
        <p:nvSpPr>
          <p:cNvPr id="4" name="Rectangle 3"/>
          <p:cNvSpPr/>
          <p:nvPr/>
        </p:nvSpPr>
        <p:spPr>
          <a:xfrm>
            <a:off x="609600" y="914400"/>
            <a:ext cx="8382000" cy="4114800"/>
          </a:xfrm>
          <a:prstGeom prst="rect">
            <a:avLst/>
          </a:prstGeom>
          <a:noFill/>
        </p:spPr>
        <p:txBody>
          <a:bodyPr wrap="square" lIns="91440" tIns="45720" rIns="91440" bIns="45720">
            <a:prstTxWarp prst="textDoubleWave1">
              <a:avLst/>
            </a:prstTxWarp>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Dinosaurs are </a:t>
            </a:r>
          </a:p>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AWESOME creatures</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981200"/>
            <a:ext cx="5638800" cy="2554545"/>
          </a:xfrm>
          <a:prstGeom prst="rect">
            <a:avLst/>
          </a:prstGeom>
          <a:noFill/>
        </p:spPr>
        <p:txBody>
          <a:bodyPr wrap="square" rtlCol="0">
            <a:spAutoFit/>
          </a:bodyPr>
          <a:lstStyle/>
          <a:p>
            <a:pPr algn="ctr"/>
            <a:r>
              <a:rPr lang="en-US" sz="4000" dirty="0" smtClean="0">
                <a:latin typeface="Aharoni" pitchFamily="2" charset="-79"/>
                <a:cs typeface="Aharoni" pitchFamily="2" charset="-79"/>
              </a:rPr>
              <a:t>If you lived in England </a:t>
            </a:r>
          </a:p>
          <a:p>
            <a:pPr algn="ctr"/>
            <a:r>
              <a:rPr lang="en-US" sz="4000" dirty="0" smtClean="0">
                <a:latin typeface="Aharoni" pitchFamily="2" charset="-79"/>
                <a:cs typeface="Aharoni" pitchFamily="2" charset="-79"/>
              </a:rPr>
              <a:t>during the middle ages, you might think of this:</a:t>
            </a:r>
            <a:endParaRPr lang="en-US" sz="40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Slaying The Dragon image"/>
          <p:cNvPicPr>
            <a:picLocks noChangeAspect="1" noChangeArrowheads="1"/>
          </p:cNvPicPr>
          <p:nvPr/>
        </p:nvPicPr>
        <p:blipFill>
          <a:blip r:embed="rId2"/>
          <a:srcRect/>
          <a:stretch>
            <a:fillRect/>
          </a:stretch>
        </p:blipFill>
        <p:spPr bwMode="auto">
          <a:xfrm>
            <a:off x="1447800" y="457200"/>
            <a:ext cx="6324600" cy="54864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t. George and the Dragon,” marble relief by Michel Colombe, 1508–09; in the …&#10;&#10;&#10;[Credits : Giraudon/Art Resource, New York]"/>
          <p:cNvPicPr>
            <a:picLocks noChangeAspect="1" noChangeArrowheads="1"/>
          </p:cNvPicPr>
          <p:nvPr/>
        </p:nvPicPr>
        <p:blipFill>
          <a:blip r:embed="rId2" cstate="print"/>
          <a:srcRect/>
          <a:stretch>
            <a:fillRect/>
          </a:stretch>
        </p:blipFill>
        <p:spPr bwMode="auto">
          <a:xfrm>
            <a:off x="1447800" y="609600"/>
            <a:ext cx="6172200" cy="4343400"/>
          </a:xfrm>
          <a:prstGeom prst="rect">
            <a:avLst/>
          </a:prstGeom>
          <a:noFill/>
          <a:ln w="76200">
            <a:solidFill>
              <a:schemeClr val="tx1"/>
            </a:solidFill>
          </a:ln>
        </p:spPr>
      </p:pic>
      <p:sp>
        <p:nvSpPr>
          <p:cNvPr id="3" name="TextBox 2"/>
          <p:cNvSpPr txBox="1"/>
          <p:nvPr/>
        </p:nvSpPr>
        <p:spPr>
          <a:xfrm>
            <a:off x="1600200" y="5029200"/>
            <a:ext cx="5943600" cy="954107"/>
          </a:xfrm>
          <a:prstGeom prst="rect">
            <a:avLst/>
          </a:prstGeom>
          <a:noFill/>
        </p:spPr>
        <p:txBody>
          <a:bodyPr wrap="square" rtlCol="0">
            <a:spAutoFit/>
          </a:bodyPr>
          <a:lstStyle/>
          <a:p>
            <a:r>
              <a:rPr lang="en-US" sz="3600" dirty="0" smtClean="0">
                <a:latin typeface="Aharoni" pitchFamily="2" charset="-79"/>
                <a:cs typeface="Aharoni" pitchFamily="2" charset="-79"/>
              </a:rPr>
              <a:t>St. George &amp; the Dragon</a:t>
            </a:r>
            <a:endParaRPr lang="en-US" sz="2000" dirty="0" smtClean="0">
              <a:latin typeface="Aharoni" pitchFamily="2" charset="-79"/>
              <a:cs typeface="Aharoni" pitchFamily="2" charset="-79"/>
            </a:endParaRPr>
          </a:p>
          <a:p>
            <a:r>
              <a:rPr lang="en-US" sz="2000" dirty="0" smtClean="0">
                <a:latin typeface="Aharoni" pitchFamily="2" charset="-79"/>
                <a:cs typeface="Aharoni" pitchFamily="2" charset="-79"/>
              </a:rPr>
              <a:t>By Michael </a:t>
            </a:r>
            <a:r>
              <a:rPr lang="en-US" sz="2000" dirty="0" err="1" smtClean="0">
                <a:latin typeface="Aharoni" pitchFamily="2" charset="-79"/>
                <a:cs typeface="Aharoni" pitchFamily="2" charset="-79"/>
              </a:rPr>
              <a:t>Colombe</a:t>
            </a:r>
            <a:r>
              <a:rPr lang="en-US" sz="2000" dirty="0" smtClean="0">
                <a:latin typeface="Aharoni" pitchFamily="2" charset="-79"/>
                <a:cs typeface="Aharoni" pitchFamily="2" charset="-79"/>
              </a:rPr>
              <a:t>, 1508-09, the Louvre, Paris</a:t>
            </a:r>
            <a:endParaRPr lang="en-US" sz="36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371600"/>
            <a:ext cx="7162800" cy="4154984"/>
          </a:xfrm>
          <a:prstGeom prst="rect">
            <a:avLst/>
          </a:prstGeom>
          <a:noFill/>
        </p:spPr>
        <p:txBody>
          <a:bodyPr wrap="square" rtlCol="0">
            <a:spAutoFit/>
          </a:bodyPr>
          <a:lstStyle/>
          <a:p>
            <a:pPr algn="ctr"/>
            <a:r>
              <a:rPr lang="en-US" sz="4400" dirty="0" smtClean="0">
                <a:latin typeface="Arial Black" pitchFamily="34" charset="0"/>
              </a:rPr>
              <a:t>If you lived in Cambodia, around eight hundred years ago, this is what you might think a dinosaur looked like</a:t>
            </a:r>
            <a:endParaRPr lang="en-US" sz="4400" dirty="0">
              <a:latin typeface="Arial Black"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lick to View"/>
          <p:cNvPicPr>
            <a:picLocks noChangeAspect="1" noChangeArrowheads="1"/>
          </p:cNvPicPr>
          <p:nvPr/>
        </p:nvPicPr>
        <p:blipFill>
          <a:blip r:embed="rId2"/>
          <a:srcRect l="10811" t="5952" r="9910" b="9524"/>
          <a:stretch>
            <a:fillRect/>
          </a:stretch>
        </p:blipFill>
        <p:spPr bwMode="auto">
          <a:xfrm>
            <a:off x="1143000" y="762000"/>
            <a:ext cx="6705600" cy="54102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Dinosaur with with spiky back vector image"/>
          <p:cNvPicPr>
            <a:picLocks noChangeAspect="1" noChangeArrowheads="1"/>
          </p:cNvPicPr>
          <p:nvPr/>
        </p:nvPicPr>
        <p:blipFill>
          <a:blip r:embed="rId2"/>
          <a:srcRect/>
          <a:stretch>
            <a:fillRect/>
          </a:stretch>
        </p:blipFill>
        <p:spPr bwMode="auto">
          <a:xfrm>
            <a:off x="762000" y="1066800"/>
            <a:ext cx="7391400" cy="48006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lick to View"/>
          <p:cNvPicPr>
            <a:picLocks noChangeAspect="1" noChangeArrowheads="1"/>
          </p:cNvPicPr>
          <p:nvPr/>
        </p:nvPicPr>
        <p:blipFill>
          <a:blip r:embed="rId2"/>
          <a:srcRect l="10811" t="5952" r="9910" b="9524"/>
          <a:stretch>
            <a:fillRect/>
          </a:stretch>
        </p:blipFill>
        <p:spPr bwMode="auto">
          <a:xfrm>
            <a:off x="1143000" y="762000"/>
            <a:ext cx="6705600" cy="5410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8153400" cy="5509200"/>
          </a:xfrm>
          <a:prstGeom prst="rect">
            <a:avLst/>
          </a:prstGeom>
          <a:noFill/>
        </p:spPr>
        <p:txBody>
          <a:bodyPr wrap="square" rtlCol="0">
            <a:spAutoFit/>
          </a:bodyPr>
          <a:lstStyle/>
          <a:p>
            <a:pPr algn="ctr"/>
            <a:r>
              <a:rPr lang="en-US" sz="8800" dirty="0" smtClean="0">
                <a:latin typeface="Aharoni" pitchFamily="2" charset="-79"/>
                <a:cs typeface="Aharoni" pitchFamily="2" charset="-79"/>
              </a:rPr>
              <a:t>There are many,</a:t>
            </a:r>
          </a:p>
          <a:p>
            <a:pPr algn="ctr"/>
            <a:r>
              <a:rPr lang="en-US" sz="8800" dirty="0" smtClean="0">
                <a:latin typeface="Aharoni" pitchFamily="2" charset="-79"/>
                <a:cs typeface="Aharoni" pitchFamily="2" charset="-79"/>
              </a:rPr>
              <a:t>many kinds of dinosaurs</a:t>
            </a:r>
            <a:endParaRPr lang="en-US" sz="88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2" name="Object 2"/>
          <p:cNvGraphicFramePr>
            <a:graphicFrameLocks noChangeAspect="1"/>
          </p:cNvGraphicFramePr>
          <p:nvPr/>
        </p:nvGraphicFramePr>
        <p:xfrm>
          <a:off x="0" y="0"/>
          <a:ext cx="9144000" cy="6858000"/>
        </p:xfrm>
        <a:graphic>
          <a:graphicData uri="http://schemas.openxmlformats.org/presentationml/2006/ole">
            <p:oleObj spid="_x0000_s174082" name="Document" r:id="rId3" imgW="6876207" imgH="8768577" progId="Word.Document.12">
              <p:embed/>
            </p:oleObj>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914400"/>
            <a:ext cx="4114800" cy="4708981"/>
          </a:xfrm>
          <a:prstGeom prst="rect">
            <a:avLst/>
          </a:prstGeom>
        </p:spPr>
        <p:txBody>
          <a:bodyPr wrap="square">
            <a:spAutoFit/>
          </a:bodyPr>
          <a:lstStyle/>
          <a:p>
            <a:r>
              <a:rPr lang="en-US" sz="2000" dirty="0" smtClean="0">
                <a:latin typeface="Arial Black" pitchFamily="34" charset="0"/>
              </a:rPr>
              <a:t>In the early 1800’s, people began discovering large bones that they thought belonged to other animals.  It wasn’t until 1841 that British scientist Richard Owen realized that they were actually discovering fossils for another type of animal he called “</a:t>
            </a:r>
            <a:r>
              <a:rPr lang="en-US" sz="2000" dirty="0" err="1" smtClean="0">
                <a:latin typeface="Arial Black" pitchFamily="34" charset="0"/>
              </a:rPr>
              <a:t>Dinosauria</a:t>
            </a:r>
            <a:r>
              <a:rPr lang="en-US" sz="2000" dirty="0" smtClean="0">
                <a:latin typeface="Arial Black" pitchFamily="34" charset="0"/>
              </a:rPr>
              <a:t>” meaning “terrible lizards.” This earned him the name of “the man who invented the  dinosaur.”</a:t>
            </a:r>
            <a:endParaRPr lang="en-US" sz="2000" dirty="0">
              <a:latin typeface="Arial Black" pitchFamily="34" charset="0"/>
            </a:endParaRPr>
          </a:p>
        </p:txBody>
      </p:sp>
      <p:pic>
        <p:nvPicPr>
          <p:cNvPr id="165890" name="Picture 2" descr="http://media5.picsearch.com/is?acjb1e01DWz6rUArjsZBAwoOQxYLJPt3wRkfqMFra1Q&amp;height=341"/>
          <p:cNvPicPr>
            <a:picLocks noChangeAspect="1" noChangeArrowheads="1"/>
          </p:cNvPicPr>
          <p:nvPr/>
        </p:nvPicPr>
        <p:blipFill>
          <a:blip r:embed="rId2"/>
          <a:srcRect/>
          <a:stretch>
            <a:fillRect/>
          </a:stretch>
        </p:blipFill>
        <p:spPr bwMode="auto">
          <a:xfrm>
            <a:off x="304800" y="1143000"/>
            <a:ext cx="3200400" cy="4191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1676400"/>
            <a:ext cx="4769832" cy="4247317"/>
          </a:xfrm>
          <a:prstGeom prst="rect">
            <a:avLst/>
          </a:prstGeom>
          <a:noFill/>
        </p:spPr>
        <p:txBody>
          <a:bodyPr wrap="square" lIns="91440" tIns="45720" rIns="91440" bIns="45720">
            <a:spAutoFit/>
          </a:bodyPr>
          <a:lstStyle/>
          <a:p>
            <a:pPr algn="ctr"/>
            <a:r>
              <a:rPr lang="en-US" sz="5400" b="1" dirty="0" smtClean="0">
                <a:ln w="31550" cmpd="sng">
                  <a:solidFill>
                    <a:srgbClr val="002060"/>
                  </a:solidFill>
                  <a:prstDash val="solid"/>
                </a:ln>
                <a:solidFill>
                  <a:srgbClr val="002060"/>
                </a:solidFill>
                <a:effectLst>
                  <a:outerShdw blurRad="41275" dist="12700" dir="12000000" algn="tl" rotWithShape="0">
                    <a:srgbClr val="000000">
                      <a:alpha val="40000"/>
                    </a:srgbClr>
                  </a:outerShdw>
                </a:effectLst>
              </a:rPr>
              <a:t>When you think</a:t>
            </a:r>
          </a:p>
          <a:p>
            <a:pPr algn="ctr"/>
            <a:r>
              <a:rPr lang="en-US" sz="5400" b="1" dirty="0" smtClean="0">
                <a:ln w="31550" cmpd="sng">
                  <a:solidFill>
                    <a:srgbClr val="002060"/>
                  </a:solidFill>
                  <a:prstDash val="solid"/>
                </a:ln>
                <a:solidFill>
                  <a:srgbClr val="002060"/>
                </a:solidFill>
                <a:effectLst>
                  <a:outerShdw blurRad="41275" dist="12700" dir="12000000" algn="tl" rotWithShape="0">
                    <a:srgbClr val="000000">
                      <a:alpha val="40000"/>
                    </a:srgbClr>
                  </a:outerShdw>
                </a:effectLst>
              </a:rPr>
              <a:t>about</a:t>
            </a:r>
          </a:p>
          <a:p>
            <a:pPr algn="ctr"/>
            <a:r>
              <a:rPr lang="en-US" sz="5400" b="1" dirty="0" smtClean="0">
                <a:ln w="31550" cmpd="sng">
                  <a:solidFill>
                    <a:srgbClr val="002060"/>
                  </a:solidFill>
                  <a:prstDash val="solid"/>
                </a:ln>
                <a:solidFill>
                  <a:srgbClr val="002060"/>
                </a:solidFill>
                <a:effectLst>
                  <a:outerShdw blurRad="41275" dist="12700" dir="12000000" algn="tl" rotWithShape="0">
                    <a:srgbClr val="000000">
                      <a:alpha val="40000"/>
                    </a:srgbClr>
                  </a:outerShdw>
                </a:effectLst>
              </a:rPr>
              <a:t> “dinosaurs”</a:t>
            </a:r>
          </a:p>
          <a:p>
            <a:pPr algn="ctr"/>
            <a:r>
              <a:rPr lang="en-US" sz="5400" b="1" cap="none" spc="0" dirty="0" smtClean="0">
                <a:ln w="31550" cmpd="sng">
                  <a:solidFill>
                    <a:srgbClr val="002060"/>
                  </a:solidFill>
                  <a:prstDash val="solid"/>
                </a:ln>
                <a:solidFill>
                  <a:srgbClr val="002060"/>
                </a:solidFill>
                <a:effectLst>
                  <a:outerShdw blurRad="41275" dist="12700" dir="12000000" algn="tl" rotWithShape="0">
                    <a:srgbClr val="000000">
                      <a:alpha val="40000"/>
                    </a:srgbClr>
                  </a:outerShdw>
                </a:effectLst>
              </a:rPr>
              <a:t>What do you </a:t>
            </a:r>
          </a:p>
          <a:p>
            <a:pPr algn="ctr"/>
            <a:r>
              <a:rPr lang="en-US" sz="5400" b="1" cap="none" spc="0" dirty="0" smtClean="0">
                <a:ln w="31550" cmpd="sng">
                  <a:solidFill>
                    <a:srgbClr val="002060"/>
                  </a:solidFill>
                  <a:prstDash val="solid"/>
                </a:ln>
                <a:solidFill>
                  <a:srgbClr val="002060"/>
                </a:solidFill>
                <a:effectLst>
                  <a:outerShdw blurRad="41275" dist="12700" dir="12000000" algn="tl" rotWithShape="0">
                    <a:srgbClr val="000000">
                      <a:alpha val="40000"/>
                    </a:srgbClr>
                  </a:outerShdw>
                </a:effectLst>
              </a:rPr>
              <a:t>think about?</a:t>
            </a:r>
            <a:endParaRPr lang="en-US" sz="5400" b="1" cap="none" spc="0" dirty="0">
              <a:ln w="31550" cmpd="sng">
                <a:solidFill>
                  <a:srgbClr val="002060"/>
                </a:solidFill>
                <a:prstDash val="solid"/>
              </a:ln>
              <a:solidFill>
                <a:srgbClr val="002060"/>
              </a:solidFill>
              <a:effectLst>
                <a:outerShdw blurRad="41275" dist="12700" dir="12000000" algn="tl" rotWithShape="0">
                  <a:srgbClr val="000000">
                    <a:alpha val="40000"/>
                  </a:srgbClr>
                </a:outerShdw>
              </a:effectLst>
            </a:endParaRPr>
          </a:p>
        </p:txBody>
      </p:sp>
      <p:sp>
        <p:nvSpPr>
          <p:cNvPr id="4" name="Cloud Callout 3"/>
          <p:cNvSpPr/>
          <p:nvPr/>
        </p:nvSpPr>
        <p:spPr>
          <a:xfrm rot="1523630">
            <a:off x="1503751" y="104349"/>
            <a:ext cx="2391904" cy="2146996"/>
          </a:xfrm>
          <a:prstGeom prst="cloudCallout">
            <a:avLst>
              <a:gd name="adj1" fmla="val -1892"/>
              <a:gd name="adj2" fmla="val 870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042" name="Picture 2" descr="Comic dinosaur"/>
          <p:cNvPicPr>
            <a:picLocks noChangeAspect="1" noChangeArrowheads="1"/>
          </p:cNvPicPr>
          <p:nvPr/>
        </p:nvPicPr>
        <p:blipFill>
          <a:blip r:embed="rId2" cstate="print"/>
          <a:srcRect/>
          <a:stretch>
            <a:fillRect/>
          </a:stretch>
        </p:blipFill>
        <p:spPr bwMode="auto">
          <a:xfrm>
            <a:off x="1981199" y="304800"/>
            <a:ext cx="1371601" cy="1676400"/>
          </a:xfrm>
          <a:prstGeom prst="rect">
            <a:avLst/>
          </a:prstGeom>
          <a:noFill/>
        </p:spPr>
      </p:pic>
      <p:pic>
        <p:nvPicPr>
          <p:cNvPr id="87044" name="Picture 4" descr="Vector image of hip-hop boy in a dilemma"/>
          <p:cNvPicPr>
            <a:picLocks noChangeAspect="1" noChangeArrowheads="1"/>
          </p:cNvPicPr>
          <p:nvPr/>
        </p:nvPicPr>
        <p:blipFill>
          <a:blip r:embed="rId3"/>
          <a:srcRect/>
          <a:stretch>
            <a:fillRect/>
          </a:stretch>
        </p:blipFill>
        <p:spPr bwMode="auto">
          <a:xfrm>
            <a:off x="228600" y="2286000"/>
            <a:ext cx="3171825" cy="40767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levins.com/hf_08.jpg"/>
          <p:cNvPicPr>
            <a:picLocks noChangeAspect="1" noChangeArrowheads="1"/>
          </p:cNvPicPr>
          <p:nvPr/>
        </p:nvPicPr>
        <p:blipFill>
          <a:blip r:embed="rId2">
            <a:lum contrast="12000"/>
          </a:blip>
          <a:srcRect/>
          <a:stretch>
            <a:fillRect/>
          </a:stretch>
        </p:blipFill>
        <p:spPr bwMode="auto">
          <a:xfrm>
            <a:off x="457200" y="457200"/>
            <a:ext cx="3886200" cy="5105400"/>
          </a:xfrm>
          <a:prstGeom prst="rect">
            <a:avLst/>
          </a:prstGeom>
          <a:noFill/>
        </p:spPr>
      </p:pic>
      <p:sp>
        <p:nvSpPr>
          <p:cNvPr id="4" name="Rectangle 3"/>
          <p:cNvSpPr/>
          <p:nvPr/>
        </p:nvSpPr>
        <p:spPr>
          <a:xfrm>
            <a:off x="4724400" y="381000"/>
            <a:ext cx="3733800" cy="6186309"/>
          </a:xfrm>
          <a:prstGeom prst="rect">
            <a:avLst/>
          </a:prstGeom>
        </p:spPr>
        <p:txBody>
          <a:bodyPr wrap="square">
            <a:spAutoFit/>
          </a:bodyPr>
          <a:lstStyle/>
          <a:p>
            <a:pPr algn="ctr"/>
            <a:r>
              <a:rPr lang="en-US" sz="3600" dirty="0" smtClean="0">
                <a:latin typeface="Arial Black" pitchFamily="34" charset="0"/>
              </a:rPr>
              <a:t>In 1868 this three story high </a:t>
            </a:r>
            <a:r>
              <a:rPr lang="en-US" sz="3600" dirty="0" err="1" smtClean="0">
                <a:latin typeface="Arial Black" pitchFamily="34" charset="0"/>
              </a:rPr>
              <a:t>Hadrosaurus</a:t>
            </a:r>
            <a:r>
              <a:rPr lang="en-US" sz="3600" dirty="0" smtClean="0">
                <a:latin typeface="Arial Black" pitchFamily="34" charset="0"/>
              </a:rPr>
              <a:t> </a:t>
            </a:r>
            <a:r>
              <a:rPr lang="en-US" sz="3600" dirty="0" err="1" smtClean="0">
                <a:latin typeface="Arial Black" pitchFamily="34" charset="0"/>
              </a:rPr>
              <a:t>foulkii</a:t>
            </a:r>
            <a:r>
              <a:rPr lang="en-US" sz="3600" dirty="0" smtClean="0">
                <a:latin typeface="Arial Black" pitchFamily="34" charset="0"/>
              </a:rPr>
              <a:t> dinosaur was the first dinosaur fossil to be mounted in a museum</a:t>
            </a:r>
            <a:endParaRPr lang="en-US" sz="3600" dirty="0">
              <a:latin typeface="Arial Black" pitchFamily="34" charset="0"/>
            </a:endParaRPr>
          </a:p>
        </p:txBody>
      </p:sp>
      <p:sp>
        <p:nvSpPr>
          <p:cNvPr id="8192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r>
            <a:br>
              <a:rPr kumimoji="0" lang="en-US" sz="1800" b="0" i="0" u="none" strike="noStrike" cap="none" normalizeH="0" baseline="0" smtClean="0">
                <a:ln>
                  <a:noFill/>
                </a:ln>
                <a:solidFill>
                  <a:schemeClr val="tx1"/>
                </a:solidFill>
                <a:effectLst/>
                <a:latin typeface="Arial" charset="0"/>
                <a:cs typeface="Arial" charset="0"/>
              </a:rPr>
            </a:br>
            <a:endParaRPr kumimoji="0" lang="en-US" sz="1800" b="0" i="0" u="none" strike="noStrike" cap="none" normalizeH="0" baseline="0" smtClean="0">
              <a:ln>
                <a:noFill/>
              </a:ln>
              <a:solidFill>
                <a:schemeClr val="tx1"/>
              </a:solidFill>
              <a:effectLst/>
              <a:latin typeface="Arial" charset="0"/>
              <a:cs typeface="Arial" charset="0"/>
            </a:endParaRPr>
          </a:p>
        </p:txBody>
      </p:sp>
      <p:sp>
        <p:nvSpPr>
          <p:cNvPr id="7" name="TextBox 6"/>
          <p:cNvSpPr txBox="1"/>
          <p:nvPr/>
        </p:nvSpPr>
        <p:spPr>
          <a:xfrm>
            <a:off x="304800" y="5791200"/>
            <a:ext cx="4419600" cy="369332"/>
          </a:xfrm>
          <a:prstGeom prst="rect">
            <a:avLst/>
          </a:prstGeom>
          <a:noFill/>
        </p:spPr>
        <p:txBody>
          <a:bodyPr wrap="square" rtlCol="0">
            <a:spAutoFit/>
          </a:bodyPr>
          <a:lstStyle/>
          <a:p>
            <a:r>
              <a:rPr lang="en-US" dirty="0" smtClean="0"/>
              <a:t>Photo Credit: Academy of Natural Sciences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0"/>
            <a:ext cx="5562600" cy="5016758"/>
          </a:xfrm>
          <a:prstGeom prst="rect">
            <a:avLst/>
          </a:prstGeom>
          <a:noFill/>
        </p:spPr>
        <p:txBody>
          <a:bodyPr wrap="square" rtlCol="0">
            <a:spAutoFit/>
          </a:bodyPr>
          <a:lstStyle/>
          <a:p>
            <a:r>
              <a:rPr lang="en-US" sz="3200" dirty="0" smtClean="0">
                <a:latin typeface="Arial Black" pitchFamily="34" charset="0"/>
              </a:rPr>
              <a:t>Until museums started putting together pieces of dinosaur fossils being excavated and then displaying them in museums, the average person had no idea what these creatures actually looked like…or did they???</a:t>
            </a:r>
            <a:endParaRPr lang="en-US" sz="3200" dirty="0">
              <a:latin typeface="Arial Black" pitchFamily="34" charset="0"/>
            </a:endParaRPr>
          </a:p>
        </p:txBody>
      </p:sp>
      <p:pic>
        <p:nvPicPr>
          <p:cNvPr id="104450" name="Picture 2" descr="I have an idea"/>
          <p:cNvPicPr>
            <a:picLocks noChangeAspect="1" noChangeArrowheads="1"/>
          </p:cNvPicPr>
          <p:nvPr/>
        </p:nvPicPr>
        <p:blipFill>
          <a:blip r:embed="rId2"/>
          <a:srcRect/>
          <a:stretch>
            <a:fillRect/>
          </a:stretch>
        </p:blipFill>
        <p:spPr bwMode="auto">
          <a:xfrm>
            <a:off x="6248400" y="914400"/>
            <a:ext cx="2047875" cy="47625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381000"/>
            <a:ext cx="6019800" cy="830997"/>
          </a:xfrm>
          <a:prstGeom prst="rect">
            <a:avLst/>
          </a:prstGeom>
          <a:noFill/>
        </p:spPr>
        <p:txBody>
          <a:bodyPr wrap="square" rtlCol="0">
            <a:spAutoFit/>
          </a:bodyPr>
          <a:lstStyle/>
          <a:p>
            <a:pPr algn="ctr"/>
            <a:r>
              <a:rPr lang="en-US" sz="4800" dirty="0" err="1" smtClean="0">
                <a:latin typeface="Aharoni" pitchFamily="2" charset="-79"/>
                <a:cs typeface="Aharoni" pitchFamily="2" charset="-79"/>
              </a:rPr>
              <a:t>Tenontosaurus</a:t>
            </a:r>
            <a:endParaRPr lang="en-US" sz="4800" dirty="0">
              <a:latin typeface="Aharoni" pitchFamily="2" charset="-79"/>
              <a:cs typeface="Aharoni" pitchFamily="2" charset="-79"/>
            </a:endParaRPr>
          </a:p>
        </p:txBody>
      </p:sp>
      <p:sp>
        <p:nvSpPr>
          <p:cNvPr id="4" name="Rectangle 3"/>
          <p:cNvSpPr/>
          <p:nvPr/>
        </p:nvSpPr>
        <p:spPr>
          <a:xfrm>
            <a:off x="381000" y="3886200"/>
            <a:ext cx="8763000" cy="2862322"/>
          </a:xfrm>
          <a:prstGeom prst="rect">
            <a:avLst/>
          </a:prstGeom>
        </p:spPr>
        <p:txBody>
          <a:bodyPr wrap="square">
            <a:spAutoFit/>
          </a:bodyPr>
          <a:lstStyle/>
          <a:p>
            <a:r>
              <a:rPr lang="en-US" b="1" i="1" dirty="0" err="1" smtClean="0"/>
              <a:t>Tenontosaurus</a:t>
            </a:r>
            <a:r>
              <a:rPr lang="en-US" b="1" i="1" dirty="0" smtClean="0"/>
              <a:t> </a:t>
            </a:r>
            <a:r>
              <a:rPr lang="en-US" b="1" i="1" dirty="0" err="1" smtClean="0"/>
              <a:t>tilletti</a:t>
            </a:r>
            <a:r>
              <a:rPr lang="en-US" b="1" i="1" dirty="0" smtClean="0"/>
              <a:t> </a:t>
            </a:r>
            <a:r>
              <a:rPr lang="en-US" dirty="0" smtClean="0"/>
              <a:t/>
            </a:r>
            <a:br>
              <a:rPr lang="en-US" dirty="0" smtClean="0"/>
            </a:br>
            <a:r>
              <a:rPr lang="en-US" dirty="0" smtClean="0"/>
              <a:t>Pronunciation: </a:t>
            </a:r>
            <a:r>
              <a:rPr lang="en-US" dirty="0" err="1" smtClean="0"/>
              <a:t>teh</a:t>
            </a:r>
            <a:r>
              <a:rPr lang="en-US" dirty="0" smtClean="0"/>
              <a:t>-NON-</a:t>
            </a:r>
            <a:r>
              <a:rPr lang="en-US" dirty="0" err="1" smtClean="0"/>
              <a:t>toe_SORE</a:t>
            </a:r>
            <a:r>
              <a:rPr lang="en-US" dirty="0" smtClean="0"/>
              <a:t>-us, TILL-et-eye </a:t>
            </a:r>
            <a:br>
              <a:rPr lang="en-US" dirty="0" smtClean="0"/>
            </a:br>
            <a:r>
              <a:rPr lang="en-US" dirty="0" smtClean="0"/>
              <a:t>Meaning of name: </a:t>
            </a:r>
            <a:r>
              <a:rPr lang="en-US" dirty="0" err="1" smtClean="0"/>
              <a:t>Tillett's</a:t>
            </a:r>
            <a:r>
              <a:rPr lang="en-US" dirty="0" smtClean="0"/>
              <a:t> tendon lizard </a:t>
            </a:r>
          </a:p>
          <a:p>
            <a:r>
              <a:rPr lang="en-US" dirty="0" smtClean="0"/>
              <a:t>Length: 23 feet (7 meters) for adults. The larger skeleton in the museum is a juvenile (13 feet or 4 meters). The smaller ones are young. </a:t>
            </a:r>
            <a:br>
              <a:rPr lang="en-US" dirty="0" smtClean="0"/>
            </a:br>
            <a:r>
              <a:rPr lang="en-US" dirty="0" smtClean="0"/>
              <a:t>Weight: Estimated 1,500 pounds (680 kg) </a:t>
            </a:r>
            <a:br>
              <a:rPr lang="en-US" dirty="0" smtClean="0"/>
            </a:br>
            <a:r>
              <a:rPr lang="en-US" dirty="0" smtClean="0"/>
              <a:t>Diet: Plants</a:t>
            </a:r>
            <a:br>
              <a:rPr lang="en-US" dirty="0" smtClean="0"/>
            </a:br>
            <a:r>
              <a:rPr lang="en-US" dirty="0" smtClean="0"/>
              <a:t>Range: North America (Montana, Utah, Wyoming) </a:t>
            </a:r>
            <a:br>
              <a:rPr lang="en-US" dirty="0" smtClean="0"/>
            </a:br>
            <a:r>
              <a:rPr lang="en-US" dirty="0" smtClean="0"/>
              <a:t>Age: Early Cretaceous, 115-105 million years ago </a:t>
            </a:r>
          </a:p>
          <a:p>
            <a:r>
              <a:rPr lang="en-US" dirty="0" smtClean="0"/>
              <a:t>What is it?: </a:t>
            </a:r>
            <a:r>
              <a:rPr lang="en-US" i="1" dirty="0" err="1" smtClean="0"/>
              <a:t>Tenontosaurus</a:t>
            </a:r>
            <a:r>
              <a:rPr lang="en-US" dirty="0" smtClean="0"/>
              <a:t> is a dinosaur that is probably related to </a:t>
            </a:r>
            <a:r>
              <a:rPr lang="en-US" i="1" dirty="0" smtClean="0"/>
              <a:t>Iguanodon</a:t>
            </a:r>
            <a:r>
              <a:rPr lang="en-US" dirty="0" smtClean="0"/>
              <a:t>. </a:t>
            </a:r>
            <a:endParaRPr lang="en-US" dirty="0"/>
          </a:p>
        </p:txBody>
      </p:sp>
      <p:pic>
        <p:nvPicPr>
          <p:cNvPr id="5" name="Picture 4" descr="Black dino"/>
          <p:cNvPicPr/>
          <p:nvPr/>
        </p:nvPicPr>
        <p:blipFill>
          <a:blip r:embed="rId2"/>
          <a:srcRect/>
          <a:stretch>
            <a:fillRect/>
          </a:stretch>
        </p:blipFill>
        <p:spPr bwMode="auto">
          <a:xfrm>
            <a:off x="2057400" y="1447800"/>
            <a:ext cx="54102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www.answersingenesis.org/assets/images/am/v2n2/petro-close-1-big.jpg"/>
          <p:cNvPicPr>
            <a:picLocks noChangeAspect="1" noChangeArrowheads="1"/>
          </p:cNvPicPr>
          <p:nvPr/>
        </p:nvPicPr>
        <p:blipFill>
          <a:blip r:embed="rId2" cstate="print">
            <a:duotone>
              <a:prstClr val="black"/>
              <a:schemeClr val="accent6">
                <a:tint val="45000"/>
                <a:satMod val="400000"/>
              </a:schemeClr>
            </a:duotone>
            <a:lum bright="25000" contrast="64000"/>
          </a:blip>
          <a:srcRect/>
          <a:stretch>
            <a:fillRect/>
          </a:stretch>
        </p:blipFill>
        <p:spPr bwMode="auto">
          <a:xfrm>
            <a:off x="914400" y="914400"/>
            <a:ext cx="7162800" cy="48006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8" name="Object 2"/>
          <p:cNvGraphicFramePr>
            <a:graphicFrameLocks noChangeAspect="1"/>
          </p:cNvGraphicFramePr>
          <p:nvPr/>
        </p:nvGraphicFramePr>
        <p:xfrm>
          <a:off x="3810000" y="3084513"/>
          <a:ext cx="1522413" cy="687387"/>
        </p:xfrm>
        <a:graphic>
          <a:graphicData uri="http://schemas.openxmlformats.org/presentationml/2006/ole">
            <p:oleObj spid="_x0000_s86018" name="Package" showAsIcon="1" r:id="rId3" imgW="1522800" imgH="686880" progId="Package">
              <p:embed/>
            </p:oleObj>
          </a:graphicData>
        </a:graphic>
      </p:graphicFrame>
      <p:pic>
        <p:nvPicPr>
          <p:cNvPr id="126979" name="Picture 3"/>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answersingenesis.org/assets/images/am/v2n2/dino-petro-1-big.jpg"/>
          <p:cNvPicPr>
            <a:picLocks noChangeAspect="1" noChangeArrowheads="1"/>
          </p:cNvPicPr>
          <p:nvPr/>
        </p:nvPicPr>
        <p:blipFill>
          <a:blip r:embed="rId2" cstate="print"/>
          <a:srcRect/>
          <a:stretch>
            <a:fillRect/>
          </a:stretch>
        </p:blipFill>
        <p:spPr bwMode="auto">
          <a:xfrm>
            <a:off x="0" y="990600"/>
            <a:ext cx="4038600" cy="4267200"/>
          </a:xfrm>
          <a:prstGeom prst="rect">
            <a:avLst/>
          </a:prstGeom>
          <a:noFill/>
        </p:spPr>
      </p:pic>
      <p:sp>
        <p:nvSpPr>
          <p:cNvPr id="3" name="TextBox 2"/>
          <p:cNvSpPr txBox="1"/>
          <p:nvPr/>
        </p:nvSpPr>
        <p:spPr>
          <a:xfrm>
            <a:off x="4114800" y="381000"/>
            <a:ext cx="5029200" cy="5632311"/>
          </a:xfrm>
          <a:prstGeom prst="rect">
            <a:avLst/>
          </a:prstGeom>
          <a:noFill/>
        </p:spPr>
        <p:txBody>
          <a:bodyPr wrap="square" rtlCol="0">
            <a:spAutoFit/>
          </a:bodyPr>
          <a:lstStyle/>
          <a:p>
            <a:pPr algn="ctr"/>
            <a:r>
              <a:rPr lang="en-US" sz="3600" dirty="0" smtClean="0"/>
              <a:t>This drawing was found under the </a:t>
            </a:r>
            <a:r>
              <a:rPr lang="en-US" sz="3600" dirty="0" err="1" smtClean="0"/>
              <a:t>Kachina</a:t>
            </a:r>
            <a:r>
              <a:rPr lang="en-US" sz="3600" dirty="0" smtClean="0"/>
              <a:t> Bridge, a geological formation that is part of National Bridges National Monument in Utah. Thought to have been drawn by the Anasazi Indians, who deserted the  area around 1300 AD.</a:t>
            </a:r>
            <a:endParaRPr lang="en-US" sz="3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5800" y="0"/>
            <a:ext cx="4114800" cy="6555641"/>
          </a:xfrm>
          <a:prstGeom prst="rect">
            <a:avLst/>
          </a:prstGeom>
          <a:noFill/>
        </p:spPr>
        <p:txBody>
          <a:bodyPr wrap="square" rtlCol="0">
            <a:spAutoFit/>
          </a:bodyPr>
          <a:lstStyle/>
          <a:p>
            <a:pPr algn="ctr"/>
            <a:r>
              <a:rPr lang="en-US" sz="2800" dirty="0" smtClean="0">
                <a:latin typeface="Arial Black" pitchFamily="34" charset="0"/>
              </a:rPr>
              <a:t>So…how did the </a:t>
            </a:r>
            <a:r>
              <a:rPr lang="en-US" sz="2800" dirty="0" err="1" smtClean="0">
                <a:latin typeface="Arial Black" pitchFamily="34" charset="0"/>
              </a:rPr>
              <a:t>Anasazi</a:t>
            </a:r>
            <a:r>
              <a:rPr lang="en-US" sz="2800" dirty="0" smtClean="0">
                <a:latin typeface="Arial Black" pitchFamily="34" charset="0"/>
              </a:rPr>
              <a:t> Indians, who stopped living in this area around 1300 AD, know what a </a:t>
            </a:r>
            <a:r>
              <a:rPr lang="en-US" sz="2800" dirty="0" err="1" smtClean="0">
                <a:latin typeface="Arial Black" pitchFamily="34" charset="0"/>
              </a:rPr>
              <a:t>tenontosaurus</a:t>
            </a:r>
            <a:r>
              <a:rPr lang="en-US" sz="2800" dirty="0" smtClean="0">
                <a:latin typeface="Arial Black" pitchFamily="34" charset="0"/>
              </a:rPr>
              <a:t> looked like if the first dinosaur wasn’t put together for a display until 1868 AD – over 500 years after the </a:t>
            </a:r>
            <a:r>
              <a:rPr lang="en-US" sz="2800" dirty="0" err="1" smtClean="0">
                <a:latin typeface="Arial Black" pitchFamily="34" charset="0"/>
              </a:rPr>
              <a:t>petrogylph</a:t>
            </a:r>
            <a:r>
              <a:rPr lang="en-US" sz="2800" dirty="0" smtClean="0">
                <a:latin typeface="Arial Black" pitchFamily="34" charset="0"/>
              </a:rPr>
              <a:t> in Utah had been drawn?</a:t>
            </a:r>
            <a:endParaRPr lang="en-US" sz="2800" dirty="0">
              <a:latin typeface="Arial Black" pitchFamily="34" charset="0"/>
            </a:endParaRPr>
          </a:p>
        </p:txBody>
      </p:sp>
      <p:pic>
        <p:nvPicPr>
          <p:cNvPr id="123906" name="Picture 2" descr="Vector illustration of girl with freckles with lots of questions"/>
          <p:cNvPicPr>
            <a:picLocks noChangeAspect="1" noChangeArrowheads="1"/>
          </p:cNvPicPr>
          <p:nvPr/>
        </p:nvPicPr>
        <p:blipFill>
          <a:blip r:embed="rId2"/>
          <a:srcRect/>
          <a:stretch>
            <a:fillRect/>
          </a:stretch>
        </p:blipFill>
        <p:spPr bwMode="auto">
          <a:xfrm>
            <a:off x="381000" y="762000"/>
            <a:ext cx="4200525" cy="47625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6800" y="914400"/>
            <a:ext cx="3581400" cy="4524315"/>
          </a:xfrm>
          <a:prstGeom prst="rect">
            <a:avLst/>
          </a:prstGeom>
          <a:noFill/>
        </p:spPr>
        <p:txBody>
          <a:bodyPr wrap="square" rtlCol="0">
            <a:spAutoFit/>
          </a:bodyPr>
          <a:lstStyle/>
          <a:p>
            <a:pPr algn="ctr"/>
            <a:r>
              <a:rPr lang="en-US" sz="3600" dirty="0" smtClean="0">
                <a:latin typeface="Arial Black" pitchFamily="34" charset="0"/>
              </a:rPr>
              <a:t>Here’s a question those who believe in Bible are often asked about the Flood…</a:t>
            </a:r>
            <a:endParaRPr lang="en-US" sz="3600" dirty="0">
              <a:latin typeface="Arial Black" pitchFamily="34" charset="0"/>
            </a:endParaRPr>
          </a:p>
        </p:txBody>
      </p:sp>
      <p:pic>
        <p:nvPicPr>
          <p:cNvPr id="122882" name="Picture 2" descr="Green questionmark sign vector image"/>
          <p:cNvPicPr>
            <a:picLocks noChangeAspect="1" noChangeArrowheads="1"/>
          </p:cNvPicPr>
          <p:nvPr/>
        </p:nvPicPr>
        <p:blipFill>
          <a:blip r:embed="rId2"/>
          <a:srcRect/>
          <a:stretch>
            <a:fillRect/>
          </a:stretch>
        </p:blipFill>
        <p:spPr bwMode="auto">
          <a:xfrm>
            <a:off x="1524000" y="609600"/>
            <a:ext cx="2552700" cy="47625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219200"/>
            <a:ext cx="6172200" cy="3581400"/>
          </a:xfrm>
          <a:prstGeom prst="rect">
            <a:avLst/>
          </a:prstGeom>
          <a:noFill/>
        </p:spPr>
        <p:txBody>
          <a:bodyPr wrap="square" lIns="91440" tIns="45720" rIns="91440" bIns="45720">
            <a:prstTxWarp prst="textDoubleWave1">
              <a:avLst/>
            </a:prstTxWarp>
            <a:spAutoFit/>
          </a:bodyPr>
          <a:lstStyle/>
          <a:p>
            <a:pPr algn="ctr"/>
            <a:r>
              <a:rPr lang="en-US" sz="5400" b="1" dirty="0" smtClean="0">
                <a:ln w="10541" cmpd="sng">
                  <a:solidFill>
                    <a:schemeClr val="tx1"/>
                  </a:solidFill>
                  <a:prstDash val="solid"/>
                </a:ln>
              </a:rPr>
              <a:t>How did </a:t>
            </a:r>
          </a:p>
          <a:p>
            <a:pPr algn="ctr"/>
            <a:r>
              <a:rPr lang="en-US" sz="5400" b="1" cap="none" spc="0" dirty="0" smtClean="0">
                <a:ln w="10541" cmpd="sng">
                  <a:solidFill>
                    <a:schemeClr val="tx1"/>
                  </a:solidFill>
                  <a:prstDash val="solid"/>
                </a:ln>
                <a:effectLst/>
              </a:rPr>
              <a:t>Dinosaurs</a:t>
            </a:r>
          </a:p>
          <a:p>
            <a:pPr algn="ctr"/>
            <a:r>
              <a:rPr lang="en-US" sz="5400" b="1" dirty="0" smtClean="0">
                <a:ln w="10541" cmpd="sng">
                  <a:solidFill>
                    <a:schemeClr val="tx1"/>
                  </a:solidFill>
                  <a:prstDash val="solid"/>
                </a:ln>
              </a:rPr>
              <a:t>fit on the ark?</a:t>
            </a:r>
            <a:endParaRPr lang="en-US" sz="5400" b="1" cap="none" spc="0" dirty="0">
              <a:ln w="10541" cmpd="sng">
                <a:solidFill>
                  <a:schemeClr val="tx1"/>
                </a:solidFill>
                <a:prstDash val="solid"/>
              </a:ln>
              <a:effectLst/>
            </a:endParaRPr>
          </a:p>
        </p:txBody>
      </p:sp>
      <p:pic>
        <p:nvPicPr>
          <p:cNvPr id="121858" name="Picture 2" descr="Green questionmark sign vector image"/>
          <p:cNvPicPr>
            <a:picLocks noChangeAspect="1" noChangeArrowheads="1"/>
          </p:cNvPicPr>
          <p:nvPr/>
        </p:nvPicPr>
        <p:blipFill>
          <a:blip r:embed="rId2"/>
          <a:srcRect/>
          <a:stretch>
            <a:fillRect/>
          </a:stretch>
        </p:blipFill>
        <p:spPr bwMode="auto">
          <a:xfrm rot="941325">
            <a:off x="536619" y="281437"/>
            <a:ext cx="1503602" cy="3314700"/>
          </a:xfrm>
          <a:prstGeom prst="rect">
            <a:avLst/>
          </a:prstGeom>
          <a:noFill/>
        </p:spPr>
      </p:pic>
      <p:pic>
        <p:nvPicPr>
          <p:cNvPr id="10" name="Picture 2" descr="Green questionmark sign vector image"/>
          <p:cNvPicPr>
            <a:picLocks noChangeAspect="1" noChangeArrowheads="1"/>
          </p:cNvPicPr>
          <p:nvPr/>
        </p:nvPicPr>
        <p:blipFill>
          <a:blip r:embed="rId2"/>
          <a:srcRect/>
          <a:stretch>
            <a:fillRect/>
          </a:stretch>
        </p:blipFill>
        <p:spPr bwMode="auto">
          <a:xfrm rot="941325">
            <a:off x="7739967" y="3079901"/>
            <a:ext cx="1256201" cy="3314700"/>
          </a:xfrm>
          <a:prstGeom prst="rect">
            <a:avLst/>
          </a:prstGeom>
          <a:noFill/>
        </p:spPr>
      </p:pic>
      <p:pic>
        <p:nvPicPr>
          <p:cNvPr id="11" name="Picture 2" descr="Green questionmark sign vector image"/>
          <p:cNvPicPr>
            <a:picLocks noChangeAspect="1" noChangeArrowheads="1"/>
          </p:cNvPicPr>
          <p:nvPr/>
        </p:nvPicPr>
        <p:blipFill>
          <a:blip r:embed="rId2"/>
          <a:srcRect/>
          <a:stretch>
            <a:fillRect/>
          </a:stretch>
        </p:blipFill>
        <p:spPr bwMode="auto">
          <a:xfrm rot="941325">
            <a:off x="7282767" y="336700"/>
            <a:ext cx="1256201" cy="3314700"/>
          </a:xfrm>
          <a:prstGeom prst="rect">
            <a:avLst/>
          </a:prstGeom>
          <a:noFill/>
        </p:spPr>
      </p:pic>
      <p:pic>
        <p:nvPicPr>
          <p:cNvPr id="12" name="Picture 2" descr="Green questionmark sign vector image"/>
          <p:cNvPicPr>
            <a:picLocks noChangeAspect="1" noChangeArrowheads="1"/>
          </p:cNvPicPr>
          <p:nvPr/>
        </p:nvPicPr>
        <p:blipFill>
          <a:blip r:embed="rId2"/>
          <a:srcRect/>
          <a:stretch>
            <a:fillRect/>
          </a:stretch>
        </p:blipFill>
        <p:spPr bwMode="auto">
          <a:xfrm rot="19921035">
            <a:off x="794530" y="3905708"/>
            <a:ext cx="996583" cy="2792672"/>
          </a:xfrm>
          <a:prstGeom prst="rect">
            <a:avLst/>
          </a:prstGeom>
          <a:noFill/>
        </p:spPr>
      </p:pic>
      <p:pic>
        <p:nvPicPr>
          <p:cNvPr id="13" name="Picture 2" descr="Green questionmark sign vector image"/>
          <p:cNvPicPr>
            <a:picLocks noChangeAspect="1" noChangeArrowheads="1"/>
          </p:cNvPicPr>
          <p:nvPr/>
        </p:nvPicPr>
        <p:blipFill>
          <a:blip r:embed="rId2"/>
          <a:srcRect/>
          <a:stretch>
            <a:fillRect/>
          </a:stretch>
        </p:blipFill>
        <p:spPr bwMode="auto">
          <a:xfrm rot="19921035">
            <a:off x="4183920" y="4889723"/>
            <a:ext cx="996583" cy="1842161"/>
          </a:xfrm>
          <a:prstGeom prst="rect">
            <a:avLst/>
          </a:prstGeom>
          <a:noFill/>
        </p:spPr>
      </p:pic>
      <p:pic>
        <p:nvPicPr>
          <p:cNvPr id="14" name="Picture 2" descr="Green questionmark sign vector image"/>
          <p:cNvPicPr>
            <a:picLocks noChangeAspect="1" noChangeArrowheads="1"/>
          </p:cNvPicPr>
          <p:nvPr/>
        </p:nvPicPr>
        <p:blipFill>
          <a:blip r:embed="rId2"/>
          <a:srcRect/>
          <a:stretch>
            <a:fillRect/>
          </a:stretch>
        </p:blipFill>
        <p:spPr bwMode="auto">
          <a:xfrm rot="1326288">
            <a:off x="3891024" y="104165"/>
            <a:ext cx="878197" cy="1742577"/>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0"/>
            <a:ext cx="9144000" cy="3046988"/>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Did you know that</a:t>
            </a:r>
          </a:p>
          <a:p>
            <a:pPr algn="ctr"/>
            <a:r>
              <a:rPr lang="en-US" sz="4800"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Baby dinosaur eggs </a:t>
            </a:r>
          </a:p>
          <a:p>
            <a:pPr algn="ctr"/>
            <a:r>
              <a:rPr lang="en-US" sz="4800" b="1" cap="all" spc="0"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Weren’t bigger than </a:t>
            </a:r>
          </a:p>
          <a:p>
            <a:pPr algn="ctr"/>
            <a:r>
              <a:rPr lang="en-US" sz="4800"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The size of a football?</a:t>
            </a:r>
            <a:endParaRPr lang="en-US" sz="4800" b="1" cap="all" spc="0"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p:txBody>
      </p:sp>
      <p:pic>
        <p:nvPicPr>
          <p:cNvPr id="120834" name="Picture 2" descr="Rugby ball vector illustration"/>
          <p:cNvPicPr>
            <a:picLocks noChangeAspect="1" noChangeArrowheads="1"/>
          </p:cNvPicPr>
          <p:nvPr/>
        </p:nvPicPr>
        <p:blipFill>
          <a:blip r:embed="rId2"/>
          <a:srcRect/>
          <a:stretch>
            <a:fillRect/>
          </a:stretch>
        </p:blipFill>
        <p:spPr bwMode="auto">
          <a:xfrm>
            <a:off x="1828800" y="304800"/>
            <a:ext cx="5105400" cy="3333751"/>
          </a:xfrm>
          <a:prstGeom prst="rect">
            <a:avLst/>
          </a:prstGeom>
          <a:noFill/>
        </p:spPr>
      </p:pic>
      <p:pic>
        <p:nvPicPr>
          <p:cNvPr id="120836" name="Picture 4" descr="Smiling dinosaur vector image"/>
          <p:cNvPicPr>
            <a:picLocks noChangeAspect="1" noChangeArrowheads="1"/>
          </p:cNvPicPr>
          <p:nvPr/>
        </p:nvPicPr>
        <p:blipFill>
          <a:blip r:embed="rId3"/>
          <a:srcRect/>
          <a:stretch>
            <a:fillRect/>
          </a:stretch>
        </p:blipFill>
        <p:spPr bwMode="auto">
          <a:xfrm>
            <a:off x="2438400" y="152400"/>
            <a:ext cx="4419600" cy="35433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990600"/>
            <a:ext cx="5715000" cy="4708981"/>
          </a:xfrm>
          <a:prstGeom prst="rect">
            <a:avLst/>
          </a:prstGeom>
          <a:noFill/>
        </p:spPr>
        <p:txBody>
          <a:bodyPr wrap="square" rtlCol="0">
            <a:spAutoFit/>
          </a:bodyPr>
          <a:lstStyle/>
          <a:p>
            <a:pPr algn="ctr"/>
            <a:r>
              <a:rPr lang="en-US" sz="6000" dirty="0" smtClean="0">
                <a:latin typeface="Aharoni" pitchFamily="2" charset="-79"/>
                <a:cs typeface="Aharoni" pitchFamily="2" charset="-79"/>
              </a:rPr>
              <a:t>If you lived in ancient </a:t>
            </a:r>
          </a:p>
          <a:p>
            <a:pPr algn="ctr"/>
            <a:r>
              <a:rPr lang="en-US" sz="6000" dirty="0" smtClean="0">
                <a:latin typeface="Aharoni" pitchFamily="2" charset="-79"/>
                <a:cs typeface="Aharoni" pitchFamily="2" charset="-79"/>
              </a:rPr>
              <a:t>China, you might think</a:t>
            </a:r>
          </a:p>
          <a:p>
            <a:pPr algn="ctr"/>
            <a:r>
              <a:rPr lang="en-US" sz="6000" dirty="0" smtClean="0">
                <a:latin typeface="Aharoni" pitchFamily="2" charset="-79"/>
                <a:cs typeface="Aharoni" pitchFamily="2" charset="-79"/>
              </a:rPr>
              <a:t>of this:</a:t>
            </a:r>
            <a:endParaRPr lang="en-US" sz="60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914400"/>
            <a:ext cx="4953000" cy="4401205"/>
          </a:xfrm>
          <a:prstGeom prst="rect">
            <a:avLst/>
          </a:prstGeom>
          <a:noFill/>
        </p:spPr>
        <p:txBody>
          <a:bodyPr wrap="square" rtlCol="0">
            <a:spAutoFit/>
          </a:bodyPr>
          <a:lstStyle/>
          <a:p>
            <a:pPr algn="ctr"/>
            <a:r>
              <a:rPr lang="en-US" sz="4000" dirty="0" smtClean="0">
                <a:latin typeface="Aharoni" pitchFamily="2" charset="-79"/>
                <a:cs typeface="Aharoni" pitchFamily="2" charset="-79"/>
              </a:rPr>
              <a:t>…which means that when dinosaurs were born, they would have had to have been small enough to fit inside a football.</a:t>
            </a:r>
            <a:endParaRPr lang="en-US" sz="4000" dirty="0">
              <a:latin typeface="Aharoni" pitchFamily="2" charset="-79"/>
              <a:cs typeface="Aharoni" pitchFamily="2" charset="-79"/>
            </a:endParaRPr>
          </a:p>
        </p:txBody>
      </p:sp>
      <p:pic>
        <p:nvPicPr>
          <p:cNvPr id="119810" name="Picture 2" descr="American football ball vector image"/>
          <p:cNvPicPr>
            <a:picLocks noChangeAspect="1" noChangeArrowheads="1"/>
          </p:cNvPicPr>
          <p:nvPr/>
        </p:nvPicPr>
        <p:blipFill>
          <a:blip r:embed="rId2"/>
          <a:srcRect/>
          <a:stretch>
            <a:fillRect/>
          </a:stretch>
        </p:blipFill>
        <p:spPr bwMode="auto">
          <a:xfrm>
            <a:off x="0" y="533400"/>
            <a:ext cx="3771900" cy="47625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fossilised remains of a juvenile dinosaur found in the remains of a 130-million-year-old cat-sized mammal."/>
          <p:cNvPicPr>
            <a:picLocks noChangeAspect="1" noChangeArrowheads="1"/>
          </p:cNvPicPr>
          <p:nvPr/>
        </p:nvPicPr>
        <p:blipFill>
          <a:blip r:embed="rId2" cstate="print"/>
          <a:srcRect/>
          <a:stretch>
            <a:fillRect/>
          </a:stretch>
        </p:blipFill>
        <p:spPr bwMode="auto">
          <a:xfrm>
            <a:off x="0" y="0"/>
            <a:ext cx="4476750" cy="5257800"/>
          </a:xfrm>
          <a:prstGeom prst="rect">
            <a:avLst/>
          </a:prstGeom>
          <a:noFill/>
        </p:spPr>
      </p:pic>
      <p:sp>
        <p:nvSpPr>
          <p:cNvPr id="6" name="Rectangle 5"/>
          <p:cNvSpPr/>
          <p:nvPr/>
        </p:nvSpPr>
        <p:spPr>
          <a:xfrm>
            <a:off x="4724400" y="228600"/>
            <a:ext cx="3657600" cy="3108543"/>
          </a:xfrm>
          <a:prstGeom prst="rect">
            <a:avLst/>
          </a:prstGeom>
        </p:spPr>
        <p:txBody>
          <a:bodyPr wrap="square">
            <a:spAutoFit/>
          </a:bodyPr>
          <a:lstStyle/>
          <a:p>
            <a:r>
              <a:rPr lang="en-US" sz="2800" dirty="0" smtClean="0"/>
              <a:t>“Scientists have long thought mammals did not begin a true growth spurt until after dinosaurs were wiped out 65 million years ago.”</a:t>
            </a:r>
            <a:r>
              <a:rPr lang="en-US" dirty="0" smtClean="0"/>
              <a:t>The Boston Globe 1/13/2005</a:t>
            </a:r>
            <a:endParaRPr lang="en-US" sz="2800" dirty="0"/>
          </a:p>
        </p:txBody>
      </p:sp>
      <p:sp>
        <p:nvSpPr>
          <p:cNvPr id="9" name="TextBox 8"/>
          <p:cNvSpPr txBox="1"/>
          <p:nvPr/>
        </p:nvSpPr>
        <p:spPr>
          <a:xfrm>
            <a:off x="0" y="5334000"/>
            <a:ext cx="4343400" cy="1015663"/>
          </a:xfrm>
          <a:prstGeom prst="rect">
            <a:avLst/>
          </a:prstGeom>
          <a:noFill/>
        </p:spPr>
        <p:txBody>
          <a:bodyPr wrap="square" rtlCol="0">
            <a:spAutoFit/>
          </a:bodyPr>
          <a:lstStyle/>
          <a:p>
            <a:r>
              <a:rPr lang="en-US" dirty="0" smtClean="0"/>
              <a:t>The fossilized remains of a juvenile  dinosaur found in the remains of 130-million-year-old cat-sized  mammal.</a:t>
            </a:r>
            <a:r>
              <a:rPr lang="en-US" sz="2400" dirty="0" smtClean="0"/>
              <a:t>  </a:t>
            </a:r>
            <a:r>
              <a:rPr lang="en-US" sz="1400" dirty="0" smtClean="0"/>
              <a:t>Photo: Reuters</a:t>
            </a:r>
            <a:r>
              <a:rPr lang="en-US" sz="2400" dirty="0" smtClean="0"/>
              <a:t> </a:t>
            </a:r>
            <a:endParaRPr lang="en-US" sz="2400" dirty="0"/>
          </a:p>
        </p:txBody>
      </p:sp>
      <p:sp>
        <p:nvSpPr>
          <p:cNvPr id="10" name="TextBox 9"/>
          <p:cNvSpPr txBox="1"/>
          <p:nvPr/>
        </p:nvSpPr>
        <p:spPr>
          <a:xfrm>
            <a:off x="4800600" y="3810000"/>
            <a:ext cx="3657600" cy="1384995"/>
          </a:xfrm>
          <a:prstGeom prst="rect">
            <a:avLst/>
          </a:prstGeom>
          <a:noFill/>
        </p:spPr>
        <p:txBody>
          <a:bodyPr wrap="square" rtlCol="0">
            <a:spAutoFit/>
          </a:bodyPr>
          <a:lstStyle/>
          <a:p>
            <a:pPr algn="ctr"/>
            <a:r>
              <a:rPr lang="en-US" sz="2800" dirty="0" smtClean="0"/>
              <a:t>This fossil was found in China’s north-eastern  region.</a:t>
            </a:r>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oah"/>
          <p:cNvPicPr>
            <a:picLocks noChangeAspect="1" noChangeArrowheads="1"/>
          </p:cNvPicPr>
          <p:nvPr/>
        </p:nvPicPr>
        <p:blipFill>
          <a:blip r:embed="rId2"/>
          <a:srcRect/>
          <a:stretch>
            <a:fillRect/>
          </a:stretch>
        </p:blipFill>
        <p:spPr bwMode="auto">
          <a:xfrm>
            <a:off x="990600" y="609600"/>
            <a:ext cx="7086600" cy="55245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Passenger cruise ship vector drawing"/>
          <p:cNvPicPr>
            <a:picLocks noChangeAspect="1" noChangeArrowheads="1"/>
          </p:cNvPicPr>
          <p:nvPr/>
        </p:nvPicPr>
        <p:blipFill>
          <a:blip r:embed="rId2"/>
          <a:srcRect/>
          <a:stretch>
            <a:fillRect/>
          </a:stretch>
        </p:blipFill>
        <p:spPr bwMode="auto">
          <a:xfrm>
            <a:off x="304800" y="0"/>
            <a:ext cx="8077200" cy="2362200"/>
          </a:xfrm>
          <a:prstGeom prst="rect">
            <a:avLst/>
          </a:prstGeom>
          <a:noFill/>
        </p:spPr>
      </p:pic>
      <p:sp>
        <p:nvSpPr>
          <p:cNvPr id="3" name="TextBox 2"/>
          <p:cNvSpPr txBox="1"/>
          <p:nvPr/>
        </p:nvSpPr>
        <p:spPr>
          <a:xfrm>
            <a:off x="457200" y="2286000"/>
            <a:ext cx="8001000" cy="584775"/>
          </a:xfrm>
          <a:prstGeom prst="rect">
            <a:avLst/>
          </a:prstGeom>
          <a:noFill/>
        </p:spPr>
        <p:txBody>
          <a:bodyPr wrap="square" rtlCol="0">
            <a:spAutoFit/>
          </a:bodyPr>
          <a:lstStyle/>
          <a:p>
            <a:pPr algn="ctr"/>
            <a:r>
              <a:rPr lang="en-US" sz="3200" b="1" dirty="0" smtClean="0">
                <a:latin typeface="Aharoni" pitchFamily="2" charset="-79"/>
                <a:cs typeface="Aharoni" pitchFamily="2" charset="-79"/>
              </a:rPr>
              <a:t>437 feet long</a:t>
            </a:r>
            <a:endParaRPr lang="en-US" sz="3200" b="1" dirty="0">
              <a:latin typeface="Aharoni" pitchFamily="2" charset="-79"/>
              <a:cs typeface="Aharoni" pitchFamily="2" charset="-79"/>
            </a:endParaRPr>
          </a:p>
        </p:txBody>
      </p:sp>
      <p:sp>
        <p:nvSpPr>
          <p:cNvPr id="4" name="Left Arrow 3"/>
          <p:cNvSpPr/>
          <p:nvPr/>
        </p:nvSpPr>
        <p:spPr>
          <a:xfrm>
            <a:off x="685800" y="2438400"/>
            <a:ext cx="2362200" cy="22860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6096000" y="2438400"/>
            <a:ext cx="21336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452" name="Picture 4" descr="A-7 Corsair II airplane"/>
          <p:cNvPicPr>
            <a:picLocks noChangeAspect="1" noChangeArrowheads="1"/>
          </p:cNvPicPr>
          <p:nvPr/>
        </p:nvPicPr>
        <p:blipFill>
          <a:blip r:embed="rId3"/>
          <a:srcRect/>
          <a:stretch>
            <a:fillRect/>
          </a:stretch>
        </p:blipFill>
        <p:spPr bwMode="auto">
          <a:xfrm>
            <a:off x="685800" y="2438400"/>
            <a:ext cx="3581400" cy="2362200"/>
          </a:xfrm>
          <a:prstGeom prst="rect">
            <a:avLst/>
          </a:prstGeom>
          <a:noFill/>
        </p:spPr>
      </p:pic>
      <p:pic>
        <p:nvPicPr>
          <p:cNvPr id="232454" name="Picture 6" descr="Building perspective"/>
          <p:cNvPicPr>
            <a:picLocks noChangeAspect="1" noChangeArrowheads="1"/>
          </p:cNvPicPr>
          <p:nvPr/>
        </p:nvPicPr>
        <p:blipFill>
          <a:blip r:embed="rId4"/>
          <a:srcRect/>
          <a:stretch>
            <a:fillRect/>
          </a:stretch>
        </p:blipFill>
        <p:spPr bwMode="auto">
          <a:xfrm>
            <a:off x="6858000" y="2895600"/>
            <a:ext cx="1962150" cy="2362200"/>
          </a:xfrm>
          <a:prstGeom prst="rect">
            <a:avLst/>
          </a:prstGeom>
          <a:noFill/>
        </p:spPr>
      </p:pic>
      <p:sp>
        <p:nvSpPr>
          <p:cNvPr id="10" name="TextBox 9"/>
          <p:cNvSpPr txBox="1"/>
          <p:nvPr/>
        </p:nvSpPr>
        <p:spPr>
          <a:xfrm>
            <a:off x="5562600" y="3048000"/>
            <a:ext cx="762000" cy="1200329"/>
          </a:xfrm>
          <a:prstGeom prst="rect">
            <a:avLst/>
          </a:prstGeom>
          <a:noFill/>
        </p:spPr>
        <p:txBody>
          <a:bodyPr wrap="square" rtlCol="0">
            <a:spAutoFit/>
          </a:bodyPr>
          <a:lstStyle/>
          <a:p>
            <a:pPr algn="ctr"/>
            <a:r>
              <a:rPr lang="en-US" sz="2400" b="1" dirty="0" smtClean="0"/>
              <a:t>44 feet high</a:t>
            </a:r>
            <a:endParaRPr lang="en-US" sz="2400" b="1" dirty="0"/>
          </a:p>
        </p:txBody>
      </p:sp>
      <p:pic>
        <p:nvPicPr>
          <p:cNvPr id="232456" name="Picture 8" descr="Black extinct animal"/>
          <p:cNvPicPr>
            <a:picLocks noChangeAspect="1" noChangeArrowheads="1"/>
          </p:cNvPicPr>
          <p:nvPr/>
        </p:nvPicPr>
        <p:blipFill>
          <a:blip r:embed="rId5" cstate="print"/>
          <a:srcRect/>
          <a:stretch>
            <a:fillRect/>
          </a:stretch>
        </p:blipFill>
        <p:spPr bwMode="auto">
          <a:xfrm>
            <a:off x="4495800" y="2971800"/>
            <a:ext cx="762000" cy="304799"/>
          </a:xfrm>
          <a:prstGeom prst="rect">
            <a:avLst/>
          </a:prstGeom>
          <a:noFill/>
        </p:spPr>
      </p:pic>
      <p:pic>
        <p:nvPicPr>
          <p:cNvPr id="232458" name="Picture 10" descr="Colored giraffe vector clip art"/>
          <p:cNvPicPr>
            <a:picLocks noChangeAspect="1" noChangeArrowheads="1"/>
          </p:cNvPicPr>
          <p:nvPr/>
        </p:nvPicPr>
        <p:blipFill>
          <a:blip r:embed="rId6" cstate="print"/>
          <a:srcRect/>
          <a:stretch>
            <a:fillRect/>
          </a:stretch>
        </p:blipFill>
        <p:spPr bwMode="auto">
          <a:xfrm>
            <a:off x="4800600" y="3352800"/>
            <a:ext cx="228600" cy="457200"/>
          </a:xfrm>
          <a:prstGeom prst="rect">
            <a:avLst/>
          </a:prstGeom>
          <a:noFill/>
        </p:spPr>
      </p:pic>
      <p:sp>
        <p:nvSpPr>
          <p:cNvPr id="13" name="TextBox 12"/>
          <p:cNvSpPr txBox="1"/>
          <p:nvPr/>
        </p:nvSpPr>
        <p:spPr>
          <a:xfrm>
            <a:off x="8382000" y="1447800"/>
            <a:ext cx="762000" cy="1200329"/>
          </a:xfrm>
          <a:prstGeom prst="rect">
            <a:avLst/>
          </a:prstGeom>
          <a:noFill/>
        </p:spPr>
        <p:txBody>
          <a:bodyPr wrap="square" rtlCol="0">
            <a:spAutoFit/>
          </a:bodyPr>
          <a:lstStyle/>
          <a:p>
            <a:pPr algn="ctr"/>
            <a:r>
              <a:rPr lang="en-US" sz="2400" b="1" dirty="0" smtClean="0"/>
              <a:t>44 feet high</a:t>
            </a:r>
            <a:endParaRPr lang="en-US" sz="2400" b="1" dirty="0"/>
          </a:p>
        </p:txBody>
      </p:sp>
      <p:sp>
        <p:nvSpPr>
          <p:cNvPr id="14" name="Up Arrow 13"/>
          <p:cNvSpPr/>
          <p:nvPr/>
        </p:nvSpPr>
        <p:spPr>
          <a:xfrm>
            <a:off x="8686800" y="152400"/>
            <a:ext cx="152400" cy="11430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4"/>
          <p:cNvSpPr/>
          <p:nvPr/>
        </p:nvSpPr>
        <p:spPr>
          <a:xfrm>
            <a:off x="6477000" y="2819400"/>
            <a:ext cx="304800" cy="2438400"/>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460" name="Picture 12" descr="Vector image of a horse"/>
          <p:cNvPicPr>
            <a:picLocks noChangeAspect="1" noChangeArrowheads="1"/>
          </p:cNvPicPr>
          <p:nvPr/>
        </p:nvPicPr>
        <p:blipFill>
          <a:blip r:embed="rId7" cstate="print"/>
          <a:srcRect/>
          <a:stretch>
            <a:fillRect/>
          </a:stretch>
        </p:blipFill>
        <p:spPr bwMode="auto">
          <a:xfrm>
            <a:off x="4648200" y="3886200"/>
            <a:ext cx="533400" cy="381000"/>
          </a:xfrm>
          <a:prstGeom prst="rect">
            <a:avLst/>
          </a:prstGeom>
          <a:noFill/>
        </p:spPr>
      </p:pic>
      <p:sp>
        <p:nvSpPr>
          <p:cNvPr id="16" name="TextBox 15"/>
          <p:cNvSpPr txBox="1"/>
          <p:nvPr/>
        </p:nvSpPr>
        <p:spPr>
          <a:xfrm>
            <a:off x="152400" y="5534561"/>
            <a:ext cx="8991600" cy="1323439"/>
          </a:xfrm>
          <a:prstGeom prst="rect">
            <a:avLst/>
          </a:prstGeom>
          <a:noFill/>
        </p:spPr>
        <p:txBody>
          <a:bodyPr wrap="square" rtlCol="0">
            <a:spAutoFit/>
          </a:bodyPr>
          <a:lstStyle/>
          <a:p>
            <a:pPr algn="ctr"/>
            <a:r>
              <a:rPr lang="en-US" sz="4000" b="1" dirty="0" smtClean="0">
                <a:latin typeface="Aharoni" pitchFamily="2" charset="-79"/>
                <a:cs typeface="Aharoni" pitchFamily="2" charset="-79"/>
              </a:rPr>
              <a:t>The ark was BIG – HUGE – REALLY, REALLY BIG!</a:t>
            </a:r>
            <a:endParaRPr lang="en-US" sz="4000" b="1" dirty="0">
              <a:latin typeface="Aharoni" pitchFamily="2" charset="-79"/>
              <a:cs typeface="Aharoni" pitchFamily="2" charset="-79"/>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066800"/>
            <a:ext cx="3733800" cy="3785652"/>
          </a:xfrm>
          <a:prstGeom prst="rect">
            <a:avLst/>
          </a:prstGeom>
          <a:noFill/>
        </p:spPr>
        <p:txBody>
          <a:bodyPr wrap="square" rtlCol="0">
            <a:spAutoFit/>
          </a:bodyPr>
          <a:lstStyle/>
          <a:p>
            <a:pPr algn="ctr"/>
            <a:r>
              <a:rPr lang="en-US" sz="4800" dirty="0" smtClean="0">
                <a:latin typeface="Arial Black" pitchFamily="34" charset="0"/>
                <a:cs typeface="Aharoni" pitchFamily="2" charset="-79"/>
              </a:rPr>
              <a:t>…and baby dinosaurs were </a:t>
            </a:r>
          </a:p>
          <a:p>
            <a:pPr algn="ctr"/>
            <a:r>
              <a:rPr lang="en-US" sz="4800" dirty="0" smtClean="0">
                <a:latin typeface="Arial Black" pitchFamily="34" charset="0"/>
                <a:cs typeface="Aharoni" pitchFamily="2" charset="-79"/>
              </a:rPr>
              <a:t>small</a:t>
            </a:r>
            <a:endParaRPr lang="en-US" sz="4800" dirty="0">
              <a:latin typeface="Arial Black" pitchFamily="34" charset="0"/>
              <a:cs typeface="Aharoni" pitchFamily="2" charset="-79"/>
            </a:endParaRPr>
          </a:p>
        </p:txBody>
      </p:sp>
      <p:pic>
        <p:nvPicPr>
          <p:cNvPr id="3" name="Picture 2" descr="The fossilised remains of a juvenile dinosaur found in the remains of a 130-million-year-old cat-sized mammal."/>
          <p:cNvPicPr>
            <a:picLocks noChangeAspect="1" noChangeArrowheads="1"/>
          </p:cNvPicPr>
          <p:nvPr/>
        </p:nvPicPr>
        <p:blipFill>
          <a:blip r:embed="rId2" cstate="print"/>
          <a:srcRect/>
          <a:stretch>
            <a:fillRect/>
          </a:stretch>
        </p:blipFill>
        <p:spPr bwMode="auto">
          <a:xfrm>
            <a:off x="4267200" y="762000"/>
            <a:ext cx="4476750" cy="5257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38600" y="990600"/>
            <a:ext cx="4419600" cy="4247317"/>
          </a:xfrm>
          <a:prstGeom prst="rect">
            <a:avLst/>
          </a:prstGeom>
          <a:noFill/>
        </p:spPr>
        <p:txBody>
          <a:bodyPr wrap="square" rtlCol="0">
            <a:spAutoFit/>
          </a:bodyPr>
          <a:lstStyle/>
          <a:p>
            <a:pPr algn="ctr"/>
            <a:r>
              <a:rPr lang="en-US" sz="5400" dirty="0" smtClean="0">
                <a:latin typeface="Aharoni" pitchFamily="2" charset="-79"/>
                <a:cs typeface="Aharoni" pitchFamily="2" charset="-79"/>
              </a:rPr>
              <a:t>A lot of what we think comes from our worldview</a:t>
            </a:r>
            <a:endParaRPr lang="en-US" sz="5400" dirty="0">
              <a:latin typeface="Aharoni" pitchFamily="2" charset="-79"/>
              <a:cs typeface="Aharoni" pitchFamily="2" charset="-79"/>
            </a:endParaRPr>
          </a:p>
        </p:txBody>
      </p:sp>
      <p:pic>
        <p:nvPicPr>
          <p:cNvPr id="140290" name="Picture 2" descr="Vector graphics of boy with freckles with lots of questions"/>
          <p:cNvPicPr>
            <a:picLocks noChangeAspect="1" noChangeArrowheads="1"/>
          </p:cNvPicPr>
          <p:nvPr/>
        </p:nvPicPr>
        <p:blipFill>
          <a:blip r:embed="rId2"/>
          <a:srcRect/>
          <a:stretch>
            <a:fillRect/>
          </a:stretch>
        </p:blipFill>
        <p:spPr bwMode="auto">
          <a:xfrm rot="20370405">
            <a:off x="717931" y="489555"/>
            <a:ext cx="3657600" cy="47625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133600"/>
            <a:ext cx="7848600" cy="1446550"/>
          </a:xfrm>
          <a:prstGeom prst="rect">
            <a:avLst/>
          </a:prstGeom>
          <a:noFill/>
        </p:spPr>
        <p:txBody>
          <a:bodyPr wrap="square" rtlCol="0">
            <a:prstTxWarp prst="textWave1">
              <a:avLst/>
            </a:prstTxWarp>
            <a:spAutoFit/>
          </a:bodyPr>
          <a:lstStyle/>
          <a:p>
            <a:pPr algn="ctr"/>
            <a:r>
              <a:rPr lang="en-US" sz="8800" dirty="0" smtClean="0">
                <a:ln w="38100">
                  <a:solidFill>
                    <a:schemeClr val="tx1"/>
                  </a:solidFill>
                </a:ln>
                <a:solidFill>
                  <a:srgbClr val="FF0000"/>
                </a:solidFill>
                <a:latin typeface="Aharoni" pitchFamily="2" charset="-79"/>
                <a:cs typeface="Aharoni" pitchFamily="2" charset="-79"/>
              </a:rPr>
              <a:t>OR…</a:t>
            </a:r>
            <a:endParaRPr lang="en-US" sz="8800" dirty="0">
              <a:ln w="38100">
                <a:solidFill>
                  <a:schemeClr val="tx1"/>
                </a:solidFill>
              </a:ln>
              <a:solidFill>
                <a:srgbClr val="FF0000"/>
              </a:solidFill>
              <a:latin typeface="Aharoni" pitchFamily="2" charset="-79"/>
              <a:cs typeface="Aharoni" pitchFamily="2" charset="-79"/>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6200" y="2362200"/>
            <a:ext cx="4419600" cy="2554545"/>
          </a:xfrm>
          <a:prstGeom prst="rect">
            <a:avLst/>
          </a:prstGeom>
          <a:noFill/>
        </p:spPr>
        <p:txBody>
          <a:bodyPr wrap="square" rtlCol="0">
            <a:spAutoFit/>
          </a:bodyPr>
          <a:lstStyle/>
          <a:p>
            <a:pPr algn="ctr"/>
            <a:r>
              <a:rPr lang="en-US" sz="4000" dirty="0" smtClean="0">
                <a:latin typeface="Arial Black" pitchFamily="34" charset="0"/>
              </a:rPr>
              <a:t>The lens through which we view the world</a:t>
            </a:r>
            <a:endParaRPr lang="en-US" sz="4000" dirty="0">
              <a:latin typeface="Arial Black" pitchFamily="34" charset="0"/>
            </a:endParaRPr>
          </a:p>
        </p:txBody>
      </p:sp>
      <p:pic>
        <p:nvPicPr>
          <p:cNvPr id="138242" name="Picture 2" descr="Eyes for the world vector illustration"/>
          <p:cNvPicPr>
            <a:picLocks noChangeAspect="1" noChangeArrowheads="1"/>
          </p:cNvPicPr>
          <p:nvPr/>
        </p:nvPicPr>
        <p:blipFill>
          <a:blip r:embed="rId2"/>
          <a:srcRect/>
          <a:stretch>
            <a:fillRect/>
          </a:stretch>
        </p:blipFill>
        <p:spPr bwMode="auto">
          <a:xfrm rot="20374381">
            <a:off x="381000" y="990600"/>
            <a:ext cx="4762500" cy="157162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nos - things we agree upon.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5" name="Object 3"/>
          <p:cNvGraphicFramePr>
            <a:graphicFrameLocks noChangeAspect="1"/>
          </p:cNvGraphicFramePr>
          <p:nvPr/>
        </p:nvGraphicFramePr>
        <p:xfrm>
          <a:off x="0" y="152400"/>
          <a:ext cx="9143999" cy="6705600"/>
        </p:xfrm>
        <a:graphic>
          <a:graphicData uri="http://schemas.openxmlformats.org/presentationml/2006/ole">
            <p:oleObj spid="_x0000_s146434" name="Document" r:id="rId4" imgW="9308071" imgH="7222843" progId="Word.Document.12">
              <p:embed/>
            </p:oleObj>
          </a:graphicData>
        </a:graphic>
      </p:graphicFrame>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olorful dragon"/>
          <p:cNvPicPr>
            <a:picLocks noChangeAspect="1" noChangeArrowheads="1"/>
          </p:cNvPicPr>
          <p:nvPr/>
        </p:nvPicPr>
        <p:blipFill>
          <a:blip r:embed="rId2"/>
          <a:srcRect/>
          <a:stretch>
            <a:fillRect/>
          </a:stretch>
        </p:blipFill>
        <p:spPr bwMode="auto">
          <a:xfrm>
            <a:off x="533400" y="685800"/>
            <a:ext cx="8305800" cy="54864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descr="Colored map of the world"/>
          <p:cNvPicPr>
            <a:picLocks noChangeAspect="1" noChangeArrowheads="1"/>
          </p:cNvPicPr>
          <p:nvPr/>
        </p:nvPicPr>
        <p:blipFill>
          <a:blip r:embed="rId2"/>
          <a:srcRect/>
          <a:stretch>
            <a:fillRect/>
          </a:stretch>
        </p:blipFill>
        <p:spPr bwMode="auto">
          <a:xfrm>
            <a:off x="1143000" y="609600"/>
            <a:ext cx="6858000" cy="5562600"/>
          </a:xfrm>
          <a:prstGeom prst="rect">
            <a:avLst/>
          </a:prstGeom>
          <a:noFill/>
        </p:spPr>
      </p:pic>
      <p:sp>
        <p:nvSpPr>
          <p:cNvPr id="6" name="Explosion 2 5"/>
          <p:cNvSpPr/>
          <p:nvPr/>
        </p:nvSpPr>
        <p:spPr>
          <a:xfrm>
            <a:off x="1981200" y="3048000"/>
            <a:ext cx="228600" cy="152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rot="989662">
            <a:off x="2207916" y="3207125"/>
            <a:ext cx="1143000" cy="15240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 Leonids meteor explodes in Earth's upper atmosphere in 1998."/>
          <p:cNvPicPr>
            <a:picLocks noChangeAspect="1" noChangeArrowheads="1"/>
          </p:cNvPicPr>
          <p:nvPr/>
        </p:nvPicPr>
        <p:blipFill>
          <a:blip r:embed="rId2"/>
          <a:srcRect/>
          <a:stretch>
            <a:fillRect/>
          </a:stretch>
        </p:blipFill>
        <p:spPr bwMode="auto">
          <a:xfrm>
            <a:off x="1524000" y="609600"/>
            <a:ext cx="5791200" cy="3505200"/>
          </a:xfrm>
          <a:prstGeom prst="rect">
            <a:avLst/>
          </a:prstGeom>
          <a:noFill/>
        </p:spPr>
      </p:pic>
      <p:sp>
        <p:nvSpPr>
          <p:cNvPr id="4" name="TextBox 3"/>
          <p:cNvSpPr txBox="1"/>
          <p:nvPr/>
        </p:nvSpPr>
        <p:spPr>
          <a:xfrm>
            <a:off x="0" y="5867400"/>
            <a:ext cx="9144000" cy="369332"/>
          </a:xfrm>
          <a:prstGeom prst="rect">
            <a:avLst/>
          </a:prstGeom>
          <a:noFill/>
        </p:spPr>
        <p:txBody>
          <a:bodyPr wrap="square" rtlCol="0">
            <a:spAutoFit/>
          </a:bodyPr>
          <a:lstStyle/>
          <a:p>
            <a:pPr algn="ctr"/>
            <a:r>
              <a:rPr lang="en-US" dirty="0" smtClean="0"/>
              <a:t>https://www.nasa.gov/connect/chat/comet_chat.html</a:t>
            </a:r>
            <a:endParaRPr lang="en-US" dirty="0"/>
          </a:p>
        </p:txBody>
      </p:sp>
      <p:sp>
        <p:nvSpPr>
          <p:cNvPr id="5" name="TextBox 4"/>
          <p:cNvSpPr txBox="1"/>
          <p:nvPr/>
        </p:nvSpPr>
        <p:spPr>
          <a:xfrm>
            <a:off x="0" y="4343400"/>
            <a:ext cx="9144000" cy="1200329"/>
          </a:xfrm>
          <a:prstGeom prst="rect">
            <a:avLst/>
          </a:prstGeom>
          <a:noFill/>
        </p:spPr>
        <p:txBody>
          <a:bodyPr wrap="square" rtlCol="0">
            <a:spAutoFit/>
          </a:bodyPr>
          <a:lstStyle/>
          <a:p>
            <a:pPr algn="ctr"/>
            <a:r>
              <a:rPr lang="en-US" sz="2400" dirty="0">
                <a:latin typeface="Arial Black" pitchFamily="34" charset="0"/>
              </a:rPr>
              <a:t> A </a:t>
            </a:r>
            <a:r>
              <a:rPr lang="en-US" sz="2400" dirty="0" err="1">
                <a:latin typeface="Arial Black" pitchFamily="34" charset="0"/>
              </a:rPr>
              <a:t>Leonids</a:t>
            </a:r>
            <a:r>
              <a:rPr lang="en-US" sz="2400" dirty="0">
                <a:latin typeface="Arial Black" pitchFamily="34" charset="0"/>
              </a:rPr>
              <a:t> meteor explodes in Earth's upper atmosphere on Nov. 23, 1998. (Robotic Optical Transient Search Experiment (ROTSE) team.)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A gas plume arising from Augustine Volcano during it's eruptive phase 2005-06."/>
          <p:cNvPicPr>
            <a:picLocks noChangeAspect="1" noChangeArrowheads="1"/>
          </p:cNvPicPr>
          <p:nvPr/>
        </p:nvPicPr>
        <p:blipFill>
          <a:blip r:embed="rId2">
            <a:lum bright="-15000" contrast="19000"/>
          </a:blip>
          <a:srcRect/>
          <a:stretch>
            <a:fillRect/>
          </a:stretch>
        </p:blipFill>
        <p:spPr bwMode="auto">
          <a:xfrm>
            <a:off x="1143000" y="609600"/>
            <a:ext cx="6858000" cy="4267200"/>
          </a:xfrm>
          <a:prstGeom prst="rect">
            <a:avLst/>
          </a:prstGeom>
          <a:noFill/>
        </p:spPr>
      </p:pic>
      <p:sp>
        <p:nvSpPr>
          <p:cNvPr id="3" name="Rectangle 2"/>
          <p:cNvSpPr/>
          <p:nvPr/>
        </p:nvSpPr>
        <p:spPr>
          <a:xfrm>
            <a:off x="152400" y="5181600"/>
            <a:ext cx="8991600" cy="369332"/>
          </a:xfrm>
          <a:prstGeom prst="rect">
            <a:avLst/>
          </a:prstGeom>
        </p:spPr>
        <p:txBody>
          <a:bodyPr wrap="square">
            <a:spAutoFit/>
          </a:bodyPr>
          <a:lstStyle/>
          <a:p>
            <a:pPr algn="ctr"/>
            <a:r>
              <a:rPr lang="en-US" dirty="0" smtClean="0"/>
              <a:t>https://www.usgs.gov/products/data-and-tools/real-time-data/volcanoes</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534400" cy="6001643"/>
          </a:xfrm>
          <a:prstGeom prst="rect">
            <a:avLst/>
          </a:prstGeom>
          <a:noFill/>
        </p:spPr>
        <p:txBody>
          <a:bodyPr wrap="square" rtlCol="0">
            <a:spAutoFit/>
          </a:bodyPr>
          <a:lstStyle/>
          <a:p>
            <a:r>
              <a:rPr lang="en-US" sz="4800" dirty="0" smtClean="0">
                <a:latin typeface="Aharoni" pitchFamily="2" charset="-79"/>
                <a:cs typeface="Aharoni" pitchFamily="2" charset="-79"/>
              </a:rPr>
              <a:t>Job:40:15-17 “Look at the behemoth.  I made him just as I made you.  He eats grass like an ox.  Look at the strength he has in his body.  The muscles of his stomach are powerful!  His tail extends like a cedar tree.”</a:t>
            </a:r>
            <a:endParaRPr lang="en-US" sz="48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Deep forest"/>
          <p:cNvPicPr>
            <a:picLocks noChangeAspect="1" noChangeArrowheads="1"/>
          </p:cNvPicPr>
          <p:nvPr/>
        </p:nvPicPr>
        <p:blipFill>
          <a:blip r:embed="rId2"/>
          <a:srcRect/>
          <a:stretch>
            <a:fillRect/>
          </a:stretch>
        </p:blipFill>
        <p:spPr bwMode="auto">
          <a:xfrm>
            <a:off x="0" y="152400"/>
            <a:ext cx="9144000" cy="6705600"/>
          </a:xfrm>
          <a:prstGeom prst="rect">
            <a:avLst/>
          </a:prstGeom>
          <a:noFill/>
        </p:spPr>
      </p:pic>
      <p:pic>
        <p:nvPicPr>
          <p:cNvPr id="169988" name="Picture 4" descr="Men"/>
          <p:cNvPicPr>
            <a:picLocks noChangeAspect="1" noChangeArrowheads="1"/>
          </p:cNvPicPr>
          <p:nvPr/>
        </p:nvPicPr>
        <p:blipFill>
          <a:blip r:embed="rId3" cstate="print">
            <a:lum bright="70000" contrast="-70000"/>
          </a:blip>
          <a:srcRect/>
          <a:stretch>
            <a:fillRect/>
          </a:stretch>
        </p:blipFill>
        <p:spPr bwMode="auto">
          <a:xfrm>
            <a:off x="2819400" y="5562600"/>
            <a:ext cx="381000" cy="8001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06" name="Object 2"/>
          <p:cNvGraphicFramePr>
            <a:graphicFrameLocks noChangeAspect="1"/>
          </p:cNvGraphicFramePr>
          <p:nvPr/>
        </p:nvGraphicFramePr>
        <p:xfrm>
          <a:off x="0" y="0"/>
          <a:ext cx="9144000" cy="6858000"/>
        </p:xfrm>
        <a:graphic>
          <a:graphicData uri="http://schemas.openxmlformats.org/presentationml/2006/ole">
            <p:oleObj spid="_x0000_s175106" name="Document" r:id="rId3" imgW="6876207" imgH="8768577" progId="Word.Document.12">
              <p:embed/>
            </p:oleObj>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219200"/>
            <a:ext cx="7010400" cy="4708981"/>
          </a:xfrm>
          <a:prstGeom prst="rect">
            <a:avLst/>
          </a:prstGeom>
          <a:noFill/>
        </p:spPr>
        <p:txBody>
          <a:bodyPr wrap="square" rtlCol="0">
            <a:spAutoFit/>
          </a:bodyPr>
          <a:lstStyle/>
          <a:p>
            <a:pPr algn="ctr"/>
            <a:r>
              <a:rPr lang="en-US" sz="6000" dirty="0" smtClean="0">
                <a:latin typeface="Aharoni" pitchFamily="2" charset="-79"/>
                <a:cs typeface="Aharoni" pitchFamily="2" charset="-79"/>
              </a:rPr>
              <a:t>Evolutionists believe dinosaurs went extinct    	million years ago</a:t>
            </a:r>
            <a:endParaRPr lang="en-US" sz="6000" dirty="0">
              <a:latin typeface="Aharoni" pitchFamily="2" charset="-79"/>
              <a:cs typeface="Aharoni" pitchFamily="2" charset="-79"/>
            </a:endParaRPr>
          </a:p>
        </p:txBody>
      </p:sp>
      <p:sp>
        <p:nvSpPr>
          <p:cNvPr id="3" name="Rectangle 2"/>
          <p:cNvSpPr/>
          <p:nvPr/>
        </p:nvSpPr>
        <p:spPr>
          <a:xfrm rot="20055133">
            <a:off x="1005233" y="4130040"/>
            <a:ext cx="1454537" cy="1452265"/>
          </a:xfrm>
          <a:prstGeom prst="rect">
            <a:avLst/>
          </a:prstGeom>
          <a:noFill/>
        </p:spPr>
        <p:txBody>
          <a:bodyPr wrap="none" lIns="91440" tIns="45720" rIns="91440" bIns="4572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76200">
                  <a:solidFill>
                    <a:srgbClr val="C00000"/>
                  </a:solidFill>
                </a:ln>
                <a:solidFill>
                  <a:srgbClr val="FFC000"/>
                </a:solidFill>
                <a:effectLst>
                  <a:outerShdw blurRad="76200" dist="50800" dir="5400000" algn="tl" rotWithShape="0">
                    <a:srgbClr val="000000">
                      <a:alpha val="65000"/>
                    </a:srgbClr>
                  </a:outerShdw>
                </a:effectLst>
              </a:rPr>
              <a:t>65</a:t>
            </a:r>
            <a:endParaRPr lang="en-US" sz="5400" b="1" cap="none" spc="50" dirty="0">
              <a:ln w="76200">
                <a:solidFill>
                  <a:srgbClr val="C00000"/>
                </a:solidFill>
              </a:ln>
              <a:solidFill>
                <a:srgbClr val="FFC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914400"/>
            <a:ext cx="6096000" cy="5170646"/>
          </a:xfrm>
          <a:prstGeom prst="rect">
            <a:avLst/>
          </a:prstGeom>
          <a:noFill/>
        </p:spPr>
        <p:txBody>
          <a:bodyPr wrap="square" rtlCol="0">
            <a:spAutoFit/>
          </a:bodyPr>
          <a:lstStyle/>
          <a:p>
            <a:pPr algn="ctr"/>
            <a:r>
              <a:rPr lang="en-US" sz="6600" dirty="0" smtClean="0">
                <a:latin typeface="Aharoni" pitchFamily="2" charset="-79"/>
                <a:cs typeface="Aharoni" pitchFamily="2" charset="-79"/>
              </a:rPr>
              <a:t>They have a lot of theories of how this might have happened</a:t>
            </a:r>
            <a:endParaRPr lang="en-US" sz="66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209800"/>
            <a:ext cx="6553200" cy="830997"/>
          </a:xfrm>
          <a:prstGeom prst="rect">
            <a:avLst/>
          </a:prstGeom>
          <a:noFill/>
        </p:spPr>
        <p:txBody>
          <a:bodyPr wrap="square" rtlCol="0">
            <a:spAutoFit/>
          </a:bodyPr>
          <a:lstStyle/>
          <a:p>
            <a:r>
              <a:rPr lang="en-US" sz="4800" dirty="0" smtClean="0">
                <a:solidFill>
                  <a:schemeClr val="bg1"/>
                </a:solidFill>
                <a:latin typeface="Aharoni" pitchFamily="2" charset="-79"/>
                <a:cs typeface="Aharoni" pitchFamily="2" charset="-79"/>
              </a:rPr>
              <a:t>What is a</a:t>
            </a:r>
            <a:endParaRPr lang="en-US" sz="4800" dirty="0">
              <a:solidFill>
                <a:schemeClr val="bg1"/>
              </a:solidFill>
              <a:latin typeface="Aharoni" pitchFamily="2" charset="-79"/>
              <a:cs typeface="Aharoni" pitchFamily="2" charset="-79"/>
            </a:endParaRPr>
          </a:p>
        </p:txBody>
      </p:sp>
      <p:sp>
        <p:nvSpPr>
          <p:cNvPr id="4" name="Rectangle 3"/>
          <p:cNvSpPr/>
          <p:nvPr/>
        </p:nvSpPr>
        <p:spPr>
          <a:xfrm>
            <a:off x="4419600" y="2133600"/>
            <a:ext cx="3276600" cy="923330"/>
          </a:xfrm>
          <a:prstGeom prst="rect">
            <a:avLst/>
          </a:prstGeom>
          <a:solidFill>
            <a:schemeClr val="bg1"/>
          </a:solidFill>
        </p:spPr>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Theory?</a:t>
            </a:r>
            <a:endParaRPr lang="en-US" sz="54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5800" y="838200"/>
            <a:ext cx="4191000" cy="4647426"/>
          </a:xfrm>
          <a:prstGeom prst="rect">
            <a:avLst/>
          </a:prstGeom>
          <a:noFill/>
        </p:spPr>
        <p:txBody>
          <a:bodyPr wrap="square" rtlCol="0">
            <a:spAutoFit/>
          </a:bodyPr>
          <a:lstStyle/>
          <a:p>
            <a:pPr algn="ctr"/>
            <a:r>
              <a:rPr lang="en-US" sz="5400" dirty="0" smtClean="0">
                <a:latin typeface="Aharoni" pitchFamily="2" charset="-79"/>
                <a:cs typeface="Aharoni" pitchFamily="2" charset="-79"/>
              </a:rPr>
              <a:t>A </a:t>
            </a:r>
            <a:r>
              <a:rPr lang="en-US" sz="8000" i="1" dirty="0" smtClean="0">
                <a:solidFill>
                  <a:srgbClr val="C00000"/>
                </a:solidFill>
                <a:latin typeface="Aharoni" pitchFamily="2" charset="-79"/>
                <a:cs typeface="Aharoni" pitchFamily="2" charset="-79"/>
              </a:rPr>
              <a:t>theory </a:t>
            </a:r>
            <a:endParaRPr lang="en-US" sz="5400" dirty="0" smtClean="0">
              <a:latin typeface="Aharoni" pitchFamily="2" charset="-79"/>
              <a:cs typeface="Aharoni" pitchFamily="2" charset="-79"/>
            </a:endParaRPr>
          </a:p>
          <a:p>
            <a:pPr algn="ctr"/>
            <a:r>
              <a:rPr lang="en-US" sz="5400" dirty="0" smtClean="0">
                <a:latin typeface="Aharoni" pitchFamily="2" charset="-79"/>
                <a:cs typeface="Aharoni" pitchFamily="2" charset="-79"/>
              </a:rPr>
              <a:t>is an idea that explains data</a:t>
            </a:r>
            <a:endParaRPr lang="en-US" sz="8000" dirty="0">
              <a:latin typeface="Aharoni" pitchFamily="2" charset="-79"/>
              <a:cs typeface="Aharoni" pitchFamily="2" charset="-79"/>
            </a:endParaRPr>
          </a:p>
        </p:txBody>
      </p:sp>
      <p:pic>
        <p:nvPicPr>
          <p:cNvPr id="125954" name="Picture 2" descr="Science Explosion"/>
          <p:cNvPicPr>
            <a:picLocks noChangeAspect="1" noChangeArrowheads="1"/>
          </p:cNvPicPr>
          <p:nvPr/>
        </p:nvPicPr>
        <p:blipFill>
          <a:blip r:embed="rId2"/>
          <a:srcRect/>
          <a:stretch>
            <a:fillRect/>
          </a:stretch>
        </p:blipFill>
        <p:spPr bwMode="auto">
          <a:xfrm>
            <a:off x="152400" y="1600200"/>
            <a:ext cx="4762500" cy="3962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2" name="Picture 6" descr="Blue Chinese dragon vector image"/>
          <p:cNvPicPr>
            <a:picLocks noChangeAspect="1" noChangeArrowheads="1"/>
          </p:cNvPicPr>
          <p:nvPr/>
        </p:nvPicPr>
        <p:blipFill>
          <a:blip r:embed="rId2"/>
          <a:srcRect/>
          <a:stretch>
            <a:fillRect/>
          </a:stretch>
        </p:blipFill>
        <p:spPr bwMode="auto">
          <a:xfrm>
            <a:off x="609600" y="990600"/>
            <a:ext cx="7924800" cy="48006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0" y="0"/>
          <a:ext cx="9144000" cy="6858000"/>
        </p:xfrm>
        <a:graphic>
          <a:graphicData uri="http://schemas.openxmlformats.org/presentationml/2006/ole">
            <p:oleObj spid="_x0000_s2050" name="Document" r:id="rId3" imgW="6959536" imgH="3440405" progId="Word.Document.12">
              <p:embed/>
            </p:oleObj>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Perplexed smiley icon vector image"/>
          <p:cNvPicPr>
            <a:picLocks noChangeAspect="1" noChangeArrowheads="1"/>
          </p:cNvPicPr>
          <p:nvPr/>
        </p:nvPicPr>
        <p:blipFill>
          <a:blip r:embed="rId2"/>
          <a:srcRect/>
          <a:stretch>
            <a:fillRect/>
          </a:stretch>
        </p:blipFill>
        <p:spPr bwMode="auto">
          <a:xfrm rot="19982217">
            <a:off x="654631" y="1742981"/>
            <a:ext cx="3543520" cy="3324824"/>
          </a:xfrm>
          <a:prstGeom prst="rect">
            <a:avLst/>
          </a:prstGeom>
          <a:noFill/>
        </p:spPr>
      </p:pic>
      <p:sp>
        <p:nvSpPr>
          <p:cNvPr id="5" name="Rectangle 4"/>
          <p:cNvSpPr/>
          <p:nvPr/>
        </p:nvSpPr>
        <p:spPr>
          <a:xfrm>
            <a:off x="4419600" y="2209800"/>
            <a:ext cx="4495800" cy="2585323"/>
          </a:xfrm>
          <a:prstGeom prst="rect">
            <a:avLst/>
          </a:prstGeom>
          <a:noFill/>
        </p:spPr>
        <p:txBody>
          <a:bodyPr wrap="squar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effectLst/>
              </a:rPr>
              <a:t>Here’s another problem with their timeline</a:t>
            </a:r>
            <a:endParaRPr lang="en-US" sz="5400" b="1" cap="none" spc="0" dirty="0">
              <a:ln w="10541" cmpd="sng">
                <a:solidFill>
                  <a:srgbClr val="7D7D7D">
                    <a:tint val="100000"/>
                    <a:shade val="100000"/>
                    <a:satMod val="110000"/>
                  </a:srgbClr>
                </a:solidFill>
                <a:prstDash val="solid"/>
              </a:ln>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6324600" cy="3970318"/>
          </a:xfrm>
          <a:prstGeom prst="rect">
            <a:avLst/>
          </a:prstGeom>
        </p:spPr>
        <p:txBody>
          <a:bodyPr wrap="square">
            <a:spAutoFit/>
          </a:bodyPr>
          <a:lstStyle/>
          <a:p>
            <a:pPr algn="ctr"/>
            <a:r>
              <a:rPr lang="en-US" sz="2800" b="1" dirty="0" smtClean="0">
                <a:latin typeface="Arial Narrow" pitchFamily="34" charset="0"/>
                <a:cs typeface="Times New Roman" pitchFamily="18" charset="0"/>
              </a:rPr>
              <a:t>“Science shows that dinosaur fossils are found with plants that are very familiar to us, such as sassafras, oak, magnolia, palm, willow, and grasses.  But according to evolutionary theory, these should not be found with dinosaurs because these plants did not evolve until millions of years after dinosaurs went extinct.”</a:t>
            </a:r>
          </a:p>
          <a:p>
            <a:endParaRPr lang="en-US" sz="2800" b="1" dirty="0"/>
          </a:p>
        </p:txBody>
      </p:sp>
      <p:pic>
        <p:nvPicPr>
          <p:cNvPr id="146434" name="Picture 2" descr="Coconut tree symbol"/>
          <p:cNvPicPr>
            <a:picLocks noChangeAspect="1" noChangeArrowheads="1"/>
          </p:cNvPicPr>
          <p:nvPr/>
        </p:nvPicPr>
        <p:blipFill>
          <a:blip r:embed="rId2"/>
          <a:srcRect/>
          <a:stretch>
            <a:fillRect/>
          </a:stretch>
        </p:blipFill>
        <p:spPr bwMode="auto">
          <a:xfrm>
            <a:off x="7239000" y="2971800"/>
            <a:ext cx="2362200" cy="4191000"/>
          </a:xfrm>
          <a:prstGeom prst="rect">
            <a:avLst/>
          </a:prstGeom>
          <a:noFill/>
        </p:spPr>
      </p:pic>
      <p:pic>
        <p:nvPicPr>
          <p:cNvPr id="146436" name="Picture 4" descr="Flowering tree"/>
          <p:cNvPicPr>
            <a:picLocks noChangeAspect="1" noChangeArrowheads="1"/>
          </p:cNvPicPr>
          <p:nvPr/>
        </p:nvPicPr>
        <p:blipFill>
          <a:blip r:embed="rId3"/>
          <a:srcRect/>
          <a:stretch>
            <a:fillRect/>
          </a:stretch>
        </p:blipFill>
        <p:spPr bwMode="auto">
          <a:xfrm>
            <a:off x="1" y="3810000"/>
            <a:ext cx="2743200" cy="3048000"/>
          </a:xfrm>
          <a:prstGeom prst="rect">
            <a:avLst/>
          </a:prstGeom>
          <a:noFill/>
        </p:spPr>
      </p:pic>
      <p:pic>
        <p:nvPicPr>
          <p:cNvPr id="146438" name="Picture 6" descr="Willow tree vector image"/>
          <p:cNvPicPr>
            <a:picLocks noChangeAspect="1" noChangeArrowheads="1"/>
          </p:cNvPicPr>
          <p:nvPr/>
        </p:nvPicPr>
        <p:blipFill>
          <a:blip r:embed="rId4"/>
          <a:srcRect/>
          <a:stretch>
            <a:fillRect/>
          </a:stretch>
        </p:blipFill>
        <p:spPr bwMode="auto">
          <a:xfrm>
            <a:off x="2590800" y="3733800"/>
            <a:ext cx="2009775" cy="3124200"/>
          </a:xfrm>
          <a:prstGeom prst="rect">
            <a:avLst/>
          </a:prstGeom>
          <a:noFill/>
        </p:spPr>
      </p:pic>
      <p:pic>
        <p:nvPicPr>
          <p:cNvPr id="146440" name="Picture 8" descr="Simple vector tree"/>
          <p:cNvPicPr>
            <a:picLocks noChangeAspect="1" noChangeArrowheads="1"/>
          </p:cNvPicPr>
          <p:nvPr/>
        </p:nvPicPr>
        <p:blipFill>
          <a:blip r:embed="rId5"/>
          <a:srcRect/>
          <a:stretch>
            <a:fillRect/>
          </a:stretch>
        </p:blipFill>
        <p:spPr bwMode="auto">
          <a:xfrm>
            <a:off x="4648200" y="3581400"/>
            <a:ext cx="3124200" cy="3276600"/>
          </a:xfrm>
          <a:prstGeom prst="rect">
            <a:avLst/>
          </a:prstGeom>
          <a:noFill/>
        </p:spPr>
      </p:pic>
      <p:pic>
        <p:nvPicPr>
          <p:cNvPr id="146444" name="Picture 12" descr="Vector graphics of multicolor grass"/>
          <p:cNvPicPr>
            <a:picLocks noChangeAspect="1" noChangeArrowheads="1"/>
          </p:cNvPicPr>
          <p:nvPr/>
        </p:nvPicPr>
        <p:blipFill>
          <a:blip r:embed="rId6"/>
          <a:srcRect/>
          <a:stretch>
            <a:fillRect/>
          </a:stretch>
        </p:blipFill>
        <p:spPr bwMode="auto">
          <a:xfrm>
            <a:off x="6553200" y="0"/>
            <a:ext cx="2590800" cy="305752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Beach ball at the beach"/>
          <p:cNvPicPr>
            <a:picLocks noChangeAspect="1" noChangeArrowheads="1"/>
          </p:cNvPicPr>
          <p:nvPr/>
        </p:nvPicPr>
        <p:blipFill>
          <a:blip r:embed="rId2"/>
          <a:srcRect/>
          <a:stretch>
            <a:fillRect/>
          </a:stretch>
        </p:blipFill>
        <p:spPr bwMode="auto">
          <a:xfrm>
            <a:off x="0" y="-838200"/>
            <a:ext cx="9144000" cy="7696200"/>
          </a:xfrm>
          <a:prstGeom prst="rect">
            <a:avLst/>
          </a:prstGeom>
          <a:noFill/>
        </p:spPr>
      </p:pic>
      <p:pic>
        <p:nvPicPr>
          <p:cNvPr id="171012" name="Picture 4" descr="Dusty stick"/>
          <p:cNvPicPr>
            <a:picLocks noChangeAspect="1" noChangeArrowheads="1"/>
          </p:cNvPicPr>
          <p:nvPr/>
        </p:nvPicPr>
        <p:blipFill>
          <a:blip r:embed="rId3" cstate="print"/>
          <a:srcRect/>
          <a:stretch>
            <a:fillRect/>
          </a:stretch>
        </p:blipFill>
        <p:spPr bwMode="auto">
          <a:xfrm rot="19531287">
            <a:off x="3692557" y="4870543"/>
            <a:ext cx="1142857" cy="1824193"/>
          </a:xfrm>
          <a:prstGeom prst="rect">
            <a:avLst/>
          </a:prstGeom>
          <a:noFill/>
        </p:spPr>
      </p:pic>
      <p:pic>
        <p:nvPicPr>
          <p:cNvPr id="171014" name="Picture 6" descr="Fish bones"/>
          <p:cNvPicPr>
            <a:picLocks noChangeAspect="1" noChangeArrowheads="1"/>
          </p:cNvPicPr>
          <p:nvPr/>
        </p:nvPicPr>
        <p:blipFill>
          <a:blip r:embed="rId4"/>
          <a:srcRect/>
          <a:stretch>
            <a:fillRect/>
          </a:stretch>
        </p:blipFill>
        <p:spPr bwMode="auto">
          <a:xfrm rot="351543">
            <a:off x="3084651" y="5749869"/>
            <a:ext cx="2819400" cy="685800"/>
          </a:xfrm>
          <a:prstGeom prst="rect">
            <a:avLst/>
          </a:prstGeom>
          <a:noFill/>
        </p:spPr>
      </p:pic>
      <p:pic>
        <p:nvPicPr>
          <p:cNvPr id="171016" name="Picture 8" descr="Dorsal spine"/>
          <p:cNvPicPr>
            <a:picLocks noChangeAspect="1" noChangeArrowheads="1"/>
          </p:cNvPicPr>
          <p:nvPr/>
        </p:nvPicPr>
        <p:blipFill>
          <a:blip r:embed="rId5"/>
          <a:srcRect/>
          <a:stretch>
            <a:fillRect/>
          </a:stretch>
        </p:blipFill>
        <p:spPr bwMode="auto">
          <a:xfrm rot="21322802">
            <a:off x="3124200" y="6096000"/>
            <a:ext cx="3962400" cy="762000"/>
          </a:xfrm>
          <a:prstGeom prst="rect">
            <a:avLst/>
          </a:prstGeom>
          <a:noFill/>
        </p:spPr>
      </p:pic>
      <p:pic>
        <p:nvPicPr>
          <p:cNvPr id="171022" name="Picture 14" descr="Soda can vector"/>
          <p:cNvPicPr>
            <a:picLocks noChangeAspect="1" noChangeArrowheads="1"/>
          </p:cNvPicPr>
          <p:nvPr/>
        </p:nvPicPr>
        <p:blipFill>
          <a:blip r:embed="rId6" cstate="print"/>
          <a:srcRect/>
          <a:stretch>
            <a:fillRect/>
          </a:stretch>
        </p:blipFill>
        <p:spPr bwMode="auto">
          <a:xfrm rot="16967423">
            <a:off x="5314689" y="5465559"/>
            <a:ext cx="540515" cy="1485900"/>
          </a:xfrm>
          <a:prstGeom prst="rect">
            <a:avLst/>
          </a:prstGeom>
          <a:noFill/>
        </p:spPr>
      </p:pic>
      <p:pic>
        <p:nvPicPr>
          <p:cNvPr id="171024" name="Picture 16" descr="Two water bottles vector image"/>
          <p:cNvPicPr>
            <a:picLocks noChangeAspect="1" noChangeArrowheads="1"/>
          </p:cNvPicPr>
          <p:nvPr/>
        </p:nvPicPr>
        <p:blipFill>
          <a:blip r:embed="rId7" cstate="print"/>
          <a:srcRect/>
          <a:stretch>
            <a:fillRect/>
          </a:stretch>
        </p:blipFill>
        <p:spPr bwMode="auto">
          <a:xfrm rot="16746373">
            <a:off x="6572250" y="5391150"/>
            <a:ext cx="609600" cy="1409700"/>
          </a:xfrm>
          <a:prstGeom prst="rect">
            <a:avLst/>
          </a:prstGeom>
          <a:noFill/>
        </p:spPr>
      </p:pic>
      <p:pic>
        <p:nvPicPr>
          <p:cNvPr id="171026" name="Picture 18" descr="Fucoid image"/>
          <p:cNvPicPr>
            <a:picLocks noChangeAspect="1" noChangeArrowheads="1"/>
          </p:cNvPicPr>
          <p:nvPr/>
        </p:nvPicPr>
        <p:blipFill>
          <a:blip r:embed="rId8" cstate="print"/>
          <a:srcRect/>
          <a:stretch>
            <a:fillRect/>
          </a:stretch>
        </p:blipFill>
        <p:spPr bwMode="auto">
          <a:xfrm rot="17083630">
            <a:off x="7964938" y="4783927"/>
            <a:ext cx="685799" cy="1866900"/>
          </a:xfrm>
          <a:prstGeom prst="rect">
            <a:avLst/>
          </a:prstGeom>
          <a:noFill/>
        </p:spPr>
      </p:pic>
      <p:pic>
        <p:nvPicPr>
          <p:cNvPr id="171028" name="Picture 20" descr="Black and white sea shell"/>
          <p:cNvPicPr>
            <a:picLocks noChangeAspect="1" noChangeArrowheads="1"/>
          </p:cNvPicPr>
          <p:nvPr/>
        </p:nvPicPr>
        <p:blipFill>
          <a:blip r:embed="rId9"/>
          <a:srcRect/>
          <a:stretch>
            <a:fillRect/>
          </a:stretch>
        </p:blipFill>
        <p:spPr bwMode="auto">
          <a:xfrm rot="17384318">
            <a:off x="5294062" y="4957376"/>
            <a:ext cx="838200" cy="16383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533400"/>
            <a:ext cx="4267200" cy="5016758"/>
          </a:xfrm>
          <a:prstGeom prst="rect">
            <a:avLst/>
          </a:prstGeom>
          <a:noFill/>
        </p:spPr>
        <p:txBody>
          <a:bodyPr wrap="square" rtlCol="0">
            <a:spAutoFit/>
          </a:bodyPr>
          <a:lstStyle/>
          <a:p>
            <a:pPr algn="ctr"/>
            <a:r>
              <a:rPr lang="en-US" sz="8000" dirty="0" smtClean="0">
                <a:latin typeface="Aharoni" pitchFamily="2" charset="-79"/>
                <a:cs typeface="Aharoni" pitchFamily="2" charset="-79"/>
              </a:rPr>
              <a:t>Time to stop and think.</a:t>
            </a:r>
            <a:endParaRPr lang="en-US" sz="8000" dirty="0">
              <a:latin typeface="Aharoni" pitchFamily="2" charset="-79"/>
              <a:cs typeface="Aharoni" pitchFamily="2" charset="-79"/>
            </a:endParaRPr>
          </a:p>
        </p:txBody>
      </p:sp>
      <p:pic>
        <p:nvPicPr>
          <p:cNvPr id="160770" name="Picture 2" descr="Break time"/>
          <p:cNvPicPr>
            <a:picLocks noChangeAspect="1" noChangeArrowheads="1"/>
          </p:cNvPicPr>
          <p:nvPr/>
        </p:nvPicPr>
        <p:blipFill>
          <a:blip r:embed="rId2"/>
          <a:srcRect/>
          <a:stretch>
            <a:fillRect/>
          </a:stretch>
        </p:blipFill>
        <p:spPr bwMode="auto">
          <a:xfrm rot="20824914">
            <a:off x="555938" y="528183"/>
            <a:ext cx="2438400" cy="3886200"/>
          </a:xfrm>
          <a:prstGeom prst="rect">
            <a:avLst/>
          </a:prstGeom>
          <a:noFill/>
        </p:spPr>
      </p:pic>
      <p:pic>
        <p:nvPicPr>
          <p:cNvPr id="160772" name="Picture 4" descr="Creature in love"/>
          <p:cNvPicPr>
            <a:picLocks noChangeAspect="1" noChangeArrowheads="1"/>
          </p:cNvPicPr>
          <p:nvPr/>
        </p:nvPicPr>
        <p:blipFill>
          <a:blip r:embed="rId3"/>
          <a:srcRect/>
          <a:stretch>
            <a:fillRect/>
          </a:stretch>
        </p:blipFill>
        <p:spPr bwMode="auto">
          <a:xfrm>
            <a:off x="6172200" y="1600200"/>
            <a:ext cx="2743200" cy="47625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360"/>
            <a:ext cx="9144000" cy="6832640"/>
          </a:xfrm>
          <a:prstGeom prst="rect">
            <a:avLst/>
          </a:prstGeom>
          <a:noFill/>
        </p:spPr>
        <p:txBody>
          <a:bodyPr wrap="square" rtlCol="0">
            <a:spAutoFit/>
          </a:bodyPr>
          <a:lstStyle/>
          <a:p>
            <a:pPr algn="ctr"/>
            <a:r>
              <a:rPr lang="en-US" sz="5400" dirty="0" smtClean="0">
                <a:latin typeface="Aharoni" pitchFamily="2" charset="-79"/>
                <a:cs typeface="Aharoni" pitchFamily="2" charset="-79"/>
              </a:rPr>
              <a:t>Paleontology </a:t>
            </a:r>
            <a:r>
              <a:rPr lang="en-US" sz="4800" dirty="0" smtClean="0">
                <a:latin typeface="Aharoni" pitchFamily="2" charset="-79"/>
                <a:cs typeface="Aharoni" pitchFamily="2" charset="-79"/>
              </a:rPr>
              <a:t>is a field of biology that developed in the 19</a:t>
            </a:r>
            <a:r>
              <a:rPr lang="en-US" sz="4800" baseline="30000" dirty="0" smtClean="0">
                <a:latin typeface="Aharoni" pitchFamily="2" charset="-79"/>
                <a:cs typeface="Aharoni" pitchFamily="2" charset="-79"/>
              </a:rPr>
              <a:t>th</a:t>
            </a:r>
            <a:r>
              <a:rPr lang="en-US" sz="4800" dirty="0" smtClean="0">
                <a:latin typeface="Aharoni" pitchFamily="2" charset="-79"/>
                <a:cs typeface="Aharoni" pitchFamily="2" charset="-79"/>
              </a:rPr>
              <a:t> century. </a:t>
            </a:r>
          </a:p>
          <a:p>
            <a:pPr algn="ctr"/>
            <a:r>
              <a:rPr lang="en-US" sz="4800" dirty="0" smtClean="0">
                <a:latin typeface="Aharoni" pitchFamily="2" charset="-79"/>
                <a:cs typeface="Aharoni" pitchFamily="2" charset="-79"/>
              </a:rPr>
              <a:t>“(it) was intended by the editor of a French scientific journal to refer to the study of ancient living organisms through fossils.”</a:t>
            </a:r>
            <a:endParaRPr lang="en-US" sz="4000" dirty="0" smtClean="0">
              <a:latin typeface="Aharoni" pitchFamily="2" charset="-79"/>
              <a:cs typeface="Aharoni" pitchFamily="2" charset="-79"/>
            </a:endParaRPr>
          </a:p>
          <a:p>
            <a:pPr algn="ctr"/>
            <a:r>
              <a:rPr lang="en-US" sz="4000" dirty="0" smtClean="0">
                <a:latin typeface="Aharoni" pitchFamily="2" charset="-79"/>
                <a:cs typeface="Aharoni" pitchFamily="2" charset="-79"/>
              </a:rPr>
              <a:t>Wikipedia: History of Paleontology</a:t>
            </a:r>
            <a:r>
              <a:rPr lang="en-US" sz="4800" dirty="0" smtClean="0">
                <a:latin typeface="Aharoni" pitchFamily="2" charset="-79"/>
                <a:cs typeface="Aharoni" pitchFamily="2" charset="-79"/>
              </a:rPr>
              <a:t> </a:t>
            </a:r>
            <a:endParaRPr lang="en-US" sz="54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52400"/>
            <a:ext cx="7543800" cy="6555641"/>
          </a:xfrm>
          <a:prstGeom prst="rect">
            <a:avLst/>
          </a:prstGeom>
          <a:noFill/>
        </p:spPr>
        <p:txBody>
          <a:bodyPr wrap="square" rtlCol="0">
            <a:spAutoFit/>
          </a:bodyPr>
          <a:lstStyle/>
          <a:p>
            <a:pPr algn="ctr"/>
            <a:r>
              <a:rPr lang="en-US" sz="6000" i="1" dirty="0" smtClean="0">
                <a:latin typeface="Aharoni" pitchFamily="2" charset="-79"/>
                <a:cs typeface="Aharoni" pitchFamily="2" charset="-79"/>
              </a:rPr>
              <a:t>So…</a:t>
            </a:r>
            <a:r>
              <a:rPr lang="en-US" sz="4800" dirty="0" smtClean="0">
                <a:latin typeface="Aharoni" pitchFamily="2" charset="-79"/>
                <a:cs typeface="Aharoni" pitchFamily="2" charset="-79"/>
              </a:rPr>
              <a:t>how did the Anasazi Indians know how to draw a picture of these creatures in </a:t>
            </a:r>
          </a:p>
          <a:p>
            <a:pPr algn="ctr"/>
            <a:r>
              <a:rPr lang="en-US" sz="7200" dirty="0" smtClean="0">
                <a:latin typeface="Aharoni" pitchFamily="2" charset="-79"/>
                <a:cs typeface="Aharoni" pitchFamily="2" charset="-79"/>
              </a:rPr>
              <a:t>1300 </a:t>
            </a:r>
            <a:r>
              <a:rPr lang="en-US" sz="4800" dirty="0" smtClean="0">
                <a:latin typeface="Aharoni" pitchFamily="2" charset="-79"/>
                <a:cs typeface="Aharoni" pitchFamily="2" charset="-79"/>
              </a:rPr>
              <a:t>AD that went extinct over millions of years ago if they never saw one?</a:t>
            </a:r>
            <a:endParaRPr lang="en-US" sz="6000" i="1"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360"/>
            <a:ext cx="9144000" cy="6832640"/>
          </a:xfrm>
          <a:prstGeom prst="rect">
            <a:avLst/>
          </a:prstGeom>
          <a:noFill/>
        </p:spPr>
        <p:txBody>
          <a:bodyPr wrap="square" rtlCol="0">
            <a:spAutoFit/>
          </a:bodyPr>
          <a:lstStyle/>
          <a:p>
            <a:pPr algn="ctr"/>
            <a:r>
              <a:rPr lang="en-US" sz="5400" dirty="0" smtClean="0">
                <a:latin typeface="Aharoni" pitchFamily="2" charset="-79"/>
                <a:cs typeface="Aharoni" pitchFamily="2" charset="-79"/>
              </a:rPr>
              <a:t>Paleontology </a:t>
            </a:r>
            <a:r>
              <a:rPr lang="en-US" sz="4800" dirty="0" smtClean="0">
                <a:latin typeface="Aharoni" pitchFamily="2" charset="-79"/>
                <a:cs typeface="Aharoni" pitchFamily="2" charset="-79"/>
              </a:rPr>
              <a:t>is a field of biology that developed in the 19</a:t>
            </a:r>
            <a:r>
              <a:rPr lang="en-US" sz="4800" baseline="30000" dirty="0" smtClean="0">
                <a:latin typeface="Aharoni" pitchFamily="2" charset="-79"/>
                <a:cs typeface="Aharoni" pitchFamily="2" charset="-79"/>
              </a:rPr>
              <a:t>th</a:t>
            </a:r>
            <a:r>
              <a:rPr lang="en-US" sz="4800" dirty="0" smtClean="0">
                <a:latin typeface="Aharoni" pitchFamily="2" charset="-79"/>
                <a:cs typeface="Aharoni" pitchFamily="2" charset="-79"/>
              </a:rPr>
              <a:t> century. </a:t>
            </a:r>
          </a:p>
          <a:p>
            <a:pPr algn="ctr"/>
            <a:r>
              <a:rPr lang="en-US" sz="4800" dirty="0" smtClean="0">
                <a:latin typeface="Aharoni" pitchFamily="2" charset="-79"/>
                <a:cs typeface="Aharoni" pitchFamily="2" charset="-79"/>
              </a:rPr>
              <a:t>“(it) was intended by the editor of a French scientific journal to refer to the study of ancient living organisms through fossils.”</a:t>
            </a:r>
            <a:endParaRPr lang="en-US" sz="4000" dirty="0" smtClean="0">
              <a:latin typeface="Aharoni" pitchFamily="2" charset="-79"/>
              <a:cs typeface="Aharoni" pitchFamily="2" charset="-79"/>
            </a:endParaRPr>
          </a:p>
          <a:p>
            <a:pPr algn="ctr"/>
            <a:r>
              <a:rPr lang="en-US" sz="4000" dirty="0" smtClean="0">
                <a:latin typeface="Aharoni" pitchFamily="2" charset="-79"/>
                <a:cs typeface="Aharoni" pitchFamily="2" charset="-79"/>
              </a:rPr>
              <a:t>Wikipedia: History of Paleontology</a:t>
            </a:r>
            <a:r>
              <a:rPr lang="en-US" sz="4800" dirty="0" smtClean="0">
                <a:latin typeface="Aharoni" pitchFamily="2" charset="-79"/>
                <a:cs typeface="Aharoni" pitchFamily="2" charset="-79"/>
              </a:rPr>
              <a:t> </a:t>
            </a:r>
            <a:endParaRPr lang="en-US" sz="54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6247864"/>
          </a:xfrm>
          <a:prstGeom prst="rect">
            <a:avLst/>
          </a:prstGeom>
          <a:noFill/>
        </p:spPr>
        <p:txBody>
          <a:bodyPr wrap="square" rtlCol="0">
            <a:spAutoFit/>
          </a:bodyPr>
          <a:lstStyle/>
          <a:p>
            <a:pPr algn="ctr"/>
            <a:r>
              <a:rPr lang="en-US" sz="4000" dirty="0" smtClean="0">
                <a:latin typeface="Arial Black" pitchFamily="34" charset="0"/>
              </a:rPr>
              <a:t>So, how did the </a:t>
            </a:r>
            <a:r>
              <a:rPr lang="en-US" sz="4000" dirty="0" err="1" smtClean="0">
                <a:latin typeface="Arial Black" pitchFamily="34" charset="0"/>
              </a:rPr>
              <a:t>Anasazi</a:t>
            </a:r>
            <a:r>
              <a:rPr lang="en-US" sz="4000" dirty="0" smtClean="0">
                <a:latin typeface="Arial Black" pitchFamily="34" charset="0"/>
              </a:rPr>
              <a:t> Indians, who lived 600 years before the paleontologists began digging up fossils, know how to draw an anatomically correct Tenontosaurus if such an animal had not been excavated by paleontologists during the time the Indians lived? </a:t>
            </a:r>
            <a:endParaRPr lang="en-US" sz="4000" dirty="0">
              <a:latin typeface="Arial Black"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133600"/>
            <a:ext cx="7848600" cy="1446550"/>
          </a:xfrm>
          <a:prstGeom prst="rect">
            <a:avLst/>
          </a:prstGeom>
          <a:noFill/>
        </p:spPr>
        <p:txBody>
          <a:bodyPr wrap="square" rtlCol="0">
            <a:prstTxWarp prst="textWave1">
              <a:avLst/>
            </a:prstTxWarp>
            <a:spAutoFit/>
          </a:bodyPr>
          <a:lstStyle/>
          <a:p>
            <a:pPr algn="ctr"/>
            <a:r>
              <a:rPr lang="en-US" sz="8800" dirty="0" smtClean="0">
                <a:ln w="38100">
                  <a:solidFill>
                    <a:schemeClr val="tx1"/>
                  </a:solidFill>
                </a:ln>
                <a:solidFill>
                  <a:srgbClr val="FF0000"/>
                </a:solidFill>
                <a:latin typeface="Aharoni" pitchFamily="2" charset="-79"/>
                <a:cs typeface="Aharoni" pitchFamily="2" charset="-79"/>
              </a:rPr>
              <a:t>OR…</a:t>
            </a:r>
            <a:endParaRPr lang="en-US" sz="8800" dirty="0">
              <a:ln w="38100">
                <a:solidFill>
                  <a:schemeClr val="tx1"/>
                </a:solidFill>
              </a:ln>
              <a:solidFill>
                <a:srgbClr val="FF0000"/>
              </a:solidFill>
              <a:latin typeface="Aharoni" pitchFamily="2" charset="-79"/>
              <a:cs typeface="Aharoni" pitchFamily="2" charset="-79"/>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Asian Dragon Silhouette"/>
          <p:cNvPicPr>
            <a:picLocks noChangeAspect="1" noChangeArrowheads="1"/>
          </p:cNvPicPr>
          <p:nvPr/>
        </p:nvPicPr>
        <p:blipFill>
          <a:blip r:embed="rId2"/>
          <a:srcRect/>
          <a:stretch>
            <a:fillRect/>
          </a:stretch>
        </p:blipFill>
        <p:spPr bwMode="auto">
          <a:xfrm>
            <a:off x="1219200" y="1295400"/>
            <a:ext cx="6705600" cy="4143376"/>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534400" cy="6001643"/>
          </a:xfrm>
          <a:prstGeom prst="rect">
            <a:avLst/>
          </a:prstGeom>
          <a:noFill/>
        </p:spPr>
        <p:txBody>
          <a:bodyPr wrap="square" rtlCol="0">
            <a:spAutoFit/>
          </a:bodyPr>
          <a:lstStyle/>
          <a:p>
            <a:pPr algn="ctr"/>
            <a:r>
              <a:rPr lang="en-US" sz="4800" dirty="0" smtClean="0">
                <a:latin typeface="Arial Black" pitchFamily="34" charset="0"/>
              </a:rPr>
              <a:t>How did the ancient Chinese know how to create artwork that looks just like </a:t>
            </a:r>
            <a:r>
              <a:rPr lang="en-US" sz="4800" dirty="0" err="1" smtClean="0">
                <a:latin typeface="Arial Black" pitchFamily="34" charset="0"/>
              </a:rPr>
              <a:t>Dracorex</a:t>
            </a:r>
            <a:r>
              <a:rPr lang="en-US" sz="4800" dirty="0" smtClean="0">
                <a:latin typeface="Arial Black" pitchFamily="34" charset="0"/>
              </a:rPr>
              <a:t>, which had supposedly gone extinct millions of years ago if they never saw one?</a:t>
            </a:r>
            <a:endParaRPr lang="en-US" sz="4800" dirty="0">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133600"/>
            <a:ext cx="7848600" cy="1446550"/>
          </a:xfrm>
          <a:prstGeom prst="rect">
            <a:avLst/>
          </a:prstGeom>
          <a:noFill/>
        </p:spPr>
        <p:txBody>
          <a:bodyPr wrap="square" rtlCol="0">
            <a:prstTxWarp prst="textWave1">
              <a:avLst/>
            </a:prstTxWarp>
            <a:spAutoFit/>
          </a:bodyPr>
          <a:lstStyle/>
          <a:p>
            <a:pPr algn="ctr"/>
            <a:r>
              <a:rPr lang="en-US" sz="8800" dirty="0" smtClean="0">
                <a:ln w="38100">
                  <a:solidFill>
                    <a:schemeClr val="tx1"/>
                  </a:solidFill>
                </a:ln>
                <a:solidFill>
                  <a:srgbClr val="FF0000"/>
                </a:solidFill>
                <a:latin typeface="Aharoni" pitchFamily="2" charset="-79"/>
                <a:cs typeface="Aharoni" pitchFamily="2" charset="-79"/>
              </a:rPr>
              <a:t>OR…</a:t>
            </a:r>
            <a:endParaRPr lang="en-US" sz="8800" dirty="0">
              <a:ln w="38100">
                <a:solidFill>
                  <a:schemeClr val="tx1"/>
                </a:solidFill>
              </a:ln>
              <a:solidFill>
                <a:srgbClr val="FF0000"/>
              </a:solidFill>
              <a:latin typeface="Aharoni" pitchFamily="2" charset="-79"/>
              <a:cs typeface="Aharoni" pitchFamily="2" charset="-79"/>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09600"/>
            <a:ext cx="7848600" cy="5632311"/>
          </a:xfrm>
          <a:prstGeom prst="rect">
            <a:avLst/>
          </a:prstGeom>
          <a:noFill/>
        </p:spPr>
        <p:txBody>
          <a:bodyPr wrap="square" rtlCol="0">
            <a:spAutoFit/>
          </a:bodyPr>
          <a:lstStyle/>
          <a:p>
            <a:pPr algn="ctr"/>
            <a:r>
              <a:rPr lang="en-US" sz="4000" dirty="0" smtClean="0">
                <a:latin typeface="Arial Black" pitchFamily="34" charset="0"/>
              </a:rPr>
              <a:t>How did the ancient Cambodians know how to carve an anatomically correct image of a Stegosaurus on their temple if they never saw one because they had gone extinct so many of millions of years ago?</a:t>
            </a:r>
            <a:endParaRPr lang="en-US" sz="4000" dirty="0">
              <a:latin typeface="Arial Black"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8229600" cy="4832092"/>
          </a:xfrm>
          <a:prstGeom prst="rect">
            <a:avLst/>
          </a:prstGeom>
          <a:noFill/>
        </p:spPr>
        <p:txBody>
          <a:bodyPr wrap="square" rtlCol="0">
            <a:spAutoFit/>
          </a:bodyPr>
          <a:lstStyle/>
          <a:p>
            <a:pPr algn="ctr"/>
            <a:r>
              <a:rPr lang="en-US" sz="4400" dirty="0" smtClean="0">
                <a:latin typeface="Arial Black" pitchFamily="34" charset="0"/>
              </a:rPr>
              <a:t>And isn’t it strange that Dracorex and Tenontosaurus fossils were found in the areas where there is ancient artwork that depicts them accurately anatomically?</a:t>
            </a:r>
            <a:endParaRPr lang="en-US" sz="4400" dirty="0">
              <a:latin typeface="Arial Black"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304800"/>
            <a:ext cx="4572000" cy="6186309"/>
          </a:xfrm>
          <a:prstGeom prst="rect">
            <a:avLst/>
          </a:prstGeom>
          <a:noFill/>
        </p:spPr>
        <p:txBody>
          <a:bodyPr wrap="square" rtlCol="0">
            <a:spAutoFit/>
          </a:bodyPr>
          <a:lstStyle/>
          <a:p>
            <a:pPr algn="ctr"/>
            <a:r>
              <a:rPr lang="en-US" sz="4400" dirty="0" smtClean="0">
                <a:latin typeface="Arial Black" pitchFamily="34" charset="0"/>
              </a:rPr>
              <a:t>Yes, it would be more than strange if these animals went extinct before the artists were able to see them!</a:t>
            </a:r>
            <a:endParaRPr lang="en-US" sz="4400" dirty="0">
              <a:latin typeface="Arial Black" pitchFamily="34" charset="0"/>
            </a:endParaRPr>
          </a:p>
        </p:txBody>
      </p:sp>
      <p:pic>
        <p:nvPicPr>
          <p:cNvPr id="150530" name="Picture 2" descr="Penguin as an artist"/>
          <p:cNvPicPr>
            <a:picLocks noChangeAspect="1" noChangeArrowheads="1"/>
          </p:cNvPicPr>
          <p:nvPr/>
        </p:nvPicPr>
        <p:blipFill>
          <a:blip r:embed="rId2"/>
          <a:srcRect/>
          <a:stretch>
            <a:fillRect/>
          </a:stretch>
        </p:blipFill>
        <p:spPr bwMode="auto">
          <a:xfrm>
            <a:off x="228600" y="1219200"/>
            <a:ext cx="4114800" cy="4438651"/>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133600"/>
            <a:ext cx="6629400" cy="1754326"/>
          </a:xfrm>
          <a:prstGeom prst="rect">
            <a:avLst/>
          </a:prstGeom>
          <a:noFill/>
        </p:spPr>
        <p:txBody>
          <a:bodyPr wrap="square" rtlCol="0">
            <a:spAutoFit/>
          </a:bodyPr>
          <a:lstStyle/>
          <a:p>
            <a:pPr algn="ctr"/>
            <a:r>
              <a:rPr lang="en-US" sz="5400" dirty="0" smtClean="0">
                <a:latin typeface="Aharoni" pitchFamily="2" charset="-79"/>
                <a:cs typeface="Aharoni" pitchFamily="2" charset="-79"/>
              </a:rPr>
              <a:t>Does “science” ever get it wrong?</a:t>
            </a:r>
            <a:endParaRPr lang="en-US" sz="5400" dirty="0">
              <a:latin typeface="Aharoni" pitchFamily="2" charset="-79"/>
              <a:cs typeface="Aharoni" pitchFamily="2" charset="-79"/>
            </a:endParaRPr>
          </a:p>
        </p:txBody>
      </p:sp>
      <p:sp>
        <p:nvSpPr>
          <p:cNvPr id="8" name="Rectangle 7"/>
          <p:cNvSpPr/>
          <p:nvPr/>
        </p:nvSpPr>
        <p:spPr>
          <a:xfrm>
            <a:off x="533400" y="838200"/>
            <a:ext cx="3048000" cy="1200329"/>
          </a:xfrm>
          <a:prstGeom prst="rect">
            <a:avLst/>
          </a:prstGeom>
        </p:spPr>
        <p:txBody>
          <a:bodyPr wrap="square">
            <a:spAutoFit/>
          </a:bodyPr>
          <a:lstStyle/>
          <a:p>
            <a:pPr lvl="0" algn="ctr"/>
            <a:r>
              <a:rPr lang="en-US" sz="7200" b="1" i="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AND…</a:t>
            </a:r>
            <a:endParaRPr lang="en-US" sz="7200" b="1" i="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pic>
        <p:nvPicPr>
          <p:cNvPr id="149506" name="Picture 2" descr="Perplexed smiley icon vector image"/>
          <p:cNvPicPr>
            <a:picLocks noChangeAspect="1" noChangeArrowheads="1"/>
          </p:cNvPicPr>
          <p:nvPr/>
        </p:nvPicPr>
        <p:blipFill>
          <a:blip r:embed="rId2"/>
          <a:srcRect/>
          <a:stretch>
            <a:fillRect/>
          </a:stretch>
        </p:blipFill>
        <p:spPr bwMode="auto">
          <a:xfrm rot="1193078">
            <a:off x="6042622" y="4127448"/>
            <a:ext cx="2755687" cy="251576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7543800" cy="1938992"/>
          </a:xfrm>
          <a:prstGeom prst="rect">
            <a:avLst/>
          </a:prstGeom>
          <a:noFill/>
        </p:spPr>
        <p:txBody>
          <a:bodyPr wrap="square" rtlCol="0">
            <a:spAutoFit/>
          </a:bodyPr>
          <a:lstStyle/>
          <a:p>
            <a:pPr algn="ctr"/>
            <a:r>
              <a:rPr lang="en-US" sz="6000" dirty="0" smtClean="0">
                <a:latin typeface="Aharoni" pitchFamily="2" charset="-79"/>
                <a:cs typeface="Aharoni" pitchFamily="2" charset="-79"/>
              </a:rPr>
              <a:t>Ever hear of the</a:t>
            </a:r>
          </a:p>
          <a:p>
            <a:pPr algn="ctr"/>
            <a:r>
              <a:rPr lang="en-US" sz="6000" dirty="0" smtClean="0">
                <a:latin typeface="Aharoni" pitchFamily="2" charset="-79"/>
                <a:cs typeface="Aharoni" pitchFamily="2" charset="-79"/>
              </a:rPr>
              <a:t>Brontosaurus?</a:t>
            </a:r>
            <a:endParaRPr lang="en-US" sz="6000" dirty="0">
              <a:latin typeface="Aharoni" pitchFamily="2" charset="-79"/>
              <a:cs typeface="Aharoni" pitchFamily="2" charset="-79"/>
            </a:endParaRPr>
          </a:p>
        </p:txBody>
      </p:sp>
      <p:pic>
        <p:nvPicPr>
          <p:cNvPr id="221186" name="Picture 2" descr="I can"/>
          <p:cNvPicPr>
            <a:picLocks noChangeAspect="1" noChangeArrowheads="1"/>
          </p:cNvPicPr>
          <p:nvPr/>
        </p:nvPicPr>
        <p:blipFill>
          <a:blip r:embed="rId2"/>
          <a:srcRect/>
          <a:stretch>
            <a:fillRect/>
          </a:stretch>
        </p:blipFill>
        <p:spPr bwMode="auto">
          <a:xfrm>
            <a:off x="1981200" y="2819400"/>
            <a:ext cx="4762500" cy="3448051"/>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1"/>
            <a:ext cx="5638800" cy="6858000"/>
          </a:xfrm>
          <a:prstGeom prst="rect">
            <a:avLst/>
          </a:prstGeom>
          <a:noFill/>
          <a:ln>
            <a:solidFill>
              <a:srgbClr val="C00000"/>
            </a:solidFill>
          </a:ln>
        </p:spPr>
        <p:txBody>
          <a:bodyPr wrap="square" rtlCol="0">
            <a:spAutoFit/>
          </a:bodyPr>
          <a:lstStyle/>
          <a:p>
            <a:pPr algn="ctr"/>
            <a:r>
              <a:rPr lang="en-US" sz="3600" dirty="0" smtClean="0">
                <a:latin typeface="Aharoni" pitchFamily="2" charset="-79"/>
                <a:cs typeface="Aharoni" pitchFamily="2" charset="-79"/>
              </a:rPr>
              <a:t>The Brontosaurus was discovered in 1879.  Its name means “Thunder Lizard”.  It walked on four legs and had a long neck and a long tail. It was one of the most famous dinosaurs of all times.  It was later discovered in 1970 that it had the head of a Camarasaurus.</a:t>
            </a:r>
            <a:endParaRPr lang="en-US" sz="3600" dirty="0">
              <a:latin typeface="Aharoni" pitchFamily="2" charset="-79"/>
              <a:cs typeface="Aharoni" pitchFamily="2" charset="-79"/>
            </a:endParaRPr>
          </a:p>
        </p:txBody>
      </p:sp>
      <p:pic>
        <p:nvPicPr>
          <p:cNvPr id="135170" name="Picture 2" descr="Brontosaurus is an another name for ..."/>
          <p:cNvPicPr>
            <a:picLocks noChangeAspect="1" noChangeArrowheads="1"/>
          </p:cNvPicPr>
          <p:nvPr/>
        </p:nvPicPr>
        <p:blipFill>
          <a:blip r:embed="rId2" cstate="print"/>
          <a:srcRect/>
          <a:stretch>
            <a:fillRect/>
          </a:stretch>
        </p:blipFill>
        <p:spPr bwMode="auto">
          <a:xfrm>
            <a:off x="41195625" y="-26008013"/>
            <a:ext cx="1314450" cy="857250"/>
          </a:xfrm>
          <a:prstGeom prst="rect">
            <a:avLst/>
          </a:prstGeom>
          <a:noFill/>
        </p:spPr>
      </p:pic>
      <p:pic>
        <p:nvPicPr>
          <p:cNvPr id="135172" name="Picture 4" descr="Brontosaurus is an another name for ..."/>
          <p:cNvPicPr>
            <a:picLocks noChangeAspect="1" noChangeArrowheads="1"/>
          </p:cNvPicPr>
          <p:nvPr/>
        </p:nvPicPr>
        <p:blipFill>
          <a:blip r:embed="rId2" cstate="print"/>
          <a:srcRect/>
          <a:stretch>
            <a:fillRect/>
          </a:stretch>
        </p:blipFill>
        <p:spPr bwMode="auto">
          <a:xfrm>
            <a:off x="41195625" y="-26008013"/>
            <a:ext cx="1314450" cy="857250"/>
          </a:xfrm>
          <a:prstGeom prst="rect">
            <a:avLst/>
          </a:prstGeom>
          <a:noFill/>
        </p:spPr>
      </p:pic>
      <p:pic>
        <p:nvPicPr>
          <p:cNvPr id="135174" name="Picture 6" descr="Brontosaurus is an another name for ..."/>
          <p:cNvPicPr>
            <a:picLocks noChangeAspect="1" noChangeArrowheads="1"/>
          </p:cNvPicPr>
          <p:nvPr/>
        </p:nvPicPr>
        <p:blipFill>
          <a:blip r:embed="rId2" cstate="print"/>
          <a:srcRect/>
          <a:stretch>
            <a:fillRect/>
          </a:stretch>
        </p:blipFill>
        <p:spPr bwMode="auto">
          <a:xfrm>
            <a:off x="41195625" y="-26008013"/>
            <a:ext cx="1314450" cy="857250"/>
          </a:xfrm>
          <a:prstGeom prst="rect">
            <a:avLst/>
          </a:prstGeom>
          <a:noFill/>
        </p:spPr>
      </p:pic>
      <p:pic>
        <p:nvPicPr>
          <p:cNvPr id="135176" name="Picture 8" descr="Brontosaurus is an another name for ..."/>
          <p:cNvPicPr>
            <a:picLocks noChangeAspect="1" noChangeArrowheads="1"/>
          </p:cNvPicPr>
          <p:nvPr/>
        </p:nvPicPr>
        <p:blipFill>
          <a:blip r:embed="rId2" cstate="print"/>
          <a:srcRect/>
          <a:stretch>
            <a:fillRect/>
          </a:stretch>
        </p:blipFill>
        <p:spPr bwMode="auto">
          <a:xfrm>
            <a:off x="41195625" y="-26008013"/>
            <a:ext cx="1314450" cy="857250"/>
          </a:xfrm>
          <a:prstGeom prst="rect">
            <a:avLst/>
          </a:prstGeom>
          <a:noFill/>
        </p:spPr>
      </p:pic>
      <p:pic>
        <p:nvPicPr>
          <p:cNvPr id="135178" name="Picture 10" descr="Brontosaurus"/>
          <p:cNvPicPr>
            <a:picLocks noChangeAspect="1" noChangeArrowheads="1"/>
          </p:cNvPicPr>
          <p:nvPr/>
        </p:nvPicPr>
        <p:blipFill>
          <a:blip r:embed="rId3" cstate="print"/>
          <a:srcRect/>
          <a:stretch>
            <a:fillRect/>
          </a:stretch>
        </p:blipFill>
        <p:spPr bwMode="auto">
          <a:xfrm>
            <a:off x="41195625" y="-26008013"/>
            <a:ext cx="1123950" cy="1123950"/>
          </a:xfrm>
          <a:prstGeom prst="rect">
            <a:avLst/>
          </a:prstGeom>
          <a:noFill/>
        </p:spPr>
      </p:pic>
      <p:pic>
        <p:nvPicPr>
          <p:cNvPr id="135180" name="Picture 12" descr="http://images-partners-tbn.google.com/images?q=tbn:TUAt3Uj_FyI-QM:www.search4dinosaurs.com/postage_stamps/laos_1995_brontosaurus.jpg"/>
          <p:cNvPicPr>
            <a:picLocks noChangeAspect="1" noChangeArrowheads="1"/>
          </p:cNvPicPr>
          <p:nvPr/>
        </p:nvPicPr>
        <p:blipFill>
          <a:blip r:embed="rId4" cstate="print"/>
          <a:srcRect/>
          <a:stretch>
            <a:fillRect/>
          </a:stretch>
        </p:blipFill>
        <p:spPr bwMode="auto">
          <a:xfrm>
            <a:off x="0" y="0"/>
            <a:ext cx="3352800" cy="2971800"/>
          </a:xfrm>
          <a:prstGeom prst="rect">
            <a:avLst/>
          </a:prstGeom>
          <a:noFill/>
        </p:spPr>
      </p:pic>
      <p:pic>
        <p:nvPicPr>
          <p:cNvPr id="135182" name="Picture 14" descr="Brontosaurus"/>
          <p:cNvPicPr>
            <a:picLocks noChangeAspect="1" noChangeArrowheads="1"/>
          </p:cNvPicPr>
          <p:nvPr/>
        </p:nvPicPr>
        <p:blipFill>
          <a:blip r:embed="rId3" cstate="print"/>
          <a:srcRect/>
          <a:stretch>
            <a:fillRect/>
          </a:stretch>
        </p:blipFill>
        <p:spPr bwMode="auto">
          <a:xfrm>
            <a:off x="41195625" y="-26008013"/>
            <a:ext cx="1123950" cy="1123950"/>
          </a:xfrm>
          <a:prstGeom prst="rect">
            <a:avLst/>
          </a:prstGeom>
          <a:noFill/>
        </p:spPr>
      </p:pic>
      <p:pic>
        <p:nvPicPr>
          <p:cNvPr id="135184" name="Picture 16" descr="Brontosaurus"/>
          <p:cNvPicPr>
            <a:picLocks noChangeAspect="1" noChangeArrowheads="1"/>
          </p:cNvPicPr>
          <p:nvPr/>
        </p:nvPicPr>
        <p:blipFill>
          <a:blip r:embed="rId3" cstate="print"/>
          <a:srcRect/>
          <a:stretch>
            <a:fillRect/>
          </a:stretch>
        </p:blipFill>
        <p:spPr bwMode="auto">
          <a:xfrm>
            <a:off x="41195625" y="-26008013"/>
            <a:ext cx="1123950" cy="1123950"/>
          </a:xfrm>
          <a:prstGeom prst="rect">
            <a:avLst/>
          </a:prstGeom>
          <a:noFill/>
        </p:spPr>
      </p:pic>
      <p:pic>
        <p:nvPicPr>
          <p:cNvPr id="135186" name="Picture 18" descr="http://images-partners-tbn.google.com/images?q=tbn:EyikWiRTvgosKM:www.search4dinosaurs.com/postage_stamps/brazil_1991_brontosaurus.jpg"/>
          <p:cNvPicPr>
            <a:picLocks noChangeAspect="1" noChangeArrowheads="1"/>
          </p:cNvPicPr>
          <p:nvPr/>
        </p:nvPicPr>
        <p:blipFill>
          <a:blip r:embed="rId3" cstate="print"/>
          <a:srcRect/>
          <a:stretch>
            <a:fillRect/>
          </a:stretch>
        </p:blipFill>
        <p:spPr bwMode="auto">
          <a:xfrm>
            <a:off x="0" y="3886200"/>
            <a:ext cx="3276600" cy="2971800"/>
          </a:xfrm>
          <a:prstGeom prst="rect">
            <a:avLst/>
          </a:prstGeom>
          <a:noFill/>
        </p:spPr>
      </p:pic>
      <p:sp>
        <p:nvSpPr>
          <p:cNvPr id="12" name="TextBox 11"/>
          <p:cNvSpPr txBox="1"/>
          <p:nvPr/>
        </p:nvSpPr>
        <p:spPr>
          <a:xfrm>
            <a:off x="304800" y="3048000"/>
            <a:ext cx="2971800" cy="584775"/>
          </a:xfrm>
          <a:prstGeom prst="rect">
            <a:avLst/>
          </a:prstGeom>
          <a:noFill/>
        </p:spPr>
        <p:txBody>
          <a:bodyPr wrap="square" rtlCol="0">
            <a:spAutoFit/>
          </a:bodyPr>
          <a:lstStyle/>
          <a:p>
            <a:r>
              <a:rPr lang="en-US" sz="3200" dirty="0" smtClean="0"/>
              <a:t>Dinosaur Stamps</a:t>
            </a:r>
            <a:endParaRPr lang="en-US" sz="3200" dirty="0"/>
          </a:p>
        </p:txBody>
      </p:sp>
      <p:sp>
        <p:nvSpPr>
          <p:cNvPr id="13" name="TextBox 12"/>
          <p:cNvSpPr txBox="1"/>
          <p:nvPr/>
        </p:nvSpPr>
        <p:spPr>
          <a:xfrm>
            <a:off x="1219200" y="2209800"/>
            <a:ext cx="1219200" cy="646331"/>
          </a:xfrm>
          <a:prstGeom prst="rect">
            <a:avLst/>
          </a:prstGeom>
          <a:noFill/>
        </p:spPr>
        <p:txBody>
          <a:bodyPr wrap="square" rtlCol="0">
            <a:spAutoFit/>
          </a:bodyPr>
          <a:lstStyle/>
          <a:p>
            <a:r>
              <a:rPr lang="en-US" sz="3600" dirty="0" smtClean="0">
                <a:solidFill>
                  <a:schemeClr val="bg1"/>
                </a:solidFill>
              </a:rPr>
              <a:t>1995</a:t>
            </a:r>
            <a:endParaRPr lang="en-US" sz="3600" dirty="0">
              <a:solidFill>
                <a:schemeClr val="bg1"/>
              </a:solidFill>
            </a:endParaRPr>
          </a:p>
        </p:txBody>
      </p:sp>
      <p:sp>
        <p:nvSpPr>
          <p:cNvPr id="14" name="TextBox 13"/>
          <p:cNvSpPr txBox="1"/>
          <p:nvPr/>
        </p:nvSpPr>
        <p:spPr>
          <a:xfrm>
            <a:off x="1143000" y="6150114"/>
            <a:ext cx="1447800" cy="707886"/>
          </a:xfrm>
          <a:prstGeom prst="rect">
            <a:avLst/>
          </a:prstGeom>
          <a:noFill/>
        </p:spPr>
        <p:txBody>
          <a:bodyPr wrap="square" rtlCol="0">
            <a:spAutoFit/>
          </a:bodyPr>
          <a:lstStyle/>
          <a:p>
            <a:r>
              <a:rPr lang="en-US" sz="4000" dirty="0" smtClean="0">
                <a:solidFill>
                  <a:schemeClr val="bg1"/>
                </a:solidFill>
              </a:rPr>
              <a:t>1991</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1" i="0" u="none" strike="noStrike" cap="none" normalizeH="0" baseline="0" smtClean="0">
                <a:ln>
                  <a:noFill/>
                </a:ln>
                <a:solidFill>
                  <a:srgbClr val="FFFFFF"/>
                </a:solidFill>
                <a:effectLst/>
                <a:latin typeface="Verdana" pitchFamily="34" charset="0"/>
                <a:cs typeface="Arial" pitchFamily="34" charset="0"/>
              </a:rPr>
              <a:t>The appearance of different life forms in the geologic record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p:nvPr/>
        </p:nvSpPr>
        <p:spPr>
          <a:xfrm>
            <a:off x="0" y="3200400"/>
            <a:ext cx="9144000" cy="646331"/>
          </a:xfrm>
          <a:prstGeom prst="rect">
            <a:avLst/>
          </a:prstGeom>
        </p:spPr>
        <p:txBody>
          <a:bodyPr wrap="square">
            <a:spAutoFit/>
          </a:bodyPr>
          <a:lstStyle/>
          <a:p>
            <a:r>
              <a:rPr lang="en-US" b="1" dirty="0" smtClean="0"/>
              <a:t>MARY HIGBY SCHWEITZER: </a:t>
            </a:r>
            <a:r>
              <a:rPr lang="en-US" dirty="0" smtClean="0"/>
              <a:t>When you think about it, the laws of chemistry and biology and everything else that we know say that it should be gone. It should be degraded completely. </a:t>
            </a:r>
            <a:endParaRPr lang="en-US" dirty="0"/>
          </a:p>
        </p:txBody>
      </p:sp>
      <p:sp>
        <p:nvSpPr>
          <p:cNvPr id="5" name="Rectangle 4"/>
          <p:cNvSpPr/>
          <p:nvPr/>
        </p:nvSpPr>
        <p:spPr>
          <a:xfrm>
            <a:off x="0" y="1981200"/>
            <a:ext cx="9144000" cy="1200329"/>
          </a:xfrm>
          <a:prstGeom prst="rect">
            <a:avLst/>
          </a:prstGeom>
        </p:spPr>
        <p:txBody>
          <a:bodyPr wrap="square">
            <a:spAutoFit/>
          </a:bodyPr>
          <a:lstStyle/>
          <a:p>
            <a:r>
              <a:rPr lang="en-US" b="1" dirty="0" smtClean="0"/>
              <a:t>DEREK BRIGGS: </a:t>
            </a:r>
            <a:r>
              <a:rPr lang="en-US" dirty="0" smtClean="0"/>
              <a:t>Because we have this clear understanding that part of all biological cycles involves decay. I mean, nature is set up to break down that material and recycle it. So it's just improbable that those kinds of very delicate structures would survive, particularly for millions of years.(Curator of invertebrate paleontology at Peabody Museum at Yale University)</a:t>
            </a:r>
            <a:endParaRPr lang="en-US" dirty="0"/>
          </a:p>
        </p:txBody>
      </p:sp>
      <p:sp>
        <p:nvSpPr>
          <p:cNvPr id="6" name="Rectangle 5"/>
          <p:cNvSpPr/>
          <p:nvPr/>
        </p:nvSpPr>
        <p:spPr>
          <a:xfrm>
            <a:off x="0" y="0"/>
            <a:ext cx="9144000" cy="2031325"/>
          </a:xfrm>
          <a:prstGeom prst="rect">
            <a:avLst/>
          </a:prstGeom>
        </p:spPr>
        <p:txBody>
          <a:bodyPr wrap="square">
            <a:spAutoFit/>
          </a:bodyPr>
          <a:lstStyle/>
          <a:p>
            <a:r>
              <a:rPr lang="en-US" b="1" dirty="0" smtClean="0"/>
              <a:t>MARY HIGBY SCHWEITZER: </a:t>
            </a:r>
            <a:r>
              <a:rPr lang="en-US" dirty="0" smtClean="0"/>
              <a:t>I was working on the leg bones. And as I worked, I noticed a bunch of stuff. It was like, you know, "This bone, it's hollow inside." And I was looking at this thing thinking, "This is really interesting.“ (</a:t>
            </a:r>
            <a:r>
              <a:rPr lang="en-US" dirty="0" err="1" smtClean="0"/>
              <a:t>Paleobiologist</a:t>
            </a:r>
            <a:r>
              <a:rPr lang="en-US" dirty="0" smtClean="0"/>
              <a:t> at North Carolina State University)</a:t>
            </a:r>
          </a:p>
          <a:p>
            <a:r>
              <a:rPr lang="en-US" b="1" dirty="0" smtClean="0"/>
              <a:t>PETER STANDRING:</a:t>
            </a:r>
            <a:r>
              <a:rPr lang="en-US" dirty="0" smtClean="0"/>
              <a:t> It was the inside of the T. </a:t>
            </a:r>
            <a:r>
              <a:rPr lang="en-US" dirty="0" err="1" smtClean="0"/>
              <a:t>rex</a:t>
            </a:r>
            <a:r>
              <a:rPr lang="en-US" dirty="0" smtClean="0"/>
              <a:t> bone that fascinated Schweitzer, who made thin sections out of it. And in these cross-sections of fossilized bone, she saw something that she and everyone else had thought was impossible: round structures that looked like red blood cells, dinosaur blood cells. (Correspondent for NOVA)</a:t>
            </a:r>
            <a:endParaRPr lang="en-US" dirty="0"/>
          </a:p>
        </p:txBody>
      </p:sp>
      <p:sp>
        <p:nvSpPr>
          <p:cNvPr id="7" name="Rectangle 6"/>
          <p:cNvSpPr/>
          <p:nvPr/>
        </p:nvSpPr>
        <p:spPr>
          <a:xfrm>
            <a:off x="0" y="3810000"/>
            <a:ext cx="9144000" cy="2585323"/>
          </a:xfrm>
          <a:prstGeom prst="rect">
            <a:avLst/>
          </a:prstGeom>
        </p:spPr>
        <p:txBody>
          <a:bodyPr wrap="square">
            <a:spAutoFit/>
          </a:bodyPr>
          <a:lstStyle/>
          <a:p>
            <a:r>
              <a:rPr lang="en-US" b="1" dirty="0" smtClean="0"/>
              <a:t>PETER STANDRING:</a:t>
            </a:r>
            <a:r>
              <a:rPr lang="en-US" dirty="0" smtClean="0"/>
              <a:t> Flexible tissue? From a 68-million-year-old dinosaur? </a:t>
            </a:r>
          </a:p>
          <a:p>
            <a:r>
              <a:rPr lang="en-US" b="1" dirty="0" smtClean="0"/>
              <a:t>MARY HIGBY SCHWEITZER: </a:t>
            </a:r>
            <a:r>
              <a:rPr lang="en-US" dirty="0" smtClean="0"/>
              <a:t>Blood vessels, transparent, hollow, pliable, flexible branching blood vessels that contained small, round, red microstructures floating in the vessels. I said, "This is not possible. Do it again.“ (Schweitzer speaking to lab assistant at NC State University)</a:t>
            </a:r>
          </a:p>
          <a:p>
            <a:r>
              <a:rPr lang="en-US" dirty="0" smtClean="0"/>
              <a:t>We got another piece of bone, we put it in the solution, we waited two or three or four weeks, looked again...more blood vessels. We must have repeated that with probably 17 or 18 different fragments of bone. </a:t>
            </a:r>
          </a:p>
          <a:p>
            <a:endParaRPr lang="en-US" dirty="0" smtClean="0"/>
          </a:p>
          <a:p>
            <a:r>
              <a:rPr lang="en-US" dirty="0" smtClean="0"/>
              <a:t>NOTE:  These excerpts were taken from a NOVA interview conducted on July 24, 2007.  </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 Rex Blood?"/>
          <p:cNvPicPr>
            <a:picLocks noChangeAspect="1" noChangeArrowheads="1"/>
          </p:cNvPicPr>
          <p:nvPr/>
        </p:nvPicPr>
        <p:blipFill>
          <a:blip r:embed="rId2" cstate="print"/>
          <a:srcRect/>
          <a:stretch>
            <a:fillRect/>
          </a:stretch>
        </p:blipFill>
        <p:spPr bwMode="auto">
          <a:xfrm>
            <a:off x="2209800" y="1447800"/>
            <a:ext cx="4495800" cy="40386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Vector drawing of red Chinese dragon imprint"/>
          <p:cNvPicPr>
            <a:picLocks noChangeAspect="1" noChangeArrowheads="1"/>
          </p:cNvPicPr>
          <p:nvPr/>
        </p:nvPicPr>
        <p:blipFill>
          <a:blip r:embed="rId2"/>
          <a:srcRect/>
          <a:stretch>
            <a:fillRect/>
          </a:stretch>
        </p:blipFill>
        <p:spPr bwMode="auto">
          <a:xfrm>
            <a:off x="990600" y="914400"/>
            <a:ext cx="6858000" cy="4953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T-Rex soft tissue"/>
          <p:cNvPicPr>
            <a:picLocks noChangeAspect="1" noChangeArrowheads="1"/>
          </p:cNvPicPr>
          <p:nvPr/>
        </p:nvPicPr>
        <p:blipFill>
          <a:blip r:embed="rId2" cstate="print"/>
          <a:srcRect/>
          <a:stretch>
            <a:fillRect/>
          </a:stretch>
        </p:blipFill>
        <p:spPr bwMode="auto">
          <a:xfrm>
            <a:off x="152400" y="152400"/>
            <a:ext cx="8763000" cy="2819400"/>
          </a:xfrm>
          <a:prstGeom prst="rect">
            <a:avLst/>
          </a:prstGeom>
          <a:noFill/>
        </p:spPr>
      </p:pic>
      <p:sp>
        <p:nvSpPr>
          <p:cNvPr id="3" name="TextBox 2"/>
          <p:cNvSpPr txBox="1"/>
          <p:nvPr/>
        </p:nvSpPr>
        <p:spPr>
          <a:xfrm>
            <a:off x="152400" y="3072348"/>
            <a:ext cx="8991600" cy="3785652"/>
          </a:xfrm>
          <a:prstGeom prst="rect">
            <a:avLst/>
          </a:prstGeom>
          <a:noFill/>
        </p:spPr>
        <p:txBody>
          <a:bodyPr wrap="square" rtlCol="0">
            <a:spAutoFit/>
          </a:bodyPr>
          <a:lstStyle/>
          <a:p>
            <a:pPr marL="914400" indent="-914400" algn="ctr">
              <a:buAutoNum type="alphaUcPeriod"/>
            </a:pPr>
            <a:r>
              <a:rPr lang="en-US" sz="4800" dirty="0" smtClean="0">
                <a:latin typeface="Aharoni" pitchFamily="2" charset="-79"/>
                <a:cs typeface="Aharoni" pitchFamily="2" charset="-79"/>
              </a:rPr>
              <a:t>Elastic tissue fragment</a:t>
            </a:r>
          </a:p>
          <a:p>
            <a:pPr marL="914400" indent="-914400" algn="ctr">
              <a:buAutoNum type="alphaUcPeriod"/>
            </a:pPr>
            <a:r>
              <a:rPr lang="en-US" sz="4800" dirty="0" smtClean="0">
                <a:latin typeface="Aharoni" pitchFamily="2" charset="-79"/>
                <a:cs typeface="Aharoni" pitchFamily="2" charset="-79"/>
              </a:rPr>
              <a:t>Fresh looking sample</a:t>
            </a:r>
          </a:p>
          <a:p>
            <a:pPr marL="914400" indent="-914400" algn="ctr">
              <a:buAutoNum type="alphaUcPeriod"/>
            </a:pPr>
            <a:r>
              <a:rPr lang="en-US" sz="4800" dirty="0" smtClean="0">
                <a:latin typeface="Aharoni" pitchFamily="2" charset="-79"/>
                <a:cs typeface="Aharoni" pitchFamily="2" charset="-79"/>
              </a:rPr>
              <a:t>Fibrous structure still visible in bones</a:t>
            </a:r>
            <a:endParaRPr lang="en-US" sz="3200" dirty="0" smtClean="0">
              <a:latin typeface="Aharoni" pitchFamily="2" charset="-79"/>
              <a:cs typeface="Aharoni" pitchFamily="2" charset="-79"/>
            </a:endParaRPr>
          </a:p>
          <a:p>
            <a:pPr marL="914400" indent="-914400" algn="ctr"/>
            <a:endParaRPr lang="en-US" sz="4800" dirty="0" smtClean="0">
              <a:latin typeface="Aharoni" pitchFamily="2" charset="-79"/>
              <a:cs typeface="Aharoni" pitchFamily="2" charset="-79"/>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981200"/>
            <a:ext cx="7162800" cy="2667000"/>
          </a:xfrm>
          <a:prstGeom prst="rect">
            <a:avLst/>
          </a:prstGeom>
          <a:noFill/>
        </p:spPr>
        <p:txBody>
          <a:bodyPr wrap="none" lIns="91440" tIns="45720" rIns="91440" bIns="45720">
            <a:prstTxWarp prst="textCanUp">
              <a:avLst/>
            </a:prstTxWarp>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endParaRPr lang="en-US" sz="5400" b="1" cap="none" spc="0" dirty="0">
              <a:ln w="15875" cmpd="sng">
                <a:solidFill>
                  <a:schemeClr val="tx1">
                    <a:alpha val="52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Rectangle 2"/>
          <p:cNvSpPr/>
          <p:nvPr/>
        </p:nvSpPr>
        <p:spPr>
          <a:xfrm>
            <a:off x="3733800" y="1066800"/>
            <a:ext cx="5410200" cy="5078313"/>
          </a:xfrm>
          <a:prstGeom prst="rect">
            <a:avLst/>
          </a:prstGeom>
          <a:noFill/>
          <a:ln>
            <a:noFill/>
          </a:ln>
          <a:effectLst>
            <a:outerShdw blurRad="50800" dist="50800" dir="5400000" algn="ctr" rotWithShape="0">
              <a:srgbClr val="000000">
                <a:alpha val="49000"/>
              </a:srgbClr>
            </a:outerShdw>
          </a:effectLst>
        </p:spPr>
        <p:txBody>
          <a:bodyPr wrap="square" lIns="91440" tIns="45720" rIns="91440" bIns="45720">
            <a:spAutoFit/>
            <a:scene3d>
              <a:camera prst="orthographicFront"/>
              <a:lightRig rig="threePt" dir="t"/>
            </a:scene3d>
            <a:sp3d extrusionH="57150">
              <a:bevelT w="38100" h="38100" prst="angle"/>
            </a:sp3d>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If you’re thinking “Jurassic Park”…sorry, not enough DNA </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endParaRPr>
          </a:p>
        </p:txBody>
      </p:sp>
      <p:pic>
        <p:nvPicPr>
          <p:cNvPr id="216066" name="Picture 2" descr="Vector image of purple guilty smiley"/>
          <p:cNvPicPr>
            <a:picLocks noChangeAspect="1" noChangeArrowheads="1"/>
          </p:cNvPicPr>
          <p:nvPr/>
        </p:nvPicPr>
        <p:blipFill>
          <a:blip r:embed="rId2"/>
          <a:srcRect/>
          <a:stretch>
            <a:fillRect/>
          </a:stretch>
        </p:blipFill>
        <p:spPr bwMode="auto">
          <a:xfrm>
            <a:off x="381000" y="228600"/>
            <a:ext cx="3962400" cy="383857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The Childrens Museum of Indianapolis - Dracorex skeletal reconstruction.jpg"/>
          <p:cNvPicPr>
            <a:picLocks noChangeAspect="1" noChangeArrowheads="1"/>
          </p:cNvPicPr>
          <p:nvPr/>
        </p:nvPicPr>
        <p:blipFill>
          <a:blip r:embed="rId2"/>
          <a:srcRect/>
          <a:stretch>
            <a:fillRect/>
          </a:stretch>
        </p:blipFill>
        <p:spPr bwMode="auto">
          <a:xfrm>
            <a:off x="1676400" y="838200"/>
            <a:ext cx="5410200" cy="3648075"/>
          </a:xfrm>
          <a:prstGeom prst="rect">
            <a:avLst/>
          </a:prstGeom>
          <a:noFill/>
        </p:spPr>
      </p:pic>
      <p:sp>
        <p:nvSpPr>
          <p:cNvPr id="3" name="Rectangle 2"/>
          <p:cNvSpPr/>
          <p:nvPr/>
        </p:nvSpPr>
        <p:spPr>
          <a:xfrm>
            <a:off x="1828800" y="5105400"/>
            <a:ext cx="5715000" cy="646331"/>
          </a:xfrm>
          <a:prstGeom prst="rect">
            <a:avLst/>
          </a:prstGeom>
        </p:spPr>
        <p:txBody>
          <a:bodyPr wrap="square">
            <a:spAutoFit/>
          </a:bodyPr>
          <a:lstStyle/>
          <a:p>
            <a:pPr algn="ctr"/>
            <a:r>
              <a:rPr lang="en-US" dirty="0" smtClean="0"/>
              <a:t>The </a:t>
            </a:r>
            <a:r>
              <a:rPr lang="en-US" dirty="0" err="1" smtClean="0"/>
              <a:t>Childrens</a:t>
            </a:r>
            <a:r>
              <a:rPr lang="en-US" dirty="0" smtClean="0"/>
              <a:t> Museum of Indianapolis – </a:t>
            </a:r>
          </a:p>
          <a:p>
            <a:pPr algn="ctr"/>
            <a:r>
              <a:rPr lang="en-US" dirty="0" smtClean="0"/>
              <a:t>Dracorex skeletal reconstruction</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0899" name="Object 3"/>
          <p:cNvGraphicFramePr>
            <a:graphicFrameLocks noChangeAspect="1"/>
          </p:cNvGraphicFramePr>
          <p:nvPr/>
        </p:nvGraphicFramePr>
        <p:xfrm>
          <a:off x="0" y="0"/>
          <a:ext cx="9448800" cy="6858000"/>
        </p:xfrm>
        <a:graphic>
          <a:graphicData uri="http://schemas.openxmlformats.org/presentationml/2006/ole">
            <p:oleObj spid="_x0000_s80899" name="Slide" r:id="rId3" imgW="4569620" imgH="3426290" progId="PowerPoint.Slide.12">
              <p:embed/>
            </p:oleObj>
          </a:graphicData>
        </a:graphic>
      </p:graphicFrame>
      <p:pic>
        <p:nvPicPr>
          <p:cNvPr id="5" name="Picture 2" descr="Vector drawing of red Chinese dragon imprint"/>
          <p:cNvPicPr>
            <a:picLocks noChangeAspect="1" noChangeArrowheads="1"/>
          </p:cNvPicPr>
          <p:nvPr/>
        </p:nvPicPr>
        <p:blipFill>
          <a:blip r:embed="rId4"/>
          <a:srcRect/>
          <a:stretch>
            <a:fillRect/>
          </a:stretch>
        </p:blipFill>
        <p:spPr bwMode="auto">
          <a:xfrm>
            <a:off x="304800" y="990600"/>
            <a:ext cx="4572000" cy="4191000"/>
          </a:xfrm>
          <a:prstGeom prst="rect">
            <a:avLst/>
          </a:prstGeom>
          <a:solidFill>
            <a:schemeClr val="bg1"/>
          </a:solid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3882</TotalTime>
  <Words>1388</Words>
  <Application>Microsoft Office PowerPoint</Application>
  <PresentationFormat>On-screen Show (4:3)</PresentationFormat>
  <Paragraphs>104</Paragraphs>
  <Slides>71</Slides>
  <Notes>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71</vt:i4>
      </vt:variant>
    </vt:vector>
  </HeadingPairs>
  <TitlesOfParts>
    <vt:vector size="75" baseType="lpstr">
      <vt:lpstr>Office Theme</vt:lpstr>
      <vt:lpstr>Slide</vt:lpstr>
      <vt:lpstr>Document</vt:lpstr>
      <vt:lpstr>Package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RoseAnn</dc:creator>
  <cp:lastModifiedBy>RoseAnn</cp:lastModifiedBy>
  <cp:revision>120</cp:revision>
  <dcterms:created xsi:type="dcterms:W3CDTF">2017-04-12T21:10:56Z</dcterms:created>
  <dcterms:modified xsi:type="dcterms:W3CDTF">2018-02-02T15:45:17Z</dcterms:modified>
</cp:coreProperties>
</file>