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55" r:id="rId2"/>
    <p:sldId id="258" r:id="rId3"/>
    <p:sldId id="356" r:id="rId4"/>
    <p:sldId id="261" r:id="rId5"/>
    <p:sldId id="262" r:id="rId6"/>
    <p:sldId id="263" r:id="rId7"/>
    <p:sldId id="378" r:id="rId8"/>
    <p:sldId id="265" r:id="rId9"/>
    <p:sldId id="266" r:id="rId10"/>
    <p:sldId id="382" r:id="rId11"/>
    <p:sldId id="268" r:id="rId12"/>
    <p:sldId id="270" r:id="rId13"/>
    <p:sldId id="271" r:id="rId14"/>
    <p:sldId id="357" r:id="rId15"/>
    <p:sldId id="274" r:id="rId16"/>
    <p:sldId id="359" r:id="rId17"/>
    <p:sldId id="360" r:id="rId18"/>
    <p:sldId id="361" r:id="rId19"/>
    <p:sldId id="363" r:id="rId20"/>
    <p:sldId id="279" r:id="rId21"/>
    <p:sldId id="280" r:id="rId22"/>
    <p:sldId id="281" r:id="rId23"/>
    <p:sldId id="282" r:id="rId24"/>
    <p:sldId id="283" r:id="rId25"/>
    <p:sldId id="286" r:id="rId26"/>
    <p:sldId id="364" r:id="rId27"/>
    <p:sldId id="288" r:id="rId28"/>
    <p:sldId id="289" r:id="rId29"/>
    <p:sldId id="397" r:id="rId30"/>
    <p:sldId id="36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729" autoAdjust="0"/>
    <p:restoredTop sz="94640" autoAdjust="0"/>
  </p:normalViewPr>
  <p:slideViewPr>
    <p:cSldViewPr>
      <p:cViewPr>
        <p:scale>
          <a:sx n="67" d="100"/>
          <a:sy n="67" d="100"/>
        </p:scale>
        <p:origin x="-1146" y="-16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3D39F-DE3C-4C27-8334-2257C3443B08}" type="datetimeFigureOut">
              <a:rPr lang="en-US" smtClean="0"/>
              <a:pPr/>
              <a:t>2/13/2018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3733F0-0C7C-460D-A820-62205899835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FFC30C-CEED-49EC-BEA4-84B02B51DA86}" type="datetimeFigureOut">
              <a:rPr lang="en-US" smtClean="0"/>
              <a:pPr/>
              <a:t>2/13/2018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97D65-2012-43DF-93E7-9A188EAACCE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Office_PowerPoint_Slide7.sldx"/><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Office_PowerPoint_Slide8.sldx"/><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Office_PowerPoint_Slide9.sldx"/><Relationship Id="rId2" Type="http://schemas.openxmlformats.org/officeDocument/2006/relationships/slideLayout" Target="../slideLayouts/slideLayout7.xml"/><Relationship Id="rId1" Type="http://schemas.openxmlformats.org/officeDocument/2006/relationships/vmlDrawing" Target="../drawings/vmlDrawing10.v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Office_PowerPoint_Slide10.sldx"/><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Office_Word_Document11.docx"/><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Office_PowerPoint_Slide12.sldx"/><Relationship Id="rId2" Type="http://schemas.openxmlformats.org/officeDocument/2006/relationships/slideLayout" Target="../slideLayouts/slideLayout7.xml"/><Relationship Id="rId1" Type="http://schemas.openxmlformats.org/officeDocument/2006/relationships/vmlDrawing" Target="../drawings/vmlDrawing13.v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Office_PowerPoint_Slide13.sldx"/><Relationship Id="rId2" Type="http://schemas.openxmlformats.org/officeDocument/2006/relationships/slideLayout" Target="../slideLayouts/slideLayout7.xml"/><Relationship Id="rId1" Type="http://schemas.openxmlformats.org/officeDocument/2006/relationships/vmlDrawing" Target="../drawings/vmlDrawing14.v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Office_PowerPoint_Slide14.sldx"/><Relationship Id="rId2" Type="http://schemas.openxmlformats.org/officeDocument/2006/relationships/slideLayout" Target="../slideLayouts/slideLayout7.xml"/><Relationship Id="rId1" Type="http://schemas.openxmlformats.org/officeDocument/2006/relationships/vmlDrawing" Target="../drawings/vmlDrawing15.v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Office_PowerPoint_Slide15.sldx"/><Relationship Id="rId2" Type="http://schemas.openxmlformats.org/officeDocument/2006/relationships/slideLayout" Target="../slideLayouts/slideLayout7.xml"/><Relationship Id="rId1" Type="http://schemas.openxmlformats.org/officeDocument/2006/relationships/vmlDrawing" Target="../drawings/vmlDrawing16.v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Office_PowerPoint_Slide16.sldx"/><Relationship Id="rId2" Type="http://schemas.openxmlformats.org/officeDocument/2006/relationships/slideLayout" Target="../slideLayouts/slideLayout7.xml"/><Relationship Id="rId1" Type="http://schemas.openxmlformats.org/officeDocument/2006/relationships/vmlDrawing" Target="../drawings/vmlDrawing17.v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Office_PowerPoint_Slide17.sldx"/><Relationship Id="rId2" Type="http://schemas.openxmlformats.org/officeDocument/2006/relationships/slideLayout" Target="../slideLayouts/slideLayout7.xml"/><Relationship Id="rId1" Type="http://schemas.openxmlformats.org/officeDocument/2006/relationships/vmlDrawing" Target="../drawings/vmlDrawing18.v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Office_PowerPoint_Slide18.sldx"/><Relationship Id="rId2" Type="http://schemas.openxmlformats.org/officeDocument/2006/relationships/slideLayout" Target="../slideLayouts/slideLayout7.xml"/><Relationship Id="rId1" Type="http://schemas.openxmlformats.org/officeDocument/2006/relationships/vmlDrawing" Target="../drawings/vmlDrawing19.v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Office_PowerPoint_Slide2.sldx"/><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Office_PowerPoint_Slide3.sldx"/><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Office_PowerPoint_Slide4.sldx"/><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Office_PowerPoint_Slide5.sldx"/><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Office_PowerPoint_Slide6.sldx"/><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1" name="Picture 11" descr="Detective's silhouette"/>
          <p:cNvPicPr>
            <a:picLocks noChangeAspect="1" noChangeArrowheads="1"/>
          </p:cNvPicPr>
          <p:nvPr/>
        </p:nvPicPr>
        <p:blipFill>
          <a:blip r:embed="rId2"/>
          <a:srcRect/>
          <a:stretch>
            <a:fillRect/>
          </a:stretch>
        </p:blipFill>
        <p:spPr bwMode="auto">
          <a:xfrm rot="1106867">
            <a:off x="1098003" y="1643693"/>
            <a:ext cx="2361484" cy="3951953"/>
          </a:xfrm>
          <a:prstGeom prst="rect">
            <a:avLst/>
          </a:prstGeom>
          <a:noFill/>
        </p:spPr>
      </p:pic>
      <p:pic>
        <p:nvPicPr>
          <p:cNvPr id="25613" name="Picture 13" descr="Black and blue globe"/>
          <p:cNvPicPr>
            <a:picLocks noChangeAspect="1" noChangeArrowheads="1"/>
          </p:cNvPicPr>
          <p:nvPr/>
        </p:nvPicPr>
        <p:blipFill>
          <a:blip r:embed="rId3"/>
          <a:srcRect/>
          <a:stretch>
            <a:fillRect/>
          </a:stretch>
        </p:blipFill>
        <p:spPr bwMode="auto">
          <a:xfrm>
            <a:off x="3657600" y="1828800"/>
            <a:ext cx="4724400" cy="5029200"/>
          </a:xfrm>
          <a:prstGeom prst="rect">
            <a:avLst/>
          </a:prstGeom>
          <a:noFill/>
        </p:spPr>
      </p:pic>
      <p:sp>
        <p:nvSpPr>
          <p:cNvPr id="15" name="TextBox 14"/>
          <p:cNvSpPr txBox="1"/>
          <p:nvPr/>
        </p:nvSpPr>
        <p:spPr>
          <a:xfrm>
            <a:off x="762000" y="381000"/>
            <a:ext cx="8001000" cy="1077218"/>
          </a:xfrm>
          <a:prstGeom prst="rect">
            <a:avLst/>
          </a:prstGeom>
          <a:noFill/>
        </p:spPr>
        <p:txBody>
          <a:bodyPr wrap="square" rtlCol="0">
            <a:spAutoFit/>
          </a:bodyPr>
          <a:lstStyle/>
          <a:p>
            <a:pPr algn="ctr"/>
            <a:r>
              <a:rPr lang="en-US" sz="3200" dirty="0" smtClean="0">
                <a:latin typeface="Arial Black" pitchFamily="34" charset="0"/>
              </a:rPr>
              <a:t>The lens through which we view the world</a:t>
            </a:r>
            <a:endParaRPr lang="en-US" sz="3200" dirty="0">
              <a:latin typeface="Arial Black"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9231main_image_1004_946-710.jpg"/>
          <p:cNvPicPr>
            <a:picLocks noChangeAspect="1"/>
          </p:cNvPicPr>
          <p:nvPr/>
        </p:nvPicPr>
        <p:blipFill>
          <a:blip r:embed="rId2" cstate="print"/>
          <a:stretch>
            <a:fillRect/>
          </a:stretch>
        </p:blipFill>
        <p:spPr>
          <a:xfrm>
            <a:off x="0" y="1"/>
            <a:ext cx="9144000" cy="6857999"/>
          </a:xfrm>
          <a:prstGeom prst="rect">
            <a:avLst/>
          </a:prstGeom>
        </p:spPr>
      </p:pic>
      <p:sp>
        <p:nvSpPr>
          <p:cNvPr id="4" name="Rectangle 3"/>
          <p:cNvSpPr/>
          <p:nvPr/>
        </p:nvSpPr>
        <p:spPr>
          <a:xfrm>
            <a:off x="533400" y="1524000"/>
            <a:ext cx="8077200" cy="1200329"/>
          </a:xfrm>
          <a:prstGeom prst="rect">
            <a:avLst/>
          </a:prstGeom>
        </p:spPr>
        <p:txBody>
          <a:bodyPr wrap="square">
            <a:spAutoFit/>
          </a:bodyPr>
          <a:lstStyle/>
          <a:p>
            <a:pPr algn="ctr"/>
            <a:endParaRPr lang="en-US" sz="7200" dirty="0"/>
          </a:p>
        </p:txBody>
      </p:sp>
      <p:sp>
        <p:nvSpPr>
          <p:cNvPr id="5" name="TextBox 4"/>
          <p:cNvSpPr txBox="1"/>
          <p:nvPr/>
        </p:nvSpPr>
        <p:spPr>
          <a:xfrm>
            <a:off x="3505200" y="0"/>
            <a:ext cx="5638800" cy="6093976"/>
          </a:xfrm>
          <a:prstGeom prst="rect">
            <a:avLst/>
          </a:prstGeom>
          <a:noFill/>
        </p:spPr>
        <p:txBody>
          <a:bodyPr wrap="square" rtlCol="0">
            <a:spAutoFit/>
          </a:bodyPr>
          <a:lstStyle/>
          <a:p>
            <a:endParaRPr lang="en-US" sz="6000" dirty="0" smtClean="0">
              <a:solidFill>
                <a:schemeClr val="bg1"/>
              </a:solidFill>
              <a:latin typeface="Aharoni" pitchFamily="2" charset="-79"/>
              <a:cs typeface="Aharoni" pitchFamily="2" charset="-79"/>
            </a:endParaRPr>
          </a:p>
          <a:p>
            <a:pPr algn="ctr"/>
            <a:r>
              <a:rPr lang="en-US" sz="5400" dirty="0" smtClean="0">
                <a:solidFill>
                  <a:schemeClr val="bg1"/>
                </a:solidFill>
                <a:latin typeface="Aharoni" pitchFamily="2" charset="-79"/>
                <a:cs typeface="Aharoni" pitchFamily="2" charset="-79"/>
              </a:rPr>
              <a:t>DNA and RNAI confirms Genesis that all animals reproduce after their</a:t>
            </a:r>
          </a:p>
          <a:p>
            <a:pPr algn="ctr"/>
            <a:endParaRPr lang="en-US" sz="6000" dirty="0">
              <a:solidFill>
                <a:schemeClr val="bg1"/>
              </a:solidFill>
              <a:latin typeface="Aharoni" pitchFamily="2" charset="-79"/>
              <a:cs typeface="Aharoni" pitchFamily="2" charset="-79"/>
            </a:endParaRPr>
          </a:p>
        </p:txBody>
      </p:sp>
      <p:sp>
        <p:nvSpPr>
          <p:cNvPr id="8" name="Rectangle 7"/>
          <p:cNvSpPr/>
          <p:nvPr/>
        </p:nvSpPr>
        <p:spPr>
          <a:xfrm>
            <a:off x="4648200" y="5257800"/>
            <a:ext cx="3082896" cy="830997"/>
          </a:xfrm>
          <a:prstGeom prst="rect">
            <a:avLst/>
          </a:prstGeom>
        </p:spPr>
        <p:txBody>
          <a:bodyPr wrap="none">
            <a:spAutoFit/>
          </a:bodyPr>
          <a:lstStyle/>
          <a:p>
            <a:pPr algn="ctr"/>
            <a:r>
              <a:rPr lang="en-US" sz="4800" u="sng" dirty="0" smtClean="0">
                <a:ln w="28575">
                  <a:solidFill>
                    <a:srgbClr val="FFC000"/>
                  </a:solidFill>
                </a:ln>
                <a:solidFill>
                  <a:schemeClr val="bg1"/>
                </a:solidFill>
                <a:latin typeface="Aharoni" pitchFamily="2" charset="-79"/>
                <a:cs typeface="Aharoni" pitchFamily="2" charset="-79"/>
              </a:rPr>
              <a:t>own kind</a:t>
            </a:r>
            <a:r>
              <a:rPr lang="en-US" sz="4800" dirty="0" smtClean="0">
                <a:solidFill>
                  <a:schemeClr val="bg1"/>
                </a:solidFill>
                <a:latin typeface="Aharoni" pitchFamily="2" charset="-79"/>
                <a:cs typeface="Aharoni" pitchFamily="2" charset="-79"/>
              </a:rPr>
              <a:t>.</a:t>
            </a:r>
            <a:endParaRPr lang="en-US" sz="4800" dirty="0"/>
          </a:p>
        </p:txBody>
      </p:sp>
      <p:pic>
        <p:nvPicPr>
          <p:cNvPr id="164866" name="Picture 2" descr="Cartoon chicken and chicks vector illustration"/>
          <p:cNvPicPr>
            <a:picLocks noChangeAspect="1" noChangeArrowheads="1"/>
          </p:cNvPicPr>
          <p:nvPr/>
        </p:nvPicPr>
        <p:blipFill>
          <a:blip r:embed="rId3"/>
          <a:srcRect/>
          <a:stretch>
            <a:fillRect/>
          </a:stretch>
        </p:blipFill>
        <p:spPr bwMode="auto">
          <a:xfrm>
            <a:off x="304800" y="609600"/>
            <a:ext cx="3352800" cy="4762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1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5601" name="Object 1"/>
          <p:cNvGraphicFramePr>
            <a:graphicFrameLocks noChangeAspect="1"/>
          </p:cNvGraphicFramePr>
          <p:nvPr/>
        </p:nvGraphicFramePr>
        <p:xfrm>
          <a:off x="0" y="0"/>
          <a:ext cx="9144000" cy="6858000"/>
        </p:xfrm>
        <a:graphic>
          <a:graphicData uri="http://schemas.openxmlformats.org/presentationml/2006/ole">
            <p:oleObj spid="_x0000_s25601" name="Slide" r:id="rId3" imgW="4569620" imgH="3426290" progId="PowerPoint.Slide.12">
              <p:embed/>
            </p:oleObj>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30721" name="Object 1"/>
          <p:cNvGraphicFramePr>
            <a:graphicFrameLocks noChangeAspect="1"/>
          </p:cNvGraphicFramePr>
          <p:nvPr/>
        </p:nvGraphicFramePr>
        <p:xfrm>
          <a:off x="0" y="0"/>
          <a:ext cx="9144000" cy="6858000"/>
        </p:xfrm>
        <a:graphic>
          <a:graphicData uri="http://schemas.openxmlformats.org/presentationml/2006/ole">
            <p:oleObj spid="_x0000_s30721" name="Slide" r:id="rId3" imgW="4569620" imgH="3426290" progId="PowerPoint.Slide.12">
              <p:embed/>
            </p:oleObj>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9697" name="Object 1"/>
          <p:cNvGraphicFramePr>
            <a:graphicFrameLocks noChangeAspect="1"/>
          </p:cNvGraphicFramePr>
          <p:nvPr/>
        </p:nvGraphicFramePr>
        <p:xfrm>
          <a:off x="0" y="0"/>
          <a:ext cx="9144000" cy="6858000"/>
        </p:xfrm>
        <a:graphic>
          <a:graphicData uri="http://schemas.openxmlformats.org/presentationml/2006/ole">
            <p:oleObj spid="_x0000_s29697" name="Slide" r:id="rId3" imgW="4569620" imgH="3426290" progId="PowerPoint.Slide.12">
              <p:embed/>
            </p:oleObj>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14690" name="Picture 2" descr="Man fighting death vector graphics"/>
          <p:cNvPicPr>
            <a:picLocks noChangeAspect="1" noChangeArrowheads="1"/>
          </p:cNvPicPr>
          <p:nvPr/>
        </p:nvPicPr>
        <p:blipFill>
          <a:blip r:embed="rId3"/>
          <a:srcRect/>
          <a:stretch>
            <a:fillRect/>
          </a:stretch>
        </p:blipFill>
        <p:spPr bwMode="auto">
          <a:xfrm>
            <a:off x="381000" y="228600"/>
            <a:ext cx="3810000" cy="5715000"/>
          </a:xfrm>
          <a:prstGeom prst="rect">
            <a:avLst/>
          </a:prstGeom>
          <a:noFill/>
        </p:spPr>
      </p:pic>
      <p:sp>
        <p:nvSpPr>
          <p:cNvPr id="3" name="TextBox 2"/>
          <p:cNvSpPr txBox="1"/>
          <p:nvPr/>
        </p:nvSpPr>
        <p:spPr>
          <a:xfrm>
            <a:off x="4343400" y="228599"/>
            <a:ext cx="4800600" cy="5909310"/>
          </a:xfrm>
          <a:prstGeom prst="rect">
            <a:avLst/>
          </a:prstGeom>
          <a:noFill/>
        </p:spPr>
        <p:txBody>
          <a:bodyPr wrap="square" rtlCol="0">
            <a:spAutoFit/>
          </a:bodyPr>
          <a:lstStyle/>
          <a:p>
            <a:pPr algn="ctr"/>
            <a:r>
              <a:rPr lang="en-US" sz="5400" dirty="0" smtClean="0">
                <a:latin typeface="Aharoni" pitchFamily="2" charset="-79"/>
                <a:cs typeface="Aharoni" pitchFamily="2" charset="-79"/>
              </a:rPr>
              <a:t>“People on earth did what God said was evil.  Violence was everywhere.”  Genesis 6:11</a:t>
            </a:r>
            <a:endParaRPr lang="en-US" sz="5400" dirty="0">
              <a:latin typeface="Aharoni" pitchFamily="2" charset="-79"/>
              <a:cs typeface="Aharoni" pitchFamily="2" charset="-79"/>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32769" name="Object 1"/>
          <p:cNvGraphicFramePr>
            <a:graphicFrameLocks noChangeAspect="1"/>
          </p:cNvGraphicFramePr>
          <p:nvPr/>
        </p:nvGraphicFramePr>
        <p:xfrm>
          <a:off x="-152400" y="0"/>
          <a:ext cx="9448800" cy="6858000"/>
        </p:xfrm>
        <a:graphic>
          <a:graphicData uri="http://schemas.openxmlformats.org/presentationml/2006/ole">
            <p:oleObj spid="_x0000_s32769" name="Slide" r:id="rId3" imgW="4569620" imgH="3426290" progId="PowerPoint.Slide.12">
              <p:embed/>
            </p:oleObj>
          </a:graphicData>
        </a:graphic>
      </p:graphicFrame>
      <p:sp>
        <p:nvSpPr>
          <p:cNvPr id="5" name="Rectangle 4"/>
          <p:cNvSpPr/>
          <p:nvPr/>
        </p:nvSpPr>
        <p:spPr>
          <a:xfrm>
            <a:off x="-152400" y="0"/>
            <a:ext cx="449580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771" name="Picture 3" descr="Mountain drawing image"/>
          <p:cNvPicPr>
            <a:picLocks noChangeAspect="1" noChangeArrowheads="1"/>
          </p:cNvPicPr>
          <p:nvPr/>
        </p:nvPicPr>
        <p:blipFill>
          <a:blip r:embed="rId5">
            <a:lum bright="-5000" contrast="13000"/>
          </a:blip>
          <a:srcRect/>
          <a:stretch>
            <a:fillRect/>
          </a:stretch>
        </p:blipFill>
        <p:spPr bwMode="auto">
          <a:xfrm>
            <a:off x="-228600" y="0"/>
            <a:ext cx="4724400" cy="6858000"/>
          </a:xfrm>
          <a:prstGeom prst="rect">
            <a:avLst/>
          </a:prstGeom>
          <a:noFill/>
        </p:spPr>
      </p:pic>
      <p:pic>
        <p:nvPicPr>
          <p:cNvPr id="32773" name="Picture 5" descr="Sea shells vector illustration"/>
          <p:cNvPicPr>
            <a:picLocks noChangeAspect="1" noChangeArrowheads="1"/>
          </p:cNvPicPr>
          <p:nvPr/>
        </p:nvPicPr>
        <p:blipFill>
          <a:blip r:embed="rId6" cstate="print"/>
          <a:srcRect/>
          <a:stretch>
            <a:fillRect/>
          </a:stretch>
        </p:blipFill>
        <p:spPr bwMode="auto">
          <a:xfrm rot="19559008">
            <a:off x="1447800" y="1066800"/>
            <a:ext cx="1219200" cy="6858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0356" name="Object 4"/>
          <p:cNvGraphicFramePr>
            <a:graphicFrameLocks noChangeAspect="1"/>
          </p:cNvGraphicFramePr>
          <p:nvPr/>
        </p:nvGraphicFramePr>
        <p:xfrm>
          <a:off x="0" y="0"/>
          <a:ext cx="6096000" cy="7086600"/>
        </p:xfrm>
        <a:graphic>
          <a:graphicData uri="http://schemas.openxmlformats.org/presentationml/2006/ole">
            <p:oleObj spid="_x0000_s115714" name="Document" r:id="rId3" imgW="9308071" imgH="7222843" progId="Word.Document.12">
              <p:embed/>
            </p:oleObj>
          </a:graphicData>
        </a:graphic>
      </p:graphicFrame>
      <p:sp>
        <p:nvSpPr>
          <p:cNvPr id="10035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0359"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0361" name="WordArt 9" descr="Other Contradictions"/>
          <p:cNvSpPr>
            <a:spLocks noChangeArrowheads="1" noChangeShapeType="1" noTextEdit="1"/>
          </p:cNvSpPr>
          <p:nvPr/>
        </p:nvSpPr>
        <p:spPr bwMode="auto">
          <a:xfrm>
            <a:off x="5848350" y="0"/>
            <a:ext cx="3295650" cy="304800"/>
          </a:xfrm>
          <a:prstGeom prst="rect">
            <a:avLst/>
          </a:prstGeom>
        </p:spPr>
        <p:txBody>
          <a:bodyPr wrap="none" fromWordArt="1">
            <a:prstTxWarp prst="textWave1">
              <a:avLst>
                <a:gd name="adj1" fmla="val 13005"/>
                <a:gd name="adj2" fmla="val 0"/>
              </a:avLst>
            </a:prstTxWarp>
          </a:bodyPr>
          <a:lstStyle/>
          <a:p>
            <a:pPr algn="ctr" rtl="0"/>
            <a:r>
              <a:rPr lang="en-US" sz="3600" kern="10" spc="0" dirty="0" smtClean="0">
                <a:ln w="9525">
                  <a:noFill/>
                  <a:round/>
                  <a:headEnd/>
                  <a:tailEnd/>
                </a:ln>
                <a:gradFill rotWithShape="0">
                  <a:gsLst>
                    <a:gs pos="0">
                      <a:srgbClr val="002060"/>
                    </a:gs>
                    <a:gs pos="100000">
                      <a:srgbClr val="009999"/>
                    </a:gs>
                  </a:gsLst>
                  <a:lin ang="5400000" scaled="1"/>
                </a:gradFill>
                <a:effectLst>
                  <a:outerShdw dist="53882" dir="2700000" algn="ctr" rotWithShape="0">
                    <a:srgbClr val="C0C0C0">
                      <a:alpha val="80000"/>
                    </a:srgbClr>
                  </a:outerShdw>
                </a:effectLst>
                <a:latin typeface="Times New Roman"/>
                <a:cs typeface="Times New Roman"/>
              </a:rPr>
              <a:t>Other Contradictions</a:t>
            </a:r>
            <a:endParaRPr lang="en-US" sz="3600" kern="10" spc="0" dirty="0">
              <a:ln w="9525">
                <a:noFill/>
                <a:round/>
                <a:headEnd/>
                <a:tailEnd/>
              </a:ln>
              <a:gradFill rotWithShape="0">
                <a:gsLst>
                  <a:gs pos="0">
                    <a:srgbClr val="002060"/>
                  </a:gs>
                  <a:gs pos="100000">
                    <a:srgbClr val="009999"/>
                  </a:gs>
                </a:gsLst>
                <a:lin ang="5400000" scaled="1"/>
              </a:gradFill>
              <a:effectLst>
                <a:outerShdw dist="53882" dir="2700000" algn="ctr" rotWithShape="0">
                  <a:srgbClr val="C0C0C0">
                    <a:alpha val="80000"/>
                  </a:srgbClr>
                </a:outerShdw>
              </a:effectLst>
              <a:latin typeface="Times New Roman"/>
              <a:cs typeface="Times New Roman"/>
            </a:endParaRPr>
          </a:p>
        </p:txBody>
      </p:sp>
      <p:pic>
        <p:nvPicPr>
          <p:cNvPr id="10" name="Picture 9" descr="https://upload.wikimedia.org/wikipedia/en/1/10/London_Hammer.jpg"/>
          <p:cNvPicPr/>
          <p:nvPr/>
        </p:nvPicPr>
        <p:blipFill>
          <a:blip r:embed="rId4"/>
          <a:srcRect/>
          <a:stretch>
            <a:fillRect/>
          </a:stretch>
        </p:blipFill>
        <p:spPr bwMode="auto">
          <a:xfrm>
            <a:off x="6096001" y="457201"/>
            <a:ext cx="1219200" cy="1219200"/>
          </a:xfrm>
          <a:prstGeom prst="rect">
            <a:avLst/>
          </a:prstGeom>
          <a:noFill/>
          <a:ln w="9525">
            <a:noFill/>
            <a:miter lim="800000"/>
            <a:headEnd/>
            <a:tailEnd/>
          </a:ln>
        </p:spPr>
      </p:pic>
      <p:sp>
        <p:nvSpPr>
          <p:cNvPr id="100362" name="Text Box 10"/>
          <p:cNvSpPr txBox="1">
            <a:spLocks noChangeArrowheads="1"/>
          </p:cNvSpPr>
          <p:nvPr/>
        </p:nvSpPr>
        <p:spPr bwMode="auto">
          <a:xfrm>
            <a:off x="7315200" y="457201"/>
            <a:ext cx="1828800" cy="152399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Iron hammer found in 100 million year old rock layer, 98 million years before humans were supposed to have evolved.  By Source (WP:NFCC#4), Fair use, https://en.wikipedia.org/w/index.php?curid=41582407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Picture 12" descr="Related image"/>
          <p:cNvPicPr/>
          <p:nvPr/>
        </p:nvPicPr>
        <p:blipFill>
          <a:blip r:embed="rId5" cstate="print"/>
          <a:srcRect/>
          <a:stretch>
            <a:fillRect/>
          </a:stretch>
        </p:blipFill>
        <p:spPr bwMode="auto">
          <a:xfrm>
            <a:off x="6096000" y="1905001"/>
            <a:ext cx="1447800" cy="838200"/>
          </a:xfrm>
          <a:prstGeom prst="rect">
            <a:avLst/>
          </a:prstGeom>
          <a:noFill/>
          <a:ln w="9525">
            <a:noFill/>
            <a:miter lim="800000"/>
            <a:headEnd/>
            <a:tailEnd/>
          </a:ln>
        </p:spPr>
      </p:pic>
      <p:sp>
        <p:nvSpPr>
          <p:cNvPr id="100364" name="Text Box 12"/>
          <p:cNvSpPr txBox="1">
            <a:spLocks noChangeArrowheads="1"/>
          </p:cNvSpPr>
          <p:nvPr/>
        </p:nvSpPr>
        <p:spPr bwMode="auto">
          <a:xfrm>
            <a:off x="7086600" y="1905000"/>
            <a:ext cx="2057400" cy="12954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Blood found in T-Rex femur by Dr. Mary in 2005. According to evolution, T-Rexes went extinct 70 million years ago, but the blood cells were still viable and liquid and had not disintegrated over time as they should have.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14" descr="Image result for Creation Evidence Museum Paluxy River Tracks"/>
          <p:cNvPicPr/>
          <p:nvPr/>
        </p:nvPicPr>
        <p:blipFill>
          <a:blip r:embed="rId6"/>
          <a:srcRect/>
          <a:stretch>
            <a:fillRect/>
          </a:stretch>
        </p:blipFill>
        <p:spPr bwMode="auto">
          <a:xfrm>
            <a:off x="5943600" y="3124200"/>
            <a:ext cx="1607731" cy="1594883"/>
          </a:xfrm>
          <a:prstGeom prst="rect">
            <a:avLst/>
          </a:prstGeom>
          <a:noFill/>
          <a:ln w="9525">
            <a:noFill/>
            <a:miter lim="800000"/>
            <a:headEnd/>
            <a:tailEnd/>
          </a:ln>
        </p:spPr>
      </p:pic>
      <p:sp>
        <p:nvSpPr>
          <p:cNvPr id="100365" name="Text Box 13"/>
          <p:cNvSpPr txBox="1">
            <a:spLocks noChangeArrowheads="1"/>
          </p:cNvSpPr>
          <p:nvPr/>
        </p:nvSpPr>
        <p:spPr bwMode="auto">
          <a:xfrm>
            <a:off x="7239000" y="3352800"/>
            <a:ext cx="1905000" cy="12763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Human footprints found along side dinosaur tracks in the </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Paluxy</a:t>
            </a:r>
            <a:r>
              <a:rPr kumimoji="0" lang="en-US" sz="1100" b="0" i="0" u="none" strike="noStrike" cap="none" normalizeH="0" baseline="0" dirty="0" smtClean="0">
                <a:ln>
                  <a:noFill/>
                </a:ln>
                <a:solidFill>
                  <a:schemeClr val="tx1"/>
                </a:solidFill>
                <a:effectLst/>
                <a:latin typeface="Calibri" pitchFamily="34" charset="0"/>
                <a:cs typeface="Arial" pitchFamily="34" charset="0"/>
              </a:rPr>
              <a:t> River in Glen Rose, Texas. Dinosaurs supposedly went extinct over 60 million years before man evolved.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Picture 16" descr="Vector drawing of knee diagram"/>
          <p:cNvPicPr/>
          <p:nvPr/>
        </p:nvPicPr>
        <p:blipFill>
          <a:blip r:embed="rId7"/>
          <a:srcRect/>
          <a:stretch>
            <a:fillRect/>
          </a:stretch>
        </p:blipFill>
        <p:spPr bwMode="auto">
          <a:xfrm>
            <a:off x="5791200" y="4800600"/>
            <a:ext cx="1554568" cy="2296633"/>
          </a:xfrm>
          <a:prstGeom prst="rect">
            <a:avLst/>
          </a:prstGeom>
          <a:noFill/>
          <a:ln w="9525">
            <a:noFill/>
            <a:miter lim="800000"/>
            <a:headEnd/>
            <a:tailEnd/>
          </a:ln>
        </p:spPr>
      </p:pic>
      <p:sp>
        <p:nvSpPr>
          <p:cNvPr id="100366" name="Text Box 14"/>
          <p:cNvSpPr txBox="1">
            <a:spLocks noChangeArrowheads="1"/>
          </p:cNvSpPr>
          <p:nvPr/>
        </p:nvSpPr>
        <p:spPr bwMode="auto">
          <a:xfrm>
            <a:off x="7464425" y="4724400"/>
            <a:ext cx="1679575" cy="18605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Human femur found in Shenandoah region of Pennsylvania by Ed Conrad in rock layer designated to be 307 million years old, over 250 million years before man was supposed to have evolved.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Left Arrow 18"/>
          <p:cNvSpPr/>
          <p:nvPr/>
        </p:nvSpPr>
        <p:spPr>
          <a:xfrm rot="21051011">
            <a:off x="1247182" y="1835789"/>
            <a:ext cx="4897038" cy="2146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p:cNvSpPr/>
          <p:nvPr/>
        </p:nvSpPr>
        <p:spPr>
          <a:xfrm rot="166565">
            <a:off x="1671642" y="2155465"/>
            <a:ext cx="4671347" cy="163101"/>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p:cNvSpPr/>
          <p:nvPr/>
        </p:nvSpPr>
        <p:spPr>
          <a:xfrm rot="829454">
            <a:off x="912118" y="3108020"/>
            <a:ext cx="5211256" cy="23518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rot="624187">
            <a:off x="1401845" y="5558448"/>
            <a:ext cx="5363484" cy="235187"/>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143000"/>
            <a:ext cx="5257800" cy="4247317"/>
          </a:xfrm>
          <a:prstGeom prst="rect">
            <a:avLst/>
          </a:prstGeom>
          <a:noFill/>
        </p:spPr>
        <p:txBody>
          <a:bodyPr wrap="square" rtlCol="0">
            <a:spAutoFit/>
          </a:bodyPr>
          <a:lstStyle/>
          <a:p>
            <a:r>
              <a:rPr lang="en-US" sz="5400" dirty="0" smtClean="0">
                <a:latin typeface="Aharoni" pitchFamily="2" charset="-79"/>
                <a:cs typeface="Aharoni" pitchFamily="2" charset="-79"/>
              </a:rPr>
              <a:t>What do you think about when you think about Noah’s Ark?</a:t>
            </a:r>
            <a:endParaRPr lang="en-US" sz="5400" dirty="0">
              <a:latin typeface="Aharoni" pitchFamily="2" charset="-79"/>
              <a:cs typeface="Aharoni" pitchFamily="2" charset="-79"/>
            </a:endParaRPr>
          </a:p>
        </p:txBody>
      </p:sp>
      <p:pic>
        <p:nvPicPr>
          <p:cNvPr id="125954" name="Picture 2" descr="School boy"/>
          <p:cNvPicPr>
            <a:picLocks noChangeAspect="1" noChangeArrowheads="1"/>
          </p:cNvPicPr>
          <p:nvPr/>
        </p:nvPicPr>
        <p:blipFill>
          <a:blip r:embed="rId2"/>
          <a:srcRect/>
          <a:stretch>
            <a:fillRect/>
          </a:stretch>
        </p:blipFill>
        <p:spPr bwMode="auto">
          <a:xfrm>
            <a:off x="5029200" y="533400"/>
            <a:ext cx="3600450" cy="47625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26978" name="Picture 2" descr="Noah"/>
          <p:cNvPicPr>
            <a:picLocks noChangeAspect="1" noChangeArrowheads="1"/>
          </p:cNvPicPr>
          <p:nvPr/>
        </p:nvPicPr>
        <p:blipFill>
          <a:blip r:embed="rId3"/>
          <a:srcRect/>
          <a:stretch>
            <a:fillRect/>
          </a:stretch>
        </p:blipFill>
        <p:spPr bwMode="auto">
          <a:xfrm>
            <a:off x="1447800" y="685800"/>
            <a:ext cx="6400800" cy="54102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Passenger cruise ship vector drawing"/>
          <p:cNvPicPr>
            <a:picLocks noChangeAspect="1" noChangeArrowheads="1"/>
          </p:cNvPicPr>
          <p:nvPr/>
        </p:nvPicPr>
        <p:blipFill>
          <a:blip r:embed="rId2"/>
          <a:srcRect/>
          <a:stretch>
            <a:fillRect/>
          </a:stretch>
        </p:blipFill>
        <p:spPr bwMode="auto">
          <a:xfrm>
            <a:off x="304800" y="533400"/>
            <a:ext cx="8077200" cy="2362200"/>
          </a:xfrm>
          <a:prstGeom prst="rect">
            <a:avLst/>
          </a:prstGeom>
          <a:noFill/>
        </p:spPr>
      </p:pic>
      <p:sp>
        <p:nvSpPr>
          <p:cNvPr id="3" name="TextBox 2"/>
          <p:cNvSpPr txBox="1"/>
          <p:nvPr/>
        </p:nvSpPr>
        <p:spPr>
          <a:xfrm>
            <a:off x="381000" y="2819400"/>
            <a:ext cx="8001000" cy="584775"/>
          </a:xfrm>
          <a:prstGeom prst="rect">
            <a:avLst/>
          </a:prstGeom>
          <a:noFill/>
        </p:spPr>
        <p:txBody>
          <a:bodyPr wrap="square" rtlCol="0">
            <a:spAutoFit/>
          </a:bodyPr>
          <a:lstStyle/>
          <a:p>
            <a:pPr algn="ctr"/>
            <a:r>
              <a:rPr lang="en-US" sz="3200" b="1" dirty="0" smtClean="0">
                <a:latin typeface="Aharoni" pitchFamily="2" charset="-79"/>
                <a:cs typeface="Aharoni" pitchFamily="2" charset="-79"/>
              </a:rPr>
              <a:t>437 feet long</a:t>
            </a:r>
            <a:endParaRPr lang="en-US" sz="3200" b="1" dirty="0">
              <a:latin typeface="Aharoni" pitchFamily="2" charset="-79"/>
              <a:cs typeface="Aharoni" pitchFamily="2" charset="-79"/>
            </a:endParaRPr>
          </a:p>
        </p:txBody>
      </p:sp>
      <p:sp>
        <p:nvSpPr>
          <p:cNvPr id="4" name="Left Arrow 3"/>
          <p:cNvSpPr/>
          <p:nvPr/>
        </p:nvSpPr>
        <p:spPr>
          <a:xfrm>
            <a:off x="533400" y="2971800"/>
            <a:ext cx="2362200" cy="22860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6477000" y="2971800"/>
            <a:ext cx="175260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452" name="Picture 4" descr="A-7 Corsair II airplane"/>
          <p:cNvPicPr>
            <a:picLocks noChangeAspect="1" noChangeArrowheads="1"/>
          </p:cNvPicPr>
          <p:nvPr/>
        </p:nvPicPr>
        <p:blipFill>
          <a:blip r:embed="rId3"/>
          <a:srcRect/>
          <a:stretch>
            <a:fillRect/>
          </a:stretch>
        </p:blipFill>
        <p:spPr bwMode="auto">
          <a:xfrm>
            <a:off x="533400" y="3581400"/>
            <a:ext cx="3581400" cy="2362200"/>
          </a:xfrm>
          <a:prstGeom prst="rect">
            <a:avLst/>
          </a:prstGeom>
          <a:noFill/>
        </p:spPr>
      </p:pic>
      <p:pic>
        <p:nvPicPr>
          <p:cNvPr id="232454" name="Picture 6" descr="Building perspective"/>
          <p:cNvPicPr>
            <a:picLocks noChangeAspect="1" noChangeArrowheads="1"/>
          </p:cNvPicPr>
          <p:nvPr/>
        </p:nvPicPr>
        <p:blipFill>
          <a:blip r:embed="rId4"/>
          <a:srcRect/>
          <a:stretch>
            <a:fillRect/>
          </a:stretch>
        </p:blipFill>
        <p:spPr bwMode="auto">
          <a:xfrm>
            <a:off x="6705600" y="3505200"/>
            <a:ext cx="1962150" cy="2362200"/>
          </a:xfrm>
          <a:prstGeom prst="rect">
            <a:avLst/>
          </a:prstGeom>
          <a:noFill/>
        </p:spPr>
      </p:pic>
      <p:sp>
        <p:nvSpPr>
          <p:cNvPr id="10" name="TextBox 9"/>
          <p:cNvSpPr txBox="1"/>
          <p:nvPr/>
        </p:nvSpPr>
        <p:spPr>
          <a:xfrm>
            <a:off x="5638800" y="4191000"/>
            <a:ext cx="762000" cy="1200329"/>
          </a:xfrm>
          <a:prstGeom prst="rect">
            <a:avLst/>
          </a:prstGeom>
          <a:noFill/>
        </p:spPr>
        <p:txBody>
          <a:bodyPr wrap="square" rtlCol="0">
            <a:spAutoFit/>
          </a:bodyPr>
          <a:lstStyle/>
          <a:p>
            <a:pPr algn="ctr"/>
            <a:r>
              <a:rPr lang="en-US" sz="2400" b="1" dirty="0" smtClean="0"/>
              <a:t>44 feet high</a:t>
            </a:r>
            <a:endParaRPr lang="en-US" sz="2400" b="1" dirty="0"/>
          </a:p>
        </p:txBody>
      </p:sp>
      <p:pic>
        <p:nvPicPr>
          <p:cNvPr id="232456" name="Picture 8" descr="Black extinct animal"/>
          <p:cNvPicPr>
            <a:picLocks noChangeAspect="1" noChangeArrowheads="1"/>
          </p:cNvPicPr>
          <p:nvPr/>
        </p:nvPicPr>
        <p:blipFill>
          <a:blip r:embed="rId5" cstate="print"/>
          <a:srcRect/>
          <a:stretch>
            <a:fillRect/>
          </a:stretch>
        </p:blipFill>
        <p:spPr bwMode="auto">
          <a:xfrm>
            <a:off x="4572000" y="3581400"/>
            <a:ext cx="762000" cy="304799"/>
          </a:xfrm>
          <a:prstGeom prst="rect">
            <a:avLst/>
          </a:prstGeom>
          <a:noFill/>
        </p:spPr>
      </p:pic>
      <p:pic>
        <p:nvPicPr>
          <p:cNvPr id="232458" name="Picture 10" descr="Colored giraffe vector clip art"/>
          <p:cNvPicPr>
            <a:picLocks noChangeAspect="1" noChangeArrowheads="1"/>
          </p:cNvPicPr>
          <p:nvPr/>
        </p:nvPicPr>
        <p:blipFill>
          <a:blip r:embed="rId6" cstate="print"/>
          <a:srcRect/>
          <a:stretch>
            <a:fillRect/>
          </a:stretch>
        </p:blipFill>
        <p:spPr bwMode="auto">
          <a:xfrm>
            <a:off x="4800600" y="4038600"/>
            <a:ext cx="228600" cy="457200"/>
          </a:xfrm>
          <a:prstGeom prst="rect">
            <a:avLst/>
          </a:prstGeom>
          <a:noFill/>
        </p:spPr>
      </p:pic>
      <p:sp>
        <p:nvSpPr>
          <p:cNvPr id="13" name="TextBox 12"/>
          <p:cNvSpPr txBox="1"/>
          <p:nvPr/>
        </p:nvSpPr>
        <p:spPr>
          <a:xfrm>
            <a:off x="8382000" y="1676400"/>
            <a:ext cx="762000" cy="1200329"/>
          </a:xfrm>
          <a:prstGeom prst="rect">
            <a:avLst/>
          </a:prstGeom>
          <a:noFill/>
        </p:spPr>
        <p:txBody>
          <a:bodyPr wrap="square" rtlCol="0">
            <a:spAutoFit/>
          </a:bodyPr>
          <a:lstStyle/>
          <a:p>
            <a:pPr algn="ctr"/>
            <a:r>
              <a:rPr lang="en-US" sz="2400" b="1" dirty="0" smtClean="0"/>
              <a:t>44 feet high</a:t>
            </a:r>
            <a:endParaRPr lang="en-US" sz="2400" b="1" dirty="0"/>
          </a:p>
        </p:txBody>
      </p:sp>
      <p:sp>
        <p:nvSpPr>
          <p:cNvPr id="14" name="Up Arrow 13"/>
          <p:cNvSpPr/>
          <p:nvPr/>
        </p:nvSpPr>
        <p:spPr>
          <a:xfrm>
            <a:off x="8686800" y="609600"/>
            <a:ext cx="152400" cy="11430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Down Arrow 14"/>
          <p:cNvSpPr/>
          <p:nvPr/>
        </p:nvSpPr>
        <p:spPr>
          <a:xfrm>
            <a:off x="6477000" y="3810000"/>
            <a:ext cx="228600" cy="1981200"/>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460" name="Picture 12" descr="Vector image of a horse"/>
          <p:cNvPicPr>
            <a:picLocks noChangeAspect="1" noChangeArrowheads="1"/>
          </p:cNvPicPr>
          <p:nvPr/>
        </p:nvPicPr>
        <p:blipFill>
          <a:blip r:embed="rId7" cstate="print"/>
          <a:srcRect/>
          <a:stretch>
            <a:fillRect/>
          </a:stretch>
        </p:blipFill>
        <p:spPr bwMode="auto">
          <a:xfrm>
            <a:off x="4648200" y="4724400"/>
            <a:ext cx="533400" cy="381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6385" name="Object 1"/>
          <p:cNvGraphicFramePr>
            <a:graphicFrameLocks noChangeAspect="1"/>
          </p:cNvGraphicFramePr>
          <p:nvPr/>
        </p:nvGraphicFramePr>
        <p:xfrm>
          <a:off x="0" y="0"/>
          <a:ext cx="9144000" cy="6858000"/>
        </p:xfrm>
        <a:graphic>
          <a:graphicData uri="http://schemas.openxmlformats.org/presentationml/2006/ole">
            <p:oleObj spid="_x0000_s16385" name="Slide" r:id="rId3" imgW="4569620" imgH="3426290" progId="PowerPoint.Slide.12">
              <p:embed/>
            </p:oleObj>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7889" name="Object 1"/>
          <p:cNvGraphicFramePr>
            <a:graphicFrameLocks noChangeAspect="1"/>
          </p:cNvGraphicFramePr>
          <p:nvPr/>
        </p:nvGraphicFramePr>
        <p:xfrm>
          <a:off x="0" y="0"/>
          <a:ext cx="9144000" cy="6858000"/>
        </p:xfrm>
        <a:graphic>
          <a:graphicData uri="http://schemas.openxmlformats.org/presentationml/2006/ole">
            <p:oleObj spid="_x0000_s37889" name="Slide" r:id="rId3" imgW="4569620" imgH="3426290" progId="PowerPoint.Slide.12">
              <p:embed/>
            </p:oleObj>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8913" name="Object 1"/>
          <p:cNvGraphicFramePr>
            <a:graphicFrameLocks noChangeAspect="1"/>
          </p:cNvGraphicFramePr>
          <p:nvPr/>
        </p:nvGraphicFramePr>
        <p:xfrm>
          <a:off x="0" y="0"/>
          <a:ext cx="9144000" cy="6858000"/>
        </p:xfrm>
        <a:graphic>
          <a:graphicData uri="http://schemas.openxmlformats.org/presentationml/2006/ole">
            <p:oleObj spid="_x0000_s38913" name="Slide" r:id="rId3" imgW="4569620" imgH="3426290" progId="PowerPoint.Slide.12">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9937" name="Object 1"/>
          <p:cNvGraphicFramePr>
            <a:graphicFrameLocks noChangeAspect="1"/>
          </p:cNvGraphicFramePr>
          <p:nvPr/>
        </p:nvGraphicFramePr>
        <p:xfrm>
          <a:off x="0" y="0"/>
          <a:ext cx="9144000" cy="6858000"/>
        </p:xfrm>
        <a:graphic>
          <a:graphicData uri="http://schemas.openxmlformats.org/presentationml/2006/ole">
            <p:oleObj spid="_x0000_s39937" name="Slide" r:id="rId3" imgW="4569620" imgH="3426290" progId="PowerPoint.Slide.12">
              <p:embed/>
            </p:oleObj>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0961" name="Object 1"/>
          <p:cNvGraphicFramePr>
            <a:graphicFrameLocks noChangeAspect="1"/>
          </p:cNvGraphicFramePr>
          <p:nvPr/>
        </p:nvGraphicFramePr>
        <p:xfrm>
          <a:off x="0" y="0"/>
          <a:ext cx="9144000" cy="6858000"/>
        </p:xfrm>
        <a:graphic>
          <a:graphicData uri="http://schemas.openxmlformats.org/presentationml/2006/ole">
            <p:oleObj spid="_x0000_s40961" name="Slide" r:id="rId3" imgW="4569620" imgH="3426290" progId="PowerPoint.Slide.12">
              <p:embed/>
            </p:oleObj>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1985" name="Object 1"/>
          <p:cNvGraphicFramePr>
            <a:graphicFrameLocks noChangeAspect="1"/>
          </p:cNvGraphicFramePr>
          <p:nvPr/>
        </p:nvGraphicFramePr>
        <p:xfrm>
          <a:off x="0" y="0"/>
          <a:ext cx="9144000" cy="6858000"/>
        </p:xfrm>
        <a:graphic>
          <a:graphicData uri="http://schemas.openxmlformats.org/presentationml/2006/ole">
            <p:oleObj spid="_x0000_s41985" name="Slide" r:id="rId3" imgW="4569620" imgH="3426290" progId="PowerPoint.Slide.12">
              <p:embed/>
            </p:oleObj>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descr="Rugby ball vector illustration"/>
          <p:cNvPicPr>
            <a:picLocks noChangeAspect="1" noChangeArrowheads="1"/>
          </p:cNvPicPr>
          <p:nvPr/>
        </p:nvPicPr>
        <p:blipFill>
          <a:blip r:embed="rId2"/>
          <a:srcRect/>
          <a:stretch>
            <a:fillRect/>
          </a:stretch>
        </p:blipFill>
        <p:spPr bwMode="auto">
          <a:xfrm rot="5400000">
            <a:off x="-419100" y="1485900"/>
            <a:ext cx="4114800" cy="2819400"/>
          </a:xfrm>
          <a:prstGeom prst="rect">
            <a:avLst/>
          </a:prstGeom>
          <a:noFill/>
        </p:spPr>
      </p:pic>
      <p:pic>
        <p:nvPicPr>
          <p:cNvPr id="4" name="Picture 2" descr="Comic dinosaur"/>
          <p:cNvPicPr>
            <a:picLocks noChangeAspect="1" noChangeArrowheads="1"/>
          </p:cNvPicPr>
          <p:nvPr/>
        </p:nvPicPr>
        <p:blipFill>
          <a:blip r:embed="rId3"/>
          <a:srcRect/>
          <a:stretch>
            <a:fillRect/>
          </a:stretch>
        </p:blipFill>
        <p:spPr bwMode="auto">
          <a:xfrm>
            <a:off x="457200" y="914400"/>
            <a:ext cx="2209800" cy="3505200"/>
          </a:xfrm>
          <a:prstGeom prst="rect">
            <a:avLst/>
          </a:prstGeom>
          <a:noFill/>
        </p:spPr>
      </p:pic>
      <p:sp>
        <p:nvSpPr>
          <p:cNvPr id="5" name="TextBox 4"/>
          <p:cNvSpPr txBox="1"/>
          <p:nvPr/>
        </p:nvSpPr>
        <p:spPr>
          <a:xfrm>
            <a:off x="3962400" y="117693"/>
            <a:ext cx="4572000" cy="6740307"/>
          </a:xfrm>
          <a:prstGeom prst="rect">
            <a:avLst/>
          </a:prstGeom>
          <a:noFill/>
        </p:spPr>
        <p:txBody>
          <a:bodyPr wrap="square" rtlCol="0">
            <a:spAutoFit/>
          </a:bodyPr>
          <a:lstStyle/>
          <a:p>
            <a:pPr algn="ctr"/>
            <a:r>
              <a:rPr lang="en-US" sz="5400" dirty="0" smtClean="0">
                <a:latin typeface="Aharoni" pitchFamily="2" charset="-79"/>
                <a:cs typeface="Aharoni" pitchFamily="2" charset="-79"/>
              </a:rPr>
              <a:t>Did you know that baby dinosaur eggs weren’t bigger than the size of a football?</a:t>
            </a:r>
            <a:endParaRPr lang="en-US" sz="5400" dirty="0">
              <a:latin typeface="Aharoni" pitchFamily="2" charset="-79"/>
              <a:cs typeface="Aharoni" pitchFamily="2" charset="-79"/>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6081" name="Object 1"/>
          <p:cNvGraphicFramePr>
            <a:graphicFrameLocks noChangeAspect="1"/>
          </p:cNvGraphicFramePr>
          <p:nvPr/>
        </p:nvGraphicFramePr>
        <p:xfrm>
          <a:off x="0" y="0"/>
          <a:ext cx="9144000" cy="6858000"/>
        </p:xfrm>
        <a:graphic>
          <a:graphicData uri="http://schemas.openxmlformats.org/presentationml/2006/ole">
            <p:oleObj spid="_x0000_s46081" name="Slide" r:id="rId3" imgW="4569620" imgH="3426290" progId="PowerPoint.Slide.12">
              <p:embed/>
            </p:oleObj>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8129" name="Object 1"/>
          <p:cNvGraphicFramePr>
            <a:graphicFrameLocks noChangeAspect="1"/>
          </p:cNvGraphicFramePr>
          <p:nvPr/>
        </p:nvGraphicFramePr>
        <p:xfrm>
          <a:off x="0" y="0"/>
          <a:ext cx="9144000" cy="6858000"/>
        </p:xfrm>
        <a:graphic>
          <a:graphicData uri="http://schemas.openxmlformats.org/presentationml/2006/ole">
            <p:oleObj spid="_x0000_s48129" name="Slide" r:id="rId3" imgW="4569620" imgH="3426290" progId="PowerPoint.Slide.12">
              <p:embed/>
            </p:oleObj>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0"/>
            <a:ext cx="2590800" cy="3416320"/>
          </a:xfrm>
          <a:prstGeom prst="rect">
            <a:avLst/>
          </a:prstGeom>
          <a:noFill/>
        </p:spPr>
        <p:txBody>
          <a:bodyPr wrap="square" rtlCol="0">
            <a:spAutoFit/>
          </a:bodyPr>
          <a:lstStyle/>
          <a:p>
            <a:pPr algn="ctr"/>
            <a:r>
              <a:rPr lang="en-US" sz="5400" dirty="0" smtClean="0">
                <a:latin typeface="Aharoni" pitchFamily="2" charset="-79"/>
                <a:cs typeface="Aharoni" pitchFamily="2" charset="-79"/>
              </a:rPr>
              <a:t>You can be like God</a:t>
            </a:r>
            <a:endParaRPr lang="en-US" sz="5400" dirty="0">
              <a:latin typeface="Aharoni" pitchFamily="2" charset="-79"/>
              <a:cs typeface="Aharoni" pitchFamily="2" charset="-79"/>
            </a:endParaRPr>
          </a:p>
        </p:txBody>
      </p:sp>
      <p:pic>
        <p:nvPicPr>
          <p:cNvPr id="183298" name="Picture 2" descr="Eve"/>
          <p:cNvPicPr>
            <a:picLocks noChangeAspect="1" noChangeArrowheads="1"/>
          </p:cNvPicPr>
          <p:nvPr/>
        </p:nvPicPr>
        <p:blipFill>
          <a:blip r:embed="rId2"/>
          <a:srcRect/>
          <a:stretch>
            <a:fillRect/>
          </a:stretch>
        </p:blipFill>
        <p:spPr bwMode="auto">
          <a:xfrm>
            <a:off x="3733800" y="1447800"/>
            <a:ext cx="4762500" cy="47625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6800" y="685800"/>
            <a:ext cx="3886200" cy="5181600"/>
          </a:xfrm>
          <a:prstGeom prst="rect">
            <a:avLst/>
          </a:prstGeom>
          <a:noFill/>
        </p:spPr>
        <p:txBody>
          <a:bodyPr wrap="none" lIns="91440" tIns="45720" rIns="91440" bIns="45720">
            <a:prstTxWarp prst="textChevron">
              <a:avLst>
                <a:gd name="adj" fmla="val 16308"/>
              </a:avLst>
            </a:prstTxWarp>
            <a:spAutoFit/>
          </a:bodyPr>
          <a:lstStyle/>
          <a:p>
            <a:pPr algn="ctr"/>
            <a:r>
              <a:rPr lang="en-US" sz="5400" b="1" dirty="0" smtClean="0">
                <a:ln w="1905"/>
                <a:solidFill>
                  <a:srgbClr val="002060"/>
                </a:solidFill>
                <a:effectLst>
                  <a:innerShdw blurRad="69850" dist="43180" dir="5400000">
                    <a:srgbClr val="000000">
                      <a:alpha val="65000"/>
                    </a:srgbClr>
                  </a:innerShdw>
                </a:effectLst>
              </a:rPr>
              <a:t>Whether </a:t>
            </a:r>
          </a:p>
          <a:p>
            <a:pPr algn="ctr"/>
            <a:r>
              <a:rPr lang="en-US" sz="5400" b="1" dirty="0" smtClean="0">
                <a:ln w="1905"/>
                <a:solidFill>
                  <a:srgbClr val="002060"/>
                </a:solidFill>
                <a:effectLst>
                  <a:innerShdw blurRad="69850" dist="43180" dir="5400000">
                    <a:srgbClr val="000000">
                      <a:alpha val="65000"/>
                    </a:srgbClr>
                  </a:innerShdw>
                </a:effectLst>
              </a:rPr>
              <a:t>you’re a creationist</a:t>
            </a:r>
          </a:p>
          <a:p>
            <a:pPr algn="ctr"/>
            <a:r>
              <a:rPr lang="en-US" sz="5400" b="1" dirty="0" smtClean="0">
                <a:ln w="1905"/>
                <a:solidFill>
                  <a:srgbClr val="002060"/>
                </a:solidFill>
                <a:effectLst>
                  <a:innerShdw blurRad="69850" dist="43180" dir="5400000">
                    <a:srgbClr val="000000">
                      <a:alpha val="65000"/>
                    </a:srgbClr>
                  </a:innerShdw>
                </a:effectLst>
              </a:rPr>
              <a:t>or</a:t>
            </a:r>
          </a:p>
          <a:p>
            <a:pPr algn="ctr"/>
            <a:r>
              <a:rPr lang="en-US" sz="5400" b="1" cap="none" spc="0" dirty="0" smtClean="0">
                <a:ln w="1905"/>
                <a:solidFill>
                  <a:srgbClr val="002060"/>
                </a:solidFill>
                <a:effectLst>
                  <a:innerShdw blurRad="69850" dist="43180" dir="5400000">
                    <a:srgbClr val="000000">
                      <a:alpha val="65000"/>
                    </a:srgbClr>
                  </a:innerShdw>
                </a:effectLst>
              </a:rPr>
              <a:t> an evolutionist,</a:t>
            </a:r>
          </a:p>
          <a:p>
            <a:pPr algn="ctr"/>
            <a:r>
              <a:rPr lang="en-US" sz="5400" b="1" cap="none" spc="0" dirty="0" smtClean="0">
                <a:ln w="1905"/>
                <a:solidFill>
                  <a:srgbClr val="002060"/>
                </a:solidFill>
                <a:effectLst>
                  <a:innerShdw blurRad="69850" dist="43180" dir="5400000">
                    <a:srgbClr val="000000">
                      <a:alpha val="65000"/>
                    </a:srgbClr>
                  </a:innerShdw>
                </a:effectLst>
              </a:rPr>
              <a:t>we all look at</a:t>
            </a:r>
          </a:p>
          <a:p>
            <a:pPr algn="ctr"/>
            <a:r>
              <a:rPr lang="en-US" sz="5400" b="1" cap="none" spc="0" dirty="0" smtClean="0">
                <a:ln w="1905"/>
                <a:solidFill>
                  <a:srgbClr val="002060"/>
                </a:solidFill>
                <a:effectLst>
                  <a:innerShdw blurRad="69850" dist="43180" dir="5400000">
                    <a:srgbClr val="000000">
                      <a:alpha val="65000"/>
                    </a:srgbClr>
                  </a:innerShdw>
                </a:effectLst>
              </a:rPr>
              <a:t>the </a:t>
            </a:r>
          </a:p>
          <a:p>
            <a:pPr algn="ctr"/>
            <a:r>
              <a:rPr lang="en-US" sz="5400" b="1" cap="none" spc="0" dirty="0" smtClean="0">
                <a:ln w="1905"/>
                <a:solidFill>
                  <a:srgbClr val="002060"/>
                </a:solidFill>
                <a:effectLst>
                  <a:innerShdw blurRad="69850" dist="43180" dir="5400000">
                    <a:srgbClr val="000000">
                      <a:alpha val="65000"/>
                    </a:srgbClr>
                  </a:innerShdw>
                </a:effectLst>
              </a:rPr>
              <a:t>same data</a:t>
            </a:r>
            <a:endParaRPr lang="en-US" sz="5400" b="1" cap="none" spc="0" dirty="0">
              <a:ln w="1905"/>
              <a:solidFill>
                <a:srgbClr val="002060"/>
              </a:solidFill>
              <a:effectLst>
                <a:innerShdw blurRad="69850" dist="43180" dir="5400000">
                  <a:srgbClr val="000000">
                    <a:alpha val="65000"/>
                  </a:srgbClr>
                </a:innerShdw>
              </a:effectLst>
            </a:endParaRPr>
          </a:p>
        </p:txBody>
      </p:sp>
      <p:pic>
        <p:nvPicPr>
          <p:cNvPr id="102402" name="Picture 2" descr="Woman presenting data vector illustration"/>
          <p:cNvPicPr>
            <a:picLocks noChangeAspect="1" noChangeArrowheads="1"/>
          </p:cNvPicPr>
          <p:nvPr/>
        </p:nvPicPr>
        <p:blipFill>
          <a:blip r:embed="rId2"/>
          <a:srcRect/>
          <a:stretch>
            <a:fillRect/>
          </a:stretch>
        </p:blipFill>
        <p:spPr bwMode="auto">
          <a:xfrm>
            <a:off x="0" y="914400"/>
            <a:ext cx="4762500" cy="4191001"/>
          </a:xfrm>
          <a:prstGeom prst="rect">
            <a:avLst/>
          </a:prstGeom>
          <a:noFill/>
        </p:spPr>
      </p:pic>
    </p:spTree>
  </p:cSld>
  <p:clrMapOvr>
    <a:masterClrMapping/>
  </p:clrMapOvr>
  <p:transition spd="slow">
    <p:newsfla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Speaking man vector image"/>
          <p:cNvPicPr>
            <a:picLocks noChangeAspect="1" noChangeArrowheads="1"/>
          </p:cNvPicPr>
          <p:nvPr/>
        </p:nvPicPr>
        <p:blipFill>
          <a:blip r:embed="rId2"/>
          <a:srcRect/>
          <a:stretch>
            <a:fillRect/>
          </a:stretch>
        </p:blipFill>
        <p:spPr bwMode="auto">
          <a:xfrm>
            <a:off x="381000" y="1371600"/>
            <a:ext cx="4219575" cy="4762500"/>
          </a:xfrm>
          <a:prstGeom prst="rect">
            <a:avLst/>
          </a:prstGeom>
          <a:noFill/>
        </p:spPr>
      </p:pic>
      <p:sp>
        <p:nvSpPr>
          <p:cNvPr id="3" name="TextBox 2"/>
          <p:cNvSpPr txBox="1"/>
          <p:nvPr/>
        </p:nvSpPr>
        <p:spPr>
          <a:xfrm>
            <a:off x="4953000" y="1371600"/>
            <a:ext cx="3962400" cy="4708981"/>
          </a:xfrm>
          <a:prstGeom prst="rect">
            <a:avLst/>
          </a:prstGeom>
          <a:noFill/>
        </p:spPr>
        <p:txBody>
          <a:bodyPr wrap="square" rtlCol="0">
            <a:spAutoFit/>
          </a:bodyPr>
          <a:lstStyle/>
          <a:p>
            <a:pPr algn="ctr"/>
            <a:r>
              <a:rPr lang="en-US" sz="6000" dirty="0" smtClean="0">
                <a:latin typeface="Aharoni" pitchFamily="2" charset="-79"/>
                <a:cs typeface="Aharoni" pitchFamily="2" charset="-79"/>
              </a:rPr>
              <a:t>Should</a:t>
            </a:r>
          </a:p>
          <a:p>
            <a:pPr algn="ctr"/>
            <a:r>
              <a:rPr lang="en-US" sz="6000" dirty="0" smtClean="0">
                <a:latin typeface="Aharoni" pitchFamily="2" charset="-79"/>
                <a:cs typeface="Aharoni" pitchFamily="2" charset="-79"/>
              </a:rPr>
              <a:t>Christians be involved in politics?</a:t>
            </a:r>
            <a:endParaRPr lang="en-US" sz="6000" dirty="0">
              <a:latin typeface="Aharoni" pitchFamily="2" charset="-79"/>
              <a:cs typeface="Aharoni" pitchFamily="2" charset="-79"/>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9457" name="Object 1"/>
          <p:cNvGraphicFramePr>
            <a:graphicFrameLocks noChangeAspect="1"/>
          </p:cNvGraphicFramePr>
          <p:nvPr/>
        </p:nvGraphicFramePr>
        <p:xfrm>
          <a:off x="0" y="0"/>
          <a:ext cx="9144000" cy="6858000"/>
        </p:xfrm>
        <a:graphic>
          <a:graphicData uri="http://schemas.openxmlformats.org/presentationml/2006/ole">
            <p:oleObj spid="_x0000_s19457" name="Slide" r:id="rId3" imgW="4569620" imgH="3426290" progId="PowerPoint.Slide.12">
              <p:embed/>
            </p:oleObj>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8433" name="Object 1"/>
          <p:cNvGraphicFramePr>
            <a:graphicFrameLocks noChangeAspect="1"/>
          </p:cNvGraphicFramePr>
          <p:nvPr/>
        </p:nvGraphicFramePr>
        <p:xfrm>
          <a:off x="0" y="0"/>
          <a:ext cx="9144000" cy="6858000"/>
        </p:xfrm>
        <a:graphic>
          <a:graphicData uri="http://schemas.openxmlformats.org/presentationml/2006/ole">
            <p:oleObj spid="_x0000_s18433" name="Slide" r:id="rId3" imgW="4569620" imgH="3426290" progId="PowerPoint.Slide.12">
              <p:embed/>
            </p:oleObj>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3553" name="Object 1"/>
          <p:cNvGraphicFramePr>
            <a:graphicFrameLocks noChangeAspect="1"/>
          </p:cNvGraphicFramePr>
          <p:nvPr/>
        </p:nvGraphicFramePr>
        <p:xfrm>
          <a:off x="0" y="0"/>
          <a:ext cx="9144000" cy="6858000"/>
        </p:xfrm>
        <a:graphic>
          <a:graphicData uri="http://schemas.openxmlformats.org/presentationml/2006/ole">
            <p:oleObj spid="_x0000_s23553" name="Slide" r:id="rId3" imgW="4569620" imgH="3426290" progId="PowerPoint.Slide.12">
              <p:embed/>
            </p:oleObj>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410" name="Object 2"/>
          <p:cNvGraphicFramePr>
            <a:graphicFrameLocks noChangeAspect="1"/>
          </p:cNvGraphicFramePr>
          <p:nvPr/>
        </p:nvGraphicFramePr>
        <p:xfrm>
          <a:off x="990600" y="533400"/>
          <a:ext cx="7391400" cy="5715000"/>
        </p:xfrm>
        <a:graphic>
          <a:graphicData uri="http://schemas.openxmlformats.org/presentationml/2006/ole">
            <p:oleObj spid="_x0000_s145410" name="Acrobat Document" r:id="rId3" imgW="4914735" imgH="4695680" progId="AcroExch.Document.DC">
              <p:embed/>
            </p:oleObj>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1505" name="Object 1"/>
          <p:cNvGraphicFramePr>
            <a:graphicFrameLocks noChangeAspect="1"/>
          </p:cNvGraphicFramePr>
          <p:nvPr/>
        </p:nvGraphicFramePr>
        <p:xfrm>
          <a:off x="0" y="0"/>
          <a:ext cx="9144000" cy="6858000"/>
        </p:xfrm>
        <a:graphic>
          <a:graphicData uri="http://schemas.openxmlformats.org/presentationml/2006/ole">
            <p:oleObj spid="_x0000_s21505" name="Slide" r:id="rId3" imgW="4569620" imgH="3426290" progId="PowerPoint.Slide.12">
              <p:embed/>
            </p:oleObj>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7649" name="Object 1"/>
          <p:cNvGraphicFramePr>
            <a:graphicFrameLocks noChangeAspect="1"/>
          </p:cNvGraphicFramePr>
          <p:nvPr/>
        </p:nvGraphicFramePr>
        <p:xfrm>
          <a:off x="0" y="0"/>
          <a:ext cx="9144000" cy="6858000"/>
        </p:xfrm>
        <a:graphic>
          <a:graphicData uri="http://schemas.openxmlformats.org/presentationml/2006/ole">
            <p:oleObj spid="_x0000_s27649" name="Slide" r:id="rId3" imgW="4569620" imgH="3426290" progId="PowerPoint.Slide.12">
              <p:embed/>
            </p:oleObj>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1871</TotalTime>
  <Words>246</Words>
  <Application>Microsoft Office PowerPoint</Application>
  <PresentationFormat>On-screen Show (4:3)</PresentationFormat>
  <Paragraphs>25</Paragraphs>
  <Slides>30</Slides>
  <Notes>0</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30</vt:i4>
      </vt:variant>
    </vt:vector>
  </HeadingPairs>
  <TitlesOfParts>
    <vt:vector size="34" baseType="lpstr">
      <vt:lpstr>Office Theme</vt:lpstr>
      <vt:lpstr>Slide</vt:lpstr>
      <vt:lpstr>Acrobat Document</vt:lpstr>
      <vt:lpstr>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RoseAnn</dc:creator>
  <cp:lastModifiedBy>RoseAnn</cp:lastModifiedBy>
  <cp:revision>95</cp:revision>
  <dcterms:created xsi:type="dcterms:W3CDTF">2017-06-02T14:07:24Z</dcterms:created>
  <dcterms:modified xsi:type="dcterms:W3CDTF">2018-02-13T21:52:45Z</dcterms:modified>
</cp:coreProperties>
</file>