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16.xml" Type="http://schemas.openxmlformats.org/officeDocument/2006/relationships/slide" Id="rId21"/><Relationship Target="presProps.xml" Type="http://schemas.openxmlformats.org/officeDocument/2006/relationships/presProps" Id="rId2"/><Relationship Target="slides/slide7.xml" Type="http://schemas.openxmlformats.org/officeDocument/2006/relationships/slide" Id="rId12"/><Relationship Target="slides/slide8.xml" Type="http://schemas.openxmlformats.org/officeDocument/2006/relationships/slide" Id="rId13"/><Relationship Target="theme/theme1.xml" Type="http://schemas.openxmlformats.org/officeDocument/2006/relationships/theme" Id="rId1"/><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0" name="Shape 90"/>
        <p:cNvGrpSpPr/>
        <p:nvPr/>
      </p:nvGrpSpPr>
      <p:grpSpPr>
        <a:xfrm>
          <a:off y="0" x="0"/>
          <a:ext cy="0" cx="0"/>
          <a:chOff y="0" x="0"/>
          <a:chExt cy="0" cx="0"/>
        </a:xfrm>
      </p:grpSpPr>
      <p:sp>
        <p:nvSpPr>
          <p:cNvPr id="91" name="Shape 9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2" name="Shape 9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3" name="Shape 153"/>
        <p:cNvGrpSpPr/>
        <p:nvPr/>
      </p:nvGrpSpPr>
      <p:grpSpPr>
        <a:xfrm>
          <a:off y="0" x="0"/>
          <a:ext cy="0" cx="0"/>
          <a:chOff y="0" x="0"/>
          <a:chExt cy="0" cx="0"/>
        </a:xfrm>
      </p:grpSpPr>
      <p:sp>
        <p:nvSpPr>
          <p:cNvPr id="154" name="Shape 15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5" name="Shape 15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When separated out by groups (control vs simulation), again there is a statistically significant increase in comfort scores between pre and post rotation for both groups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4" name="Shape 164"/>
        <p:cNvGrpSpPr/>
        <p:nvPr/>
      </p:nvGrpSpPr>
      <p:grpSpPr>
        <a:xfrm>
          <a:off y="0" x="0"/>
          <a:ext cy="0" cx="0"/>
          <a:chOff y="0" x="0"/>
          <a:chExt cy="0" cx="0"/>
        </a:xfrm>
      </p:grpSpPr>
      <p:sp>
        <p:nvSpPr>
          <p:cNvPr id="165" name="Shape 16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66" name="Shape 166"/>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While there may be a statistically significant increase in comfort scores between pre and post rotation for both groups, when the differences in pre/post scores were compared between the two groups, simulation did not show a statistically significant difference over traditional education experience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5" name="Shape 175"/>
        <p:cNvGrpSpPr/>
        <p:nvPr/>
      </p:nvGrpSpPr>
      <p:grpSpPr>
        <a:xfrm>
          <a:off y="0" x="0"/>
          <a:ext cy="0" cx="0"/>
          <a:chOff y="0" x="0"/>
          <a:chExt cy="0" cx="0"/>
        </a:xfrm>
      </p:grpSpPr>
      <p:sp>
        <p:nvSpPr>
          <p:cNvPr id="176" name="Shape 17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7" name="Shape 17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Confidence scores showed a similar trend - again significant increase between pre and post for both groups but simulation did not show significant difference over traditional curriculum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7" name="Shape 187"/>
        <p:cNvGrpSpPr/>
        <p:nvPr/>
      </p:nvGrpSpPr>
      <p:grpSpPr>
        <a:xfrm>
          <a:off y="0" x="0"/>
          <a:ext cy="0" cx="0"/>
          <a:chOff y="0" x="0"/>
          <a:chExt cy="0" cx="0"/>
        </a:xfrm>
      </p:grpSpPr>
      <p:sp>
        <p:nvSpPr>
          <p:cNvPr id="188" name="Shape 18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89" name="Shape 18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Anxiety levels again demonstrate a similar trend. Simulation did not show a significant decrease over traditional education.</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9" name="Shape 199"/>
        <p:cNvGrpSpPr/>
        <p:nvPr/>
      </p:nvGrpSpPr>
      <p:grpSpPr>
        <a:xfrm>
          <a:off y="0" x="0"/>
          <a:ext cy="0" cx="0"/>
          <a:chOff y="0" x="0"/>
          <a:chExt cy="0" cx="0"/>
        </a:xfrm>
      </p:grpSpPr>
      <p:sp>
        <p:nvSpPr>
          <p:cNvPr id="200" name="Shape 20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01" name="Shape 201"/>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1" name="Shape 211"/>
        <p:cNvGrpSpPr/>
        <p:nvPr/>
      </p:nvGrpSpPr>
      <p:grpSpPr>
        <a:xfrm>
          <a:off y="0" x="0"/>
          <a:ext cy="0" cx="0"/>
          <a:chOff y="0" x="0"/>
          <a:chExt cy="0" cx="0"/>
        </a:xfrm>
      </p:grpSpPr>
      <p:sp>
        <p:nvSpPr>
          <p:cNvPr id="212" name="Shape 21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13" name="Shape 213"/>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7" name="Shape 217"/>
        <p:cNvGrpSpPr/>
        <p:nvPr/>
      </p:nvGrpSpPr>
      <p:grpSpPr>
        <a:xfrm>
          <a:off y="0" x="0"/>
          <a:ext cy="0" cx="0"/>
          <a:chOff y="0" x="0"/>
          <a:chExt cy="0" cx="0"/>
        </a:xfrm>
      </p:grpSpPr>
      <p:sp>
        <p:nvSpPr>
          <p:cNvPr id="218" name="Shape 21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19" name="Shape 21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Based on baseline scores, they students felt well-prepared for performing female pelvic exams from education prior to beginning their clerkship. Our numbers show that the students felt like their education during the clerkship was beneficial and we did not show that simulation superior to the traditional education experience</a:t>
            </a:r>
          </a:p>
          <a:p>
            <a:pPr rtl="0"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6" name="Shape 96"/>
        <p:cNvGrpSpPr/>
        <p:nvPr/>
      </p:nvGrpSpPr>
      <p:grpSpPr>
        <a:xfrm>
          <a:off y="0" x="0"/>
          <a:ext cy="0" cx="0"/>
          <a:chOff y="0" x="0"/>
          <a:chExt cy="0" cx="0"/>
        </a:xfrm>
      </p:grpSpPr>
      <p:sp>
        <p:nvSpPr>
          <p:cNvPr id="97" name="Shape 9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8" name="Shape 9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sz="1400" lang="en"/>
              <a:t>Education is female pelvic exam is often limited in medical school and can be highly variable. Some students when starting their OB/GYN clerkship in the third year of medical school may only have experience with only one standardized patient, some do not even have that. </a:t>
            </a:r>
          </a:p>
          <a:p>
            <a:pPr rtl="0" lvl="0">
              <a:spcBef>
                <a:spcPts val="0"/>
              </a:spcBef>
              <a:buNone/>
            </a:pPr>
            <a:r>
              <a:t/>
            </a:r>
            <a:endParaRPr sz="1400"/>
          </a:p>
          <a:p>
            <a:pPr rtl="0" lvl="0">
              <a:spcBef>
                <a:spcPts val="0"/>
              </a:spcBef>
              <a:buNone/>
            </a:pPr>
            <a:r>
              <a:rPr sz="1400" lang="en"/>
              <a:t>Because of this, performing female pelvic exams on real patients can be anxiety provoking and fairly awkward for both the student and patient.</a:t>
            </a:r>
          </a:p>
          <a:p>
            <a:pPr rtl="0" lvl="0">
              <a:spcBef>
                <a:spcPts val="0"/>
              </a:spcBef>
              <a:buNone/>
            </a:pPr>
            <a:r>
              <a:rPr sz="1400" lang="en"/>
              <a:t>Few studies have focused on the experiences and feelings of the students in this situation. Most studies are directed mainly at their technical skills. Several studies have demonstrated that simulation can help students identify gaps in their learning and motivate them to learn more. </a:t>
            </a:r>
          </a:p>
          <a:p>
            <a:pPr rtl="0" lvl="0">
              <a:spcBef>
                <a:spcPts val="0"/>
              </a:spcBef>
              <a:buNone/>
            </a:pPr>
            <a:r>
              <a:t/>
            </a:r>
            <a:endParaRPr sz="1400"/>
          </a:p>
          <a:p>
            <a:pPr rtl="0" lvl="0">
              <a:spcBef>
                <a:spcPts val="0"/>
              </a:spcBef>
              <a:buNone/>
            </a:pPr>
            <a:r>
              <a:rPr sz="1400" lang="en"/>
              <a:t>Simulation has been reportedly beneficial in other specialities and is fairly new in OB/GYN. </a:t>
            </a:r>
          </a:p>
          <a:p>
            <a:pPr rtl="0" lvl="0">
              <a:spcBef>
                <a:spcPts val="0"/>
              </a:spcBef>
              <a:buNone/>
            </a:pPr>
            <a:r>
              <a:t/>
            </a:r>
            <a:endParaRPr/>
          </a:p>
          <a:p>
            <a:pPr rtl="0"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2" name="Shape 102"/>
        <p:cNvGrpSpPr/>
        <p:nvPr/>
      </p:nvGrpSpPr>
      <p:grpSpPr>
        <a:xfrm>
          <a:off y="0" x="0"/>
          <a:ext cy="0" cx="0"/>
          <a:chOff y="0" x="0"/>
          <a:chExt cy="0" cx="0"/>
        </a:xfrm>
      </p:grpSpPr>
      <p:sp>
        <p:nvSpPr>
          <p:cNvPr id="103" name="Shape 10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4" name="Shape 10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t/>
            </a:r>
            <a:endParaRPr sz="1800">
              <a:solidFill>
                <a:schemeClr val="dk2"/>
              </a:solidFill>
            </a:endParaRPr>
          </a:p>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3" name="Shape 113"/>
        <p:cNvGrpSpPr/>
        <p:nvPr/>
      </p:nvGrpSpPr>
      <p:grpSpPr>
        <a:xfrm>
          <a:off y="0" x="0"/>
          <a:ext cy="0" cx="0"/>
          <a:chOff y="0" x="0"/>
          <a:chExt cy="0" cx="0"/>
        </a:xfrm>
      </p:grpSpPr>
      <p:sp>
        <p:nvSpPr>
          <p:cNvPr id="114" name="Shape 11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5" name="Shape 11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This study included 3rd year CWRU Medical Students Rotating during the 4 week outpatient rotation of their OB/GYN Clerkship at MHMC. There were 4 blocks of students throughout the year. Blocks 1 and 3 were assigned as the simulation group and blocks 2 and 4 were assigned to be the control groups.</a:t>
            </a:r>
          </a:p>
          <a:p>
            <a:pPr rtl="0" lvl="0">
              <a:spcBef>
                <a:spcPts val="0"/>
              </a:spcBef>
              <a:buNone/>
            </a:pPr>
            <a:r>
              <a:t/>
            </a:r>
            <a:endParaRPr/>
          </a:p>
          <a:p>
            <a:pPr rtl="0" lvl="0">
              <a:spcBef>
                <a:spcPts val="0"/>
              </a:spcBef>
              <a:buNone/>
            </a:pPr>
            <a:r>
              <a:rPr lang="en"/>
              <a:t>In terms of their various experiences on the rotation. The control group had a 2 hour introduction during orientation to the female pelvic exam including anatomy, instruments, diagnostic tests and general approach to this exam in a clinical setting. Throughout the rest of the 4 week rotation, the students had the opportunity to practice these exam skills in the clinic while rotating with attendings and residents. At the conclusion of the 4 weeks, the students had an end of rotation session to discuss their experiences.</a:t>
            </a:r>
          </a:p>
          <a:p>
            <a:pPr rtl="0" lvl="0">
              <a:spcBef>
                <a:spcPts val="0"/>
              </a:spcBef>
              <a:buNone/>
            </a:pPr>
            <a:r>
              <a:t/>
            </a:r>
            <a:endParaRPr/>
          </a:p>
          <a:p>
            <a:pPr rtl="0" lvl="0">
              <a:spcBef>
                <a:spcPts val="0"/>
              </a:spcBef>
              <a:buNone/>
            </a:pPr>
            <a:r>
              <a:rPr lang="en"/>
              <a:t>The simulation group had a orientation though they were introduced to the female pelvic exam simulator at this time and were able to practice their exam skills on the simulator model. Halfway through the rotation, the simulation group had a session </a:t>
            </a:r>
            <a:r>
              <a:rPr lang="en">
                <a:solidFill>
                  <a:schemeClr val="dk1"/>
                </a:solidFill>
              </a:rPr>
              <a:t>to allow students additional practice with the pelvic models. Students were given an actual patient scenario, would perform the exam on the model, discuss diagnosis tests that they would order, would discuss how they would document their physical exam findings and formulate a differential diagnosis. At the end of the rotation, the simulation group also had a session to discuss their rotation, but they were given another patient scenario and access to the simulator model similar to the mid-rotation session. </a:t>
            </a:r>
          </a:p>
          <a:p>
            <a:pPr lvl="0" indent="0" mar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9" name="Shape 119"/>
        <p:cNvGrpSpPr/>
        <p:nvPr/>
      </p:nvGrpSpPr>
      <p:grpSpPr>
        <a:xfrm>
          <a:off y="0" x="0"/>
          <a:ext cy="0" cx="0"/>
          <a:chOff y="0" x="0"/>
          <a:chExt cy="0" cx="0"/>
        </a:xfrm>
      </p:grpSpPr>
      <p:sp>
        <p:nvSpPr>
          <p:cNvPr id="120" name="Shape 12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21" name="Shape 121"/>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sz="1200" lang="en"/>
              <a:t>Surveys were given to both simulation and control at the beginning and again at the end of the rotation in order to evaluate student feelings/perception toward this exam.</a:t>
            </a:r>
          </a:p>
          <a:p>
            <a:pPr rtl="0" lvl="0">
              <a:spcBef>
                <a:spcPts val="0"/>
              </a:spcBef>
              <a:buNone/>
            </a:pPr>
            <a:r>
              <a:rPr sz="1200" lang="en"/>
              <a:t>The responses were assigned to a Likert scale of 1-5 with 1 = strongly disagree and 5 = strongly agree. </a:t>
            </a:r>
          </a:p>
          <a:p>
            <a:pPr rtl="0" lvl="0">
              <a:spcBef>
                <a:spcPts val="0"/>
              </a:spcBef>
              <a:buNone/>
            </a:pPr>
            <a:r>
              <a:rPr sz="1200" lang="en"/>
              <a:t>Baseline feelings toward prior experiences with standardized patients during their 2nd year of medical school were assessed. The remainder of the questions addressed student anxiety, comfort and confidence levels in performing this exam, comfort in documenting findings and knowledge of anatomy. For example, survey questions were phrased such as I feel comfortable performing a female pelvic exam or I feel anxious about performing a female pelvic exam. </a:t>
            </a:r>
          </a:p>
          <a:p>
            <a:pPr rtl="0" lvl="0">
              <a:spcBef>
                <a:spcPts val="0"/>
              </a:spcBef>
              <a:buNone/>
            </a:pPr>
            <a:r>
              <a:t/>
            </a:r>
            <a:endParaRPr sz="1200">
              <a:solidFill>
                <a:schemeClr val="dk2"/>
              </a:solidFill>
            </a:endParaRPr>
          </a:p>
          <a:p>
            <a:pPr rtl="0" lvl="0">
              <a:spcBef>
                <a:spcPts val="0"/>
              </a:spcBef>
              <a:buNone/>
            </a:pPr>
            <a:r>
              <a:t/>
            </a:r>
            <a:endParaRPr sz="1200">
              <a:solidFill>
                <a:schemeClr val="dk2"/>
              </a:solidFill>
            </a:endParaRPr>
          </a:p>
          <a:p>
            <a:pPr rtl="0" lvl="0">
              <a:spcBef>
                <a:spcPts val="0"/>
              </a:spcBef>
              <a:buNone/>
            </a:pPr>
            <a:r>
              <a:t/>
            </a:r>
            <a:endParaRPr sz="1200">
              <a:solidFill>
                <a:schemeClr val="dk2"/>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5" name="Shape 125"/>
        <p:cNvGrpSpPr/>
        <p:nvPr/>
      </p:nvGrpSpPr>
      <p:grpSpPr>
        <a:xfrm>
          <a:off y="0" x="0"/>
          <a:ext cy="0" cx="0"/>
          <a:chOff y="0" x="0"/>
          <a:chExt cy="0" cx="0"/>
        </a:xfrm>
      </p:grpSpPr>
      <p:sp>
        <p:nvSpPr>
          <p:cNvPr id="126" name="Shape 12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27" name="Shape 12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Unpaired t-test comparing answers between groups at baseline </a:t>
            </a:r>
          </a:p>
          <a:p>
            <a:pPr rtl="0" lvl="0">
              <a:spcBef>
                <a:spcPts val="0"/>
              </a:spcBef>
              <a:buNone/>
            </a:pPr>
            <a:r>
              <a:rPr lang="en"/>
              <a:t>Paired t-test evaluating change in scores between pre and post</a:t>
            </a:r>
          </a:p>
          <a:p>
            <a:pPr rtl="0" lvl="0">
              <a:spcBef>
                <a:spcPts val="0"/>
              </a:spcBef>
              <a:buNone/>
            </a:pPr>
            <a:r>
              <a:rPr lang="en"/>
              <a:t>Leave out chi squared - did not show any difference </a:t>
            </a:r>
          </a:p>
          <a:p>
            <a:pPr rtl="0"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1" name="Shape 131"/>
        <p:cNvGrpSpPr/>
        <p:nvPr/>
      </p:nvGrpSpPr>
      <p:grpSpPr>
        <a:xfrm>
          <a:off y="0" x="0"/>
          <a:ext cy="0" cx="0"/>
          <a:chOff y="0" x="0"/>
          <a:chExt cy="0" cx="0"/>
        </a:xfrm>
      </p:grpSpPr>
      <p:sp>
        <p:nvSpPr>
          <p:cNvPr id="132" name="Shape 13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3" name="Shape 133"/>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Data we present today is based on 2 simulation and 1 control due to timing of the year. We are currently collecting data on the 2nd control group. 60 students will be included in final analysis and the data on 45 students is presented today.</a:t>
            </a:r>
          </a:p>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8" name="Shape 138"/>
        <p:cNvGrpSpPr/>
        <p:nvPr/>
      </p:nvGrpSpPr>
      <p:grpSpPr>
        <a:xfrm>
          <a:off y="0" x="0"/>
          <a:ext cy="0" cx="0"/>
          <a:chOff y="0" x="0"/>
          <a:chExt cy="0" cx="0"/>
        </a:xfrm>
      </p:grpSpPr>
      <p:sp>
        <p:nvSpPr>
          <p:cNvPr id="139" name="Shape 13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0" name="Shape 14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lang="en"/>
              <a:t>One of the questions on the survey served as a baseline question, where we assessed if the students felt as though their experience with standardized patients during their 2nd year of medical school was beneficial to their learning female pelvic examinations. As you can see scores for both groups were similar and the difference between the simulation and control groups was not significant at the start of the rotation. Overall, both groups of students felt as though their experiences with standardized patients were beneficial.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5" name="Shape 145"/>
        <p:cNvGrpSpPr/>
        <p:nvPr/>
      </p:nvGrpSpPr>
      <p:grpSpPr>
        <a:xfrm>
          <a:off y="0" x="0"/>
          <a:ext cy="0" cx="0"/>
          <a:chOff y="0" x="0"/>
          <a:chExt cy="0" cx="0"/>
        </a:xfrm>
      </p:grpSpPr>
      <p:sp>
        <p:nvSpPr>
          <p:cNvPr id="146" name="Shape 14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7" name="Shape 14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lang="en"/>
              <a:t>The chart demonstrates the pre and post rotation comfort levels with the female pelvic exam for all students in both simulation and control groups. There is a statistically significant increase between pre and post rotation for all students surveyed.</a:t>
            </a: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58" name="Shape 58"/>
        <p:cNvGrpSpPr/>
        <p:nvPr/>
      </p:nvGrpSpPr>
      <p:grpSpPr>
        <a:xfrm>
          <a:off y="0" x="0"/>
          <a:ext cy="0" cx="0"/>
          <a:chOff y="0" x="0"/>
          <a:chExt cy="0" cx="0"/>
        </a:xfrm>
      </p:grpSpPr>
      <p:grpSp>
        <p:nvGrpSpPr>
          <p:cNvPr id="59" name="Shape 59"/>
          <p:cNvGrpSpPr/>
          <p:nvPr/>
        </p:nvGrpSpPr>
        <p:grpSpPr>
          <a:xfrm>
            <a:off y="1000670" x="-11"/>
            <a:ext cy="3087224" cx="7314320"/>
            <a:chOff y="1378676" x="-11"/>
            <a:chExt cy="4116299" cx="7314320"/>
          </a:xfrm>
        </p:grpSpPr>
        <p:sp>
          <p:nvSpPr>
            <p:cNvPr id="60" name="Shape 60"/>
            <p:cNvSpPr/>
            <p:nvPr/>
          </p:nvSpPr>
          <p:spPr>
            <a:xfrm flipH="1">
              <a:off y="1378676" x="-11"/>
              <a:ext cy="4116299" cx="187800"/>
            </a:xfrm>
            <a:prstGeom prst="rect">
              <a:avLst/>
            </a:prstGeom>
            <a:solidFill>
              <a:schemeClr val="accent2"/>
            </a:solidFill>
            <a:ln>
              <a:noFill/>
            </a:ln>
          </p:spPr>
          <p:txBody>
            <a:bodyPr bIns="45700" rIns="91425" lIns="91425" tIns="45700" anchor="ctr" anchorCtr="0">
              <a:noAutofit/>
            </a:bodyPr>
            <a:lstStyle/>
            <a:p>
              <a:pPr>
                <a:spcBef>
                  <a:spcPts val="0"/>
                </a:spcBef>
                <a:buNone/>
              </a:pPr>
              <a:r>
                <a:t/>
              </a:r>
              <a:endParaRPr/>
            </a:p>
          </p:txBody>
        </p:sp>
        <p:sp>
          <p:nvSpPr>
            <p:cNvPr id="61" name="Shape 61"/>
            <p:cNvSpPr/>
            <p:nvPr/>
          </p:nvSpPr>
          <p:spPr>
            <a:xfrm flipH="1">
              <a:off y="1378676" x="187809"/>
              <a:ext cy="4116299" cx="7126499"/>
            </a:xfrm>
            <a:prstGeom prst="rect">
              <a:avLst/>
            </a:prstGeom>
            <a:solidFill>
              <a:srgbClr val="0F243E"/>
            </a:solidFill>
            <a:ln>
              <a:noFill/>
            </a:ln>
          </p:spPr>
          <p:txBody>
            <a:bodyPr bIns="45700" rIns="91425" lIns="91425" tIns="45700" anchor="ctr" anchorCtr="0">
              <a:noAutofit/>
            </a:bodyPr>
            <a:lstStyle/>
            <a:p>
              <a:pPr>
                <a:spcBef>
                  <a:spcPts val="0"/>
                </a:spcBef>
                <a:buNone/>
              </a:pPr>
              <a:r>
                <a:t/>
              </a:r>
              <a:endParaRPr/>
            </a:p>
          </p:txBody>
        </p:sp>
      </p:grpSp>
      <p:sp>
        <p:nvSpPr>
          <p:cNvPr id="62" name="Shape 62"/>
          <p:cNvSpPr txBox="1"/>
          <p:nvPr>
            <p:ph type="ctrTitle"/>
          </p:nvPr>
        </p:nvSpPr>
        <p:spPr>
          <a:xfrm>
            <a:off y="1699932" x="685800"/>
            <a:ext cy="1000499" cx="6400799"/>
          </a:xfrm>
          <a:prstGeom prst="rect">
            <a:avLst/>
          </a:prstGeom>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3" name="Shape 63"/>
          <p:cNvSpPr txBox="1"/>
          <p:nvPr>
            <p:ph idx="1" type="subTitle"/>
          </p:nvPr>
        </p:nvSpPr>
        <p:spPr>
          <a:xfrm>
            <a:off y="2700338" x="685800"/>
            <a:ext cy="675299" cx="6400799"/>
          </a:xfrm>
          <a:prstGeom prst="rect">
            <a:avLst/>
          </a:prstGeom>
        </p:spPr>
        <p:txBody>
          <a:bodyPr bIns="91425" rIns="91425" lIns="91425" tIns="91425" anchor="t" anchorCtr="0"/>
          <a:lstStyle>
            <a:lvl1pPr rtl="0">
              <a:spcBef>
                <a:spcPts val="0"/>
              </a:spcBef>
              <a:buClr>
                <a:schemeClr val="lt1"/>
              </a:buClr>
              <a:buSzPct val="100000"/>
              <a:buNone/>
              <a:defRPr sz="2400">
                <a:solidFill>
                  <a:schemeClr val="lt1"/>
                </a:solidFill>
              </a:defRPr>
            </a:lvl1pPr>
            <a:lvl2pPr rtl="0">
              <a:spcBef>
                <a:spcPts val="0"/>
              </a:spcBef>
              <a:buClr>
                <a:schemeClr val="lt1"/>
              </a:buClr>
              <a:buSzPct val="100000"/>
              <a:buNone/>
              <a:defRPr sz="2400">
                <a:solidFill>
                  <a:schemeClr val="lt1"/>
                </a:solidFill>
              </a:defRPr>
            </a:lvl2pPr>
            <a:lvl3pPr rtl="0">
              <a:spcBef>
                <a:spcPts val="0"/>
              </a:spcBef>
              <a:buClr>
                <a:schemeClr val="lt1"/>
              </a:buClr>
              <a:buSzPct val="100000"/>
              <a:buNone/>
              <a:defRPr sz="2400">
                <a:solidFill>
                  <a:schemeClr val="lt1"/>
                </a:solidFill>
              </a:defRPr>
            </a:lvl3pPr>
            <a:lvl4pPr rtl="0">
              <a:spcBef>
                <a:spcPts val="0"/>
              </a:spcBef>
              <a:buClr>
                <a:schemeClr val="lt1"/>
              </a:buClr>
              <a:buSzPct val="100000"/>
              <a:buNone/>
              <a:defRPr sz="2400">
                <a:solidFill>
                  <a:schemeClr val="lt1"/>
                </a:solidFill>
              </a:defRPr>
            </a:lvl4pPr>
            <a:lvl5pPr rtl="0">
              <a:spcBef>
                <a:spcPts val="0"/>
              </a:spcBef>
              <a:buClr>
                <a:schemeClr val="lt1"/>
              </a:buClr>
              <a:buSzPct val="100000"/>
              <a:buNone/>
              <a:defRPr sz="2400">
                <a:solidFill>
                  <a:schemeClr val="lt1"/>
                </a:solidFill>
              </a:defRPr>
            </a:lvl5pPr>
            <a:lvl6pPr rtl="0">
              <a:spcBef>
                <a:spcPts val="0"/>
              </a:spcBef>
              <a:buClr>
                <a:schemeClr val="lt1"/>
              </a:buClr>
              <a:buSzPct val="100000"/>
              <a:buNone/>
              <a:defRPr sz="2400">
                <a:solidFill>
                  <a:schemeClr val="lt1"/>
                </a:solidFill>
              </a:defRPr>
            </a:lvl6pPr>
            <a:lvl7pPr rtl="0">
              <a:spcBef>
                <a:spcPts val="0"/>
              </a:spcBef>
              <a:buClr>
                <a:schemeClr val="lt1"/>
              </a:buClr>
              <a:buSzPct val="100000"/>
              <a:buNone/>
              <a:defRPr sz="2400">
                <a:solidFill>
                  <a:schemeClr val="lt1"/>
                </a:solidFill>
              </a:defRPr>
            </a:lvl7pPr>
            <a:lvl8pPr rtl="0">
              <a:spcBef>
                <a:spcPts val="0"/>
              </a:spcBef>
              <a:buClr>
                <a:schemeClr val="lt1"/>
              </a:buClr>
              <a:buSzPct val="100000"/>
              <a:buNone/>
              <a:defRPr sz="2400">
                <a:solidFill>
                  <a:schemeClr val="lt1"/>
                </a:solidFill>
              </a:defRPr>
            </a:lvl8pPr>
            <a:lvl9pPr rtl="0">
              <a:spcBef>
                <a:spcPts val="0"/>
              </a:spcBef>
              <a:buClr>
                <a:schemeClr val="lt1"/>
              </a:buClr>
              <a:buSzPct val="100000"/>
              <a:buNone/>
              <a:defRPr sz="2400">
                <a:solidFill>
                  <a:schemeClr val="lt1"/>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64" name="Shape 64"/>
        <p:cNvGrpSpPr/>
        <p:nvPr/>
      </p:nvGrpSpPr>
      <p:grpSpPr>
        <a:xfrm>
          <a:off y="0" x="0"/>
          <a:ext cy="0" cx="0"/>
          <a:chOff y="0" x="0"/>
          <a:chExt cy="0" cx="0"/>
        </a:xfrm>
      </p:grpSpPr>
      <p:grpSp>
        <p:nvGrpSpPr>
          <p:cNvPr id="65" name="Shape 65"/>
          <p:cNvGrpSpPr/>
          <p:nvPr/>
        </p:nvGrpSpPr>
        <p:grpSpPr>
          <a:xfrm>
            <a:off y="-9140" x="-13"/>
            <a:ext cy="1209421" cx="8005727"/>
            <a:chOff y="-12187" x="-13"/>
            <a:chExt cy="1161900" cx="8005727"/>
          </a:xfrm>
        </p:grpSpPr>
        <p:sp>
          <p:nvSpPr>
            <p:cNvPr id="66" name="Shape 66"/>
            <p:cNvSpPr/>
            <p:nvPr/>
          </p:nvSpPr>
          <p:spPr>
            <a:xfrm flipH="1">
              <a:off y="-12187" x="-13"/>
              <a:ext cy="1161900" cx="187800"/>
            </a:xfrm>
            <a:prstGeom prst="rect">
              <a:avLst/>
            </a:prstGeom>
            <a:solidFill>
              <a:schemeClr val="accent2"/>
            </a:solidFill>
            <a:ln>
              <a:noFill/>
            </a:ln>
          </p:spPr>
          <p:txBody>
            <a:bodyPr bIns="45700" rIns="91425" lIns="91425" tIns="45700" anchor="ctr" anchorCtr="0">
              <a:noAutofit/>
            </a:bodyPr>
            <a:lstStyle/>
            <a:p>
              <a:pPr>
                <a:spcBef>
                  <a:spcPts val="0"/>
                </a:spcBef>
                <a:buNone/>
              </a:pPr>
              <a:r>
                <a:t/>
              </a:r>
              <a:endParaRPr/>
            </a:p>
          </p:txBody>
        </p:sp>
        <p:sp>
          <p:nvSpPr>
            <p:cNvPr id="67" name="Shape 67"/>
            <p:cNvSpPr/>
            <p:nvPr/>
          </p:nvSpPr>
          <p:spPr>
            <a:xfrm flipH="1">
              <a:off y="-12187" x="187715"/>
              <a:ext cy="1161900" cx="7817999"/>
            </a:xfrm>
            <a:prstGeom prst="rect">
              <a:avLst/>
            </a:prstGeom>
            <a:solidFill>
              <a:srgbClr val="0F243E"/>
            </a:solidFill>
            <a:ln>
              <a:noFill/>
            </a:ln>
          </p:spPr>
          <p:txBody>
            <a:bodyPr bIns="45700" rIns="91425" lIns="91425" tIns="45700" anchor="ctr" anchorCtr="0">
              <a:noAutofit/>
            </a:bodyPr>
            <a:lstStyle/>
            <a:p>
              <a:pPr>
                <a:spcBef>
                  <a:spcPts val="0"/>
                </a:spcBef>
                <a:buNone/>
              </a:pPr>
              <a:r>
                <a:t/>
              </a:r>
              <a:endParaRPr/>
            </a:p>
          </p:txBody>
        </p:sp>
      </p:grpSp>
      <p:sp>
        <p:nvSpPr>
          <p:cNvPr id="68" name="Shape 68"/>
          <p:cNvSpPr txBox="1"/>
          <p:nvPr>
            <p:ph type="title"/>
          </p:nvPr>
        </p:nvSpPr>
        <p:spPr>
          <a:xfrm>
            <a:off y="101100" x="457200"/>
            <a:ext cy="1013999" cx="7315499"/>
          </a:xfrm>
          <a:prstGeom prst="rect">
            <a:avLst/>
          </a:prstGeom>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9" name="Shape 69"/>
          <p:cNvSpPr txBox="1"/>
          <p:nvPr>
            <p:ph idx="1" type="body"/>
          </p:nvPr>
        </p:nvSpPr>
        <p:spPr>
          <a:xfrm>
            <a:off y="1278516" x="457200"/>
            <a:ext cy="3630300" cx="8229600"/>
          </a:xfrm>
          <a:prstGeom prst="rect">
            <a:avLst/>
          </a:prstGeom>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70" name="Shape 70"/>
        <p:cNvGrpSpPr/>
        <p:nvPr/>
      </p:nvGrpSpPr>
      <p:grpSpPr>
        <a:xfrm>
          <a:off y="0" x="0"/>
          <a:ext cy="0" cx="0"/>
          <a:chOff y="0" x="0"/>
          <a:chExt cy="0" cx="0"/>
        </a:xfrm>
      </p:grpSpPr>
      <p:sp>
        <p:nvSpPr>
          <p:cNvPr id="71" name="Shape 71"/>
          <p:cNvSpPr txBox="1"/>
          <p:nvPr>
            <p:ph idx="1" type="body"/>
          </p:nvPr>
        </p:nvSpPr>
        <p:spPr>
          <a:xfrm>
            <a:off y="1278513" x="456245"/>
            <a:ext cy="3630300" cx="4038599"/>
          </a:xfrm>
          <a:prstGeom prst="rect">
            <a:avLst/>
          </a:prstGeom>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72" name="Shape 72"/>
          <p:cNvSpPr txBox="1"/>
          <p:nvPr>
            <p:ph idx="2" type="body"/>
          </p:nvPr>
        </p:nvSpPr>
        <p:spPr>
          <a:xfrm>
            <a:off y="1278513" x="4648200"/>
            <a:ext cy="3630300" cx="4038599"/>
          </a:xfrm>
          <a:prstGeom prst="rect">
            <a:avLst/>
          </a:prstGeom>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grpSp>
        <p:nvGrpSpPr>
          <p:cNvPr id="73" name="Shape 73"/>
          <p:cNvGrpSpPr/>
          <p:nvPr/>
        </p:nvGrpSpPr>
        <p:grpSpPr>
          <a:xfrm>
            <a:off y="-9140" x="-13"/>
            <a:ext cy="1209421" cx="8005727"/>
            <a:chOff y="-12187" x="-13"/>
            <a:chExt cy="1161900" cx="8005727"/>
          </a:xfrm>
        </p:grpSpPr>
        <p:sp>
          <p:nvSpPr>
            <p:cNvPr id="74" name="Shape 74"/>
            <p:cNvSpPr/>
            <p:nvPr/>
          </p:nvSpPr>
          <p:spPr>
            <a:xfrm flipH="1">
              <a:off y="-12187" x="-13"/>
              <a:ext cy="1161900" cx="187800"/>
            </a:xfrm>
            <a:prstGeom prst="rect">
              <a:avLst/>
            </a:prstGeom>
            <a:solidFill>
              <a:srgbClr val="AB0101"/>
            </a:solidFill>
            <a:ln>
              <a:noFill/>
            </a:ln>
          </p:spPr>
          <p:txBody>
            <a:bodyPr bIns="45700" rIns="91425" lIns="91425" tIns="45700" anchor="ctr" anchorCtr="0">
              <a:noAutofit/>
            </a:bodyPr>
            <a:lstStyle/>
            <a:p>
              <a:pPr>
                <a:spcBef>
                  <a:spcPts val="0"/>
                </a:spcBef>
                <a:buNone/>
              </a:pPr>
              <a:r>
                <a:t/>
              </a:r>
              <a:endParaRPr/>
            </a:p>
          </p:txBody>
        </p:sp>
        <p:sp>
          <p:nvSpPr>
            <p:cNvPr id="75" name="Shape 75"/>
            <p:cNvSpPr/>
            <p:nvPr/>
          </p:nvSpPr>
          <p:spPr>
            <a:xfrm flipH="1">
              <a:off y="-12187" x="187715"/>
              <a:ext cy="1161900" cx="7817999"/>
            </a:xfrm>
            <a:prstGeom prst="rect">
              <a:avLst/>
            </a:prstGeom>
            <a:solidFill>
              <a:srgbClr val="0F243E"/>
            </a:solidFill>
            <a:ln>
              <a:noFill/>
            </a:ln>
          </p:spPr>
          <p:txBody>
            <a:bodyPr bIns="45700" rIns="91425" lIns="91425" tIns="45700" anchor="ctr" anchorCtr="0">
              <a:noAutofit/>
            </a:bodyPr>
            <a:lstStyle/>
            <a:p>
              <a:pPr>
                <a:spcBef>
                  <a:spcPts val="0"/>
                </a:spcBef>
                <a:buNone/>
              </a:pPr>
              <a:r>
                <a:t/>
              </a:r>
              <a:endParaRPr/>
            </a:p>
          </p:txBody>
        </p:sp>
      </p:grpSp>
      <p:sp>
        <p:nvSpPr>
          <p:cNvPr id="76" name="Shape 76"/>
          <p:cNvSpPr txBox="1"/>
          <p:nvPr>
            <p:ph type="title"/>
          </p:nvPr>
        </p:nvSpPr>
        <p:spPr>
          <a:xfrm>
            <a:off y="101100" x="457200"/>
            <a:ext cy="1013999" cx="7315499"/>
          </a:xfrm>
          <a:prstGeom prst="rect">
            <a:avLst/>
          </a:prstGeom>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77" name="Shape 77"/>
        <p:cNvGrpSpPr/>
        <p:nvPr/>
      </p:nvGrpSpPr>
      <p:grpSpPr>
        <a:xfrm>
          <a:off y="0" x="0"/>
          <a:ext cy="0" cx="0"/>
          <a:chOff y="0" x="0"/>
          <a:chExt cy="0" cx="0"/>
        </a:xfrm>
      </p:grpSpPr>
      <p:grpSp>
        <p:nvGrpSpPr>
          <p:cNvPr id="78" name="Shape 78"/>
          <p:cNvGrpSpPr/>
          <p:nvPr/>
        </p:nvGrpSpPr>
        <p:grpSpPr>
          <a:xfrm>
            <a:off y="-9140" x="-13"/>
            <a:ext cy="1209421" cx="8005727"/>
            <a:chOff y="-12187" x="-13"/>
            <a:chExt cy="1161900" cx="8005727"/>
          </a:xfrm>
        </p:grpSpPr>
        <p:sp>
          <p:nvSpPr>
            <p:cNvPr id="79" name="Shape 79"/>
            <p:cNvSpPr/>
            <p:nvPr/>
          </p:nvSpPr>
          <p:spPr>
            <a:xfrm flipH="1">
              <a:off y="-12187" x="-13"/>
              <a:ext cy="1161900" cx="187800"/>
            </a:xfrm>
            <a:prstGeom prst="rect">
              <a:avLst/>
            </a:prstGeom>
            <a:solidFill>
              <a:srgbClr val="AB0101"/>
            </a:solidFill>
            <a:ln>
              <a:noFill/>
            </a:ln>
          </p:spPr>
          <p:txBody>
            <a:bodyPr bIns="45700" rIns="91425" lIns="91425" tIns="45700" anchor="ctr" anchorCtr="0">
              <a:noAutofit/>
            </a:bodyPr>
            <a:lstStyle/>
            <a:p>
              <a:pPr>
                <a:spcBef>
                  <a:spcPts val="0"/>
                </a:spcBef>
                <a:buNone/>
              </a:pPr>
              <a:r>
                <a:t/>
              </a:r>
              <a:endParaRPr/>
            </a:p>
          </p:txBody>
        </p:sp>
        <p:sp>
          <p:nvSpPr>
            <p:cNvPr id="80" name="Shape 80"/>
            <p:cNvSpPr/>
            <p:nvPr/>
          </p:nvSpPr>
          <p:spPr>
            <a:xfrm flipH="1">
              <a:off y="-12187" x="187715"/>
              <a:ext cy="1161900" cx="7817999"/>
            </a:xfrm>
            <a:prstGeom prst="rect">
              <a:avLst/>
            </a:prstGeom>
            <a:solidFill>
              <a:srgbClr val="0F243E"/>
            </a:solidFill>
            <a:ln>
              <a:noFill/>
            </a:ln>
          </p:spPr>
          <p:txBody>
            <a:bodyPr bIns="45700" rIns="91425" lIns="91425" tIns="45700" anchor="ctr" anchorCtr="0">
              <a:noAutofit/>
            </a:bodyPr>
            <a:lstStyle/>
            <a:p>
              <a:pPr>
                <a:spcBef>
                  <a:spcPts val="0"/>
                </a:spcBef>
                <a:buNone/>
              </a:pPr>
              <a:r>
                <a:t/>
              </a:r>
              <a:endParaRPr/>
            </a:p>
          </p:txBody>
        </p:sp>
      </p:grpSp>
      <p:sp>
        <p:nvSpPr>
          <p:cNvPr id="81" name="Shape 81"/>
          <p:cNvSpPr txBox="1"/>
          <p:nvPr>
            <p:ph type="title"/>
          </p:nvPr>
        </p:nvSpPr>
        <p:spPr>
          <a:xfrm>
            <a:off y="101100" x="457200"/>
            <a:ext cy="1013999" cx="7315499"/>
          </a:xfrm>
          <a:prstGeom prst="rect">
            <a:avLst/>
          </a:prstGeom>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82" name="Shape 82"/>
        <p:cNvGrpSpPr/>
        <p:nvPr/>
      </p:nvGrpSpPr>
      <p:grpSpPr>
        <a:xfrm>
          <a:off y="0" x="0"/>
          <a:ext cy="0" cx="0"/>
          <a:chOff y="0" x="0"/>
          <a:chExt cy="0" cx="0"/>
        </a:xfrm>
      </p:grpSpPr>
      <p:sp>
        <p:nvSpPr>
          <p:cNvPr id="83" name="Shape 83"/>
          <p:cNvSpPr/>
          <p:nvPr/>
        </p:nvSpPr>
        <p:spPr>
          <a:xfrm flipH="1">
            <a:off y="4623760" x="8964665"/>
            <a:ext cy="521400" cx="187800"/>
          </a:xfrm>
          <a:prstGeom prst="rect">
            <a:avLst/>
          </a:prstGeom>
          <a:solidFill>
            <a:srgbClr val="AB0101"/>
          </a:solidFill>
          <a:ln>
            <a:noFill/>
          </a:ln>
        </p:spPr>
        <p:txBody>
          <a:bodyPr bIns="45700" rIns="91425" lIns="91425" tIns="45700" anchor="ctr" anchorCtr="0">
            <a:noAutofit/>
          </a:bodyPr>
          <a:lstStyle/>
          <a:p>
            <a:pPr>
              <a:spcBef>
                <a:spcPts val="0"/>
              </a:spcBef>
              <a:buNone/>
            </a:pPr>
            <a:r>
              <a:t/>
            </a:r>
            <a:endParaRPr/>
          </a:p>
        </p:txBody>
      </p:sp>
      <p:sp>
        <p:nvSpPr>
          <p:cNvPr id="84" name="Shape 84"/>
          <p:cNvSpPr/>
          <p:nvPr/>
        </p:nvSpPr>
        <p:spPr>
          <a:xfrm flipH="1">
            <a:off y="4623760" x="3866777"/>
            <a:ext cy="521400" cx="5097900"/>
          </a:xfrm>
          <a:prstGeom prst="rect">
            <a:avLst/>
          </a:prstGeom>
          <a:solidFill>
            <a:srgbClr val="0F243E"/>
          </a:solidFill>
          <a:ln>
            <a:noFill/>
          </a:ln>
        </p:spPr>
        <p:txBody>
          <a:bodyPr bIns="45700" rIns="91425" lIns="91425" tIns="45700" anchor="ctr" anchorCtr="0">
            <a:noAutofit/>
          </a:bodyPr>
          <a:lstStyle/>
          <a:p>
            <a:pPr>
              <a:spcBef>
                <a:spcPts val="0"/>
              </a:spcBef>
              <a:buNone/>
            </a:pPr>
            <a:r>
              <a:t/>
            </a:r>
            <a:endParaRPr/>
          </a:p>
        </p:txBody>
      </p:sp>
      <p:sp>
        <p:nvSpPr>
          <p:cNvPr id="85" name="Shape 85"/>
          <p:cNvSpPr txBox="1"/>
          <p:nvPr>
            <p:ph idx="1" type="body"/>
          </p:nvPr>
        </p:nvSpPr>
        <p:spPr>
          <a:xfrm>
            <a:off y="4623760" x="3866812"/>
            <a:ext cy="521400" cx="5097900"/>
          </a:xfrm>
          <a:prstGeom prst="rect">
            <a:avLst/>
          </a:prstGeom>
        </p:spPr>
        <p:txBody>
          <a:bodyPr bIns="91425" rIns="91425" lIns="91425" tIns="91425" anchor="t" anchorCtr="0"/>
          <a:lstStyle>
            <a:lvl1pPr rtl="0">
              <a:spcBef>
                <a:spcPts val="0"/>
              </a:spcBef>
              <a:buClr>
                <a:schemeClr val="lt1"/>
              </a:buClr>
              <a:buSzPct val="100000"/>
              <a:buNone/>
              <a:defRPr sz="1400">
                <a:solidFill>
                  <a:schemeClr val="lt1"/>
                </a:solidFill>
              </a:defRPr>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86" name="Shape 86"/>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grpSp>
        <p:nvGrpSpPr>
          <p:cNvPr id="5" name="Shape 5"/>
          <p:cNvGrpSpPr/>
          <p:nvPr/>
        </p:nvGrpSpPr>
        <p:grpSpPr>
          <a:xfrm>
            <a:off y="-70" x="33867"/>
            <a:ext cy="2107677" cx="3409812"/>
            <a:chOff y="1493" x="0"/>
            <a:chExt cy="2810236" cx="3409812"/>
          </a:xfrm>
        </p:grpSpPr>
        <p:cxnSp>
          <p:nvCxnSpPr>
            <p:cNvPr id="6" name="Shape 6"/>
            <p:cNvCxnSpPr/>
            <p:nvPr/>
          </p:nvCxnSpPr>
          <p:spPr>
            <a:xfrm>
              <a:off y="245542" x="0"/>
              <a:ext cy="1500" cx="32510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7" name="Shape 7"/>
            <p:cNvCxnSpPr/>
            <p:nvPr/>
          </p:nvCxnSpPr>
          <p:spPr>
            <a:xfrm rot="-5400000">
              <a:off y="1407880" x="-1212177"/>
              <a:ext cy="1500" cx="28062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8" name="Shape 8"/>
            <p:cNvCxnSpPr/>
            <p:nvPr/>
          </p:nvCxnSpPr>
          <p:spPr>
            <a:xfrm>
              <a:off y="474143" x="0"/>
              <a:ext cy="1500" cx="26669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9" name="Shape 9"/>
            <p:cNvCxnSpPr/>
            <p:nvPr/>
          </p:nvCxnSpPr>
          <p:spPr>
            <a:xfrm>
              <a:off y="702743" x="0"/>
              <a:ext cy="1500" cx="21675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0" name="Shape 10"/>
            <p:cNvCxnSpPr/>
            <p:nvPr/>
          </p:nvCxnSpPr>
          <p:spPr>
            <a:xfrm>
              <a:off y="931342" x="0"/>
              <a:ext cy="1500" cx="18626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1" name="Shape 11"/>
            <p:cNvCxnSpPr/>
            <p:nvPr/>
          </p:nvCxnSpPr>
          <p:spPr>
            <a:xfrm>
              <a:off y="1159942" x="0"/>
              <a:ext cy="1500" cx="14900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2" name="Shape 12"/>
            <p:cNvCxnSpPr/>
            <p:nvPr/>
          </p:nvCxnSpPr>
          <p:spPr>
            <a:xfrm>
              <a:off y="1388542" x="0"/>
              <a:ext cy="1500" cx="12191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3" name="Shape 13"/>
            <p:cNvCxnSpPr/>
            <p:nvPr/>
          </p:nvCxnSpPr>
          <p:spPr>
            <a:xfrm>
              <a:off y="1617142" x="0"/>
              <a:ext cy="1500" cx="9905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4" name="Shape 14"/>
            <p:cNvCxnSpPr/>
            <p:nvPr/>
          </p:nvCxnSpPr>
          <p:spPr>
            <a:xfrm>
              <a:off y="1845742" x="0"/>
              <a:ext cy="1500" cx="7452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5" name="Shape 15"/>
            <p:cNvCxnSpPr/>
            <p:nvPr/>
          </p:nvCxnSpPr>
          <p:spPr>
            <a:xfrm>
              <a:off y="2074342" x="0"/>
              <a:ext cy="1500" cx="5333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6" name="Shape 16"/>
            <p:cNvCxnSpPr/>
            <p:nvPr/>
          </p:nvCxnSpPr>
          <p:spPr>
            <a:xfrm>
              <a:off y="2302943" x="0"/>
              <a:ext cy="1500" cx="2624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7" name="Shape 17"/>
            <p:cNvCxnSpPr/>
            <p:nvPr/>
          </p:nvCxnSpPr>
          <p:spPr>
            <a:xfrm rot="-5400000">
              <a:off y="1238115" x="-814261"/>
              <a:ext cy="1500" cx="24683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8" name="Shape 18"/>
            <p:cNvCxnSpPr/>
            <p:nvPr/>
          </p:nvCxnSpPr>
          <p:spPr>
            <a:xfrm rot="-5400000">
              <a:off y="1014527" x="-357712"/>
              <a:ext cy="1500" cx="20180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19" name="Shape 19"/>
            <p:cNvCxnSpPr/>
            <p:nvPr/>
          </p:nvCxnSpPr>
          <p:spPr>
            <a:xfrm rot="-5400000">
              <a:off y="887576" x="-853"/>
              <a:ext cy="1500" cx="17639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0" name="Shape 20"/>
            <p:cNvCxnSpPr/>
            <p:nvPr/>
          </p:nvCxnSpPr>
          <p:spPr>
            <a:xfrm rot="-5400000">
              <a:off y="790194" x="326307"/>
              <a:ext cy="1500" cx="15693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1" name="Shape 21"/>
            <p:cNvCxnSpPr/>
            <p:nvPr/>
          </p:nvCxnSpPr>
          <p:spPr>
            <a:xfrm rot="-5400000">
              <a:off y="709726" x="636516"/>
              <a:ext cy="1500" cx="14085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2" name="Shape 22"/>
            <p:cNvCxnSpPr/>
            <p:nvPr/>
          </p:nvCxnSpPr>
          <p:spPr>
            <a:xfrm rot="-5400000">
              <a:off y="603961" x="972228"/>
              <a:ext cy="1500" cx="11967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3" name="Shape 23"/>
            <p:cNvCxnSpPr/>
            <p:nvPr/>
          </p:nvCxnSpPr>
          <p:spPr>
            <a:xfrm rot="-5400000">
              <a:off y="527761" x="1278236"/>
              <a:ext cy="1500" cx="10443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4" name="Shape 24"/>
            <p:cNvCxnSpPr/>
            <p:nvPr/>
          </p:nvCxnSpPr>
          <p:spPr>
            <a:xfrm rot="-5400000">
              <a:off y="440776" x="1590398"/>
              <a:ext cy="1500" cx="8795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5" name="Shape 25"/>
            <p:cNvCxnSpPr/>
            <p:nvPr/>
          </p:nvCxnSpPr>
          <p:spPr>
            <a:xfrm rot="-5400000">
              <a:off y="377227" x="1883657"/>
              <a:ext cy="1500" cx="7527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6" name="Shape 26"/>
            <p:cNvCxnSpPr/>
            <p:nvPr/>
          </p:nvCxnSpPr>
          <p:spPr>
            <a:xfrm rot="-5400000">
              <a:off y="292493" x="2198066"/>
              <a:ext cy="1500" cx="5834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7" name="Shape 27"/>
            <p:cNvCxnSpPr/>
            <p:nvPr/>
          </p:nvCxnSpPr>
          <p:spPr>
            <a:xfrm rot="-5400000">
              <a:off y="199376" x="2521027"/>
              <a:ext cy="1500" cx="3972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8" name="Shape 28"/>
            <p:cNvCxnSpPr/>
            <p:nvPr/>
          </p:nvCxnSpPr>
          <p:spPr>
            <a:xfrm rot="-5400000">
              <a:off y="148627" x="2801688"/>
              <a:ext cy="1500" cx="2954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29" name="Shape 29"/>
            <p:cNvCxnSpPr/>
            <p:nvPr/>
          </p:nvCxnSpPr>
          <p:spPr>
            <a:xfrm rot="-5400000">
              <a:off y="102444" x="3079242"/>
              <a:ext cy="1500" cx="2015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30" name="Shape 30"/>
            <p:cNvCxnSpPr/>
            <p:nvPr/>
          </p:nvCxnSpPr>
          <p:spPr>
            <a:xfrm rot="-5400000">
              <a:off y="85076" x="3324762"/>
              <a:ext cy="1500" cx="168600"/>
            </a:xfrm>
            <a:prstGeom prst="straightConnector1">
              <a:avLst/>
            </a:prstGeom>
            <a:noFill/>
            <a:ln w="12700" cap="flat">
              <a:solidFill>
                <a:srgbClr val="B7CCE4">
                  <a:alpha val="53730"/>
                </a:srgbClr>
              </a:solidFill>
              <a:prstDash val="solid"/>
              <a:round/>
              <a:headEnd w="med" len="med" type="none"/>
              <a:tailEnd w="med" len="med" type="none"/>
            </a:ln>
          </p:spPr>
        </p:cxnSp>
      </p:grpSp>
      <p:sp>
        <p:nvSpPr>
          <p:cNvPr id="31" name="Shape 31"/>
          <p:cNvSpPr txBox="1"/>
          <p:nvPr>
            <p:ph type="title"/>
          </p:nvPr>
        </p:nvSpPr>
        <p:spPr>
          <a:xfrm>
            <a:off y="205978" x="457200"/>
            <a:ext cy="857400" cx="8229600"/>
          </a:xfrm>
          <a:prstGeom prst="rect">
            <a:avLst/>
          </a:prstGeom>
          <a:noFill/>
          <a:ln>
            <a:noFill/>
          </a:ln>
        </p:spPr>
        <p:txBody>
          <a:bodyPr bIns="91425" rIns="91425" lIns="91425" tIns="91425" anchor="b" anchorCtr="0"/>
          <a:lstStyle>
            <a:lvl1pPr rtl="0">
              <a:spcBef>
                <a:spcPts val="0"/>
              </a:spcBef>
              <a:buClr>
                <a:schemeClr val="lt1"/>
              </a:buClr>
              <a:buSzPct val="100000"/>
              <a:buNone/>
              <a:defRPr sz="4400">
                <a:solidFill>
                  <a:schemeClr val="lt1"/>
                </a:solidFill>
              </a:defRPr>
            </a:lvl1pPr>
            <a:lvl2pPr rtl="0">
              <a:spcBef>
                <a:spcPts val="0"/>
              </a:spcBef>
              <a:buClr>
                <a:schemeClr val="lt1"/>
              </a:buClr>
              <a:buSzPct val="100000"/>
              <a:buNone/>
              <a:defRPr sz="4400">
                <a:solidFill>
                  <a:schemeClr val="lt1"/>
                </a:solidFill>
              </a:defRPr>
            </a:lvl2pPr>
            <a:lvl3pPr rtl="0">
              <a:spcBef>
                <a:spcPts val="0"/>
              </a:spcBef>
              <a:buClr>
                <a:schemeClr val="lt1"/>
              </a:buClr>
              <a:buSzPct val="100000"/>
              <a:buNone/>
              <a:defRPr sz="4400">
                <a:solidFill>
                  <a:schemeClr val="lt1"/>
                </a:solidFill>
              </a:defRPr>
            </a:lvl3pPr>
            <a:lvl4pPr rtl="0">
              <a:spcBef>
                <a:spcPts val="0"/>
              </a:spcBef>
              <a:buClr>
                <a:schemeClr val="lt1"/>
              </a:buClr>
              <a:buSzPct val="100000"/>
              <a:buNone/>
              <a:defRPr sz="4400">
                <a:solidFill>
                  <a:schemeClr val="lt1"/>
                </a:solidFill>
              </a:defRPr>
            </a:lvl4pPr>
            <a:lvl5pPr rtl="0">
              <a:spcBef>
                <a:spcPts val="0"/>
              </a:spcBef>
              <a:buClr>
                <a:schemeClr val="lt1"/>
              </a:buClr>
              <a:buSzPct val="100000"/>
              <a:buNone/>
              <a:defRPr sz="4400">
                <a:solidFill>
                  <a:schemeClr val="lt1"/>
                </a:solidFill>
              </a:defRPr>
            </a:lvl5pPr>
            <a:lvl6pPr rtl="0">
              <a:spcBef>
                <a:spcPts val="0"/>
              </a:spcBef>
              <a:buClr>
                <a:schemeClr val="lt1"/>
              </a:buClr>
              <a:buSzPct val="100000"/>
              <a:buNone/>
              <a:defRPr sz="4400">
                <a:solidFill>
                  <a:schemeClr val="lt1"/>
                </a:solidFill>
              </a:defRPr>
            </a:lvl6pPr>
            <a:lvl7pPr rtl="0">
              <a:spcBef>
                <a:spcPts val="0"/>
              </a:spcBef>
              <a:buClr>
                <a:schemeClr val="lt1"/>
              </a:buClr>
              <a:buSzPct val="100000"/>
              <a:buNone/>
              <a:defRPr sz="4400">
                <a:solidFill>
                  <a:schemeClr val="lt1"/>
                </a:solidFill>
              </a:defRPr>
            </a:lvl7pPr>
            <a:lvl8pPr rtl="0">
              <a:spcBef>
                <a:spcPts val="0"/>
              </a:spcBef>
              <a:buClr>
                <a:schemeClr val="lt1"/>
              </a:buClr>
              <a:buSzPct val="100000"/>
              <a:buNone/>
              <a:defRPr sz="4400">
                <a:solidFill>
                  <a:schemeClr val="lt1"/>
                </a:solidFill>
              </a:defRPr>
            </a:lvl8pPr>
            <a:lvl9pPr rtl="0">
              <a:spcBef>
                <a:spcPts val="0"/>
              </a:spcBef>
              <a:buClr>
                <a:schemeClr val="lt1"/>
              </a:buClr>
              <a:buSzPct val="100000"/>
              <a:buNone/>
              <a:defRPr sz="4400">
                <a:solidFill>
                  <a:schemeClr val="lt1"/>
                </a:solidFill>
              </a:defRPr>
            </a:lvl9pPr>
          </a:lstStyle>
          <a:p/>
        </p:txBody>
      </p:sp>
      <p:sp>
        <p:nvSpPr>
          <p:cNvPr id="32" name="Shape 32"/>
          <p:cNvSpPr txBox="1"/>
          <p:nvPr>
            <p:ph idx="1" type="body"/>
          </p:nvPr>
        </p:nvSpPr>
        <p:spPr>
          <a:xfrm>
            <a:off y="1200150" x="457200"/>
            <a:ext cy="3394500" cx="8229600"/>
          </a:xfrm>
          <a:prstGeom prst="rect">
            <a:avLst/>
          </a:prstGeom>
          <a:noFill/>
          <a:ln>
            <a:noFill/>
          </a:ln>
        </p:spPr>
        <p:txBody>
          <a:bodyPr bIns="91425" rIns="91425" lIns="91425" tIns="91425" anchor="t" anchorCtr="0"/>
          <a:lstStyle>
            <a:lvl1pPr rtl="0">
              <a:spcBef>
                <a:spcPts val="0"/>
              </a:spcBef>
              <a:buClr>
                <a:schemeClr val="dk2"/>
              </a:buClr>
              <a:buSzPct val="100000"/>
              <a:defRPr sz="1800">
                <a:solidFill>
                  <a:schemeClr val="dk2"/>
                </a:solidFill>
              </a:defRPr>
            </a:lvl1pPr>
            <a:lvl2pPr rtl="0">
              <a:spcBef>
                <a:spcPts val="360"/>
              </a:spcBef>
              <a:buClr>
                <a:schemeClr val="dk2"/>
              </a:buClr>
              <a:buSzPct val="100000"/>
              <a:defRPr sz="1800">
                <a:solidFill>
                  <a:schemeClr val="dk2"/>
                </a:solidFill>
              </a:defRPr>
            </a:lvl2pPr>
            <a:lvl3pPr rtl="0">
              <a:spcBef>
                <a:spcPts val="360"/>
              </a:spcBef>
              <a:buClr>
                <a:schemeClr val="dk2"/>
              </a:buClr>
              <a:buSzPct val="100000"/>
              <a:defRPr sz="1800">
                <a:solidFill>
                  <a:schemeClr val="dk2"/>
                </a:solidFill>
              </a:defRPr>
            </a:lvl3pPr>
            <a:lvl4pPr rtl="0">
              <a:spcBef>
                <a:spcPts val="360"/>
              </a:spcBef>
              <a:buClr>
                <a:schemeClr val="dk2"/>
              </a:buClr>
              <a:buSzPct val="100000"/>
              <a:defRPr sz="1800">
                <a:solidFill>
                  <a:schemeClr val="dk2"/>
                </a:solidFill>
              </a:defRPr>
            </a:lvl4pPr>
            <a:lvl5pPr rtl="0">
              <a:spcBef>
                <a:spcPts val="360"/>
              </a:spcBef>
              <a:buClr>
                <a:schemeClr val="dk2"/>
              </a:buClr>
              <a:buSzPct val="100000"/>
              <a:defRPr sz="1800">
                <a:solidFill>
                  <a:schemeClr val="dk2"/>
                </a:solidFill>
              </a:defRPr>
            </a:lvl5pPr>
            <a:lvl6pPr rtl="0">
              <a:spcBef>
                <a:spcPts val="360"/>
              </a:spcBef>
              <a:buClr>
                <a:schemeClr val="dk2"/>
              </a:buClr>
              <a:buSzPct val="100000"/>
              <a:defRPr sz="1800">
                <a:solidFill>
                  <a:schemeClr val="dk2"/>
                </a:solidFill>
              </a:defRPr>
            </a:lvl6pPr>
            <a:lvl7pPr rtl="0">
              <a:spcBef>
                <a:spcPts val="360"/>
              </a:spcBef>
              <a:buClr>
                <a:schemeClr val="dk2"/>
              </a:buClr>
              <a:buSzPct val="100000"/>
              <a:defRPr sz="1800">
                <a:solidFill>
                  <a:schemeClr val="dk2"/>
                </a:solidFill>
              </a:defRPr>
            </a:lvl7pPr>
            <a:lvl8pPr rtl="0">
              <a:spcBef>
                <a:spcPts val="360"/>
              </a:spcBef>
              <a:buClr>
                <a:schemeClr val="dk2"/>
              </a:buClr>
              <a:buSzPct val="100000"/>
              <a:defRPr sz="1800">
                <a:solidFill>
                  <a:schemeClr val="dk2"/>
                </a:solidFill>
              </a:defRPr>
            </a:lvl8pPr>
            <a:lvl9pPr rtl="0">
              <a:spcBef>
                <a:spcPts val="360"/>
              </a:spcBef>
              <a:buClr>
                <a:schemeClr val="dk2"/>
              </a:buClr>
              <a:buSzPct val="100000"/>
              <a:defRPr sz="1800">
                <a:solidFill>
                  <a:schemeClr val="dk2"/>
                </a:solidFill>
              </a:defRPr>
            </a:lvl9pPr>
          </a:lstStyle>
          <a:p/>
        </p:txBody>
      </p:sp>
      <p:cxnSp>
        <p:nvCxnSpPr>
          <p:cNvPr id="33" name="Shape 33"/>
          <p:cNvCxnSpPr/>
          <p:nvPr/>
        </p:nvCxnSpPr>
        <p:spPr>
          <a:xfrm>
            <a:off y="245542" x="0"/>
            <a:ext cy="1500" cx="32510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34" name="Shape 34"/>
          <p:cNvCxnSpPr/>
          <p:nvPr/>
        </p:nvCxnSpPr>
        <p:spPr>
          <a:xfrm rot="-5400000">
            <a:off y="1407880" x="-1212177"/>
            <a:ext cy="1500" cx="28062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35" name="Shape 35"/>
          <p:cNvCxnSpPr/>
          <p:nvPr/>
        </p:nvCxnSpPr>
        <p:spPr>
          <a:xfrm>
            <a:off y="474143" x="0"/>
            <a:ext cy="1500" cx="26669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36" name="Shape 36"/>
          <p:cNvCxnSpPr/>
          <p:nvPr/>
        </p:nvCxnSpPr>
        <p:spPr>
          <a:xfrm>
            <a:off y="702743" x="0"/>
            <a:ext cy="1500" cx="21675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37" name="Shape 37"/>
          <p:cNvCxnSpPr/>
          <p:nvPr/>
        </p:nvCxnSpPr>
        <p:spPr>
          <a:xfrm>
            <a:off y="931342" x="0"/>
            <a:ext cy="1500" cx="18626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38" name="Shape 38"/>
          <p:cNvCxnSpPr/>
          <p:nvPr/>
        </p:nvCxnSpPr>
        <p:spPr>
          <a:xfrm>
            <a:off y="1159942" x="0"/>
            <a:ext cy="1500" cx="14900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39" name="Shape 39"/>
          <p:cNvCxnSpPr/>
          <p:nvPr/>
        </p:nvCxnSpPr>
        <p:spPr>
          <a:xfrm>
            <a:off y="1388542" x="0"/>
            <a:ext cy="1500" cx="12191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0" name="Shape 40"/>
          <p:cNvCxnSpPr/>
          <p:nvPr/>
        </p:nvCxnSpPr>
        <p:spPr>
          <a:xfrm>
            <a:off y="1617142" x="0"/>
            <a:ext cy="1500" cx="9905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1" name="Shape 41"/>
          <p:cNvCxnSpPr/>
          <p:nvPr/>
        </p:nvCxnSpPr>
        <p:spPr>
          <a:xfrm>
            <a:off y="1845742" x="0"/>
            <a:ext cy="1500" cx="7452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2" name="Shape 42"/>
          <p:cNvCxnSpPr/>
          <p:nvPr/>
        </p:nvCxnSpPr>
        <p:spPr>
          <a:xfrm>
            <a:off y="2074342" x="0"/>
            <a:ext cy="1500" cx="5333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3" name="Shape 43"/>
          <p:cNvCxnSpPr/>
          <p:nvPr/>
        </p:nvCxnSpPr>
        <p:spPr>
          <a:xfrm>
            <a:off y="2302943" x="0"/>
            <a:ext cy="1500" cx="2624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4" name="Shape 44"/>
          <p:cNvCxnSpPr/>
          <p:nvPr/>
        </p:nvCxnSpPr>
        <p:spPr>
          <a:xfrm rot="-5400000">
            <a:off y="1238115" x="-814261"/>
            <a:ext cy="1500" cx="24683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5" name="Shape 45"/>
          <p:cNvCxnSpPr/>
          <p:nvPr/>
        </p:nvCxnSpPr>
        <p:spPr>
          <a:xfrm rot="-5400000">
            <a:off y="1014527" x="-357712"/>
            <a:ext cy="1500" cx="20180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6" name="Shape 46"/>
          <p:cNvCxnSpPr/>
          <p:nvPr/>
        </p:nvCxnSpPr>
        <p:spPr>
          <a:xfrm rot="-5400000">
            <a:off y="887576" x="-853"/>
            <a:ext cy="1500" cx="17639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7" name="Shape 47"/>
          <p:cNvCxnSpPr/>
          <p:nvPr/>
        </p:nvCxnSpPr>
        <p:spPr>
          <a:xfrm rot="-5400000">
            <a:off y="790194" x="326307"/>
            <a:ext cy="1500" cx="15693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8" name="Shape 48"/>
          <p:cNvCxnSpPr/>
          <p:nvPr/>
        </p:nvCxnSpPr>
        <p:spPr>
          <a:xfrm rot="-5400000">
            <a:off y="709726" x="636516"/>
            <a:ext cy="1500" cx="14085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49" name="Shape 49"/>
          <p:cNvCxnSpPr/>
          <p:nvPr/>
        </p:nvCxnSpPr>
        <p:spPr>
          <a:xfrm rot="-5400000">
            <a:off y="603961" x="972228"/>
            <a:ext cy="1500" cx="11967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50" name="Shape 50"/>
          <p:cNvCxnSpPr/>
          <p:nvPr/>
        </p:nvCxnSpPr>
        <p:spPr>
          <a:xfrm rot="-5400000">
            <a:off y="527761" x="1278236"/>
            <a:ext cy="1500" cx="10443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51" name="Shape 51"/>
          <p:cNvCxnSpPr/>
          <p:nvPr/>
        </p:nvCxnSpPr>
        <p:spPr>
          <a:xfrm rot="-5400000">
            <a:off y="440776" x="1590398"/>
            <a:ext cy="1500" cx="8795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52" name="Shape 52"/>
          <p:cNvCxnSpPr/>
          <p:nvPr/>
        </p:nvCxnSpPr>
        <p:spPr>
          <a:xfrm rot="-5400000">
            <a:off y="377227" x="1883657"/>
            <a:ext cy="1500" cx="7527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53" name="Shape 53"/>
          <p:cNvCxnSpPr/>
          <p:nvPr/>
        </p:nvCxnSpPr>
        <p:spPr>
          <a:xfrm rot="-5400000">
            <a:off y="292493" x="2198066"/>
            <a:ext cy="1500" cx="5834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54" name="Shape 54"/>
          <p:cNvCxnSpPr/>
          <p:nvPr/>
        </p:nvCxnSpPr>
        <p:spPr>
          <a:xfrm rot="-5400000">
            <a:off y="199376" x="2521027"/>
            <a:ext cy="1500" cx="397200"/>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55" name="Shape 55"/>
          <p:cNvCxnSpPr/>
          <p:nvPr/>
        </p:nvCxnSpPr>
        <p:spPr>
          <a:xfrm rot="-5400000">
            <a:off y="148627" x="2801688"/>
            <a:ext cy="1500" cx="2954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56" name="Shape 56"/>
          <p:cNvCxnSpPr/>
          <p:nvPr/>
        </p:nvCxnSpPr>
        <p:spPr>
          <a:xfrm rot="-5400000">
            <a:off y="102444" x="3079242"/>
            <a:ext cy="1500" cx="201599"/>
          </a:xfrm>
          <a:prstGeom prst="straightConnector1">
            <a:avLst/>
          </a:prstGeom>
          <a:noFill/>
          <a:ln w="12700" cap="flat">
            <a:solidFill>
              <a:srgbClr val="B7CCE4">
                <a:alpha val="53730"/>
              </a:srgbClr>
            </a:solidFill>
            <a:prstDash val="solid"/>
            <a:round/>
            <a:headEnd w="med" len="med" type="none"/>
            <a:tailEnd w="med" len="med" type="none"/>
          </a:ln>
        </p:spPr>
      </p:cxnSp>
      <p:cxnSp>
        <p:nvCxnSpPr>
          <p:cNvPr id="57" name="Shape 57"/>
          <p:cNvCxnSpPr/>
          <p:nvPr/>
        </p:nvCxnSpPr>
        <p:spPr>
          <a:xfrm rot="-5400000">
            <a:off y="85076" x="3324762"/>
            <a:ext cy="1500" cx="168600"/>
          </a:xfrm>
          <a:prstGeom prst="straightConnector1">
            <a:avLst/>
          </a:prstGeom>
          <a:noFill/>
          <a:ln w="12700" cap="flat">
            <a:solidFill>
              <a:srgbClr val="B7CCE4">
                <a:alpha val="53730"/>
              </a:srgbClr>
            </a:solidFill>
            <a:prstDash val="solid"/>
            <a:round/>
            <a:headEnd w="med" len="med" type="none"/>
            <a:tailEnd w="med" len="med" type="none"/>
          </a:ln>
        </p:spPr>
      </p:cxn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 Target="../media/image05.png" Type="http://schemas.openxmlformats.org/officeDocument/2006/relationships/image" Id="rId3"/></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 Target="../media/image00.png" Type="http://schemas.openxmlformats.org/officeDocument/2006/relationships/image" Id="rId3"/></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 Target="../media/image02.png" Type="http://schemas.openxmlformats.org/officeDocument/2006/relationships/image" Id="rId3"/></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 Target="../media/image03.png" Type="http://schemas.openxmlformats.org/officeDocument/2006/relationships/image" Id="rId3"/></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 Target="../media/image06.png" Type="http://schemas.openxmlformats.org/officeDocument/2006/relationships/image" Id="rId3"/></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media/image07.png" Type="http://schemas.openxmlformats.org/officeDocument/2006/relationships/image"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 Target="../media/image04.pn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y="0" x="0"/>
          <a:ext cy="0" cx="0"/>
          <a:chOff y="0" x="0"/>
          <a:chExt cy="0" cx="0"/>
        </a:xfrm>
      </p:grpSpPr>
      <p:sp>
        <p:nvSpPr>
          <p:cNvPr id="88" name="Shape 88"/>
          <p:cNvSpPr txBox="1"/>
          <p:nvPr>
            <p:ph type="ctrTitle"/>
          </p:nvPr>
        </p:nvSpPr>
        <p:spPr>
          <a:xfrm>
            <a:off y="705793" x="455200"/>
            <a:ext cy="1964399" cx="7772400"/>
          </a:xfrm>
          <a:prstGeom prst="rect">
            <a:avLst/>
          </a:prstGeom>
        </p:spPr>
        <p:txBody>
          <a:bodyPr bIns="91425" rIns="91425" lIns="91425" tIns="91425" anchor="b" anchorCtr="0">
            <a:noAutofit/>
          </a:bodyPr>
          <a:lstStyle/>
          <a:p>
            <a:pPr>
              <a:spcBef>
                <a:spcPts val="0"/>
              </a:spcBef>
              <a:buNone/>
            </a:pPr>
            <a:r>
              <a:rPr lang="en">
                <a:latin typeface="Impact"/>
                <a:ea typeface="Impact"/>
                <a:cs typeface="Impact"/>
                <a:sym typeface="Impact"/>
              </a:rPr>
              <a:t>Pelvic Exam Simulation for Medical Student Education</a:t>
            </a:r>
            <a:r>
              <a:rPr lang="en"/>
              <a:t> </a:t>
            </a:r>
          </a:p>
        </p:txBody>
      </p:sp>
      <p:sp>
        <p:nvSpPr>
          <p:cNvPr id="89" name="Shape 89"/>
          <p:cNvSpPr txBox="1"/>
          <p:nvPr>
            <p:ph idx="1" type="subTitle"/>
          </p:nvPr>
        </p:nvSpPr>
        <p:spPr>
          <a:xfrm>
            <a:off y="2670188" x="191675"/>
            <a:ext cy="1479000" cx="6400799"/>
          </a:xfrm>
          <a:prstGeom prst="rect">
            <a:avLst/>
          </a:prstGeom>
        </p:spPr>
        <p:txBody>
          <a:bodyPr bIns="91425" rIns="91425" lIns="91425" tIns="91425" anchor="t" anchorCtr="0">
            <a:noAutofit/>
          </a:bodyPr>
          <a:lstStyle/>
          <a:p>
            <a:pPr algn="ctr" rtl="0" lvl="0">
              <a:spcBef>
                <a:spcPts val="0"/>
              </a:spcBef>
              <a:buNone/>
            </a:pPr>
            <a:r>
              <a:rPr lang="en"/>
              <a:t>Jill M. Palko, MD  </a:t>
            </a:r>
          </a:p>
          <a:p>
            <a:pPr algn="ctr" rtl="0" lvl="0">
              <a:spcBef>
                <a:spcPts val="0"/>
              </a:spcBef>
              <a:buNone/>
            </a:pPr>
            <a:r>
              <a:rPr lang="en"/>
              <a:t>PGY IV MetroHealth/Cleveland Clinic</a:t>
            </a:r>
          </a:p>
          <a:p>
            <a:pPr algn="ctr" rtl="0" lvl="0">
              <a:spcBef>
                <a:spcPts val="0"/>
              </a:spcBef>
              <a:buNone/>
            </a:pPr>
            <a:r>
              <a:rPr lang="en"/>
              <a:t>May 21st, 2014</a:t>
            </a:r>
          </a:p>
          <a:p>
            <a:pPr>
              <a:spcBef>
                <a:spcPts val="0"/>
              </a:spcBef>
              <a:buNone/>
            </a:pPr>
            <a:r>
              <a:t/>
            </a:r>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8" name="Shape 148"/>
        <p:cNvGrpSpPr/>
        <p:nvPr/>
      </p:nvGrpSpPr>
      <p:grpSpPr>
        <a:xfrm>
          <a:off y="0" x="0"/>
          <a:ext cy="0" cx="0"/>
          <a:chOff y="0" x="0"/>
          <a:chExt cy="0" cx="0"/>
        </a:xfrm>
      </p:grpSpPr>
      <p:sp>
        <p:nvSpPr>
          <p:cNvPr id="149" name="Shape 149"/>
          <p:cNvSpPr txBox="1"/>
          <p:nvPr>
            <p:ph type="title"/>
          </p:nvPr>
        </p:nvSpPr>
        <p:spPr>
          <a:xfrm>
            <a:off y="103225" x="457200"/>
            <a:ext cy="1013999" cx="7315499"/>
          </a:xfrm>
          <a:prstGeom prst="rect">
            <a:avLst/>
          </a:prstGeom>
        </p:spPr>
        <p:txBody>
          <a:bodyPr bIns="91425" rIns="91425" lIns="91425" tIns="91425" anchor="b" anchorCtr="0">
            <a:noAutofit/>
          </a:bodyPr>
          <a:lstStyle/>
          <a:p>
            <a:pPr rtl="0" lvl="0">
              <a:spcBef>
                <a:spcPts val="0"/>
              </a:spcBef>
              <a:buNone/>
            </a:pPr>
            <a:r>
              <a:rPr lang="en">
                <a:latin typeface="Impact"/>
                <a:ea typeface="Impact"/>
                <a:cs typeface="Impact"/>
                <a:sym typeface="Impact"/>
              </a:rPr>
              <a:t>RESULTS</a:t>
            </a:r>
          </a:p>
        </p:txBody>
      </p:sp>
      <p:pic>
        <p:nvPicPr>
          <p:cNvPr id="150" name="Shape 150"/>
          <p:cNvPicPr preferRelativeResize="0"/>
          <p:nvPr/>
        </p:nvPicPr>
        <p:blipFill>
          <a:blip r:embed="rId3">
            <a:alphaModFix/>
          </a:blip>
          <a:stretch>
            <a:fillRect/>
          </a:stretch>
        </p:blipFill>
        <p:spPr>
          <a:xfrm>
            <a:off y="1361875" x="1476450"/>
            <a:ext cy="3533775" cx="5715000"/>
          </a:xfrm>
          <a:prstGeom prst="rect">
            <a:avLst/>
          </a:prstGeom>
          <a:noFill/>
          <a:ln>
            <a:noFill/>
          </a:ln>
        </p:spPr>
      </p:pic>
      <p:sp>
        <p:nvSpPr>
          <p:cNvPr id="151" name="Shape 151"/>
          <p:cNvSpPr txBox="1"/>
          <p:nvPr/>
        </p:nvSpPr>
        <p:spPr>
          <a:xfrm>
            <a:off y="2121050" x="2813650"/>
            <a:ext cy="280200" cx="1298399"/>
          </a:xfrm>
          <a:prstGeom prst="rect">
            <a:avLst/>
          </a:prstGeom>
          <a:noFill/>
          <a:ln>
            <a:noFill/>
          </a:ln>
        </p:spPr>
        <p:txBody>
          <a:bodyPr bIns="91425" rIns="91425" lIns="91425" tIns="91425" anchor="t" anchorCtr="0">
            <a:noAutofit/>
          </a:bodyPr>
          <a:lstStyle/>
          <a:p>
            <a:pPr>
              <a:spcBef>
                <a:spcPts val="0"/>
              </a:spcBef>
              <a:buNone/>
            </a:pPr>
            <a:r>
              <a:rPr lang="en"/>
              <a:t>P = 0.0002</a:t>
            </a:r>
          </a:p>
        </p:txBody>
      </p:sp>
      <p:sp>
        <p:nvSpPr>
          <p:cNvPr id="152" name="Shape 152"/>
          <p:cNvSpPr txBox="1"/>
          <p:nvPr/>
        </p:nvSpPr>
        <p:spPr>
          <a:xfrm>
            <a:off y="2121050" x="4710250"/>
            <a:ext cy="280200" cx="1298399"/>
          </a:xfrm>
          <a:prstGeom prst="rect">
            <a:avLst/>
          </a:prstGeom>
          <a:noFill/>
          <a:ln>
            <a:noFill/>
          </a:ln>
        </p:spPr>
        <p:txBody>
          <a:bodyPr bIns="91425" rIns="91425" lIns="91425" tIns="91425" anchor="t" anchorCtr="0">
            <a:noAutofit/>
          </a:bodyPr>
          <a:lstStyle/>
          <a:p>
            <a:pPr rtl="0" lvl="0">
              <a:spcBef>
                <a:spcPts val="0"/>
              </a:spcBef>
              <a:buNone/>
            </a:pPr>
            <a:r>
              <a:rPr lang="en"/>
              <a:t>P &lt; 0.0001</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6" name="Shape 156"/>
        <p:cNvGrpSpPr/>
        <p:nvPr/>
      </p:nvGrpSpPr>
      <p:grpSpPr>
        <a:xfrm>
          <a:off y="0" x="0"/>
          <a:ext cy="0" cx="0"/>
          <a:chOff y="0" x="0"/>
          <a:chExt cy="0" cx="0"/>
        </a:xfrm>
      </p:grpSpPr>
      <p:sp>
        <p:nvSpPr>
          <p:cNvPr id="157" name="Shape 157"/>
          <p:cNvSpPr txBox="1"/>
          <p:nvPr>
            <p:ph type="title"/>
          </p:nvPr>
        </p:nvSpPr>
        <p:spPr>
          <a:xfrm>
            <a:off y="103225" x="457200"/>
            <a:ext cy="1013999" cx="7315499"/>
          </a:xfrm>
          <a:prstGeom prst="rect">
            <a:avLst/>
          </a:prstGeom>
        </p:spPr>
        <p:txBody>
          <a:bodyPr bIns="91425" rIns="91425" lIns="91425" tIns="91425" anchor="b" anchorCtr="0">
            <a:noAutofit/>
          </a:bodyPr>
          <a:lstStyle/>
          <a:p>
            <a:pPr rtl="0" lvl="0">
              <a:spcBef>
                <a:spcPts val="0"/>
              </a:spcBef>
              <a:buNone/>
            </a:pPr>
            <a:r>
              <a:rPr lang="en">
                <a:latin typeface="Impact"/>
                <a:ea typeface="Impact"/>
                <a:cs typeface="Impact"/>
                <a:sym typeface="Impact"/>
              </a:rPr>
              <a:t>RESULTS</a:t>
            </a:r>
          </a:p>
        </p:txBody>
      </p:sp>
      <p:pic>
        <p:nvPicPr>
          <p:cNvPr id="158" name="Shape 158"/>
          <p:cNvPicPr preferRelativeResize="0"/>
          <p:nvPr/>
        </p:nvPicPr>
        <p:blipFill>
          <a:blip r:embed="rId3">
            <a:alphaModFix/>
          </a:blip>
          <a:stretch>
            <a:fillRect/>
          </a:stretch>
        </p:blipFill>
        <p:spPr>
          <a:xfrm>
            <a:off y="1393650" x="1514550"/>
            <a:ext cy="3533775" cx="5715000"/>
          </a:xfrm>
          <a:prstGeom prst="rect">
            <a:avLst/>
          </a:prstGeom>
          <a:noFill/>
          <a:ln>
            <a:noFill/>
          </a:ln>
        </p:spPr>
      </p:pic>
      <p:sp>
        <p:nvSpPr>
          <p:cNvPr id="159" name="Shape 159"/>
          <p:cNvSpPr txBox="1"/>
          <p:nvPr/>
        </p:nvSpPr>
        <p:spPr>
          <a:xfrm>
            <a:off y="2006525" x="2762700"/>
            <a:ext cy="280200" cx="1298399"/>
          </a:xfrm>
          <a:prstGeom prst="rect">
            <a:avLst/>
          </a:prstGeom>
          <a:noFill/>
          <a:ln>
            <a:noFill/>
          </a:ln>
        </p:spPr>
        <p:txBody>
          <a:bodyPr bIns="91425" rIns="91425" lIns="91425" tIns="91425" anchor="t" anchorCtr="0">
            <a:noAutofit/>
          </a:bodyPr>
          <a:lstStyle/>
          <a:p>
            <a:pPr rtl="0" lvl="0">
              <a:spcBef>
                <a:spcPts val="0"/>
              </a:spcBef>
              <a:buNone/>
            </a:pPr>
            <a:r>
              <a:rPr lang="en"/>
              <a:t>P = 0.0002</a:t>
            </a:r>
          </a:p>
        </p:txBody>
      </p:sp>
      <p:sp>
        <p:nvSpPr>
          <p:cNvPr id="160" name="Shape 160"/>
          <p:cNvSpPr txBox="1"/>
          <p:nvPr/>
        </p:nvSpPr>
        <p:spPr>
          <a:xfrm>
            <a:off y="1853675" x="4061100"/>
            <a:ext cy="280200" cx="1298399"/>
          </a:xfrm>
          <a:prstGeom prst="rect">
            <a:avLst/>
          </a:prstGeom>
          <a:noFill/>
          <a:ln>
            <a:noFill/>
          </a:ln>
        </p:spPr>
        <p:txBody>
          <a:bodyPr bIns="91425" rIns="91425" lIns="91425" tIns="91425" anchor="t" anchorCtr="0">
            <a:noAutofit/>
          </a:bodyPr>
          <a:lstStyle/>
          <a:p>
            <a:pPr rtl="0" lvl="0">
              <a:spcBef>
                <a:spcPts val="0"/>
              </a:spcBef>
              <a:buNone/>
            </a:pPr>
            <a:r>
              <a:rPr lang="en"/>
              <a:t>P &lt; 0.0001</a:t>
            </a:r>
          </a:p>
        </p:txBody>
      </p:sp>
      <p:sp>
        <p:nvSpPr>
          <p:cNvPr id="161" name="Shape 161"/>
          <p:cNvSpPr txBox="1"/>
          <p:nvPr/>
        </p:nvSpPr>
        <p:spPr>
          <a:xfrm>
            <a:off y="3309500" x="5272200"/>
            <a:ext cy="280200" cx="1298399"/>
          </a:xfrm>
          <a:prstGeom prst="rect">
            <a:avLst/>
          </a:prstGeom>
          <a:noFill/>
          <a:ln>
            <a:noFill/>
          </a:ln>
        </p:spPr>
        <p:txBody>
          <a:bodyPr bIns="91425" rIns="91425" lIns="91425" tIns="91425" anchor="t" anchorCtr="0">
            <a:noAutofit/>
          </a:bodyPr>
          <a:lstStyle/>
          <a:p>
            <a:pPr rtl="0" lvl="0">
              <a:spcBef>
                <a:spcPts val="0"/>
              </a:spcBef>
              <a:buNone/>
            </a:pPr>
            <a:r>
              <a:rPr lang="en"/>
              <a:t>P = 0.66</a:t>
            </a:r>
          </a:p>
        </p:txBody>
      </p:sp>
      <p:cxnSp>
        <p:nvCxnSpPr>
          <p:cNvPr id="162" name="Shape 162"/>
          <p:cNvCxnSpPr/>
          <p:nvPr/>
        </p:nvCxnSpPr>
        <p:spPr>
          <a:xfrm flipH="1">
            <a:off y="4127575" x="4855875"/>
            <a:ext cy="300300" cx="185399"/>
          </a:xfrm>
          <a:prstGeom prst="straightConnector1">
            <a:avLst/>
          </a:prstGeom>
          <a:noFill/>
          <a:ln w="19050" cap="flat">
            <a:solidFill>
              <a:schemeClr val="dk2"/>
            </a:solidFill>
            <a:prstDash val="solid"/>
            <a:round/>
            <a:headEnd w="lg" len="lg" type="none"/>
            <a:tailEnd w="lg" len="lg" type="none"/>
          </a:ln>
        </p:spPr>
      </p:cxnSp>
      <p:cxnSp>
        <p:nvCxnSpPr>
          <p:cNvPr id="163" name="Shape 163"/>
          <p:cNvCxnSpPr/>
          <p:nvPr/>
        </p:nvCxnSpPr>
        <p:spPr>
          <a:xfrm flipH="1">
            <a:off y="4101050" x="4791050"/>
            <a:ext cy="300300" cx="185399"/>
          </a:xfrm>
          <a:prstGeom prst="straightConnector1">
            <a:avLst/>
          </a:prstGeom>
          <a:noFill/>
          <a:ln w="19050" cap="flat">
            <a:solidFill>
              <a:schemeClr val="dk2"/>
            </a:solidFill>
            <a:prstDash val="solid"/>
            <a:round/>
            <a:headEnd w="lg" len="lg" type="none"/>
            <a:tailEnd w="lg" len="lg" type="none"/>
          </a:ln>
        </p:spPr>
      </p:cxn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y="0" x="0"/>
          <a:ext cy="0" cx="0"/>
          <a:chOff y="0" x="0"/>
          <a:chExt cy="0" cx="0"/>
        </a:xfrm>
      </p:grpSpPr>
      <p:sp>
        <p:nvSpPr>
          <p:cNvPr id="168" name="Shape 168"/>
          <p:cNvSpPr txBox="1"/>
          <p:nvPr>
            <p:ph type="title"/>
          </p:nvPr>
        </p:nvSpPr>
        <p:spPr>
          <a:xfrm>
            <a:off y="103225" x="457200"/>
            <a:ext cy="1013999" cx="7315499"/>
          </a:xfrm>
          <a:prstGeom prst="rect">
            <a:avLst/>
          </a:prstGeom>
        </p:spPr>
        <p:txBody>
          <a:bodyPr bIns="91425" rIns="91425" lIns="91425" tIns="91425" anchor="b" anchorCtr="0">
            <a:noAutofit/>
          </a:bodyPr>
          <a:lstStyle/>
          <a:p>
            <a:pPr rtl="0" lvl="0">
              <a:spcBef>
                <a:spcPts val="0"/>
              </a:spcBef>
              <a:buNone/>
            </a:pPr>
            <a:r>
              <a:rPr lang="en">
                <a:latin typeface="Impact"/>
                <a:ea typeface="Impact"/>
                <a:cs typeface="Impact"/>
                <a:sym typeface="Impact"/>
              </a:rPr>
              <a:t>RESULTS</a:t>
            </a:r>
          </a:p>
        </p:txBody>
      </p:sp>
      <p:pic>
        <p:nvPicPr>
          <p:cNvPr id="169" name="Shape 169"/>
          <p:cNvPicPr preferRelativeResize="0"/>
          <p:nvPr/>
        </p:nvPicPr>
        <p:blipFill>
          <a:blip r:embed="rId3">
            <a:alphaModFix/>
          </a:blip>
          <a:stretch>
            <a:fillRect/>
          </a:stretch>
        </p:blipFill>
        <p:spPr>
          <a:xfrm>
            <a:off y="1381250" x="1637825"/>
            <a:ext cy="3533775" cx="5715000"/>
          </a:xfrm>
          <a:prstGeom prst="rect">
            <a:avLst/>
          </a:prstGeom>
          <a:noFill/>
          <a:ln>
            <a:noFill/>
          </a:ln>
        </p:spPr>
      </p:pic>
      <p:sp>
        <p:nvSpPr>
          <p:cNvPr id="170" name="Shape 170"/>
          <p:cNvSpPr txBox="1"/>
          <p:nvPr/>
        </p:nvSpPr>
        <p:spPr>
          <a:xfrm>
            <a:off y="2086025" x="2879800"/>
            <a:ext cy="258000" cx="1232099"/>
          </a:xfrm>
          <a:prstGeom prst="rect">
            <a:avLst/>
          </a:prstGeom>
          <a:noFill/>
          <a:ln>
            <a:noFill/>
          </a:ln>
        </p:spPr>
        <p:txBody>
          <a:bodyPr bIns="91425" rIns="91425" lIns="91425" tIns="91425" anchor="t" anchorCtr="0">
            <a:noAutofit/>
          </a:bodyPr>
          <a:lstStyle/>
          <a:p>
            <a:pPr>
              <a:spcBef>
                <a:spcPts val="0"/>
              </a:spcBef>
              <a:buNone/>
            </a:pPr>
            <a:r>
              <a:rPr lang="en"/>
              <a:t>P &lt; 0.0001</a:t>
            </a:r>
          </a:p>
        </p:txBody>
      </p:sp>
      <p:sp>
        <p:nvSpPr>
          <p:cNvPr id="171" name="Shape 171"/>
          <p:cNvSpPr txBox="1"/>
          <p:nvPr/>
        </p:nvSpPr>
        <p:spPr>
          <a:xfrm>
            <a:off y="2086025" x="4178400"/>
            <a:ext cy="258000" cx="1232099"/>
          </a:xfrm>
          <a:prstGeom prst="rect">
            <a:avLst/>
          </a:prstGeom>
          <a:noFill/>
          <a:ln>
            <a:noFill/>
          </a:ln>
        </p:spPr>
        <p:txBody>
          <a:bodyPr bIns="91425" rIns="91425" lIns="91425" tIns="91425" anchor="t" anchorCtr="0">
            <a:noAutofit/>
          </a:bodyPr>
          <a:lstStyle/>
          <a:p>
            <a:pPr rtl="0" lvl="0">
              <a:spcBef>
                <a:spcPts val="0"/>
              </a:spcBef>
              <a:buNone/>
            </a:pPr>
            <a:r>
              <a:rPr lang="en"/>
              <a:t>P &lt; 0.0001</a:t>
            </a:r>
          </a:p>
        </p:txBody>
      </p:sp>
      <p:sp>
        <p:nvSpPr>
          <p:cNvPr id="172" name="Shape 172"/>
          <p:cNvSpPr txBox="1"/>
          <p:nvPr/>
        </p:nvSpPr>
        <p:spPr>
          <a:xfrm>
            <a:off y="3289550" x="5458700"/>
            <a:ext cy="258000" cx="888299"/>
          </a:xfrm>
          <a:prstGeom prst="rect">
            <a:avLst/>
          </a:prstGeom>
          <a:noFill/>
          <a:ln>
            <a:noFill/>
          </a:ln>
        </p:spPr>
        <p:txBody>
          <a:bodyPr bIns="91425" rIns="91425" lIns="91425" tIns="91425" anchor="t" anchorCtr="0">
            <a:noAutofit/>
          </a:bodyPr>
          <a:lstStyle/>
          <a:p>
            <a:pPr>
              <a:spcBef>
                <a:spcPts val="0"/>
              </a:spcBef>
              <a:buNone/>
            </a:pPr>
            <a:r>
              <a:rPr lang="en"/>
              <a:t>P = 0.29</a:t>
            </a:r>
          </a:p>
        </p:txBody>
      </p:sp>
      <p:cxnSp>
        <p:nvCxnSpPr>
          <p:cNvPr id="173" name="Shape 173"/>
          <p:cNvCxnSpPr/>
          <p:nvPr/>
        </p:nvCxnSpPr>
        <p:spPr>
          <a:xfrm flipH="1">
            <a:off y="4102025" x="5015600"/>
            <a:ext cy="300300" cx="185399"/>
          </a:xfrm>
          <a:prstGeom prst="straightConnector1">
            <a:avLst/>
          </a:prstGeom>
          <a:noFill/>
          <a:ln w="19050" cap="flat">
            <a:solidFill>
              <a:schemeClr val="dk2"/>
            </a:solidFill>
            <a:prstDash val="solid"/>
            <a:round/>
            <a:headEnd w="lg" len="lg" type="none"/>
            <a:tailEnd w="lg" len="lg" type="none"/>
          </a:ln>
        </p:spPr>
      </p:cxnSp>
      <p:cxnSp>
        <p:nvCxnSpPr>
          <p:cNvPr id="174" name="Shape 174"/>
          <p:cNvCxnSpPr/>
          <p:nvPr/>
        </p:nvCxnSpPr>
        <p:spPr>
          <a:xfrm flipH="1">
            <a:off y="4102025" x="4944375"/>
            <a:ext cy="300300" cx="185399"/>
          </a:xfrm>
          <a:prstGeom prst="straightConnector1">
            <a:avLst/>
          </a:prstGeom>
          <a:noFill/>
          <a:ln w="19050" cap="flat">
            <a:solidFill>
              <a:schemeClr val="dk2"/>
            </a:solidFill>
            <a:prstDash val="solid"/>
            <a:round/>
            <a:headEnd w="lg" len="lg" type="none"/>
            <a:tailEnd w="lg" len="lg" type="none"/>
          </a:ln>
        </p:spPr>
      </p:cxn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8" name="Shape 178"/>
        <p:cNvGrpSpPr/>
        <p:nvPr/>
      </p:nvGrpSpPr>
      <p:grpSpPr>
        <a:xfrm>
          <a:off y="0" x="0"/>
          <a:ext cy="0" cx="0"/>
          <a:chOff y="0" x="0"/>
          <a:chExt cy="0" cx="0"/>
        </a:xfrm>
      </p:grpSpPr>
      <p:sp>
        <p:nvSpPr>
          <p:cNvPr id="179" name="Shape 179"/>
          <p:cNvSpPr txBox="1"/>
          <p:nvPr>
            <p:ph type="title"/>
          </p:nvPr>
        </p:nvSpPr>
        <p:spPr>
          <a:xfrm>
            <a:off y="103225" x="457200"/>
            <a:ext cy="1013999" cx="7315499"/>
          </a:xfrm>
          <a:prstGeom prst="rect">
            <a:avLst/>
          </a:prstGeom>
        </p:spPr>
        <p:txBody>
          <a:bodyPr bIns="91425" rIns="91425" lIns="91425" tIns="91425" anchor="b" anchorCtr="0">
            <a:noAutofit/>
          </a:bodyPr>
          <a:lstStyle/>
          <a:p>
            <a:pPr rtl="0" lvl="0">
              <a:spcBef>
                <a:spcPts val="0"/>
              </a:spcBef>
              <a:buNone/>
            </a:pPr>
            <a:r>
              <a:rPr lang="en">
                <a:latin typeface="Impact"/>
                <a:ea typeface="Impact"/>
                <a:cs typeface="Impact"/>
                <a:sym typeface="Impact"/>
              </a:rPr>
              <a:t>RESULTS</a:t>
            </a:r>
          </a:p>
        </p:txBody>
      </p:sp>
      <p:pic>
        <p:nvPicPr>
          <p:cNvPr id="180" name="Shape 180"/>
          <p:cNvPicPr preferRelativeResize="0"/>
          <p:nvPr/>
        </p:nvPicPr>
        <p:blipFill>
          <a:blip r:embed="rId3">
            <a:alphaModFix/>
          </a:blip>
          <a:stretch>
            <a:fillRect/>
          </a:stretch>
        </p:blipFill>
        <p:spPr>
          <a:xfrm>
            <a:off y="1464150" x="1818050"/>
            <a:ext cy="3533775" cx="5715000"/>
          </a:xfrm>
          <a:prstGeom prst="rect">
            <a:avLst/>
          </a:prstGeom>
          <a:noFill/>
          <a:ln>
            <a:noFill/>
          </a:ln>
        </p:spPr>
      </p:pic>
      <p:sp>
        <p:nvSpPr>
          <p:cNvPr id="181" name="Shape 181"/>
          <p:cNvSpPr txBox="1"/>
          <p:nvPr/>
        </p:nvSpPr>
        <p:spPr>
          <a:xfrm>
            <a:off y="2530325" x="3003250"/>
            <a:ext cy="206999" cx="638699"/>
          </a:xfrm>
          <a:prstGeom prst="rect">
            <a:avLst/>
          </a:prstGeom>
          <a:noFill/>
          <a:ln>
            <a:noFill/>
          </a:ln>
        </p:spPr>
        <p:txBody>
          <a:bodyPr bIns="91425" rIns="91425" lIns="91425" tIns="91425" anchor="t" anchorCtr="0">
            <a:noAutofit/>
          </a:bodyPr>
          <a:lstStyle/>
          <a:p>
            <a:pPr>
              <a:spcBef>
                <a:spcPts val="0"/>
              </a:spcBef>
              <a:buNone/>
            </a:pPr>
            <a:r>
              <a:t/>
            </a:r>
            <a:endParaRPr/>
          </a:p>
        </p:txBody>
      </p:sp>
      <p:sp>
        <p:nvSpPr>
          <p:cNvPr id="182" name="Shape 182"/>
          <p:cNvSpPr txBox="1"/>
          <p:nvPr/>
        </p:nvSpPr>
        <p:spPr>
          <a:xfrm>
            <a:off y="2461275" x="2899700"/>
            <a:ext cy="396900" cx="1225499"/>
          </a:xfrm>
          <a:prstGeom prst="rect">
            <a:avLst/>
          </a:prstGeom>
          <a:noFill/>
          <a:ln>
            <a:noFill/>
          </a:ln>
        </p:spPr>
        <p:txBody>
          <a:bodyPr bIns="91425" rIns="91425" lIns="91425" tIns="91425" anchor="t" anchorCtr="0">
            <a:noAutofit/>
          </a:bodyPr>
          <a:lstStyle/>
          <a:p>
            <a:pPr>
              <a:spcBef>
                <a:spcPts val="0"/>
              </a:spcBef>
              <a:buNone/>
            </a:pPr>
            <a:r>
              <a:rPr lang="en"/>
              <a:t>P = 0.0053</a:t>
            </a:r>
          </a:p>
        </p:txBody>
      </p:sp>
      <p:sp>
        <p:nvSpPr>
          <p:cNvPr id="183" name="Shape 183"/>
          <p:cNvSpPr txBox="1"/>
          <p:nvPr/>
        </p:nvSpPr>
        <p:spPr>
          <a:xfrm>
            <a:off y="2373300" x="4294825"/>
            <a:ext cy="396900" cx="1225499"/>
          </a:xfrm>
          <a:prstGeom prst="rect">
            <a:avLst/>
          </a:prstGeom>
          <a:noFill/>
          <a:ln>
            <a:noFill/>
          </a:ln>
        </p:spPr>
        <p:txBody>
          <a:bodyPr bIns="91425" rIns="91425" lIns="91425" tIns="91425" anchor="t" anchorCtr="0">
            <a:noAutofit/>
          </a:bodyPr>
          <a:lstStyle/>
          <a:p>
            <a:pPr rtl="0" lvl="0">
              <a:spcBef>
                <a:spcPts val="0"/>
              </a:spcBef>
              <a:buNone/>
            </a:pPr>
            <a:r>
              <a:rPr lang="en"/>
              <a:t>P = 0.0026</a:t>
            </a:r>
          </a:p>
        </p:txBody>
      </p:sp>
      <p:sp>
        <p:nvSpPr>
          <p:cNvPr id="184" name="Shape 184"/>
          <p:cNvSpPr txBox="1"/>
          <p:nvPr/>
        </p:nvSpPr>
        <p:spPr>
          <a:xfrm>
            <a:off y="3216100" x="5362025"/>
            <a:ext cy="396900" cx="1225499"/>
          </a:xfrm>
          <a:prstGeom prst="rect">
            <a:avLst/>
          </a:prstGeom>
          <a:noFill/>
          <a:ln>
            <a:noFill/>
          </a:ln>
        </p:spPr>
        <p:txBody>
          <a:bodyPr bIns="91425" rIns="91425" lIns="91425" tIns="91425" anchor="t" anchorCtr="0">
            <a:noAutofit/>
          </a:bodyPr>
          <a:lstStyle/>
          <a:p>
            <a:pPr rtl="0" lvl="0">
              <a:spcBef>
                <a:spcPts val="0"/>
              </a:spcBef>
              <a:buNone/>
            </a:pPr>
            <a:r>
              <a:rPr lang="en"/>
              <a:t>P = 0.66</a:t>
            </a:r>
          </a:p>
        </p:txBody>
      </p:sp>
      <p:cxnSp>
        <p:nvCxnSpPr>
          <p:cNvPr id="185" name="Shape 185"/>
          <p:cNvCxnSpPr/>
          <p:nvPr/>
        </p:nvCxnSpPr>
        <p:spPr>
          <a:xfrm flipH="1">
            <a:off y="3565300" x="5098675"/>
            <a:ext cy="300300" cx="185399"/>
          </a:xfrm>
          <a:prstGeom prst="straightConnector1">
            <a:avLst/>
          </a:prstGeom>
          <a:noFill/>
          <a:ln w="19050" cap="flat">
            <a:solidFill>
              <a:schemeClr val="dk2"/>
            </a:solidFill>
            <a:prstDash val="solid"/>
            <a:round/>
            <a:headEnd w="lg" len="lg" type="none"/>
            <a:tailEnd w="lg" len="lg" type="none"/>
          </a:ln>
        </p:spPr>
      </p:cxnSp>
      <p:cxnSp>
        <p:nvCxnSpPr>
          <p:cNvPr id="186" name="Shape 186"/>
          <p:cNvCxnSpPr/>
          <p:nvPr/>
        </p:nvCxnSpPr>
        <p:spPr>
          <a:xfrm flipH="1">
            <a:off y="3565300" x="5176625"/>
            <a:ext cy="300300" cx="185399"/>
          </a:xfrm>
          <a:prstGeom prst="straightConnector1">
            <a:avLst/>
          </a:prstGeom>
          <a:noFill/>
          <a:ln w="19050" cap="flat">
            <a:solidFill>
              <a:schemeClr val="dk2"/>
            </a:solidFill>
            <a:prstDash val="solid"/>
            <a:round/>
            <a:headEnd w="lg" len="lg" type="none"/>
            <a:tailEnd w="lg" len="lg" type="none"/>
          </a:ln>
        </p:spPr>
      </p:cxn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0" name="Shape 190"/>
        <p:cNvGrpSpPr/>
        <p:nvPr/>
      </p:nvGrpSpPr>
      <p:grpSpPr>
        <a:xfrm>
          <a:off y="0" x="0"/>
          <a:ext cy="0" cx="0"/>
          <a:chOff y="0" x="0"/>
          <a:chExt cy="0" cx="0"/>
        </a:xfrm>
      </p:grpSpPr>
      <p:sp>
        <p:nvSpPr>
          <p:cNvPr id="191" name="Shape 191"/>
          <p:cNvSpPr txBox="1"/>
          <p:nvPr>
            <p:ph type="title"/>
          </p:nvPr>
        </p:nvSpPr>
        <p:spPr>
          <a:xfrm>
            <a:off y="103225" x="457200"/>
            <a:ext cy="1013999" cx="7315499"/>
          </a:xfrm>
          <a:prstGeom prst="rect">
            <a:avLst/>
          </a:prstGeom>
        </p:spPr>
        <p:txBody>
          <a:bodyPr bIns="91425" rIns="91425" lIns="91425" tIns="91425" anchor="b" anchorCtr="0">
            <a:noAutofit/>
          </a:bodyPr>
          <a:lstStyle/>
          <a:p>
            <a:pPr rtl="0" lvl="0">
              <a:spcBef>
                <a:spcPts val="0"/>
              </a:spcBef>
              <a:buNone/>
            </a:pPr>
            <a:r>
              <a:rPr lang="en">
                <a:latin typeface="Impact"/>
                <a:ea typeface="Impact"/>
                <a:cs typeface="Impact"/>
                <a:sym typeface="Impact"/>
              </a:rPr>
              <a:t>RESULTS</a:t>
            </a:r>
          </a:p>
        </p:txBody>
      </p:sp>
      <p:sp>
        <p:nvSpPr>
          <p:cNvPr id="192" name="Shape 192"/>
          <p:cNvSpPr txBox="1"/>
          <p:nvPr/>
        </p:nvSpPr>
        <p:spPr>
          <a:xfrm>
            <a:off y="2530325" x="3003250"/>
            <a:ext cy="206999" cx="638699"/>
          </a:xfrm>
          <a:prstGeom prst="rect">
            <a:avLst/>
          </a:prstGeom>
          <a:noFill/>
          <a:ln>
            <a:noFill/>
          </a:ln>
        </p:spPr>
        <p:txBody>
          <a:bodyPr bIns="91425" rIns="91425" lIns="91425" tIns="91425" anchor="t" anchorCtr="0">
            <a:noAutofit/>
          </a:bodyPr>
          <a:lstStyle/>
          <a:p>
            <a:pPr rtl="0" lvl="0">
              <a:spcBef>
                <a:spcPts val="0"/>
              </a:spcBef>
              <a:buNone/>
            </a:pPr>
            <a:r>
              <a:t/>
            </a:r>
            <a:endParaRPr/>
          </a:p>
        </p:txBody>
      </p:sp>
      <p:pic>
        <p:nvPicPr>
          <p:cNvPr id="193" name="Shape 193"/>
          <p:cNvPicPr preferRelativeResize="0"/>
          <p:nvPr/>
        </p:nvPicPr>
        <p:blipFill>
          <a:blip r:embed="rId3">
            <a:alphaModFix/>
          </a:blip>
          <a:stretch>
            <a:fillRect/>
          </a:stretch>
        </p:blipFill>
        <p:spPr>
          <a:xfrm>
            <a:off y="1369700" x="1714500"/>
            <a:ext cy="3533775" cx="5715000"/>
          </a:xfrm>
          <a:prstGeom prst="rect">
            <a:avLst/>
          </a:prstGeom>
          <a:noFill/>
          <a:ln>
            <a:noFill/>
          </a:ln>
        </p:spPr>
      </p:pic>
      <p:sp>
        <p:nvSpPr>
          <p:cNvPr id="194" name="Shape 194"/>
          <p:cNvSpPr txBox="1"/>
          <p:nvPr/>
        </p:nvSpPr>
        <p:spPr>
          <a:xfrm>
            <a:off y="2153400" x="3000375"/>
            <a:ext cy="291599" cx="1097399"/>
          </a:xfrm>
          <a:prstGeom prst="rect">
            <a:avLst/>
          </a:prstGeom>
          <a:noFill/>
          <a:ln>
            <a:noFill/>
          </a:ln>
        </p:spPr>
        <p:txBody>
          <a:bodyPr bIns="91425" rIns="91425" lIns="91425" tIns="91425" anchor="t" anchorCtr="0">
            <a:noAutofit/>
          </a:bodyPr>
          <a:lstStyle/>
          <a:p>
            <a:pPr>
              <a:spcBef>
                <a:spcPts val="0"/>
              </a:spcBef>
              <a:buNone/>
            </a:pPr>
            <a:r>
              <a:rPr lang="en"/>
              <a:t>P = 0.0025</a:t>
            </a:r>
          </a:p>
        </p:txBody>
      </p:sp>
      <p:sp>
        <p:nvSpPr>
          <p:cNvPr id="195" name="Shape 195"/>
          <p:cNvSpPr txBox="1"/>
          <p:nvPr/>
        </p:nvSpPr>
        <p:spPr>
          <a:xfrm>
            <a:off y="1997200" x="4232925"/>
            <a:ext cy="291599" cx="1097399"/>
          </a:xfrm>
          <a:prstGeom prst="rect">
            <a:avLst/>
          </a:prstGeom>
          <a:noFill/>
          <a:ln>
            <a:noFill/>
          </a:ln>
        </p:spPr>
        <p:txBody>
          <a:bodyPr bIns="91425" rIns="91425" lIns="91425" tIns="91425" anchor="t" anchorCtr="0">
            <a:noAutofit/>
          </a:bodyPr>
          <a:lstStyle/>
          <a:p>
            <a:pPr rtl="0" lvl="0">
              <a:spcBef>
                <a:spcPts val="0"/>
              </a:spcBef>
              <a:buNone/>
            </a:pPr>
            <a:r>
              <a:rPr lang="en"/>
              <a:t>P &lt; 0.0001</a:t>
            </a:r>
          </a:p>
        </p:txBody>
      </p:sp>
      <p:sp>
        <p:nvSpPr>
          <p:cNvPr id="196" name="Shape 196"/>
          <p:cNvSpPr txBox="1"/>
          <p:nvPr/>
        </p:nvSpPr>
        <p:spPr>
          <a:xfrm>
            <a:off y="3315475" x="5330325"/>
            <a:ext cy="291599" cx="1097399"/>
          </a:xfrm>
          <a:prstGeom prst="rect">
            <a:avLst/>
          </a:prstGeom>
          <a:noFill/>
          <a:ln>
            <a:noFill/>
          </a:ln>
        </p:spPr>
        <p:txBody>
          <a:bodyPr bIns="91425" rIns="91425" lIns="91425" tIns="91425" anchor="t" anchorCtr="0">
            <a:noAutofit/>
          </a:bodyPr>
          <a:lstStyle/>
          <a:p>
            <a:pPr rtl="0" lvl="0">
              <a:spcBef>
                <a:spcPts val="0"/>
              </a:spcBef>
              <a:buNone/>
            </a:pPr>
            <a:r>
              <a:rPr lang="en"/>
              <a:t>P = 0.15</a:t>
            </a:r>
          </a:p>
        </p:txBody>
      </p:sp>
      <p:cxnSp>
        <p:nvCxnSpPr>
          <p:cNvPr id="197" name="Shape 197"/>
          <p:cNvCxnSpPr/>
          <p:nvPr/>
        </p:nvCxnSpPr>
        <p:spPr>
          <a:xfrm flipH="1">
            <a:off y="4057300" x="4983675"/>
            <a:ext cy="300300" cx="185399"/>
          </a:xfrm>
          <a:prstGeom prst="straightConnector1">
            <a:avLst/>
          </a:prstGeom>
          <a:noFill/>
          <a:ln w="19050" cap="flat">
            <a:solidFill>
              <a:schemeClr val="dk2"/>
            </a:solidFill>
            <a:prstDash val="solid"/>
            <a:round/>
            <a:headEnd w="lg" len="lg" type="none"/>
            <a:tailEnd w="lg" len="lg" type="none"/>
          </a:ln>
        </p:spPr>
      </p:cxnSp>
      <p:cxnSp>
        <p:nvCxnSpPr>
          <p:cNvPr id="198" name="Shape 198"/>
          <p:cNvCxnSpPr/>
          <p:nvPr/>
        </p:nvCxnSpPr>
        <p:spPr>
          <a:xfrm flipH="1">
            <a:off y="4088300" x="5046625"/>
            <a:ext cy="300300" cx="185399"/>
          </a:xfrm>
          <a:prstGeom prst="straightConnector1">
            <a:avLst/>
          </a:prstGeom>
          <a:noFill/>
          <a:ln w="19050" cap="flat">
            <a:solidFill>
              <a:schemeClr val="dk2"/>
            </a:solidFill>
            <a:prstDash val="solid"/>
            <a:round/>
            <a:headEnd w="lg" len="lg" type="none"/>
            <a:tailEnd w="lg" len="lg" type="none"/>
          </a:ln>
        </p:spPr>
      </p:cxn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2" name="Shape 202"/>
        <p:cNvGrpSpPr/>
        <p:nvPr/>
      </p:nvGrpSpPr>
      <p:grpSpPr>
        <a:xfrm>
          <a:off y="0" x="0"/>
          <a:ext cy="0" cx="0"/>
          <a:chOff y="0" x="0"/>
          <a:chExt cy="0" cx="0"/>
        </a:xfrm>
      </p:grpSpPr>
      <p:sp>
        <p:nvSpPr>
          <p:cNvPr id="203" name="Shape 203"/>
          <p:cNvSpPr txBox="1"/>
          <p:nvPr>
            <p:ph type="title"/>
          </p:nvPr>
        </p:nvSpPr>
        <p:spPr>
          <a:xfrm>
            <a:off y="103225" x="457200"/>
            <a:ext cy="1013999" cx="7315499"/>
          </a:xfrm>
          <a:prstGeom prst="rect">
            <a:avLst/>
          </a:prstGeom>
        </p:spPr>
        <p:txBody>
          <a:bodyPr bIns="91425" rIns="91425" lIns="91425" tIns="91425" anchor="b" anchorCtr="0">
            <a:noAutofit/>
          </a:bodyPr>
          <a:lstStyle/>
          <a:p>
            <a:pPr rtl="0" lvl="0">
              <a:spcBef>
                <a:spcPts val="0"/>
              </a:spcBef>
              <a:buNone/>
            </a:pPr>
            <a:r>
              <a:rPr lang="en">
                <a:latin typeface="Impact"/>
                <a:ea typeface="Impact"/>
                <a:cs typeface="Impact"/>
                <a:sym typeface="Impact"/>
              </a:rPr>
              <a:t>RESULTS</a:t>
            </a:r>
          </a:p>
        </p:txBody>
      </p:sp>
      <p:sp>
        <p:nvSpPr>
          <p:cNvPr id="204" name="Shape 204"/>
          <p:cNvSpPr txBox="1"/>
          <p:nvPr/>
        </p:nvSpPr>
        <p:spPr>
          <a:xfrm>
            <a:off y="2530325" x="3003250"/>
            <a:ext cy="206999" cx="638699"/>
          </a:xfrm>
          <a:prstGeom prst="rect">
            <a:avLst/>
          </a:prstGeom>
          <a:noFill/>
          <a:ln>
            <a:noFill/>
          </a:ln>
        </p:spPr>
        <p:txBody>
          <a:bodyPr bIns="91425" rIns="91425" lIns="91425" tIns="91425" anchor="t" anchorCtr="0">
            <a:noAutofit/>
          </a:bodyPr>
          <a:lstStyle/>
          <a:p>
            <a:pPr rtl="0" lvl="0">
              <a:spcBef>
                <a:spcPts val="0"/>
              </a:spcBef>
              <a:buNone/>
            </a:pPr>
            <a:r>
              <a:t/>
            </a:r>
            <a:endParaRPr/>
          </a:p>
        </p:txBody>
      </p:sp>
      <p:pic>
        <p:nvPicPr>
          <p:cNvPr id="205" name="Shape 205"/>
          <p:cNvPicPr preferRelativeResize="0"/>
          <p:nvPr/>
        </p:nvPicPr>
        <p:blipFill>
          <a:blip r:embed="rId3">
            <a:alphaModFix/>
          </a:blip>
          <a:stretch>
            <a:fillRect/>
          </a:stretch>
        </p:blipFill>
        <p:spPr>
          <a:xfrm>
            <a:off y="1335400" x="1714500"/>
            <a:ext cy="3533775" cx="5715000"/>
          </a:xfrm>
          <a:prstGeom prst="rect">
            <a:avLst/>
          </a:prstGeom>
          <a:noFill/>
          <a:ln>
            <a:noFill/>
          </a:ln>
        </p:spPr>
      </p:pic>
      <p:sp>
        <p:nvSpPr>
          <p:cNvPr id="206" name="Shape 206"/>
          <p:cNvSpPr txBox="1"/>
          <p:nvPr/>
        </p:nvSpPr>
        <p:spPr>
          <a:xfrm>
            <a:off y="2187700" x="2828925"/>
            <a:ext cy="342600" cx="1182900"/>
          </a:xfrm>
          <a:prstGeom prst="rect">
            <a:avLst/>
          </a:prstGeom>
          <a:noFill/>
          <a:ln>
            <a:noFill/>
          </a:ln>
        </p:spPr>
        <p:txBody>
          <a:bodyPr bIns="91425" rIns="91425" lIns="91425" tIns="91425" anchor="t" anchorCtr="0">
            <a:noAutofit/>
          </a:bodyPr>
          <a:lstStyle/>
          <a:p>
            <a:pPr>
              <a:spcBef>
                <a:spcPts val="0"/>
              </a:spcBef>
              <a:buNone/>
            </a:pPr>
            <a:r>
              <a:rPr lang="en"/>
              <a:t>P = 0.0017</a:t>
            </a:r>
          </a:p>
        </p:txBody>
      </p:sp>
      <p:sp>
        <p:nvSpPr>
          <p:cNvPr id="207" name="Shape 207"/>
          <p:cNvSpPr txBox="1"/>
          <p:nvPr/>
        </p:nvSpPr>
        <p:spPr>
          <a:xfrm>
            <a:off y="2065775" x="4164325"/>
            <a:ext cy="342600" cx="1182900"/>
          </a:xfrm>
          <a:prstGeom prst="rect">
            <a:avLst/>
          </a:prstGeom>
          <a:noFill/>
          <a:ln>
            <a:noFill/>
          </a:ln>
        </p:spPr>
        <p:txBody>
          <a:bodyPr bIns="91425" rIns="91425" lIns="91425" tIns="91425" anchor="t" anchorCtr="0">
            <a:noAutofit/>
          </a:bodyPr>
          <a:lstStyle/>
          <a:p>
            <a:pPr rtl="0" lvl="0">
              <a:spcBef>
                <a:spcPts val="0"/>
              </a:spcBef>
              <a:buNone/>
            </a:pPr>
            <a:r>
              <a:rPr lang="en"/>
              <a:t>P &lt; 0.0001</a:t>
            </a:r>
          </a:p>
        </p:txBody>
      </p:sp>
      <p:sp>
        <p:nvSpPr>
          <p:cNvPr id="208" name="Shape 208"/>
          <p:cNvSpPr txBox="1"/>
          <p:nvPr/>
        </p:nvSpPr>
        <p:spPr>
          <a:xfrm>
            <a:off y="3023975" x="5347225"/>
            <a:ext cy="342600" cx="1182900"/>
          </a:xfrm>
          <a:prstGeom prst="rect">
            <a:avLst/>
          </a:prstGeom>
          <a:noFill/>
          <a:ln>
            <a:noFill/>
          </a:ln>
        </p:spPr>
        <p:txBody>
          <a:bodyPr bIns="91425" rIns="91425" lIns="91425" tIns="91425" anchor="t" anchorCtr="0">
            <a:noAutofit/>
          </a:bodyPr>
          <a:lstStyle/>
          <a:p>
            <a:pPr rtl="0" lvl="0">
              <a:spcBef>
                <a:spcPts val="0"/>
              </a:spcBef>
              <a:buNone/>
            </a:pPr>
            <a:r>
              <a:rPr lang="en"/>
              <a:t>P = 0.54</a:t>
            </a:r>
          </a:p>
        </p:txBody>
      </p:sp>
      <p:cxnSp>
        <p:nvCxnSpPr>
          <p:cNvPr id="209" name="Shape 209"/>
          <p:cNvCxnSpPr/>
          <p:nvPr/>
        </p:nvCxnSpPr>
        <p:spPr>
          <a:xfrm flipH="1">
            <a:off y="4044525" x="4964500"/>
            <a:ext cy="300300" cx="185399"/>
          </a:xfrm>
          <a:prstGeom prst="straightConnector1">
            <a:avLst/>
          </a:prstGeom>
          <a:noFill/>
          <a:ln w="19050" cap="flat">
            <a:solidFill>
              <a:schemeClr val="dk2"/>
            </a:solidFill>
            <a:prstDash val="solid"/>
            <a:round/>
            <a:headEnd w="lg" len="lg" type="none"/>
            <a:tailEnd w="lg" len="lg" type="none"/>
          </a:ln>
        </p:spPr>
      </p:cxnSp>
      <p:cxnSp>
        <p:nvCxnSpPr>
          <p:cNvPr id="210" name="Shape 210"/>
          <p:cNvCxnSpPr/>
          <p:nvPr/>
        </p:nvCxnSpPr>
        <p:spPr>
          <a:xfrm flipH="1">
            <a:off y="4044525" x="5046625"/>
            <a:ext cy="300300" cx="185399"/>
          </a:xfrm>
          <a:prstGeom prst="straightConnector1">
            <a:avLst/>
          </a:prstGeom>
          <a:noFill/>
          <a:ln w="19050" cap="flat">
            <a:solidFill>
              <a:schemeClr val="dk2"/>
            </a:solidFill>
            <a:prstDash val="solid"/>
            <a:round/>
            <a:headEnd w="lg" len="lg" type="none"/>
            <a:tailEnd w="lg" len="lg" type="none"/>
          </a:ln>
        </p:spPr>
      </p:cxn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4" name="Shape 214"/>
        <p:cNvGrpSpPr/>
        <p:nvPr/>
      </p:nvGrpSpPr>
      <p:grpSpPr>
        <a:xfrm>
          <a:off y="0" x="0"/>
          <a:ext cy="0" cx="0"/>
          <a:chOff y="0" x="0"/>
          <a:chExt cy="0" cx="0"/>
        </a:xfrm>
      </p:grpSpPr>
      <p:sp>
        <p:nvSpPr>
          <p:cNvPr id="215" name="Shape 215"/>
          <p:cNvSpPr txBox="1"/>
          <p:nvPr>
            <p:ph type="title"/>
          </p:nvPr>
        </p:nvSpPr>
        <p:spPr>
          <a:xfrm>
            <a:off y="118100" x="499725"/>
            <a:ext cy="1013999" cx="7315499"/>
          </a:xfrm>
          <a:prstGeom prst="rect">
            <a:avLst/>
          </a:prstGeom>
        </p:spPr>
        <p:txBody>
          <a:bodyPr bIns="91425" rIns="91425" lIns="91425" tIns="91425" anchor="ctr" anchorCtr="0">
            <a:noAutofit/>
          </a:bodyPr>
          <a:lstStyle/>
          <a:p>
            <a:pPr rtl="0" lvl="0">
              <a:spcBef>
                <a:spcPts val="0"/>
              </a:spcBef>
              <a:buNone/>
            </a:pPr>
            <a:r>
              <a:rPr lang="en">
                <a:latin typeface="Impact"/>
                <a:ea typeface="Impact"/>
                <a:cs typeface="Impact"/>
                <a:sym typeface="Impact"/>
              </a:rPr>
              <a:t>Conclusion</a:t>
            </a:r>
          </a:p>
        </p:txBody>
      </p:sp>
      <p:sp>
        <p:nvSpPr>
          <p:cNvPr id="216" name="Shape 216"/>
          <p:cNvSpPr txBox="1"/>
          <p:nvPr>
            <p:ph idx="1" type="body"/>
          </p:nvPr>
        </p:nvSpPr>
        <p:spPr>
          <a:xfrm>
            <a:off y="1513191" x="457200"/>
            <a:ext cy="3630300" cx="8229600"/>
          </a:xfrm>
          <a:prstGeom prst="rect">
            <a:avLst/>
          </a:prstGeom>
        </p:spPr>
        <p:txBody>
          <a:bodyPr bIns="91425" rIns="91425" lIns="91425" tIns="91425" anchor="t" anchorCtr="0">
            <a:noAutofit/>
          </a:bodyPr>
          <a:lstStyle/>
          <a:p>
            <a:pPr rtl="0" lvl="0" indent="-381000" marL="457200">
              <a:spcBef>
                <a:spcPts val="0"/>
              </a:spcBef>
              <a:buClr>
                <a:schemeClr val="dk2"/>
              </a:buClr>
              <a:buSzPct val="100000"/>
              <a:buFont typeface="Arial"/>
              <a:buChar char="●"/>
            </a:pPr>
            <a:r>
              <a:rPr sz="2400" lang="en"/>
              <a:t>Students felt well-prepared</a:t>
            </a:r>
          </a:p>
          <a:p>
            <a:pPr rtl="0" lvl="0">
              <a:spcBef>
                <a:spcPts val="0"/>
              </a:spcBef>
              <a:buNone/>
            </a:pPr>
            <a:r>
              <a:t/>
            </a:r>
            <a:endParaRPr sz="2400"/>
          </a:p>
          <a:p>
            <a:pPr rtl="0" lvl="0" indent="-381000" marL="457200">
              <a:spcBef>
                <a:spcPts val="0"/>
              </a:spcBef>
              <a:buClr>
                <a:schemeClr val="dk2"/>
              </a:buClr>
              <a:buSzPct val="100000"/>
              <a:buFont typeface="Arial"/>
              <a:buChar char="●"/>
            </a:pPr>
            <a:r>
              <a:rPr sz="2400" lang="en"/>
              <a:t>Strong educational experience during the clerkship</a:t>
            </a:r>
          </a:p>
          <a:p>
            <a:pPr rtl="0" lvl="0">
              <a:spcBef>
                <a:spcPts val="0"/>
              </a:spcBef>
              <a:buNone/>
            </a:pPr>
            <a:r>
              <a:t/>
            </a:r>
            <a:endParaRPr sz="2400"/>
          </a:p>
          <a:p>
            <a:pPr rtl="0" lvl="0" indent="-381000" marL="457200">
              <a:spcBef>
                <a:spcPts val="0"/>
              </a:spcBef>
              <a:buClr>
                <a:schemeClr val="dk2"/>
              </a:buClr>
              <a:buSzPct val="100000"/>
              <a:buFont typeface="Arial"/>
              <a:buChar char="●"/>
            </a:pPr>
            <a:r>
              <a:rPr sz="2400" lang="en"/>
              <a:t>Simulation was not shown to be superior</a:t>
            </a:r>
          </a:p>
          <a:p>
            <a:pPr algn="l" rtl="0" lvl="0" marR="0">
              <a:lnSpc>
                <a:spcPct val="100000"/>
              </a:lnSpc>
              <a:spcBef>
                <a:spcPts val="0"/>
              </a:spcBef>
              <a:spcAft>
                <a:spcPts val="0"/>
              </a:spcAft>
              <a:buNone/>
            </a:pPr>
            <a:r>
              <a:t/>
            </a:r>
            <a:endParaRPr/>
          </a:p>
          <a:p>
            <a:pPr rtl="0" lvl="0" indent="0" marL="0">
              <a:spcBef>
                <a:spcPts val="0"/>
              </a:spcBef>
              <a:buNone/>
            </a:pPr>
            <a:r>
              <a:t/>
            </a:r>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y="0" x="0"/>
          <a:ext cy="0" cx="0"/>
          <a:chOff y="0" x="0"/>
          <a:chExt cy="0" cx="0"/>
        </a:xfrm>
      </p:grpSpPr>
      <p:sp>
        <p:nvSpPr>
          <p:cNvPr id="94" name="Shape 94"/>
          <p:cNvSpPr txBox="1"/>
          <p:nvPr>
            <p:ph type="title"/>
          </p:nvPr>
        </p:nvSpPr>
        <p:spPr>
          <a:xfrm>
            <a:off y="101100" x="457200"/>
            <a:ext cy="1013999" cx="7315499"/>
          </a:xfrm>
          <a:prstGeom prst="rect">
            <a:avLst/>
          </a:prstGeom>
        </p:spPr>
        <p:txBody>
          <a:bodyPr bIns="91425" rIns="91425" lIns="91425" tIns="91425" anchor="ctr" anchorCtr="0">
            <a:noAutofit/>
          </a:bodyPr>
          <a:lstStyle/>
          <a:p>
            <a:pPr>
              <a:spcBef>
                <a:spcPts val="0"/>
              </a:spcBef>
              <a:buNone/>
            </a:pPr>
            <a:r>
              <a:rPr lang="en">
                <a:latin typeface="Impact"/>
                <a:ea typeface="Impact"/>
                <a:cs typeface="Impact"/>
                <a:sym typeface="Impact"/>
              </a:rPr>
              <a:t>BACKGROUND</a:t>
            </a:r>
          </a:p>
        </p:txBody>
      </p:sp>
      <p:sp>
        <p:nvSpPr>
          <p:cNvPr id="95" name="Shape 95"/>
          <p:cNvSpPr txBox="1"/>
          <p:nvPr>
            <p:ph idx="1" type="body"/>
          </p:nvPr>
        </p:nvSpPr>
        <p:spPr>
          <a:xfrm>
            <a:off y="1341041" x="252350"/>
            <a:ext cy="3630300" cx="8229600"/>
          </a:xfrm>
          <a:prstGeom prst="rect">
            <a:avLst/>
          </a:prstGeom>
        </p:spPr>
        <p:txBody>
          <a:bodyPr bIns="91425" rIns="91425" lIns="91425" tIns="91425" anchor="t" anchorCtr="0">
            <a:noAutofit/>
          </a:bodyPr>
          <a:lstStyle/>
          <a:p>
            <a:pPr rtl="0" lvl="0" indent="-381000" marL="457200">
              <a:spcBef>
                <a:spcPts val="0"/>
              </a:spcBef>
              <a:buClr>
                <a:schemeClr val="dk2"/>
              </a:buClr>
              <a:buSzPct val="100000"/>
              <a:buFont typeface="Arial"/>
              <a:buChar char="●"/>
            </a:pPr>
            <a:r>
              <a:rPr sz="2400" lang="en"/>
              <a:t>Education in female pelvic exam is limited, highly variable</a:t>
            </a:r>
          </a:p>
          <a:p>
            <a:pPr rtl="0" lvl="0">
              <a:spcBef>
                <a:spcPts val="0"/>
              </a:spcBef>
              <a:buNone/>
            </a:pPr>
            <a:r>
              <a:t/>
            </a:r>
            <a:endParaRPr sz="2400"/>
          </a:p>
          <a:p>
            <a:pPr rtl="0" lvl="0" indent="-381000" marL="457200">
              <a:spcBef>
                <a:spcPts val="0"/>
              </a:spcBef>
              <a:buClr>
                <a:schemeClr val="dk2"/>
              </a:buClr>
              <a:buSzPct val="100000"/>
              <a:buFont typeface="Arial"/>
              <a:buChar char="●"/>
            </a:pPr>
            <a:r>
              <a:rPr sz="2400" lang="en"/>
              <a:t>Performing female pelvic exams - anxiety provoking and fairly awkward</a:t>
            </a:r>
          </a:p>
          <a:p>
            <a:pPr rtl="0" lvl="0">
              <a:spcBef>
                <a:spcPts val="0"/>
              </a:spcBef>
              <a:buNone/>
            </a:pPr>
            <a:r>
              <a:t/>
            </a:r>
            <a:endParaRPr sz="2400"/>
          </a:p>
          <a:p>
            <a:pPr rtl="0" lvl="0" indent="-381000" marL="457200">
              <a:spcBef>
                <a:spcPts val="0"/>
              </a:spcBef>
              <a:buClr>
                <a:schemeClr val="dk2"/>
              </a:buClr>
              <a:buSzPct val="100000"/>
              <a:buFont typeface="Arial"/>
              <a:buChar char="●"/>
            </a:pPr>
            <a:r>
              <a:rPr sz="2400" lang="en"/>
              <a:t>Limited data on student feelings toward this exam</a:t>
            </a:r>
          </a:p>
          <a:p>
            <a:pPr rtl="0" lvl="0">
              <a:spcBef>
                <a:spcPts val="0"/>
              </a:spcBef>
              <a:buNone/>
            </a:pPr>
            <a:r>
              <a:t/>
            </a:r>
            <a:endParaRPr sz="2400"/>
          </a:p>
          <a:p>
            <a:pPr rtl="0" lvl="0" indent="-381000" marL="457200">
              <a:spcBef>
                <a:spcPts val="0"/>
              </a:spcBef>
              <a:buClr>
                <a:schemeClr val="dk2"/>
              </a:buClr>
              <a:buSzPct val="100000"/>
              <a:buFont typeface="Arial"/>
              <a:buChar char="●"/>
            </a:pPr>
            <a:r>
              <a:rPr sz="2400" lang="en"/>
              <a:t>Simulation reported beneficial in other specialties, fairly new in OB/GYN</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y="0" x="0"/>
          <a:ext cy="0" cx="0"/>
          <a:chOff y="0" x="0"/>
          <a:chExt cy="0" cx="0"/>
        </a:xfrm>
      </p:grpSpPr>
      <p:sp>
        <p:nvSpPr>
          <p:cNvPr id="100" name="Shape 100"/>
          <p:cNvSpPr txBox="1"/>
          <p:nvPr>
            <p:ph idx="1" type="body"/>
          </p:nvPr>
        </p:nvSpPr>
        <p:spPr>
          <a:xfrm>
            <a:off y="1278516" x="457200"/>
            <a:ext cy="3630300" cx="8229600"/>
          </a:xfrm>
          <a:prstGeom prst="rect">
            <a:avLst/>
          </a:prstGeom>
        </p:spPr>
        <p:txBody>
          <a:bodyPr bIns="91425" rIns="91425" lIns="91425" tIns="91425" anchor="t" anchorCtr="0">
            <a:noAutofit/>
          </a:bodyPr>
          <a:lstStyle/>
          <a:p>
            <a:pPr rtl="0" lvl="0">
              <a:spcBef>
                <a:spcPts val="0"/>
              </a:spcBef>
              <a:buNone/>
            </a:pPr>
            <a:r>
              <a:t/>
            </a:r>
            <a:endParaRPr sz="2400"/>
          </a:p>
          <a:p>
            <a:pPr rtl="0" lvl="0">
              <a:spcBef>
                <a:spcPts val="0"/>
              </a:spcBef>
              <a:buNone/>
            </a:pPr>
            <a:r>
              <a:t/>
            </a:r>
            <a:endParaRPr sz="2400"/>
          </a:p>
          <a:p>
            <a:pPr rtl="0" lvl="0" indent="-381000" marL="457200">
              <a:spcBef>
                <a:spcPts val="0"/>
              </a:spcBef>
              <a:buClr>
                <a:schemeClr val="dk2"/>
              </a:buClr>
              <a:buSzPct val="100000"/>
              <a:buFont typeface="Arial"/>
              <a:buChar char="●"/>
            </a:pPr>
            <a:r>
              <a:rPr sz="2400" lang="en"/>
              <a:t>Determine if incorporating a pelvic exam simulation program into the 3rd year OB/GYN Clerkship improves student anxiety levels, increases confidence and comfort levels in performing this exam over the traditional educational experience</a:t>
            </a:r>
          </a:p>
          <a:p>
            <a:pPr rtl="0" lvl="0">
              <a:spcBef>
                <a:spcPts val="0"/>
              </a:spcBef>
              <a:buClr>
                <a:srgbClr val="000000"/>
              </a:buClr>
              <a:buFont typeface="Arial"/>
              <a:buNone/>
            </a:pPr>
            <a:r>
              <a:t/>
            </a:r>
            <a:endParaRPr/>
          </a:p>
          <a:p>
            <a:pPr rtl="0" lvl="0">
              <a:spcBef>
                <a:spcPts val="0"/>
              </a:spcBef>
              <a:buNone/>
            </a:pPr>
            <a:r>
              <a:t/>
            </a:r>
            <a:endParaRPr/>
          </a:p>
        </p:txBody>
      </p:sp>
      <p:sp>
        <p:nvSpPr>
          <p:cNvPr id="101" name="Shape 101"/>
          <p:cNvSpPr txBox="1"/>
          <p:nvPr>
            <p:ph type="title"/>
          </p:nvPr>
        </p:nvSpPr>
        <p:spPr>
          <a:xfrm>
            <a:off y="141653" x="457200"/>
            <a:ext cy="1044599" cx="8229600"/>
          </a:xfrm>
          <a:prstGeom prst="rect">
            <a:avLst/>
          </a:prstGeom>
        </p:spPr>
        <p:txBody>
          <a:bodyPr bIns="91425" rIns="91425" lIns="91425" tIns="91425" anchor="ctr" anchorCtr="0">
            <a:noAutofit/>
          </a:bodyPr>
          <a:lstStyle/>
          <a:p>
            <a:pPr rtl="0" lvl="0">
              <a:spcBef>
                <a:spcPts val="0"/>
              </a:spcBef>
              <a:buNone/>
            </a:pPr>
            <a:r>
              <a:rPr lang="en">
                <a:latin typeface="Impact"/>
                <a:ea typeface="Impact"/>
                <a:cs typeface="Impact"/>
                <a:sym typeface="Impact"/>
              </a:rPr>
              <a:t>OBJECTIVE</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y="0" x="0"/>
          <a:ext cy="0" cx="0"/>
          <a:chOff y="0" x="0"/>
          <a:chExt cy="0" cx="0"/>
        </a:xfrm>
      </p:grpSpPr>
      <p:sp>
        <p:nvSpPr>
          <p:cNvPr id="106" name="Shape 106"/>
          <p:cNvSpPr txBox="1"/>
          <p:nvPr>
            <p:ph type="title"/>
          </p:nvPr>
        </p:nvSpPr>
        <p:spPr>
          <a:xfrm>
            <a:off y="101100" x="373275"/>
            <a:ext cy="1013999" cx="7315499"/>
          </a:xfrm>
          <a:prstGeom prst="rect">
            <a:avLst/>
          </a:prstGeom>
        </p:spPr>
        <p:txBody>
          <a:bodyPr bIns="91425" rIns="91425" lIns="91425" tIns="91425" anchor="ctr" anchorCtr="0">
            <a:noAutofit/>
          </a:bodyPr>
          <a:lstStyle/>
          <a:p>
            <a:pPr rtl="0" lvl="0">
              <a:spcBef>
                <a:spcPts val="0"/>
              </a:spcBef>
              <a:buClr>
                <a:srgbClr val="000000"/>
              </a:buClr>
              <a:buFont typeface="Arial"/>
              <a:buNone/>
            </a:pPr>
            <a:r>
              <a:t/>
            </a:r>
            <a:endParaRPr sz="1400">
              <a:solidFill>
                <a:srgbClr val="000000"/>
              </a:solidFill>
              <a:latin typeface="Impact"/>
              <a:ea typeface="Impact"/>
              <a:cs typeface="Impact"/>
              <a:sym typeface="Impact"/>
            </a:endParaRPr>
          </a:p>
          <a:p>
            <a:pPr>
              <a:spcBef>
                <a:spcPts val="0"/>
              </a:spcBef>
              <a:buNone/>
            </a:pPr>
            <a:r>
              <a:rPr lang="en">
                <a:latin typeface="Impact"/>
                <a:ea typeface="Impact"/>
                <a:cs typeface="Impact"/>
                <a:sym typeface="Impact"/>
              </a:rPr>
              <a:t>METHODS</a:t>
            </a:r>
          </a:p>
        </p:txBody>
      </p:sp>
      <p:sp>
        <p:nvSpPr>
          <p:cNvPr id="107" name="Shape 107"/>
          <p:cNvSpPr txBox="1"/>
          <p:nvPr>
            <p:ph idx="1" type="body"/>
          </p:nvPr>
        </p:nvSpPr>
        <p:spPr>
          <a:xfrm>
            <a:off y="1115092" x="373275"/>
            <a:ext cy="560400" cx="8229600"/>
          </a:xfrm>
          <a:prstGeom prst="rect">
            <a:avLst/>
          </a:prstGeom>
        </p:spPr>
        <p:txBody>
          <a:bodyPr bIns="91425" rIns="91425" lIns="91425" tIns="91425" anchor="t" anchorCtr="0">
            <a:noAutofit/>
          </a:bodyPr>
          <a:lstStyle/>
          <a:p>
            <a:pPr algn="ctr" rtl="0" lvl="0">
              <a:spcBef>
                <a:spcPts val="0"/>
              </a:spcBef>
              <a:buNone/>
            </a:pPr>
            <a:r>
              <a:rPr u="sng" b="1" sz="2400" lang="en"/>
              <a:t>3rd year CWRU Medical Students at MHMC</a:t>
            </a:r>
          </a:p>
          <a:p>
            <a:pPr lvl="0">
              <a:spcBef>
                <a:spcPts val="0"/>
              </a:spcBef>
              <a:buNone/>
            </a:pPr>
            <a:r>
              <a:t/>
            </a:r>
            <a:endParaRPr sz="2400"/>
          </a:p>
        </p:txBody>
      </p:sp>
      <p:sp>
        <p:nvSpPr>
          <p:cNvPr id="108" name="Shape 108"/>
          <p:cNvSpPr txBox="1"/>
          <p:nvPr/>
        </p:nvSpPr>
        <p:spPr>
          <a:xfrm>
            <a:off y="1879875" x="614500"/>
            <a:ext cy="3026999" cx="3732599"/>
          </a:xfrm>
          <a:prstGeom prst="rect">
            <a:avLst/>
          </a:prstGeom>
          <a:noFill/>
          <a:ln>
            <a:noFill/>
          </a:ln>
        </p:spPr>
        <p:txBody>
          <a:bodyPr bIns="91425" rIns="91425" lIns="91425" tIns="91425" anchor="t" anchorCtr="0">
            <a:noAutofit/>
          </a:bodyPr>
          <a:lstStyle/>
          <a:p>
            <a:pPr>
              <a:spcBef>
                <a:spcPts val="0"/>
              </a:spcBef>
              <a:buNone/>
            </a:pPr>
            <a:r>
              <a:t/>
            </a:r>
            <a:endParaRPr/>
          </a:p>
        </p:txBody>
      </p:sp>
      <p:sp>
        <p:nvSpPr>
          <p:cNvPr id="109" name="Shape 109"/>
          <p:cNvSpPr txBox="1"/>
          <p:nvPr/>
        </p:nvSpPr>
        <p:spPr>
          <a:xfrm>
            <a:off y="2032275" x="766900"/>
            <a:ext cy="3026999" cx="3732599"/>
          </a:xfrm>
          <a:prstGeom prst="rect">
            <a:avLst/>
          </a:prstGeom>
          <a:noFill/>
          <a:ln>
            <a:noFill/>
          </a:ln>
        </p:spPr>
        <p:txBody>
          <a:bodyPr bIns="91425" rIns="91425" lIns="91425" tIns="91425" anchor="t" anchorCtr="0">
            <a:noAutofit/>
          </a:bodyPr>
          <a:lstStyle/>
          <a:p>
            <a:pPr rtl="0" lvl="0">
              <a:spcBef>
                <a:spcPts val="0"/>
              </a:spcBef>
              <a:buNone/>
            </a:pPr>
            <a:r>
              <a:t/>
            </a:r>
            <a:endParaRPr/>
          </a:p>
        </p:txBody>
      </p:sp>
      <p:sp>
        <p:nvSpPr>
          <p:cNvPr id="110" name="Shape 110"/>
          <p:cNvSpPr txBox="1"/>
          <p:nvPr/>
        </p:nvSpPr>
        <p:spPr>
          <a:xfrm>
            <a:off y="1788850" x="500700"/>
            <a:ext cy="3117899" cx="4301399"/>
          </a:xfrm>
          <a:prstGeom prst="rect">
            <a:avLst/>
          </a:prstGeom>
          <a:noFill/>
          <a:ln>
            <a:noFill/>
          </a:ln>
        </p:spPr>
        <p:txBody>
          <a:bodyPr bIns="91425" rIns="91425" lIns="91425" tIns="91425" anchor="t" anchorCtr="0">
            <a:noAutofit/>
          </a:bodyPr>
          <a:lstStyle/>
          <a:p>
            <a:pPr>
              <a:spcBef>
                <a:spcPts val="0"/>
              </a:spcBef>
              <a:buNone/>
            </a:pPr>
            <a:r>
              <a:t/>
            </a:r>
            <a:endParaRPr/>
          </a:p>
        </p:txBody>
      </p:sp>
      <p:sp>
        <p:nvSpPr>
          <p:cNvPr id="111" name="Shape 111"/>
          <p:cNvSpPr txBox="1"/>
          <p:nvPr/>
        </p:nvSpPr>
        <p:spPr>
          <a:xfrm>
            <a:off y="1986825" x="330100"/>
            <a:ext cy="3117899" cx="4301399"/>
          </a:xfrm>
          <a:prstGeom prst="rect">
            <a:avLst/>
          </a:prstGeom>
          <a:noFill/>
          <a:ln>
            <a:noFill/>
          </a:ln>
        </p:spPr>
        <p:txBody>
          <a:bodyPr bIns="91425" rIns="91425" lIns="91425" tIns="91425" anchor="t" anchorCtr="0">
            <a:noAutofit/>
          </a:bodyPr>
          <a:lstStyle/>
          <a:p>
            <a:pPr rtl="0" lvl="0" indent="-381000" marL="457200">
              <a:spcBef>
                <a:spcPts val="0"/>
              </a:spcBef>
              <a:buClr>
                <a:schemeClr val="dk2"/>
              </a:buClr>
              <a:buSzPct val="100000"/>
              <a:buFont typeface="Arial"/>
              <a:buChar char="●"/>
            </a:pPr>
            <a:r>
              <a:rPr b="1" sz="2400" lang="en">
                <a:solidFill>
                  <a:schemeClr val="dk2"/>
                </a:solidFill>
              </a:rPr>
              <a:t>Control group</a:t>
            </a:r>
          </a:p>
          <a:p>
            <a:pPr algn="l" rtl="0" lvl="1" indent="-381000" marL="914400">
              <a:spcBef>
                <a:spcPts val="0"/>
              </a:spcBef>
              <a:buClr>
                <a:schemeClr val="dk2"/>
              </a:buClr>
              <a:buSzPct val="100000"/>
              <a:buFont typeface="Arial"/>
              <a:buChar char="○"/>
            </a:pPr>
            <a:r>
              <a:rPr sz="2400" lang="en">
                <a:solidFill>
                  <a:schemeClr val="dk2"/>
                </a:solidFill>
              </a:rPr>
              <a:t>Orientation</a:t>
            </a:r>
          </a:p>
          <a:p>
            <a:pPr algn="l" rtl="0" lvl="1" indent="-381000" marL="914400">
              <a:spcBef>
                <a:spcPts val="0"/>
              </a:spcBef>
              <a:buClr>
                <a:schemeClr val="dk2"/>
              </a:buClr>
              <a:buSzPct val="100000"/>
              <a:buFont typeface="Arial"/>
              <a:buChar char="○"/>
            </a:pPr>
            <a:r>
              <a:rPr sz="2400" lang="en">
                <a:solidFill>
                  <a:schemeClr val="dk2"/>
                </a:solidFill>
              </a:rPr>
              <a:t>Outpatient experience</a:t>
            </a:r>
          </a:p>
          <a:p>
            <a:pPr algn="l" rtl="0" lvl="1" indent="-381000" marL="914400">
              <a:spcBef>
                <a:spcPts val="0"/>
              </a:spcBef>
              <a:buClr>
                <a:schemeClr val="dk2"/>
              </a:buClr>
              <a:buSzPct val="100000"/>
              <a:buFont typeface="Arial"/>
              <a:buChar char="○"/>
            </a:pPr>
            <a:r>
              <a:rPr sz="2400" lang="en">
                <a:solidFill>
                  <a:schemeClr val="dk2"/>
                </a:solidFill>
              </a:rPr>
              <a:t>End of rotation feedback session</a:t>
            </a:r>
          </a:p>
          <a:p>
            <a:pPr algn="l" rtl="0" lvl="0" indent="0" marL="457200">
              <a:spcBef>
                <a:spcPts val="0"/>
              </a:spcBef>
              <a:buNone/>
            </a:pPr>
            <a:r>
              <a:t/>
            </a:r>
            <a:endParaRPr sz="2400"/>
          </a:p>
        </p:txBody>
      </p:sp>
      <p:sp>
        <p:nvSpPr>
          <p:cNvPr id="112" name="Shape 112"/>
          <p:cNvSpPr txBox="1"/>
          <p:nvPr/>
        </p:nvSpPr>
        <p:spPr>
          <a:xfrm>
            <a:off y="1986825" x="4499500"/>
            <a:ext cy="3117899" cx="4301399"/>
          </a:xfrm>
          <a:prstGeom prst="rect">
            <a:avLst/>
          </a:prstGeom>
          <a:noFill/>
          <a:ln>
            <a:noFill/>
          </a:ln>
        </p:spPr>
        <p:txBody>
          <a:bodyPr bIns="91425" rIns="91425" lIns="91425" tIns="91425" anchor="t" anchorCtr="0">
            <a:noAutofit/>
          </a:bodyPr>
          <a:lstStyle/>
          <a:p>
            <a:pPr rtl="0" lvl="0" indent="-381000" marL="457200">
              <a:spcBef>
                <a:spcPts val="0"/>
              </a:spcBef>
              <a:buClr>
                <a:schemeClr val="dk2"/>
              </a:buClr>
              <a:buSzPct val="100000"/>
              <a:buFont typeface="Arial"/>
              <a:buChar char="●"/>
            </a:pPr>
            <a:r>
              <a:rPr b="1" sz="2400" lang="en">
                <a:solidFill>
                  <a:schemeClr val="dk2"/>
                </a:solidFill>
              </a:rPr>
              <a:t>Simulation group</a:t>
            </a:r>
          </a:p>
          <a:p>
            <a:pPr rtl="0" lvl="1" indent="-381000" marL="914400">
              <a:spcBef>
                <a:spcPts val="0"/>
              </a:spcBef>
              <a:buClr>
                <a:schemeClr val="dk2"/>
              </a:buClr>
              <a:buSzPct val="100000"/>
              <a:buFont typeface="Arial"/>
              <a:buChar char="○"/>
            </a:pPr>
            <a:r>
              <a:rPr sz="2400" lang="en">
                <a:solidFill>
                  <a:schemeClr val="dk2"/>
                </a:solidFill>
              </a:rPr>
              <a:t>Orientation</a:t>
            </a:r>
          </a:p>
          <a:p>
            <a:pPr rtl="0" lvl="1" indent="-381000" marL="914400">
              <a:spcBef>
                <a:spcPts val="0"/>
              </a:spcBef>
              <a:buClr>
                <a:schemeClr val="dk2"/>
              </a:buClr>
              <a:buSzPct val="100000"/>
              <a:buFont typeface="Arial"/>
              <a:buChar char="○"/>
            </a:pPr>
            <a:r>
              <a:rPr sz="2400" lang="en">
                <a:solidFill>
                  <a:schemeClr val="dk2"/>
                </a:solidFill>
              </a:rPr>
              <a:t>Outpatient experience</a:t>
            </a:r>
          </a:p>
          <a:p>
            <a:pPr rtl="0" lvl="1" indent="-381000" marL="914400">
              <a:spcBef>
                <a:spcPts val="0"/>
              </a:spcBef>
              <a:buClr>
                <a:schemeClr val="dk2"/>
              </a:buClr>
              <a:buSzPct val="100000"/>
              <a:buFont typeface="Arial"/>
              <a:buChar char="○"/>
            </a:pPr>
            <a:r>
              <a:rPr sz="2400" lang="en">
                <a:solidFill>
                  <a:schemeClr val="dk2"/>
                </a:solidFill>
              </a:rPr>
              <a:t>Mid-rotation session</a:t>
            </a:r>
          </a:p>
          <a:p>
            <a:pPr rtl="0" lvl="1" indent="-381000" marL="914400">
              <a:spcBef>
                <a:spcPts val="0"/>
              </a:spcBef>
              <a:buClr>
                <a:schemeClr val="dk2"/>
              </a:buClr>
              <a:buSzPct val="100000"/>
              <a:buFont typeface="Arial"/>
              <a:buChar char="○"/>
            </a:pPr>
            <a:r>
              <a:rPr sz="2400" lang="en">
                <a:solidFill>
                  <a:schemeClr val="dk2"/>
                </a:solidFill>
              </a:rPr>
              <a:t>End of rotation session</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y="0" x="0"/>
          <a:ext cy="0" cx="0"/>
          <a:chOff y="0" x="0"/>
          <a:chExt cy="0" cx="0"/>
        </a:xfrm>
      </p:grpSpPr>
      <p:sp>
        <p:nvSpPr>
          <p:cNvPr id="117" name="Shape 117"/>
          <p:cNvSpPr txBox="1"/>
          <p:nvPr>
            <p:ph type="title"/>
          </p:nvPr>
        </p:nvSpPr>
        <p:spPr>
          <a:xfrm>
            <a:off y="184225" x="339725"/>
            <a:ext cy="1013999" cx="7315499"/>
          </a:xfrm>
          <a:prstGeom prst="rect">
            <a:avLst/>
          </a:prstGeom>
        </p:spPr>
        <p:txBody>
          <a:bodyPr bIns="91425" rIns="91425" lIns="91425" tIns="91425" anchor="ctr" anchorCtr="0">
            <a:noAutofit/>
          </a:bodyPr>
          <a:lstStyle/>
          <a:p>
            <a:pPr>
              <a:spcBef>
                <a:spcPts val="0"/>
              </a:spcBef>
              <a:buNone/>
            </a:pPr>
            <a:r>
              <a:rPr lang="en">
                <a:latin typeface="Impact"/>
                <a:ea typeface="Impact"/>
                <a:cs typeface="Impact"/>
                <a:sym typeface="Impact"/>
              </a:rPr>
              <a:t>METHODS</a:t>
            </a:r>
          </a:p>
        </p:txBody>
      </p:sp>
      <p:sp>
        <p:nvSpPr>
          <p:cNvPr id="118" name="Shape 118"/>
          <p:cNvSpPr txBox="1"/>
          <p:nvPr>
            <p:ph idx="1" type="body"/>
          </p:nvPr>
        </p:nvSpPr>
        <p:spPr>
          <a:xfrm>
            <a:off y="1265316" x="457200"/>
            <a:ext cy="3630300" cx="8229600"/>
          </a:xfrm>
          <a:prstGeom prst="rect">
            <a:avLst/>
          </a:prstGeom>
        </p:spPr>
        <p:txBody>
          <a:bodyPr bIns="91425" rIns="91425" lIns="91425" tIns="91425" anchor="t" anchorCtr="0">
            <a:noAutofit/>
          </a:bodyPr>
          <a:lstStyle/>
          <a:p>
            <a:pPr rtl="0" lvl="0" indent="-381000" marL="457200">
              <a:spcBef>
                <a:spcPts val="0"/>
              </a:spcBef>
              <a:buClr>
                <a:schemeClr val="dk2"/>
              </a:buClr>
              <a:buSzPct val="100000"/>
              <a:buFont typeface="Arial"/>
              <a:buChar char="●"/>
            </a:pPr>
            <a:r>
              <a:rPr sz="2400" lang="en"/>
              <a:t>Surveys given at beginning and end of clerkship to both groups</a:t>
            </a:r>
          </a:p>
          <a:p>
            <a:pPr rtl="0" lvl="0" indent="-381000" marL="457200">
              <a:spcBef>
                <a:spcPts val="0"/>
              </a:spcBef>
              <a:buClr>
                <a:schemeClr val="dk2"/>
              </a:buClr>
              <a:buSzPct val="100000"/>
              <a:buFont typeface="Arial"/>
              <a:buChar char="●"/>
            </a:pPr>
            <a:r>
              <a:rPr sz="2400" lang="en"/>
              <a:t>Likert scale (1-5 strongly disagree to strongly agree)</a:t>
            </a:r>
          </a:p>
          <a:p>
            <a:pPr rtl="0" lvl="1" indent="-381000" marL="914400">
              <a:spcBef>
                <a:spcPts val="0"/>
              </a:spcBef>
              <a:buClr>
                <a:schemeClr val="dk2"/>
              </a:buClr>
              <a:buSzPct val="100000"/>
              <a:buFont typeface="Courier New"/>
              <a:buChar char="o"/>
            </a:pPr>
            <a:r>
              <a:rPr sz="2400" lang="en"/>
              <a:t>Baseline </a:t>
            </a:r>
          </a:p>
          <a:p>
            <a:pPr rtl="0" lvl="1" indent="-381000" marL="914400">
              <a:spcBef>
                <a:spcPts val="0"/>
              </a:spcBef>
              <a:buClr>
                <a:schemeClr val="dk2"/>
              </a:buClr>
              <a:buSzPct val="100000"/>
              <a:buFont typeface="Courier New"/>
              <a:buChar char="o"/>
            </a:pPr>
            <a:r>
              <a:rPr sz="2400" lang="en"/>
              <a:t>Comfort</a:t>
            </a:r>
          </a:p>
          <a:p>
            <a:pPr rtl="0" lvl="1" indent="-381000" marL="914400">
              <a:spcBef>
                <a:spcPts val="0"/>
              </a:spcBef>
              <a:buClr>
                <a:schemeClr val="dk2"/>
              </a:buClr>
              <a:buSzPct val="100000"/>
              <a:buFont typeface="Courier New"/>
              <a:buChar char="o"/>
            </a:pPr>
            <a:r>
              <a:rPr sz="2400" lang="en"/>
              <a:t>Confidence</a:t>
            </a:r>
          </a:p>
          <a:p>
            <a:pPr rtl="0" lvl="1" indent="-381000" marL="914400">
              <a:spcBef>
                <a:spcPts val="0"/>
              </a:spcBef>
              <a:buClr>
                <a:schemeClr val="dk2"/>
              </a:buClr>
              <a:buSzPct val="100000"/>
              <a:buFont typeface="Courier New"/>
              <a:buChar char="o"/>
            </a:pPr>
            <a:r>
              <a:rPr sz="2400" lang="en"/>
              <a:t>Anxiety</a:t>
            </a:r>
          </a:p>
          <a:p>
            <a:pPr rtl="0" lvl="1" indent="-381000" marL="914400">
              <a:spcBef>
                <a:spcPts val="0"/>
              </a:spcBef>
              <a:buClr>
                <a:schemeClr val="dk2"/>
              </a:buClr>
              <a:buSzPct val="100000"/>
              <a:buFont typeface="Courier New"/>
              <a:buChar char="o"/>
            </a:pPr>
            <a:r>
              <a:rPr sz="2400" lang="en"/>
              <a:t>Documentation of findings</a:t>
            </a:r>
          </a:p>
          <a:p>
            <a:pPr rtl="0" lvl="1" indent="-381000" marL="914400">
              <a:spcBef>
                <a:spcPts val="0"/>
              </a:spcBef>
              <a:buClr>
                <a:schemeClr val="dk2"/>
              </a:buClr>
              <a:buSzPct val="100000"/>
              <a:buFont typeface="Courier New"/>
              <a:buChar char="o"/>
            </a:pPr>
            <a:r>
              <a:rPr sz="2400" lang="en"/>
              <a:t>Knowledge of anatomy</a:t>
            </a:r>
          </a:p>
          <a:p>
            <a:pPr rtl="0" lvl="0" indent="0" marL="0">
              <a:spcBef>
                <a:spcPts val="0"/>
              </a:spcBef>
              <a:buNone/>
            </a:pPr>
            <a:r>
              <a:t/>
            </a:r>
            <a:endParaRPr/>
          </a:p>
          <a:p>
            <a:pPr rtl="0" lvl="0" indent="0" marL="457200">
              <a:spcBef>
                <a:spcPts val="0"/>
              </a:spcBef>
              <a:buNone/>
            </a:pPr>
            <a:r>
              <a:t/>
            </a:r>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y="0" x="0"/>
          <a:ext cy="0" cx="0"/>
          <a:chOff y="0" x="0"/>
          <a:chExt cy="0" cx="0"/>
        </a:xfrm>
      </p:grpSpPr>
      <p:sp>
        <p:nvSpPr>
          <p:cNvPr id="123" name="Shape 123"/>
          <p:cNvSpPr txBox="1"/>
          <p:nvPr>
            <p:ph type="title"/>
          </p:nvPr>
        </p:nvSpPr>
        <p:spPr>
          <a:xfrm>
            <a:off y="101100" x="457200"/>
            <a:ext cy="1013999" cx="7315499"/>
          </a:xfrm>
          <a:prstGeom prst="rect">
            <a:avLst/>
          </a:prstGeom>
        </p:spPr>
        <p:txBody>
          <a:bodyPr bIns="91425" rIns="91425" lIns="91425" tIns="91425" anchor="ctr" anchorCtr="0">
            <a:noAutofit/>
          </a:bodyPr>
          <a:lstStyle/>
          <a:p>
            <a:pPr>
              <a:spcBef>
                <a:spcPts val="0"/>
              </a:spcBef>
              <a:buNone/>
            </a:pPr>
            <a:r>
              <a:rPr lang="en">
                <a:latin typeface="Impact"/>
                <a:ea typeface="Impact"/>
                <a:cs typeface="Impact"/>
                <a:sym typeface="Impact"/>
              </a:rPr>
              <a:t>Statistical Analysis</a:t>
            </a:r>
            <a:r>
              <a:rPr lang="en"/>
              <a:t> </a:t>
            </a:r>
          </a:p>
        </p:txBody>
      </p:sp>
      <p:sp>
        <p:nvSpPr>
          <p:cNvPr id="124" name="Shape 124"/>
          <p:cNvSpPr txBox="1"/>
          <p:nvPr>
            <p:ph idx="1" type="body"/>
          </p:nvPr>
        </p:nvSpPr>
        <p:spPr>
          <a:xfrm>
            <a:off y="1232991" x="366150"/>
            <a:ext cy="3630300" cx="8229600"/>
          </a:xfrm>
          <a:prstGeom prst="rect">
            <a:avLst/>
          </a:prstGeom>
        </p:spPr>
        <p:txBody>
          <a:bodyPr bIns="91425" rIns="91425" lIns="91425" tIns="91425" anchor="t" anchorCtr="0">
            <a:noAutofit/>
          </a:bodyPr>
          <a:lstStyle/>
          <a:p>
            <a:pPr rtl="0" lvl="0">
              <a:spcBef>
                <a:spcPts val="0"/>
              </a:spcBef>
              <a:buNone/>
            </a:pPr>
            <a:r>
              <a:t/>
            </a:r>
            <a:endParaRPr sz="2400"/>
          </a:p>
          <a:p>
            <a:pPr rtl="0" lvl="0" indent="-381000" marL="457200">
              <a:spcBef>
                <a:spcPts val="0"/>
              </a:spcBef>
              <a:buClr>
                <a:schemeClr val="dk2"/>
              </a:buClr>
              <a:buSzPct val="100000"/>
              <a:buFont typeface="Arial"/>
              <a:buChar char="●"/>
            </a:pPr>
            <a:r>
              <a:rPr sz="2400" lang="en"/>
              <a:t>Unpaired t-test was used to compare answers between the two groups at baseline</a:t>
            </a:r>
          </a:p>
          <a:p>
            <a:pPr rtl="0" lvl="0">
              <a:spcBef>
                <a:spcPts val="0"/>
              </a:spcBef>
              <a:buNone/>
            </a:pPr>
            <a:r>
              <a:t/>
            </a:r>
            <a:endParaRPr sz="2400"/>
          </a:p>
          <a:p>
            <a:pPr rtl="0" lvl="0">
              <a:spcBef>
                <a:spcPts val="0"/>
              </a:spcBef>
              <a:buNone/>
            </a:pPr>
            <a:r>
              <a:t/>
            </a:r>
            <a:endParaRPr sz="2400"/>
          </a:p>
          <a:p>
            <a:pPr rtl="0" lvl="0" indent="-381000" marL="457200">
              <a:spcBef>
                <a:spcPts val="0"/>
              </a:spcBef>
              <a:buClr>
                <a:schemeClr val="dk2"/>
              </a:buClr>
              <a:buSzPct val="100000"/>
              <a:buFont typeface="Arial"/>
              <a:buChar char="●"/>
            </a:pPr>
            <a:r>
              <a:rPr sz="2400" lang="en"/>
              <a:t>Paired t-test was used to evaluate the change in scores between pre and post rotation surveys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y="0" x="0"/>
          <a:ext cy="0" cx="0"/>
          <a:chOff y="0" x="0"/>
          <a:chExt cy="0" cx="0"/>
        </a:xfrm>
      </p:grpSpPr>
      <p:sp>
        <p:nvSpPr>
          <p:cNvPr id="129" name="Shape 129"/>
          <p:cNvSpPr txBox="1"/>
          <p:nvPr>
            <p:ph type="title"/>
          </p:nvPr>
        </p:nvSpPr>
        <p:spPr>
          <a:xfrm>
            <a:off y="101100" x="457200"/>
            <a:ext cy="1013999" cx="7315499"/>
          </a:xfrm>
          <a:prstGeom prst="rect">
            <a:avLst/>
          </a:prstGeom>
        </p:spPr>
        <p:txBody>
          <a:bodyPr bIns="91425" rIns="91425" lIns="91425" tIns="91425" anchor="ctr" anchorCtr="0">
            <a:noAutofit/>
          </a:bodyPr>
          <a:lstStyle/>
          <a:p>
            <a:pPr>
              <a:spcBef>
                <a:spcPts val="0"/>
              </a:spcBef>
              <a:buNone/>
            </a:pPr>
            <a:r>
              <a:rPr lang="en">
                <a:latin typeface="Impact"/>
                <a:ea typeface="Impact"/>
                <a:cs typeface="Impact"/>
                <a:sym typeface="Impact"/>
              </a:rPr>
              <a:t>RESULTS</a:t>
            </a:r>
          </a:p>
        </p:txBody>
      </p:sp>
      <p:sp>
        <p:nvSpPr>
          <p:cNvPr id="130" name="Shape 130"/>
          <p:cNvSpPr txBox="1"/>
          <p:nvPr>
            <p:ph idx="1" type="body"/>
          </p:nvPr>
        </p:nvSpPr>
        <p:spPr>
          <a:xfrm>
            <a:off y="1278516" x="457200"/>
            <a:ext cy="3630300" cx="8229600"/>
          </a:xfrm>
          <a:prstGeom prst="rect">
            <a:avLst/>
          </a:prstGeom>
        </p:spPr>
        <p:txBody>
          <a:bodyPr bIns="91425" rIns="91425" lIns="91425" tIns="91425" anchor="t" anchorCtr="0">
            <a:noAutofit/>
          </a:bodyPr>
          <a:lstStyle/>
          <a:p>
            <a:pPr rtl="0" lvl="0">
              <a:spcBef>
                <a:spcPts val="0"/>
              </a:spcBef>
              <a:buNone/>
            </a:pPr>
            <a:r>
              <a:t/>
            </a:r>
            <a:endParaRPr sz="2400"/>
          </a:p>
          <a:p>
            <a:pPr rtl="0" lvl="0">
              <a:spcBef>
                <a:spcPts val="0"/>
              </a:spcBef>
              <a:buNone/>
            </a:pPr>
            <a:r>
              <a:t/>
            </a:r>
            <a:endParaRPr sz="2400"/>
          </a:p>
          <a:p>
            <a:pPr rtl="0" lvl="0" indent="-381000" marL="457200">
              <a:spcBef>
                <a:spcPts val="0"/>
              </a:spcBef>
              <a:buClr>
                <a:schemeClr val="dk2"/>
              </a:buClr>
              <a:buSzPct val="100000"/>
              <a:buFont typeface="Arial"/>
              <a:buChar char="●"/>
            </a:pPr>
            <a:r>
              <a:rPr sz="2400" lang="en"/>
              <a:t>Approximately 60 students in final analysis</a:t>
            </a:r>
          </a:p>
          <a:p>
            <a:pPr rtl="0" lvl="0">
              <a:spcBef>
                <a:spcPts val="0"/>
              </a:spcBef>
              <a:buNone/>
            </a:pPr>
            <a:r>
              <a:t/>
            </a:r>
            <a:endParaRPr sz="2400"/>
          </a:p>
          <a:p>
            <a:pPr rtl="0" lvl="0">
              <a:spcBef>
                <a:spcPts val="0"/>
              </a:spcBef>
              <a:buNone/>
            </a:pPr>
            <a:r>
              <a:t/>
            </a:r>
            <a:endParaRPr sz="2400"/>
          </a:p>
          <a:p>
            <a:pPr rtl="0" lvl="0" indent="-381000" marL="457200">
              <a:spcBef>
                <a:spcPts val="0"/>
              </a:spcBef>
              <a:buClr>
                <a:schemeClr val="dk2"/>
              </a:buClr>
              <a:buSzPct val="100000"/>
              <a:buFont typeface="Arial"/>
              <a:buChar char="●"/>
            </a:pPr>
            <a:r>
              <a:rPr sz="2400" lang="en"/>
              <a:t>Data based on 2 simulation and 1 control group, N=45</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4" name="Shape 134"/>
        <p:cNvGrpSpPr/>
        <p:nvPr/>
      </p:nvGrpSpPr>
      <p:grpSpPr>
        <a:xfrm>
          <a:off y="0" x="0"/>
          <a:ext cy="0" cx="0"/>
          <a:chOff y="0" x="0"/>
          <a:chExt cy="0" cx="0"/>
        </a:xfrm>
      </p:grpSpPr>
      <p:sp>
        <p:nvSpPr>
          <p:cNvPr id="135" name="Shape 135"/>
          <p:cNvSpPr txBox="1"/>
          <p:nvPr>
            <p:ph type="title"/>
          </p:nvPr>
        </p:nvSpPr>
        <p:spPr>
          <a:xfrm>
            <a:off y="103225" x="457200"/>
            <a:ext cy="1013999" cx="7315499"/>
          </a:xfrm>
          <a:prstGeom prst="rect">
            <a:avLst/>
          </a:prstGeom>
        </p:spPr>
        <p:txBody>
          <a:bodyPr bIns="91425" rIns="91425" lIns="91425" tIns="91425" anchor="b" anchorCtr="0">
            <a:noAutofit/>
          </a:bodyPr>
          <a:lstStyle/>
          <a:p>
            <a:pPr rtl="0" lvl="0">
              <a:spcBef>
                <a:spcPts val="0"/>
              </a:spcBef>
              <a:buNone/>
            </a:pPr>
            <a:r>
              <a:rPr lang="en">
                <a:latin typeface="Impact"/>
                <a:ea typeface="Impact"/>
                <a:cs typeface="Impact"/>
                <a:sym typeface="Impact"/>
              </a:rPr>
              <a:t>RESULTS</a:t>
            </a:r>
          </a:p>
        </p:txBody>
      </p:sp>
      <p:pic>
        <p:nvPicPr>
          <p:cNvPr id="136" name="Shape 136"/>
          <p:cNvPicPr preferRelativeResize="0"/>
          <p:nvPr/>
        </p:nvPicPr>
        <p:blipFill>
          <a:blip r:embed="rId3">
            <a:alphaModFix/>
          </a:blip>
          <a:stretch>
            <a:fillRect/>
          </a:stretch>
        </p:blipFill>
        <p:spPr>
          <a:xfrm>
            <a:off y="1408225" x="1654700"/>
            <a:ext cy="3533775" cx="5715000"/>
          </a:xfrm>
          <a:prstGeom prst="rect">
            <a:avLst/>
          </a:prstGeom>
          <a:noFill/>
          <a:ln>
            <a:noFill/>
          </a:ln>
        </p:spPr>
      </p:pic>
      <p:sp>
        <p:nvSpPr>
          <p:cNvPr id="137" name="Shape 137"/>
          <p:cNvSpPr txBox="1"/>
          <p:nvPr/>
        </p:nvSpPr>
        <p:spPr>
          <a:xfrm>
            <a:off y="2222900" x="4023125"/>
            <a:ext cy="229199" cx="1082100"/>
          </a:xfrm>
          <a:prstGeom prst="rect">
            <a:avLst/>
          </a:prstGeom>
          <a:noFill/>
          <a:ln>
            <a:noFill/>
          </a:ln>
        </p:spPr>
        <p:txBody>
          <a:bodyPr bIns="91425" rIns="91425" lIns="91425" tIns="91425" anchor="t" anchorCtr="0">
            <a:noAutofit/>
          </a:bodyPr>
          <a:lstStyle/>
          <a:p>
            <a:pPr rtl="0" lvl="0">
              <a:spcBef>
                <a:spcPts val="0"/>
              </a:spcBef>
              <a:buNone/>
            </a:pPr>
            <a:r>
              <a:rPr lang="en"/>
              <a:t>P = 0.1425</a:t>
            </a:r>
          </a:p>
          <a:p>
            <a:pPr>
              <a:spcBef>
                <a:spcPts val="0"/>
              </a:spcBef>
              <a:buNone/>
            </a:pPr>
            <a:r>
              <a:t/>
            </a:r>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1" name="Shape 141"/>
        <p:cNvGrpSpPr/>
        <p:nvPr/>
      </p:nvGrpSpPr>
      <p:grpSpPr>
        <a:xfrm>
          <a:off y="0" x="0"/>
          <a:ext cy="0" cx="0"/>
          <a:chOff y="0" x="0"/>
          <a:chExt cy="0" cx="0"/>
        </a:xfrm>
      </p:grpSpPr>
      <p:sp>
        <p:nvSpPr>
          <p:cNvPr id="142" name="Shape 142"/>
          <p:cNvSpPr txBox="1"/>
          <p:nvPr>
            <p:ph type="title"/>
          </p:nvPr>
        </p:nvSpPr>
        <p:spPr>
          <a:xfrm>
            <a:off y="103225" x="457200"/>
            <a:ext cy="1013999" cx="7315499"/>
          </a:xfrm>
          <a:prstGeom prst="rect">
            <a:avLst/>
          </a:prstGeom>
        </p:spPr>
        <p:txBody>
          <a:bodyPr bIns="91425" rIns="91425" lIns="91425" tIns="91425" anchor="b" anchorCtr="0">
            <a:noAutofit/>
          </a:bodyPr>
          <a:lstStyle/>
          <a:p>
            <a:pPr>
              <a:spcBef>
                <a:spcPts val="0"/>
              </a:spcBef>
              <a:buNone/>
            </a:pPr>
            <a:r>
              <a:rPr lang="en">
                <a:latin typeface="Impact"/>
                <a:ea typeface="Impact"/>
                <a:cs typeface="Impact"/>
                <a:sym typeface="Impact"/>
              </a:rPr>
              <a:t>RESULTS</a:t>
            </a:r>
          </a:p>
        </p:txBody>
      </p:sp>
      <p:pic>
        <p:nvPicPr>
          <p:cNvPr id="143" name="Shape 143"/>
          <p:cNvPicPr preferRelativeResize="0"/>
          <p:nvPr/>
        </p:nvPicPr>
        <p:blipFill>
          <a:blip r:embed="rId3">
            <a:alphaModFix/>
          </a:blip>
          <a:stretch>
            <a:fillRect/>
          </a:stretch>
        </p:blipFill>
        <p:spPr>
          <a:xfrm>
            <a:off y="1310675" x="1714500"/>
            <a:ext cy="3533775" cx="5715000"/>
          </a:xfrm>
          <a:prstGeom prst="rect">
            <a:avLst/>
          </a:prstGeom>
          <a:noFill/>
          <a:ln>
            <a:noFill/>
          </a:ln>
        </p:spPr>
      </p:pic>
      <p:sp>
        <p:nvSpPr>
          <p:cNvPr id="144" name="Shape 144"/>
          <p:cNvSpPr txBox="1"/>
          <p:nvPr/>
        </p:nvSpPr>
        <p:spPr>
          <a:xfrm>
            <a:off y="2006475" x="3909925"/>
            <a:ext cy="280200" cx="1476900"/>
          </a:xfrm>
          <a:prstGeom prst="rect">
            <a:avLst/>
          </a:prstGeom>
          <a:noFill/>
          <a:ln>
            <a:noFill/>
          </a:ln>
        </p:spPr>
        <p:txBody>
          <a:bodyPr bIns="91425" rIns="91425" lIns="91425" tIns="91425" anchor="t" anchorCtr="0">
            <a:noAutofit/>
          </a:bodyPr>
          <a:lstStyle/>
          <a:p>
            <a:pPr>
              <a:spcBef>
                <a:spcPts val="0"/>
              </a:spcBef>
              <a:buNone/>
            </a:pPr>
            <a:r>
              <a:rPr lang="en"/>
              <a:t>P &lt; 0.0001</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lesson-plan">
  <a:themeElements>
    <a:clrScheme name="Custom 501">
      <a:dk1>
        <a:srgbClr val="000000"/>
      </a:dk1>
      <a:lt1>
        <a:srgbClr val="EFEDE2"/>
      </a:lt1>
      <a:dk2>
        <a:srgbClr val="1F497D"/>
      </a:dk2>
      <a:lt2>
        <a:srgbClr val="FDFFFF"/>
      </a:lt2>
      <a:accent1>
        <a:srgbClr val="4F81BD"/>
      </a:accent1>
      <a:accent2>
        <a:srgbClr val="AB0101"/>
      </a:accent2>
      <a:accent3>
        <a:srgbClr val="86B060"/>
      </a:accent3>
      <a:accent4>
        <a:srgbClr val="7760A0"/>
      </a:accent4>
      <a:accent5>
        <a:srgbClr val="739395"/>
      </a:accent5>
      <a:accent6>
        <a:srgbClr val="968B52"/>
      </a:accent6>
      <a:hlink>
        <a:srgbClr val="336699"/>
      </a:hlink>
      <a:folHlink>
        <a:srgbClr val="969696"/>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