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9" r:id="rId2"/>
    <p:sldId id="263" r:id="rId3"/>
    <p:sldId id="258" r:id="rId4"/>
    <p:sldId id="257" r:id="rId5"/>
    <p:sldId id="272" r:id="rId6"/>
    <p:sldId id="265" r:id="rId7"/>
    <p:sldId id="274" r:id="rId8"/>
    <p:sldId id="276" r:id="rId9"/>
    <p:sldId id="277" r:id="rId10"/>
    <p:sldId id="278" r:id="rId11"/>
    <p:sldId id="281" r:id="rId12"/>
    <p:sldId id="275" r:id="rId13"/>
    <p:sldId id="282" r:id="rId14"/>
    <p:sldId id="283" r:id="rId15"/>
    <p:sldId id="28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E16131-0B7F-4887-BB62-6C1FE168A08D}" type="datetimeFigureOut">
              <a:rPr lang="en-US" smtClean="0"/>
              <a:t>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ADCF7B-CF71-4CA6-AA15-D6B24136777E}" type="slidenum">
              <a:rPr lang="en-US" smtClean="0"/>
              <a:t>‹#›</a:t>
            </a:fld>
            <a:endParaRPr lang="en-US"/>
          </a:p>
        </p:txBody>
      </p:sp>
    </p:spTree>
    <p:extLst>
      <p:ext uri="{BB962C8B-B14F-4D97-AF65-F5344CB8AC3E}">
        <p14:creationId xmlns:p14="http://schemas.microsoft.com/office/powerpoint/2010/main" val="1563748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And welcome to our first Budget work session of the 2019-20 municipal budget. </a:t>
            </a:r>
          </a:p>
          <a:p>
            <a:endParaRPr lang="en-US" dirty="0"/>
          </a:p>
          <a:p>
            <a:r>
              <a:rPr lang="en-US" dirty="0" smtClean="0"/>
              <a:t>For those who have been through one of these Joint Work Sessions before, I have to warn you that my briefing tonight is going to be quiet a bit different from what you seen in the past.</a:t>
            </a:r>
          </a:p>
          <a:p>
            <a:endParaRPr lang="en-US" dirty="0"/>
          </a:p>
          <a:p>
            <a:r>
              <a:rPr lang="en-US" dirty="0" smtClean="0"/>
              <a:t>In the past these briefing have provided vast quantity of data. We’re still going to do that. . .</a:t>
            </a:r>
          </a:p>
          <a:p>
            <a:endParaRPr lang="en-US" dirty="0"/>
          </a:p>
          <a:p>
            <a:r>
              <a:rPr lang="en-US" dirty="0" smtClean="0"/>
              <a:t>But before we get into the budget data itself, I want to provide you with some context. And I apologize if it seems that some of this contextual material is too basic, but I want make sure we’re operating from a shared foundation. </a:t>
            </a:r>
          </a:p>
        </p:txBody>
      </p:sp>
      <p:sp>
        <p:nvSpPr>
          <p:cNvPr id="4" name="Slide Number Placeholder 3"/>
          <p:cNvSpPr>
            <a:spLocks noGrp="1"/>
          </p:cNvSpPr>
          <p:nvPr>
            <p:ph type="sldNum" sz="quarter" idx="10"/>
          </p:nvPr>
        </p:nvSpPr>
        <p:spPr/>
        <p:txBody>
          <a:bodyPr/>
          <a:lstStyle/>
          <a:p>
            <a:fld id="{D1046000-CAA5-44DF-996B-B4F2F9BCD84E}" type="slidenum">
              <a:rPr lang="en-US" smtClean="0"/>
              <a:t>1</a:t>
            </a:fld>
            <a:endParaRPr lang="en-US"/>
          </a:p>
        </p:txBody>
      </p:sp>
    </p:spTree>
    <p:extLst>
      <p:ext uri="{BB962C8B-B14F-4D97-AF65-F5344CB8AC3E}">
        <p14:creationId xmlns:p14="http://schemas.microsoft.com/office/powerpoint/2010/main" val="3214214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E86368E-5AAF-4E38-BF77-F255868441E3}" type="slidenum">
              <a:rPr lang="en-US"/>
              <a:pPr/>
              <a:t>6</a:t>
            </a:fld>
            <a:endParaRPr lang="en-US" dirty="0"/>
          </a:p>
        </p:txBody>
      </p:sp>
      <p:sp>
        <p:nvSpPr>
          <p:cNvPr id="48131" name="Rectangle 2"/>
          <p:cNvSpPr>
            <a:spLocks noGrp="1" noRot="1" noChangeAspect="1" noChangeArrowheads="1" noTextEdit="1"/>
          </p:cNvSpPr>
          <p:nvPr>
            <p:ph type="sldImg"/>
          </p:nvPr>
        </p:nvSpPr>
        <p:spPr>
          <a:xfrm>
            <a:off x="431800" y="708025"/>
            <a:ext cx="6302375" cy="3544888"/>
          </a:xfrm>
          <a:ln/>
        </p:spPr>
      </p:sp>
      <p:sp>
        <p:nvSpPr>
          <p:cNvPr id="4813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13571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0ECBAE-4E83-46CE-842F-B9B182877BE4}"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326448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ECBAE-4E83-46CE-842F-B9B182877BE4}"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2184093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ECBAE-4E83-46CE-842F-B9B182877BE4}"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4202753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pPr>
              <a:defRPr/>
            </a:pPr>
            <a:fld id="{2B6A494A-1D24-481D-8228-0D3D063DEE9E}" type="datetime1">
              <a:rPr lang="en-US" smtClean="0"/>
              <a:pPr>
                <a:defRPr/>
              </a:pPr>
              <a:t>2/1/2021</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defRPr/>
            </a:pPr>
            <a:endParaRPr lang="en-US" dirty="0"/>
          </a:p>
        </p:txBody>
      </p:sp>
      <p:sp>
        <p:nvSpPr>
          <p:cNvPr id="4" name="Slide Number Placeholder 3"/>
          <p:cNvSpPr>
            <a:spLocks noGrp="1"/>
          </p:cNvSpPr>
          <p:nvPr>
            <p:ph type="sldNum" sz="quarter" idx="12"/>
          </p:nvPr>
        </p:nvSpPr>
        <p:spPr>
          <a:xfrm>
            <a:off x="9448800" y="6518275"/>
            <a:ext cx="2844800" cy="365125"/>
          </a:xfrm>
        </p:spPr>
        <p:txBody>
          <a:bodyPr/>
          <a:lstStyle>
            <a:lvl1pPr>
              <a:defRPr b="0" i="1"/>
            </a:lvl1pPr>
          </a:lstStyle>
          <a:p>
            <a:pPr>
              <a:defRPr/>
            </a:pPr>
            <a:fld id="{C777D006-21AB-4E02-B357-082B33AF140A}" type="slidenum">
              <a:rPr lang="en-US" smtClean="0"/>
              <a:pPr>
                <a:defRPr/>
              </a:pPr>
              <a:t>‹#›</a:t>
            </a:fld>
            <a:endParaRPr lang="en-US" dirty="0"/>
          </a:p>
        </p:txBody>
      </p:sp>
      <p:sp>
        <p:nvSpPr>
          <p:cNvPr id="5" name="Title 6"/>
          <p:cNvSpPr>
            <a:spLocks noGrp="1"/>
          </p:cNvSpPr>
          <p:nvPr>
            <p:ph type="title"/>
          </p:nvPr>
        </p:nvSpPr>
        <p:spPr>
          <a:xfrm>
            <a:off x="1320800" y="177800"/>
            <a:ext cx="10769600" cy="11430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6846794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ECBAE-4E83-46CE-842F-B9B182877BE4}"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118197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0ECBAE-4E83-46CE-842F-B9B182877BE4}" type="datetimeFigureOut">
              <a:rPr lang="en-US" smtClean="0"/>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372864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0ECBAE-4E83-46CE-842F-B9B182877BE4}"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152027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0ECBAE-4E83-46CE-842F-B9B182877BE4}" type="datetimeFigureOut">
              <a:rPr lang="en-US" smtClean="0"/>
              <a:t>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4114843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0ECBAE-4E83-46CE-842F-B9B182877BE4}" type="datetimeFigureOut">
              <a:rPr lang="en-US" smtClean="0"/>
              <a:t>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245919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ECBAE-4E83-46CE-842F-B9B182877BE4}" type="datetimeFigureOut">
              <a:rPr lang="en-US" smtClean="0"/>
              <a:t>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20543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0ECBAE-4E83-46CE-842F-B9B182877BE4}"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85258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0ECBAE-4E83-46CE-842F-B9B182877BE4}" type="datetimeFigureOut">
              <a:rPr lang="en-US" smtClean="0"/>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B9127-6A40-494D-89CE-D8DF914541C3}" type="slidenum">
              <a:rPr lang="en-US" smtClean="0"/>
              <a:t>‹#›</a:t>
            </a:fld>
            <a:endParaRPr lang="en-US"/>
          </a:p>
        </p:txBody>
      </p:sp>
    </p:spTree>
    <p:extLst>
      <p:ext uri="{BB962C8B-B14F-4D97-AF65-F5344CB8AC3E}">
        <p14:creationId xmlns:p14="http://schemas.microsoft.com/office/powerpoint/2010/main" val="1886072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ECBAE-4E83-46CE-842F-B9B182877BE4}" type="datetimeFigureOut">
              <a:rPr lang="en-US" smtClean="0"/>
              <a:t>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B9127-6A40-494D-89CE-D8DF914541C3}" type="slidenum">
              <a:rPr lang="en-US" smtClean="0"/>
              <a:t>‹#›</a:t>
            </a:fld>
            <a:endParaRPr lang="en-US"/>
          </a:p>
        </p:txBody>
      </p:sp>
    </p:spTree>
    <p:extLst>
      <p:ext uri="{BB962C8B-B14F-4D97-AF65-F5344CB8AC3E}">
        <p14:creationId xmlns:p14="http://schemas.microsoft.com/office/powerpoint/2010/main" val="3637778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outhkingstownr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outhkingstownri.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outhkingstownri.co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outhkingstownri.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outhkingstownri.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05943" y="2237037"/>
            <a:ext cx="8831264" cy="1877437"/>
          </a:xfrm>
          <a:prstGeom prst="rect">
            <a:avLst/>
          </a:prstGeom>
          <a:noFill/>
        </p:spPr>
        <p:txBody>
          <a:bodyPr wrap="none" lIns="91440" tIns="45720" rIns="91440" bIns="45720">
            <a:spAutoFit/>
          </a:bodyPr>
          <a:lstStyle/>
          <a:p>
            <a:pPr algn="ctr"/>
            <a:r>
              <a:rPr lang="en-US" sz="4400" dirty="0" smtClean="0">
                <a:solidFill>
                  <a:schemeClr val="accent1">
                    <a:lumMod val="50000"/>
                  </a:schemeClr>
                </a:solidFill>
                <a:latin typeface="Miriam" panose="020B0502050101010101" pitchFamily="34" charset="-79"/>
                <a:cs typeface="Miriam" panose="020B0502050101010101" pitchFamily="34" charset="-79"/>
              </a:rPr>
              <a:t>Work Session: </a:t>
            </a:r>
          </a:p>
          <a:p>
            <a:pPr algn="ctr"/>
            <a:r>
              <a:rPr lang="en-US" sz="4400" dirty="0" smtClean="0">
                <a:solidFill>
                  <a:schemeClr val="accent1">
                    <a:lumMod val="50000"/>
                  </a:schemeClr>
                </a:solidFill>
                <a:latin typeface="Miriam" panose="020B0502050101010101" pitchFamily="34" charset="-79"/>
                <a:cs typeface="Miriam" panose="020B0502050101010101" pitchFamily="34" charset="-79"/>
              </a:rPr>
              <a:t>Town Council Goals and Objectives</a:t>
            </a:r>
          </a:p>
          <a:p>
            <a:pPr algn="ctr"/>
            <a:r>
              <a:rPr lang="en-US" sz="2800" dirty="0" smtClean="0">
                <a:solidFill>
                  <a:schemeClr val="accent1">
                    <a:lumMod val="50000"/>
                  </a:schemeClr>
                </a:solidFill>
                <a:latin typeface="Miriam" panose="020B0502050101010101" pitchFamily="34" charset="-79"/>
                <a:cs typeface="Miriam" panose="020B0502050101010101" pitchFamily="34" charset="-79"/>
              </a:rPr>
              <a:t>February 1, 2021</a:t>
            </a:r>
            <a:endParaRPr lang="en-US" sz="2800" dirty="0">
              <a:solidFill>
                <a:schemeClr val="accent1">
                  <a:lumMod val="50000"/>
                </a:schemeClr>
              </a:solidFill>
              <a:latin typeface="Miriam" panose="020B0502050101010101" pitchFamily="34" charset="-79"/>
              <a:cs typeface="Miriam" panose="020B0502050101010101" pitchFamily="34" charset="-79"/>
            </a:endParaRPr>
          </a:p>
        </p:txBody>
      </p:sp>
      <p:pic>
        <p:nvPicPr>
          <p:cNvPr id="10" name="Picture 4" descr="Click to 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1999" y="0"/>
            <a:ext cx="4370684" cy="1517348"/>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870201" y="4847012"/>
            <a:ext cx="0" cy="1667763"/>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88152" y="5037447"/>
            <a:ext cx="4343399" cy="1477328"/>
          </a:xfrm>
          <a:prstGeom prst="rect">
            <a:avLst/>
          </a:prstGeom>
          <a:noFill/>
        </p:spPr>
        <p:txBody>
          <a:bodyPr wrap="square" rtlCol="0">
            <a:spAutoFit/>
          </a:bodyPr>
          <a:lstStyle/>
          <a:p>
            <a:r>
              <a:rPr lang="en-US" dirty="0" smtClean="0">
                <a:solidFill>
                  <a:schemeClr val="tx1">
                    <a:lumMod val="50000"/>
                    <a:lumOff val="50000"/>
                  </a:schemeClr>
                </a:solidFill>
              </a:rPr>
              <a:t>Abel Collins, Town Council President</a:t>
            </a:r>
          </a:p>
          <a:p>
            <a:r>
              <a:rPr lang="en-US" dirty="0" smtClean="0">
                <a:solidFill>
                  <a:schemeClr val="tx1">
                    <a:lumMod val="50000"/>
                    <a:lumOff val="50000"/>
                  </a:schemeClr>
                </a:solidFill>
              </a:rPr>
              <a:t>Rory McEntee, Town Council Vice President</a:t>
            </a:r>
          </a:p>
          <a:p>
            <a:r>
              <a:rPr lang="en-US" dirty="0" smtClean="0">
                <a:solidFill>
                  <a:schemeClr val="tx1">
                    <a:lumMod val="50000"/>
                    <a:lumOff val="50000"/>
                  </a:schemeClr>
                </a:solidFill>
              </a:rPr>
              <a:t>Deb Bergner, Member of Town Council</a:t>
            </a:r>
          </a:p>
          <a:p>
            <a:r>
              <a:rPr lang="en-US" dirty="0" smtClean="0">
                <a:solidFill>
                  <a:schemeClr val="tx1">
                    <a:lumMod val="50000"/>
                    <a:lumOff val="50000"/>
                  </a:schemeClr>
                </a:solidFill>
              </a:rPr>
              <a:t>Deb Kelso, Member of Town Council</a:t>
            </a:r>
          </a:p>
          <a:p>
            <a:r>
              <a:rPr lang="en-US" dirty="0" smtClean="0">
                <a:solidFill>
                  <a:schemeClr val="tx1">
                    <a:lumMod val="50000"/>
                    <a:lumOff val="50000"/>
                  </a:schemeClr>
                </a:solidFill>
              </a:rPr>
              <a:t>Jess Rose, Member of Town Council </a:t>
            </a:r>
            <a:endParaRPr lang="en-US" dirty="0">
              <a:solidFill>
                <a:schemeClr val="tx1">
                  <a:lumMod val="50000"/>
                  <a:lumOff val="50000"/>
                </a:schemeClr>
              </a:solidFill>
            </a:endParaRPr>
          </a:p>
        </p:txBody>
      </p:sp>
      <p:sp>
        <p:nvSpPr>
          <p:cNvPr id="21" name="TextBox 20"/>
          <p:cNvSpPr txBox="1"/>
          <p:nvPr/>
        </p:nvSpPr>
        <p:spPr>
          <a:xfrm rot="16200000">
            <a:off x="-67438" y="5402468"/>
            <a:ext cx="1505941" cy="369332"/>
          </a:xfrm>
          <a:prstGeom prst="rect">
            <a:avLst/>
          </a:prstGeom>
          <a:noFill/>
        </p:spPr>
        <p:txBody>
          <a:bodyPr wrap="square" rtlCol="0">
            <a:spAutoFit/>
          </a:bodyPr>
          <a:lstStyle/>
          <a:p>
            <a:r>
              <a:rPr lang="en-US" dirty="0" smtClean="0"/>
              <a:t>Town Council</a:t>
            </a:r>
            <a:endParaRPr lang="en-US" dirty="0"/>
          </a:p>
        </p:txBody>
      </p:sp>
    </p:spTree>
    <p:extLst>
      <p:ext uri="{BB962C8B-B14F-4D97-AF65-F5344CB8AC3E}">
        <p14:creationId xmlns:p14="http://schemas.microsoft.com/office/powerpoint/2010/main" val="1763077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692" y="153272"/>
            <a:ext cx="9640389" cy="769441"/>
          </a:xfrm>
          <a:prstGeom prst="rect">
            <a:avLst/>
          </a:prstGeom>
        </p:spPr>
        <p:txBody>
          <a:bodyPr wrap="square">
            <a:spAutoFit/>
          </a:bodyPr>
          <a:lstStyle/>
          <a:p>
            <a:pPr marL="574675" marR="0" lvl="0" algn="just">
              <a:spcBef>
                <a:spcPts val="0"/>
              </a:spcBef>
              <a:spcAft>
                <a:spcPts val="1200"/>
              </a:spcAft>
            </a:pPr>
            <a:r>
              <a:rPr lang="en-US" sz="4400" dirty="0" smtClean="0">
                <a:solidFill>
                  <a:schemeClr val="accent2"/>
                </a:solidFill>
                <a:latin typeface="Cambria"/>
                <a:ea typeface="Times New Roman"/>
              </a:rPr>
              <a:t>Communication and </a:t>
            </a:r>
            <a:r>
              <a:rPr lang="en-US" sz="4400" dirty="0">
                <a:solidFill>
                  <a:schemeClr val="accent2"/>
                </a:solidFill>
                <a:latin typeface="Cambria"/>
                <a:ea typeface="Times New Roman"/>
              </a:rPr>
              <a:t>Education </a:t>
            </a:r>
            <a:endParaRPr lang="en-US" sz="4400" dirty="0">
              <a:solidFill>
                <a:schemeClr val="accent2"/>
              </a:solidFill>
              <a:latin typeface="Times New Roman"/>
              <a:ea typeface="Times New Roman"/>
            </a:endParaRPr>
          </a:p>
        </p:txBody>
      </p:sp>
      <p:sp>
        <p:nvSpPr>
          <p:cNvPr id="6" name="TextBox 5"/>
          <p:cNvSpPr txBox="1"/>
          <p:nvPr/>
        </p:nvSpPr>
        <p:spPr>
          <a:xfrm>
            <a:off x="3148149" y="2950160"/>
            <a:ext cx="819455" cy="369332"/>
          </a:xfrm>
          <a:prstGeom prst="rect">
            <a:avLst/>
          </a:prstGeom>
          <a:noFill/>
        </p:spPr>
        <p:txBody>
          <a:bodyPr wrap="none" rtlCol="0">
            <a:spAutoFit/>
          </a:bodyPr>
          <a:lstStyle/>
          <a:p>
            <a:r>
              <a:rPr lang="en-US" dirty="0" smtClean="0"/>
              <a:t>            </a:t>
            </a:r>
            <a:endParaRPr lang="en-US" dirty="0"/>
          </a:p>
        </p:txBody>
      </p:sp>
      <p:sp>
        <p:nvSpPr>
          <p:cNvPr id="8" name="TextBox 7"/>
          <p:cNvSpPr txBox="1"/>
          <p:nvPr/>
        </p:nvSpPr>
        <p:spPr>
          <a:xfrm>
            <a:off x="714951" y="756013"/>
            <a:ext cx="10739287" cy="646331"/>
          </a:xfrm>
          <a:prstGeom prst="rect">
            <a:avLst/>
          </a:prstGeom>
          <a:noFill/>
        </p:spPr>
        <p:txBody>
          <a:bodyPr wrap="none" rtlCol="0">
            <a:spAutoFit/>
          </a:bodyPr>
          <a:lstStyle/>
          <a:p>
            <a:r>
              <a:rPr lang="en-US" sz="3600" dirty="0" smtClean="0">
                <a:solidFill>
                  <a:schemeClr val="tx2">
                    <a:lumMod val="50000"/>
                  </a:schemeClr>
                </a:solidFill>
              </a:rPr>
              <a:t> (DRAFT) </a:t>
            </a:r>
            <a:r>
              <a:rPr lang="en-US" sz="3600" dirty="0" smtClean="0">
                <a:solidFill>
                  <a:schemeClr val="accent2"/>
                </a:solidFill>
              </a:rPr>
              <a:t>Objectives</a:t>
            </a:r>
            <a:r>
              <a:rPr lang="en-US" sz="2800" dirty="0" smtClean="0">
                <a:solidFill>
                  <a:schemeClr val="accent2"/>
                </a:solidFill>
              </a:rPr>
              <a:t> </a:t>
            </a:r>
            <a:r>
              <a:rPr lang="en-US" sz="2400" dirty="0" smtClean="0">
                <a:solidFill>
                  <a:schemeClr val="tx2">
                    <a:lumMod val="50000"/>
                  </a:schemeClr>
                </a:solidFill>
              </a:rPr>
              <a:t>(from the December meeting with School Committee) </a:t>
            </a:r>
            <a:endParaRPr lang="en-US" sz="2400" dirty="0">
              <a:solidFill>
                <a:schemeClr val="tx2">
                  <a:lumMod val="50000"/>
                </a:schemeClr>
              </a:solidFill>
            </a:endParaRPr>
          </a:p>
        </p:txBody>
      </p:sp>
      <p:sp>
        <p:nvSpPr>
          <p:cNvPr id="5" name="Rectangle 4"/>
          <p:cNvSpPr/>
          <p:nvPr/>
        </p:nvSpPr>
        <p:spPr>
          <a:xfrm>
            <a:off x="847197" y="1671918"/>
            <a:ext cx="10607041" cy="4893647"/>
          </a:xfrm>
          <a:prstGeom prst="rect">
            <a:avLst/>
          </a:prstGeom>
        </p:spPr>
        <p:txBody>
          <a:bodyPr wrap="square">
            <a:spAutoFit/>
          </a:bodyPr>
          <a:lstStyle/>
          <a:p>
            <a:r>
              <a:rPr lang="en-US" sz="2400" dirty="0" smtClean="0">
                <a:solidFill>
                  <a:schemeClr val="accent2"/>
                </a:solidFill>
                <a:cs typeface="Miriam" panose="020B0502050101010101" pitchFamily="34" charset="-79"/>
              </a:rPr>
              <a:t>3. Develop Partnerships: </a:t>
            </a:r>
            <a:r>
              <a:rPr lang="en-US" sz="2400" dirty="0" smtClean="0">
                <a:solidFill>
                  <a:schemeClr val="tx2">
                    <a:lumMod val="50000"/>
                  </a:schemeClr>
                </a:solidFill>
                <a:cs typeface="Miriam" panose="020B0502050101010101" pitchFamily="34" charset="-79"/>
              </a:rPr>
              <a:t>Our community is rich in resources and we should use those resources to the advantage our students. Toward that end, the district should pursue partnerships with – </a:t>
            </a:r>
          </a:p>
          <a:p>
            <a:r>
              <a:rPr lang="en-US" sz="2400" dirty="0" smtClean="0">
                <a:solidFill>
                  <a:schemeClr val="tx2">
                    <a:lumMod val="50000"/>
                  </a:schemeClr>
                </a:solidFill>
                <a:cs typeface="Miriam" panose="020B0502050101010101" pitchFamily="34" charset="-79"/>
              </a:rPr>
              <a:t>	</a:t>
            </a:r>
          </a:p>
          <a:p>
            <a:r>
              <a:rPr lang="en-US" sz="2400" dirty="0">
                <a:solidFill>
                  <a:schemeClr val="tx2">
                    <a:lumMod val="50000"/>
                  </a:schemeClr>
                </a:solidFill>
                <a:cs typeface="Miriam" panose="020B0502050101010101" pitchFamily="34" charset="-79"/>
              </a:rPr>
              <a:t>	</a:t>
            </a:r>
            <a:r>
              <a:rPr lang="en-US" sz="2400" dirty="0" smtClean="0">
                <a:solidFill>
                  <a:schemeClr val="accent2"/>
                </a:solidFill>
                <a:cs typeface="Miriam" panose="020B0502050101010101" pitchFamily="34" charset="-79"/>
              </a:rPr>
              <a:t>The University of Rhode Island </a:t>
            </a:r>
            <a:r>
              <a:rPr lang="en-US" sz="2400" dirty="0" smtClean="0">
                <a:solidFill>
                  <a:schemeClr val="tx2">
                    <a:lumMod val="50000"/>
                  </a:schemeClr>
                </a:solidFill>
                <a:cs typeface="Miriam" panose="020B0502050101010101" pitchFamily="34" charset="-79"/>
              </a:rPr>
              <a:t>(World </a:t>
            </a:r>
            <a:r>
              <a:rPr lang="en-US" sz="2400" dirty="0">
                <a:solidFill>
                  <a:schemeClr val="tx2">
                    <a:lumMod val="50000"/>
                  </a:schemeClr>
                </a:solidFill>
                <a:cs typeface="Miriam" panose="020B0502050101010101" pitchFamily="34" charset="-79"/>
              </a:rPr>
              <a:t>language </a:t>
            </a:r>
            <a:r>
              <a:rPr lang="en-US" sz="2400" dirty="0" smtClean="0">
                <a:solidFill>
                  <a:schemeClr val="tx2">
                    <a:lumMod val="50000"/>
                  </a:schemeClr>
                </a:solidFill>
                <a:cs typeface="Miriam" panose="020B0502050101010101" pitchFamily="34" charset="-79"/>
              </a:rPr>
              <a:t>program, course 	attendance by SKHS students, possible education CTE program, possible</a:t>
            </a:r>
          </a:p>
          <a:p>
            <a:r>
              <a:rPr lang="en-US" sz="2400" dirty="0" smtClean="0">
                <a:solidFill>
                  <a:schemeClr val="tx2">
                    <a:lumMod val="50000"/>
                  </a:schemeClr>
                </a:solidFill>
                <a:cs typeface="Miriam" panose="020B0502050101010101" pitchFamily="34" charset="-79"/>
              </a:rPr>
              <a:t> 	bio-med CTE, athletic program facility-sharing).</a:t>
            </a:r>
          </a:p>
          <a:p>
            <a:r>
              <a:rPr lang="en-US" sz="2400" dirty="0">
                <a:solidFill>
                  <a:schemeClr val="tx2">
                    <a:lumMod val="50000"/>
                  </a:schemeClr>
                </a:solidFill>
                <a:cs typeface="Miriam" panose="020B0502050101010101" pitchFamily="34" charset="-79"/>
              </a:rPr>
              <a:t>	</a:t>
            </a:r>
            <a:endParaRPr lang="en-US" sz="2400" dirty="0" smtClean="0">
              <a:solidFill>
                <a:schemeClr val="tx2">
                  <a:lumMod val="50000"/>
                </a:schemeClr>
              </a:solidFill>
              <a:cs typeface="Miriam" panose="020B0502050101010101" pitchFamily="34" charset="-79"/>
            </a:endParaRPr>
          </a:p>
          <a:p>
            <a:r>
              <a:rPr lang="en-US" sz="2400" dirty="0" smtClean="0">
                <a:solidFill>
                  <a:schemeClr val="tx2">
                    <a:lumMod val="50000"/>
                  </a:schemeClr>
                </a:solidFill>
                <a:cs typeface="Miriam" panose="020B0502050101010101" pitchFamily="34" charset="-79"/>
              </a:rPr>
              <a:t>	</a:t>
            </a:r>
            <a:r>
              <a:rPr lang="en-US" sz="2400" dirty="0" smtClean="0">
                <a:solidFill>
                  <a:schemeClr val="accent2"/>
                </a:solidFill>
                <a:cs typeface="Miriam" panose="020B0502050101010101" pitchFamily="34" charset="-79"/>
              </a:rPr>
              <a:t>Rhode Island Public Transit Authority</a:t>
            </a:r>
            <a:r>
              <a:rPr lang="en-US" sz="2400" dirty="0" smtClean="0">
                <a:solidFill>
                  <a:schemeClr val="tx2">
                    <a:lumMod val="50000"/>
                  </a:schemeClr>
                </a:solidFill>
                <a:cs typeface="Miriam" panose="020B0502050101010101" pitchFamily="34" charset="-79"/>
              </a:rPr>
              <a:t> (student transport)</a:t>
            </a:r>
          </a:p>
          <a:p>
            <a:r>
              <a:rPr lang="en-US" sz="2400" dirty="0">
                <a:solidFill>
                  <a:schemeClr val="tx2">
                    <a:lumMod val="50000"/>
                  </a:schemeClr>
                </a:solidFill>
                <a:cs typeface="Miriam" panose="020B0502050101010101" pitchFamily="34" charset="-79"/>
              </a:rPr>
              <a:t>	</a:t>
            </a:r>
            <a:endParaRPr lang="en-US" sz="2400" dirty="0" smtClean="0">
              <a:solidFill>
                <a:schemeClr val="tx2">
                  <a:lumMod val="50000"/>
                </a:schemeClr>
              </a:solidFill>
              <a:cs typeface="Miriam" panose="020B0502050101010101" pitchFamily="34" charset="-79"/>
            </a:endParaRPr>
          </a:p>
          <a:p>
            <a:r>
              <a:rPr lang="en-US" sz="2400" dirty="0">
                <a:solidFill>
                  <a:schemeClr val="tx2">
                    <a:lumMod val="50000"/>
                  </a:schemeClr>
                </a:solidFill>
                <a:cs typeface="Miriam" panose="020B0502050101010101" pitchFamily="34" charset="-79"/>
              </a:rPr>
              <a:t>	</a:t>
            </a:r>
            <a:r>
              <a:rPr lang="en-US" sz="2400" dirty="0" smtClean="0">
                <a:solidFill>
                  <a:schemeClr val="accent2"/>
                </a:solidFill>
                <a:cs typeface="Miriam" panose="020B0502050101010101" pitchFamily="34" charset="-79"/>
              </a:rPr>
              <a:t>SK EMS, and the Kingston and Union Fire Districts </a:t>
            </a:r>
            <a:r>
              <a:rPr lang="en-US" sz="2400" dirty="0" smtClean="0">
                <a:solidFill>
                  <a:schemeClr val="tx2">
                    <a:lumMod val="50000"/>
                  </a:schemeClr>
                </a:solidFill>
                <a:cs typeface="Miriam" panose="020B0502050101010101" pitchFamily="34" charset="-79"/>
              </a:rPr>
              <a:t>(CTE opportunities)</a:t>
            </a:r>
          </a:p>
          <a:p>
            <a:r>
              <a:rPr lang="en-US" sz="2400" dirty="0">
                <a:solidFill>
                  <a:schemeClr val="tx2">
                    <a:lumMod val="50000"/>
                  </a:schemeClr>
                </a:solidFill>
                <a:cs typeface="Miriam" panose="020B0502050101010101" pitchFamily="34" charset="-79"/>
              </a:rPr>
              <a:t>	</a:t>
            </a:r>
            <a:endParaRPr lang="en-US" sz="2400" dirty="0" smtClean="0">
              <a:solidFill>
                <a:schemeClr val="tx2">
                  <a:lumMod val="50000"/>
                </a:schemeClr>
              </a:solidFill>
              <a:cs typeface="Miriam" panose="020B0502050101010101" pitchFamily="34" charset="-79"/>
            </a:endParaRPr>
          </a:p>
          <a:p>
            <a:r>
              <a:rPr lang="en-US" sz="2400" dirty="0">
                <a:solidFill>
                  <a:schemeClr val="tx2">
                    <a:lumMod val="50000"/>
                  </a:schemeClr>
                </a:solidFill>
                <a:cs typeface="Miriam" panose="020B0502050101010101" pitchFamily="34" charset="-79"/>
              </a:rPr>
              <a:t>	</a:t>
            </a:r>
            <a:r>
              <a:rPr lang="en-US" sz="2400" dirty="0" smtClean="0">
                <a:solidFill>
                  <a:schemeClr val="accent2"/>
                </a:solidFill>
                <a:cs typeface="Miriam" panose="020B0502050101010101" pitchFamily="34" charset="-79"/>
              </a:rPr>
              <a:t>South County Hospital </a:t>
            </a:r>
            <a:r>
              <a:rPr lang="en-US" sz="2400" dirty="0" smtClean="0">
                <a:solidFill>
                  <a:schemeClr val="tx2">
                    <a:lumMod val="50000"/>
                  </a:schemeClr>
                </a:solidFill>
                <a:cs typeface="Miriam" panose="020B0502050101010101" pitchFamily="34" charset="-79"/>
              </a:rPr>
              <a:t>(possible CTE programs)</a:t>
            </a:r>
            <a:endParaRPr lang="en-US" sz="2400" dirty="0">
              <a:solidFill>
                <a:schemeClr val="tx2">
                  <a:lumMod val="50000"/>
                </a:schemeClr>
              </a:solidFill>
              <a:cs typeface="Miriam" panose="020B0502050101010101" pitchFamily="34" charset="-79"/>
            </a:endParaRPr>
          </a:p>
        </p:txBody>
      </p:sp>
    </p:spTree>
    <p:extLst>
      <p:ext uri="{BB962C8B-B14F-4D97-AF65-F5344CB8AC3E}">
        <p14:creationId xmlns:p14="http://schemas.microsoft.com/office/powerpoint/2010/main" val="3083243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86165855"/>
              </p:ext>
            </p:extLst>
          </p:nvPr>
        </p:nvGraphicFramePr>
        <p:xfrm>
          <a:off x="6322423" y="483331"/>
          <a:ext cx="5656216" cy="6257103"/>
        </p:xfrm>
        <a:graphic>
          <a:graphicData uri="http://schemas.openxmlformats.org/drawingml/2006/table">
            <a:tbl>
              <a:tblPr firstRow="1" firstCol="1" bandRow="1">
                <a:tableStyleId>{5C22544A-7EE6-4342-B048-85BDC9FD1C3A}</a:tableStyleId>
              </a:tblPr>
              <a:tblGrid>
                <a:gridCol w="5656216">
                  <a:extLst>
                    <a:ext uri="{9D8B030D-6E8A-4147-A177-3AD203B41FA5}">
                      <a16:colId xmlns:a16="http://schemas.microsoft.com/office/drawing/2014/main" val="1021706022"/>
                    </a:ext>
                  </a:extLst>
                </a:gridCol>
              </a:tblGrid>
              <a:tr h="467051">
                <a:tc>
                  <a:txBody>
                    <a:bodyPr/>
                    <a:lstStyle/>
                    <a:p>
                      <a:pPr marL="0" marR="0">
                        <a:lnSpc>
                          <a:spcPct val="107000"/>
                        </a:lnSpc>
                        <a:spcBef>
                          <a:spcPts val="0"/>
                        </a:spcBef>
                        <a:spcAft>
                          <a:spcPts val="800"/>
                        </a:spcAft>
                      </a:pPr>
                      <a:r>
                        <a:rPr lang="en-US" sz="2400" dirty="0">
                          <a:solidFill>
                            <a:schemeClr val="tx2">
                              <a:lumMod val="50000"/>
                            </a:schemeClr>
                          </a:solidFill>
                          <a:effectLst/>
                        </a:rPr>
                        <a:t>Taxes, Budget and Fiscal Management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937075512"/>
                  </a:ext>
                </a:extLst>
              </a:tr>
              <a:tr h="600076">
                <a:tc>
                  <a:txBody>
                    <a:bodyPr/>
                    <a:lstStyle/>
                    <a:p>
                      <a:pPr marL="0" marR="0">
                        <a:lnSpc>
                          <a:spcPct val="107000"/>
                        </a:lnSpc>
                        <a:spcBef>
                          <a:spcPts val="0"/>
                        </a:spcBef>
                        <a:spcAft>
                          <a:spcPts val="800"/>
                        </a:spcAft>
                      </a:pPr>
                      <a:r>
                        <a:rPr lang="en-US" sz="2400" dirty="0">
                          <a:solidFill>
                            <a:schemeClr val="tx2">
                              <a:lumMod val="50000"/>
                            </a:schemeClr>
                          </a:solidFill>
                          <a:effectLst/>
                        </a:rPr>
                        <a:t>Core Services and Facilities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189671030"/>
                  </a:ext>
                </a:extLst>
              </a:tr>
              <a:tr h="600076">
                <a:tc>
                  <a:txBody>
                    <a:bodyPr/>
                    <a:lstStyle/>
                    <a:p>
                      <a:pPr marL="0" marR="0">
                        <a:lnSpc>
                          <a:spcPct val="107000"/>
                        </a:lnSpc>
                        <a:spcBef>
                          <a:spcPts val="0"/>
                        </a:spcBef>
                        <a:spcAft>
                          <a:spcPts val="800"/>
                        </a:spcAft>
                      </a:pPr>
                      <a:r>
                        <a:rPr lang="en-US" sz="2400" dirty="0">
                          <a:solidFill>
                            <a:schemeClr val="tx2">
                              <a:lumMod val="50000"/>
                            </a:schemeClr>
                          </a:solidFill>
                          <a:effectLst/>
                        </a:rPr>
                        <a:t>Civic Engagement/ Public Participation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439723384"/>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Education and Training</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125562184"/>
                  </a:ext>
                </a:extLst>
              </a:tr>
              <a:tr h="489097">
                <a:tc>
                  <a:txBody>
                    <a:bodyPr/>
                    <a:lstStyle/>
                    <a:p>
                      <a:pPr marL="0" marR="0">
                        <a:lnSpc>
                          <a:spcPct val="107000"/>
                        </a:lnSpc>
                        <a:spcBef>
                          <a:spcPts val="0"/>
                        </a:spcBef>
                        <a:spcAft>
                          <a:spcPts val="800"/>
                        </a:spcAft>
                      </a:pPr>
                      <a:r>
                        <a:rPr lang="en-US" sz="2400" dirty="0">
                          <a:solidFill>
                            <a:schemeClr val="tx2">
                              <a:lumMod val="50000"/>
                            </a:schemeClr>
                          </a:solidFill>
                          <a:effectLst/>
                        </a:rPr>
                        <a:t>Land Use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579807411"/>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Housing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66632889"/>
                  </a:ext>
                </a:extLst>
              </a:tr>
              <a:tr h="467051">
                <a:tc>
                  <a:txBody>
                    <a:bodyPr/>
                    <a:lstStyle/>
                    <a:p>
                      <a:pPr marL="0" marR="0">
                        <a:lnSpc>
                          <a:spcPct val="107000"/>
                        </a:lnSpc>
                        <a:spcBef>
                          <a:spcPts val="0"/>
                        </a:spcBef>
                        <a:spcAft>
                          <a:spcPts val="800"/>
                        </a:spcAft>
                      </a:pPr>
                      <a:r>
                        <a:rPr lang="en-US" sz="2400" dirty="0">
                          <a:solidFill>
                            <a:schemeClr val="tx2">
                              <a:lumMod val="50000"/>
                            </a:schemeClr>
                          </a:solidFill>
                          <a:effectLst/>
                        </a:rPr>
                        <a:t>Sustainability and Natural Resources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299514077"/>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Cultural Priorities</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558456490"/>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Economic Structure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464913531"/>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Transportation and Traffic Safety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775490667"/>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Supporting Vulnerable Residents</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448720888"/>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University of Rhode Island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421962832"/>
                  </a:ext>
                </a:extLst>
              </a:tr>
              <a:tr h="454219">
                <a:tc>
                  <a:txBody>
                    <a:bodyPr/>
                    <a:lstStyle/>
                    <a:p>
                      <a:pPr marL="0" marR="0">
                        <a:lnSpc>
                          <a:spcPct val="107000"/>
                        </a:lnSpc>
                        <a:spcBef>
                          <a:spcPts val="0"/>
                        </a:spcBef>
                        <a:spcAft>
                          <a:spcPts val="800"/>
                        </a:spcAft>
                      </a:pPr>
                      <a:r>
                        <a:rPr lang="en-US" sz="2400" dirty="0">
                          <a:solidFill>
                            <a:schemeClr val="tx2">
                              <a:lumMod val="50000"/>
                            </a:schemeClr>
                          </a:solidFill>
                          <a:effectLst/>
                        </a:rPr>
                        <a:t>South County Hospital </a:t>
                      </a:r>
                      <a:endParaRPr lang="en-US" sz="2400" dirty="0">
                        <a:solidFill>
                          <a:schemeClr val="tx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014417238"/>
                  </a:ext>
                </a:extLst>
              </a:tr>
            </a:tbl>
          </a:graphicData>
        </a:graphic>
      </p:graphicFrame>
      <p:sp>
        <p:nvSpPr>
          <p:cNvPr id="4" name="TextBox 3"/>
          <p:cNvSpPr txBox="1"/>
          <p:nvPr/>
        </p:nvSpPr>
        <p:spPr>
          <a:xfrm>
            <a:off x="235131" y="2842441"/>
            <a:ext cx="5768567" cy="769441"/>
          </a:xfrm>
          <a:prstGeom prst="rect">
            <a:avLst/>
          </a:prstGeom>
          <a:noFill/>
        </p:spPr>
        <p:txBody>
          <a:bodyPr wrap="none" rtlCol="0">
            <a:spAutoFit/>
          </a:bodyPr>
          <a:lstStyle/>
          <a:p>
            <a:r>
              <a:rPr lang="en-US" sz="4400" dirty="0" smtClean="0">
                <a:solidFill>
                  <a:schemeClr val="accent2"/>
                </a:solidFill>
              </a:rPr>
              <a:t>The List of Priority Areas</a:t>
            </a:r>
            <a:endParaRPr lang="en-US" sz="4400" dirty="0">
              <a:solidFill>
                <a:schemeClr val="accent2"/>
              </a:solidFill>
            </a:endParaRPr>
          </a:p>
        </p:txBody>
      </p:sp>
    </p:spTree>
    <p:extLst>
      <p:ext uri="{BB962C8B-B14F-4D97-AF65-F5344CB8AC3E}">
        <p14:creationId xmlns:p14="http://schemas.microsoft.com/office/powerpoint/2010/main" val="866606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7886" y="1867989"/>
            <a:ext cx="45719" cy="369332"/>
          </a:xfrm>
          <a:prstGeom prst="rect">
            <a:avLst/>
          </a:prstGeom>
          <a:noFill/>
        </p:spPr>
        <p:txBody>
          <a:bodyPr wrap="square" rtlCol="0">
            <a:spAutoFit/>
          </a:bodyPr>
          <a:lstStyle/>
          <a:p>
            <a:endParaRPr lang="en-US" dirty="0"/>
          </a:p>
        </p:txBody>
      </p:sp>
      <p:sp>
        <p:nvSpPr>
          <p:cNvPr id="4" name="Rectangle 1"/>
          <p:cNvSpPr>
            <a:spLocks noChangeArrowheads="1"/>
          </p:cNvSpPr>
          <p:nvPr/>
        </p:nvSpPr>
        <p:spPr bwMode="auto">
          <a:xfrm>
            <a:off x="425902" y="459548"/>
            <a:ext cx="110694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Town Council </a:t>
            </a:r>
            <a:r>
              <a:rPr kumimoji="0" lang="en-US" altLang="en-US" sz="32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GOALS</a:t>
            </a: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 Worksheet</a:t>
            </a:r>
            <a:endParaRPr kumimoji="0" lang="en-US" altLang="en-US" sz="3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 each category listed on the left side of the table, write ONE long-term (10 to 15 year) goal in the space provided on the right side of the table. </a:t>
            </a:r>
            <a:endParaRPr kumimoji="0" lang="en-US" altLang="en-US" sz="2000" b="0" i="0" u="none" strike="noStrike" cap="none" normalizeH="0" baseline="0" dirty="0" smtClean="0">
              <a:ln>
                <a:noFill/>
              </a:ln>
              <a:solidFill>
                <a:srgbClr val="FF0000"/>
              </a:solidFill>
              <a:effectLst/>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29873427"/>
              </p:ext>
            </p:extLst>
          </p:nvPr>
        </p:nvGraphicFramePr>
        <p:xfrm>
          <a:off x="744583" y="2419308"/>
          <a:ext cx="7014754" cy="2121422"/>
        </p:xfrm>
        <a:graphic>
          <a:graphicData uri="http://schemas.openxmlformats.org/drawingml/2006/table">
            <a:tbl>
              <a:tblPr firstRow="1" firstCol="1" bandRow="1">
                <a:tableStyleId>{5C22544A-7EE6-4342-B048-85BDC9FD1C3A}</a:tableStyleId>
              </a:tblPr>
              <a:tblGrid>
                <a:gridCol w="7014754">
                  <a:extLst>
                    <a:ext uri="{9D8B030D-6E8A-4147-A177-3AD203B41FA5}">
                      <a16:colId xmlns:a16="http://schemas.microsoft.com/office/drawing/2014/main" val="1021706022"/>
                    </a:ext>
                  </a:extLst>
                </a:gridCol>
              </a:tblGrid>
              <a:tr h="467051">
                <a:tc>
                  <a:txBody>
                    <a:bodyPr/>
                    <a:lstStyle/>
                    <a:p>
                      <a:pPr marL="0" marR="0">
                        <a:lnSpc>
                          <a:spcPct val="107000"/>
                        </a:lnSpc>
                        <a:spcBef>
                          <a:spcPts val="0"/>
                        </a:spcBef>
                        <a:spcAft>
                          <a:spcPts val="800"/>
                        </a:spcAft>
                      </a:pPr>
                      <a:r>
                        <a:rPr lang="en-US" sz="2400" dirty="0">
                          <a:solidFill>
                            <a:schemeClr val="tx1"/>
                          </a:solidFill>
                          <a:effectLst/>
                        </a:rPr>
                        <a:t>Taxes, Budget and Fiscal Management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937075512"/>
                  </a:ext>
                </a:extLst>
              </a:tr>
              <a:tr h="600076">
                <a:tc>
                  <a:txBody>
                    <a:bodyPr/>
                    <a:lstStyle/>
                    <a:p>
                      <a:pPr marL="0" marR="0">
                        <a:lnSpc>
                          <a:spcPct val="107000"/>
                        </a:lnSpc>
                        <a:spcBef>
                          <a:spcPts val="0"/>
                        </a:spcBef>
                        <a:spcAft>
                          <a:spcPts val="800"/>
                        </a:spcAft>
                      </a:pPr>
                      <a:r>
                        <a:rPr lang="en-US" sz="2400" dirty="0">
                          <a:solidFill>
                            <a:schemeClr val="tx1"/>
                          </a:solidFill>
                          <a:effectLst/>
                        </a:rPr>
                        <a:t>Core Services and Facilities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189671030"/>
                  </a:ext>
                </a:extLst>
              </a:tr>
              <a:tr h="600076">
                <a:tc>
                  <a:txBody>
                    <a:bodyPr/>
                    <a:lstStyle/>
                    <a:p>
                      <a:pPr marL="0" marR="0">
                        <a:lnSpc>
                          <a:spcPct val="107000"/>
                        </a:lnSpc>
                        <a:spcBef>
                          <a:spcPts val="0"/>
                        </a:spcBef>
                        <a:spcAft>
                          <a:spcPts val="800"/>
                        </a:spcAft>
                      </a:pPr>
                      <a:r>
                        <a:rPr lang="en-US" sz="2400" dirty="0">
                          <a:solidFill>
                            <a:schemeClr val="tx1"/>
                          </a:solidFill>
                          <a:effectLst/>
                        </a:rPr>
                        <a:t>Civic Engagement/ Public Participation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439723384"/>
                  </a:ext>
                </a:extLst>
              </a:tr>
              <a:tr h="454219">
                <a:tc>
                  <a:txBody>
                    <a:bodyPr/>
                    <a:lstStyle/>
                    <a:p>
                      <a:pPr marL="0" marR="0">
                        <a:lnSpc>
                          <a:spcPct val="107000"/>
                        </a:lnSpc>
                        <a:spcBef>
                          <a:spcPts val="0"/>
                        </a:spcBef>
                        <a:spcAft>
                          <a:spcPts val="800"/>
                        </a:spcAft>
                      </a:pPr>
                      <a:r>
                        <a:rPr lang="en-US" sz="2400" dirty="0">
                          <a:solidFill>
                            <a:schemeClr val="tx1"/>
                          </a:solidFill>
                          <a:effectLst/>
                        </a:rPr>
                        <a:t>Education and Training</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125562184"/>
                  </a:ext>
                </a:extLst>
              </a:tr>
            </a:tbl>
          </a:graphicData>
        </a:graphic>
      </p:graphicFrame>
    </p:spTree>
    <p:extLst>
      <p:ext uri="{BB962C8B-B14F-4D97-AF65-F5344CB8AC3E}">
        <p14:creationId xmlns:p14="http://schemas.microsoft.com/office/powerpoint/2010/main" val="1137620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7886" y="1867989"/>
            <a:ext cx="45719" cy="369332"/>
          </a:xfrm>
          <a:prstGeom prst="rect">
            <a:avLst/>
          </a:prstGeom>
          <a:noFill/>
        </p:spPr>
        <p:txBody>
          <a:bodyPr wrap="square" rtlCol="0">
            <a:spAutoFit/>
          </a:bodyPr>
          <a:lstStyle/>
          <a:p>
            <a:endParaRPr lang="en-US" dirty="0"/>
          </a:p>
        </p:txBody>
      </p:sp>
      <p:sp>
        <p:nvSpPr>
          <p:cNvPr id="4" name="Rectangle 1"/>
          <p:cNvSpPr>
            <a:spLocks noChangeArrowheads="1"/>
          </p:cNvSpPr>
          <p:nvPr/>
        </p:nvSpPr>
        <p:spPr bwMode="auto">
          <a:xfrm>
            <a:off x="412839" y="250542"/>
            <a:ext cx="110694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Town Council </a:t>
            </a:r>
            <a:r>
              <a:rPr kumimoji="0" lang="en-US" altLang="en-US" sz="32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GOALS</a:t>
            </a: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 Worksheet</a:t>
            </a:r>
            <a:endParaRPr kumimoji="0" lang="en-US" altLang="en-US" sz="3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 each category listed on the left side of the table, write ONE long-term (10 to 15 year) goal in the space provided on the right side of the table. </a:t>
            </a:r>
            <a:endParaRPr kumimoji="0" lang="en-US" altLang="en-US" sz="2000" b="0" i="0" u="none" strike="noStrike" cap="none" normalizeH="0" baseline="0" dirty="0" smtClean="0">
              <a:ln>
                <a:noFill/>
              </a:ln>
              <a:solidFill>
                <a:srgbClr val="FF0000"/>
              </a:solidFill>
              <a:effectLst/>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47023187"/>
              </p:ext>
            </p:extLst>
          </p:nvPr>
        </p:nvGraphicFramePr>
        <p:xfrm>
          <a:off x="692331" y="2052655"/>
          <a:ext cx="7014754" cy="4098539"/>
        </p:xfrm>
        <a:graphic>
          <a:graphicData uri="http://schemas.openxmlformats.org/drawingml/2006/table">
            <a:tbl>
              <a:tblPr firstRow="1" firstCol="1" bandRow="1">
                <a:tableStyleId>{5C22544A-7EE6-4342-B048-85BDC9FD1C3A}</a:tableStyleId>
              </a:tblPr>
              <a:tblGrid>
                <a:gridCol w="7014754">
                  <a:extLst>
                    <a:ext uri="{9D8B030D-6E8A-4147-A177-3AD203B41FA5}">
                      <a16:colId xmlns:a16="http://schemas.microsoft.com/office/drawing/2014/main" val="1021706022"/>
                    </a:ext>
                  </a:extLst>
                </a:gridCol>
              </a:tblGrid>
              <a:tr h="451955">
                <a:tc>
                  <a:txBody>
                    <a:bodyPr/>
                    <a:lstStyle/>
                    <a:p>
                      <a:pPr marL="0" marR="0">
                        <a:lnSpc>
                          <a:spcPct val="107000"/>
                        </a:lnSpc>
                        <a:spcBef>
                          <a:spcPts val="0"/>
                        </a:spcBef>
                        <a:spcAft>
                          <a:spcPts val="800"/>
                        </a:spcAft>
                      </a:pPr>
                      <a:r>
                        <a:rPr lang="en-US" sz="2400" dirty="0">
                          <a:solidFill>
                            <a:schemeClr val="tx1"/>
                          </a:solidFill>
                          <a:effectLst/>
                        </a:rPr>
                        <a:t>Land Use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579807411"/>
                  </a:ext>
                </a:extLst>
              </a:tr>
              <a:tr h="454219">
                <a:tc>
                  <a:txBody>
                    <a:bodyPr/>
                    <a:lstStyle/>
                    <a:p>
                      <a:pPr marL="0" marR="0">
                        <a:lnSpc>
                          <a:spcPct val="107000"/>
                        </a:lnSpc>
                        <a:spcBef>
                          <a:spcPts val="0"/>
                        </a:spcBef>
                        <a:spcAft>
                          <a:spcPts val="800"/>
                        </a:spcAft>
                      </a:pPr>
                      <a:r>
                        <a:rPr lang="en-US" sz="2400" dirty="0">
                          <a:solidFill>
                            <a:schemeClr val="tx1"/>
                          </a:solidFill>
                          <a:effectLst/>
                        </a:rPr>
                        <a:t>Housing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66632889"/>
                  </a:ext>
                </a:extLst>
              </a:tr>
              <a:tr h="467051">
                <a:tc>
                  <a:txBody>
                    <a:bodyPr/>
                    <a:lstStyle/>
                    <a:p>
                      <a:pPr marL="0" marR="0">
                        <a:lnSpc>
                          <a:spcPct val="107000"/>
                        </a:lnSpc>
                        <a:spcBef>
                          <a:spcPts val="0"/>
                        </a:spcBef>
                        <a:spcAft>
                          <a:spcPts val="800"/>
                        </a:spcAft>
                      </a:pPr>
                      <a:r>
                        <a:rPr lang="en-US" sz="2400" dirty="0">
                          <a:solidFill>
                            <a:schemeClr val="tx1"/>
                          </a:solidFill>
                          <a:effectLst/>
                        </a:rPr>
                        <a:t>Sustainability and Natural Resources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299514077"/>
                  </a:ext>
                </a:extLst>
              </a:tr>
              <a:tr h="454219">
                <a:tc>
                  <a:txBody>
                    <a:bodyPr/>
                    <a:lstStyle/>
                    <a:p>
                      <a:pPr marL="0" marR="0">
                        <a:lnSpc>
                          <a:spcPct val="107000"/>
                        </a:lnSpc>
                        <a:spcBef>
                          <a:spcPts val="0"/>
                        </a:spcBef>
                        <a:spcAft>
                          <a:spcPts val="800"/>
                        </a:spcAft>
                      </a:pPr>
                      <a:r>
                        <a:rPr lang="en-US" sz="2400" dirty="0">
                          <a:solidFill>
                            <a:schemeClr val="tx1"/>
                          </a:solidFill>
                          <a:effectLst/>
                        </a:rPr>
                        <a:t>Cultural Priorities</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558456490"/>
                  </a:ext>
                </a:extLst>
              </a:tr>
              <a:tr h="454219">
                <a:tc>
                  <a:txBody>
                    <a:bodyPr/>
                    <a:lstStyle/>
                    <a:p>
                      <a:pPr marL="0" marR="0">
                        <a:lnSpc>
                          <a:spcPct val="107000"/>
                        </a:lnSpc>
                        <a:spcBef>
                          <a:spcPts val="0"/>
                        </a:spcBef>
                        <a:spcAft>
                          <a:spcPts val="800"/>
                        </a:spcAft>
                      </a:pPr>
                      <a:r>
                        <a:rPr lang="en-US" sz="2400" dirty="0">
                          <a:solidFill>
                            <a:schemeClr val="tx1"/>
                          </a:solidFill>
                          <a:effectLst/>
                        </a:rPr>
                        <a:t>Economic Structure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464913531"/>
                  </a:ext>
                </a:extLst>
              </a:tr>
              <a:tr h="454219">
                <a:tc>
                  <a:txBody>
                    <a:bodyPr/>
                    <a:lstStyle/>
                    <a:p>
                      <a:pPr marL="0" marR="0">
                        <a:lnSpc>
                          <a:spcPct val="107000"/>
                        </a:lnSpc>
                        <a:spcBef>
                          <a:spcPts val="0"/>
                        </a:spcBef>
                        <a:spcAft>
                          <a:spcPts val="800"/>
                        </a:spcAft>
                      </a:pPr>
                      <a:r>
                        <a:rPr lang="en-US" sz="2400" dirty="0">
                          <a:solidFill>
                            <a:schemeClr val="tx1"/>
                          </a:solidFill>
                          <a:effectLst/>
                        </a:rPr>
                        <a:t>Transportation and Traffic Safety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775490667"/>
                  </a:ext>
                </a:extLst>
              </a:tr>
              <a:tr h="454219">
                <a:tc>
                  <a:txBody>
                    <a:bodyPr/>
                    <a:lstStyle/>
                    <a:p>
                      <a:pPr marL="0" marR="0">
                        <a:lnSpc>
                          <a:spcPct val="107000"/>
                        </a:lnSpc>
                        <a:spcBef>
                          <a:spcPts val="0"/>
                        </a:spcBef>
                        <a:spcAft>
                          <a:spcPts val="800"/>
                        </a:spcAft>
                      </a:pPr>
                      <a:r>
                        <a:rPr lang="en-US" sz="2400" dirty="0">
                          <a:solidFill>
                            <a:schemeClr val="tx1"/>
                          </a:solidFill>
                          <a:effectLst/>
                        </a:rPr>
                        <a:t>Supporting Vulnerable Residents</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448720888"/>
                  </a:ext>
                </a:extLst>
              </a:tr>
              <a:tr h="454219">
                <a:tc>
                  <a:txBody>
                    <a:bodyPr/>
                    <a:lstStyle/>
                    <a:p>
                      <a:pPr marL="0" marR="0">
                        <a:lnSpc>
                          <a:spcPct val="107000"/>
                        </a:lnSpc>
                        <a:spcBef>
                          <a:spcPts val="0"/>
                        </a:spcBef>
                        <a:spcAft>
                          <a:spcPts val="800"/>
                        </a:spcAft>
                      </a:pPr>
                      <a:r>
                        <a:rPr lang="en-US" sz="2400" dirty="0">
                          <a:solidFill>
                            <a:schemeClr val="tx1"/>
                          </a:solidFill>
                          <a:effectLst/>
                        </a:rPr>
                        <a:t>University of Rhode Island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421962832"/>
                  </a:ext>
                </a:extLst>
              </a:tr>
              <a:tr h="454219">
                <a:tc>
                  <a:txBody>
                    <a:bodyPr/>
                    <a:lstStyle/>
                    <a:p>
                      <a:pPr marL="0" marR="0">
                        <a:lnSpc>
                          <a:spcPct val="107000"/>
                        </a:lnSpc>
                        <a:spcBef>
                          <a:spcPts val="0"/>
                        </a:spcBef>
                        <a:spcAft>
                          <a:spcPts val="800"/>
                        </a:spcAft>
                      </a:pPr>
                      <a:r>
                        <a:rPr lang="en-US" sz="2400" dirty="0">
                          <a:solidFill>
                            <a:schemeClr val="tx1"/>
                          </a:solidFill>
                          <a:effectLst/>
                        </a:rPr>
                        <a:t>South County Hospital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014417238"/>
                  </a:ext>
                </a:extLst>
              </a:tr>
            </a:tbl>
          </a:graphicData>
        </a:graphic>
      </p:graphicFrame>
    </p:spTree>
    <p:extLst>
      <p:ext uri="{BB962C8B-B14F-4D97-AF65-F5344CB8AC3E}">
        <p14:creationId xmlns:p14="http://schemas.microsoft.com/office/powerpoint/2010/main" val="2629186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7886" y="1867989"/>
            <a:ext cx="45719" cy="369332"/>
          </a:xfrm>
          <a:prstGeom prst="rect">
            <a:avLst/>
          </a:prstGeom>
          <a:noFill/>
        </p:spPr>
        <p:txBody>
          <a:bodyPr wrap="square" rtlCol="0">
            <a:spAutoFit/>
          </a:bodyPr>
          <a:lstStyle/>
          <a:p>
            <a:endParaRPr lang="en-US" dirty="0"/>
          </a:p>
        </p:txBody>
      </p:sp>
      <p:sp>
        <p:nvSpPr>
          <p:cNvPr id="4" name="Rectangle 1"/>
          <p:cNvSpPr>
            <a:spLocks noChangeArrowheads="1"/>
          </p:cNvSpPr>
          <p:nvPr/>
        </p:nvSpPr>
        <p:spPr bwMode="auto">
          <a:xfrm>
            <a:off x="425902" y="459548"/>
            <a:ext cx="110694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Town Council </a:t>
            </a:r>
            <a:r>
              <a:rPr kumimoji="0" lang="en-US" altLang="en-US" sz="32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OBJECTIVES</a:t>
            </a: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 Worksheet</a:t>
            </a:r>
            <a:endParaRPr kumimoji="0" lang="en-US" altLang="en-US" sz="3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 each category listed on the left side of the table, write ONE long-term (10 to 15 year) goal in the space provided on the right side of the table. </a:t>
            </a:r>
            <a:endParaRPr kumimoji="0" lang="en-US" altLang="en-US" sz="2000" b="0" i="0" u="none" strike="noStrike" cap="none" normalizeH="0" baseline="0" dirty="0" smtClean="0">
              <a:ln>
                <a:noFill/>
              </a:ln>
              <a:solidFill>
                <a:srgbClr val="FF0000"/>
              </a:solidFill>
              <a:effectLst/>
              <a:ea typeface="Times New Roman" panose="02020603050405020304" pitchFamily="18" charset="0"/>
            </a:endParaRPr>
          </a:p>
        </p:txBody>
      </p:sp>
      <p:graphicFrame>
        <p:nvGraphicFramePr>
          <p:cNvPr id="5" name="Table 4"/>
          <p:cNvGraphicFramePr>
            <a:graphicFrameLocks noGrp="1"/>
          </p:cNvGraphicFramePr>
          <p:nvPr/>
        </p:nvGraphicFramePr>
        <p:xfrm>
          <a:off x="744583" y="2419308"/>
          <a:ext cx="7014754" cy="2121422"/>
        </p:xfrm>
        <a:graphic>
          <a:graphicData uri="http://schemas.openxmlformats.org/drawingml/2006/table">
            <a:tbl>
              <a:tblPr firstRow="1" firstCol="1" bandRow="1">
                <a:tableStyleId>{5C22544A-7EE6-4342-B048-85BDC9FD1C3A}</a:tableStyleId>
              </a:tblPr>
              <a:tblGrid>
                <a:gridCol w="7014754">
                  <a:extLst>
                    <a:ext uri="{9D8B030D-6E8A-4147-A177-3AD203B41FA5}">
                      <a16:colId xmlns:a16="http://schemas.microsoft.com/office/drawing/2014/main" val="1021706022"/>
                    </a:ext>
                  </a:extLst>
                </a:gridCol>
              </a:tblGrid>
              <a:tr h="467051">
                <a:tc>
                  <a:txBody>
                    <a:bodyPr/>
                    <a:lstStyle/>
                    <a:p>
                      <a:pPr marL="0" marR="0">
                        <a:lnSpc>
                          <a:spcPct val="107000"/>
                        </a:lnSpc>
                        <a:spcBef>
                          <a:spcPts val="0"/>
                        </a:spcBef>
                        <a:spcAft>
                          <a:spcPts val="800"/>
                        </a:spcAft>
                      </a:pPr>
                      <a:r>
                        <a:rPr lang="en-US" sz="2400" dirty="0">
                          <a:solidFill>
                            <a:schemeClr val="tx1"/>
                          </a:solidFill>
                          <a:effectLst/>
                        </a:rPr>
                        <a:t>Taxes, Budget and Fiscal Management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937075512"/>
                  </a:ext>
                </a:extLst>
              </a:tr>
              <a:tr h="600076">
                <a:tc>
                  <a:txBody>
                    <a:bodyPr/>
                    <a:lstStyle/>
                    <a:p>
                      <a:pPr marL="0" marR="0">
                        <a:lnSpc>
                          <a:spcPct val="107000"/>
                        </a:lnSpc>
                        <a:spcBef>
                          <a:spcPts val="0"/>
                        </a:spcBef>
                        <a:spcAft>
                          <a:spcPts val="800"/>
                        </a:spcAft>
                      </a:pPr>
                      <a:r>
                        <a:rPr lang="en-US" sz="2400" dirty="0">
                          <a:solidFill>
                            <a:schemeClr val="tx1"/>
                          </a:solidFill>
                          <a:effectLst/>
                        </a:rPr>
                        <a:t>Core Services and Facilities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189671030"/>
                  </a:ext>
                </a:extLst>
              </a:tr>
              <a:tr h="600076">
                <a:tc>
                  <a:txBody>
                    <a:bodyPr/>
                    <a:lstStyle/>
                    <a:p>
                      <a:pPr marL="0" marR="0">
                        <a:lnSpc>
                          <a:spcPct val="107000"/>
                        </a:lnSpc>
                        <a:spcBef>
                          <a:spcPts val="0"/>
                        </a:spcBef>
                        <a:spcAft>
                          <a:spcPts val="800"/>
                        </a:spcAft>
                      </a:pPr>
                      <a:r>
                        <a:rPr lang="en-US" sz="2400" dirty="0">
                          <a:solidFill>
                            <a:schemeClr val="tx1"/>
                          </a:solidFill>
                          <a:effectLst/>
                        </a:rPr>
                        <a:t>Civic Engagement/ Public Participation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439723384"/>
                  </a:ext>
                </a:extLst>
              </a:tr>
              <a:tr h="454219">
                <a:tc>
                  <a:txBody>
                    <a:bodyPr/>
                    <a:lstStyle/>
                    <a:p>
                      <a:pPr marL="0" marR="0">
                        <a:lnSpc>
                          <a:spcPct val="107000"/>
                        </a:lnSpc>
                        <a:spcBef>
                          <a:spcPts val="0"/>
                        </a:spcBef>
                        <a:spcAft>
                          <a:spcPts val="800"/>
                        </a:spcAft>
                      </a:pPr>
                      <a:r>
                        <a:rPr lang="en-US" sz="2400" dirty="0">
                          <a:solidFill>
                            <a:schemeClr val="tx1"/>
                          </a:solidFill>
                          <a:effectLst/>
                        </a:rPr>
                        <a:t>Education and Training</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125562184"/>
                  </a:ext>
                </a:extLst>
              </a:tr>
            </a:tbl>
          </a:graphicData>
        </a:graphic>
      </p:graphicFrame>
    </p:spTree>
    <p:extLst>
      <p:ext uri="{BB962C8B-B14F-4D97-AF65-F5344CB8AC3E}">
        <p14:creationId xmlns:p14="http://schemas.microsoft.com/office/powerpoint/2010/main" val="2510941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7886" y="1867989"/>
            <a:ext cx="45719" cy="369332"/>
          </a:xfrm>
          <a:prstGeom prst="rect">
            <a:avLst/>
          </a:prstGeom>
          <a:noFill/>
        </p:spPr>
        <p:txBody>
          <a:bodyPr wrap="square" rtlCol="0">
            <a:spAutoFit/>
          </a:bodyPr>
          <a:lstStyle/>
          <a:p>
            <a:endParaRPr lang="en-US" dirty="0"/>
          </a:p>
        </p:txBody>
      </p:sp>
      <p:sp>
        <p:nvSpPr>
          <p:cNvPr id="4" name="Rectangle 1"/>
          <p:cNvSpPr>
            <a:spLocks noChangeArrowheads="1"/>
          </p:cNvSpPr>
          <p:nvPr/>
        </p:nvSpPr>
        <p:spPr bwMode="auto">
          <a:xfrm>
            <a:off x="412839" y="250542"/>
            <a:ext cx="1106941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Town Council </a:t>
            </a:r>
            <a:r>
              <a:rPr kumimoji="0" lang="en-US" altLang="en-US" sz="32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OBEJECTIVES</a:t>
            </a:r>
            <a:r>
              <a:rPr kumimoji="0" lang="en-US" altLang="en-US" sz="3200" b="0" i="0" u="none" strike="noStrike" cap="none" normalizeH="0" baseline="0" dirty="0" smtClean="0">
                <a:ln>
                  <a:noFill/>
                </a:ln>
                <a:solidFill>
                  <a:srgbClr val="323E4F"/>
                </a:solidFill>
                <a:effectLst/>
                <a:latin typeface="Times New Roman" panose="02020603050405020304" pitchFamily="18" charset="0"/>
                <a:ea typeface="Times New Roman" panose="02020603050405020304" pitchFamily="18" charset="0"/>
                <a:cs typeface="Times New Roman" panose="02020603050405020304" pitchFamily="18" charset="0"/>
              </a:rPr>
              <a:t> Worksheet</a:t>
            </a:r>
            <a:endParaRPr kumimoji="0" lang="en-US" altLang="en-US" sz="3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 each category listed on the left side of the table, write ONE long-term (10 to 15 year) goal in the space provided on the right side of the table. </a:t>
            </a:r>
            <a:endParaRPr kumimoji="0" lang="en-US" altLang="en-US" sz="2000" b="0" i="0" u="none" strike="noStrike" cap="none" normalizeH="0" baseline="0" dirty="0" smtClean="0">
              <a:ln>
                <a:noFill/>
              </a:ln>
              <a:solidFill>
                <a:srgbClr val="FF0000"/>
              </a:solidFill>
              <a:effectLst/>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9865561"/>
              </p:ext>
            </p:extLst>
          </p:nvPr>
        </p:nvGraphicFramePr>
        <p:xfrm>
          <a:off x="705393" y="1867989"/>
          <a:ext cx="7014754" cy="4410270"/>
        </p:xfrm>
        <a:graphic>
          <a:graphicData uri="http://schemas.openxmlformats.org/drawingml/2006/table">
            <a:tbl>
              <a:tblPr firstRow="1" firstCol="1" bandRow="1">
                <a:tableStyleId>{5C22544A-7EE6-4342-B048-85BDC9FD1C3A}</a:tableStyleId>
              </a:tblPr>
              <a:tblGrid>
                <a:gridCol w="7014754">
                  <a:extLst>
                    <a:ext uri="{9D8B030D-6E8A-4147-A177-3AD203B41FA5}">
                      <a16:colId xmlns:a16="http://schemas.microsoft.com/office/drawing/2014/main" val="1021706022"/>
                    </a:ext>
                  </a:extLst>
                </a:gridCol>
              </a:tblGrid>
              <a:tr h="451955">
                <a:tc>
                  <a:txBody>
                    <a:bodyPr/>
                    <a:lstStyle/>
                    <a:p>
                      <a:pPr marL="0" marR="0">
                        <a:lnSpc>
                          <a:spcPct val="150000"/>
                        </a:lnSpc>
                        <a:spcBef>
                          <a:spcPts val="0"/>
                        </a:spcBef>
                        <a:spcAft>
                          <a:spcPts val="800"/>
                        </a:spcAft>
                      </a:pPr>
                      <a:r>
                        <a:rPr lang="en-US" sz="2400" dirty="0">
                          <a:solidFill>
                            <a:schemeClr val="tx1"/>
                          </a:solidFill>
                          <a:effectLst/>
                        </a:rPr>
                        <a:t>Land Use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579807411"/>
                  </a:ext>
                </a:extLst>
              </a:tr>
              <a:tr h="454219">
                <a:tc>
                  <a:txBody>
                    <a:bodyPr/>
                    <a:lstStyle/>
                    <a:p>
                      <a:pPr marL="0" marR="0">
                        <a:lnSpc>
                          <a:spcPct val="150000"/>
                        </a:lnSpc>
                        <a:spcBef>
                          <a:spcPts val="0"/>
                        </a:spcBef>
                        <a:spcAft>
                          <a:spcPts val="800"/>
                        </a:spcAft>
                      </a:pPr>
                      <a:r>
                        <a:rPr lang="en-US" sz="2400" dirty="0">
                          <a:solidFill>
                            <a:schemeClr val="tx1"/>
                          </a:solidFill>
                          <a:effectLst/>
                        </a:rPr>
                        <a:t>Housing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66632889"/>
                  </a:ext>
                </a:extLst>
              </a:tr>
              <a:tr h="467051">
                <a:tc>
                  <a:txBody>
                    <a:bodyPr/>
                    <a:lstStyle/>
                    <a:p>
                      <a:pPr marL="0" marR="0">
                        <a:lnSpc>
                          <a:spcPct val="150000"/>
                        </a:lnSpc>
                        <a:spcBef>
                          <a:spcPts val="0"/>
                        </a:spcBef>
                        <a:spcAft>
                          <a:spcPts val="800"/>
                        </a:spcAft>
                      </a:pPr>
                      <a:r>
                        <a:rPr lang="en-US" sz="2400" dirty="0">
                          <a:solidFill>
                            <a:schemeClr val="tx1"/>
                          </a:solidFill>
                          <a:effectLst/>
                        </a:rPr>
                        <a:t>Sustainability and Natural Resources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299514077"/>
                  </a:ext>
                </a:extLst>
              </a:tr>
              <a:tr h="454219">
                <a:tc>
                  <a:txBody>
                    <a:bodyPr/>
                    <a:lstStyle/>
                    <a:p>
                      <a:pPr marL="0" marR="0">
                        <a:lnSpc>
                          <a:spcPct val="150000"/>
                        </a:lnSpc>
                        <a:spcBef>
                          <a:spcPts val="0"/>
                        </a:spcBef>
                        <a:spcAft>
                          <a:spcPts val="800"/>
                        </a:spcAft>
                      </a:pPr>
                      <a:r>
                        <a:rPr lang="en-US" sz="2400" dirty="0">
                          <a:solidFill>
                            <a:schemeClr val="tx1"/>
                          </a:solidFill>
                          <a:effectLst/>
                        </a:rPr>
                        <a:t>Cultural Priorities</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558456490"/>
                  </a:ext>
                </a:extLst>
              </a:tr>
              <a:tr h="454219">
                <a:tc>
                  <a:txBody>
                    <a:bodyPr/>
                    <a:lstStyle/>
                    <a:p>
                      <a:pPr marL="0" marR="0">
                        <a:lnSpc>
                          <a:spcPct val="150000"/>
                        </a:lnSpc>
                        <a:spcBef>
                          <a:spcPts val="0"/>
                        </a:spcBef>
                        <a:spcAft>
                          <a:spcPts val="800"/>
                        </a:spcAft>
                      </a:pPr>
                      <a:r>
                        <a:rPr lang="en-US" sz="2400" dirty="0">
                          <a:solidFill>
                            <a:schemeClr val="tx1"/>
                          </a:solidFill>
                          <a:effectLst/>
                        </a:rPr>
                        <a:t>Economic Structure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464913531"/>
                  </a:ext>
                </a:extLst>
              </a:tr>
              <a:tr h="454219">
                <a:tc>
                  <a:txBody>
                    <a:bodyPr/>
                    <a:lstStyle/>
                    <a:p>
                      <a:pPr marL="0" marR="0">
                        <a:lnSpc>
                          <a:spcPct val="150000"/>
                        </a:lnSpc>
                        <a:spcBef>
                          <a:spcPts val="0"/>
                        </a:spcBef>
                        <a:spcAft>
                          <a:spcPts val="800"/>
                        </a:spcAft>
                      </a:pPr>
                      <a:r>
                        <a:rPr lang="en-US" sz="2400" dirty="0">
                          <a:solidFill>
                            <a:schemeClr val="tx1"/>
                          </a:solidFill>
                          <a:effectLst/>
                        </a:rPr>
                        <a:t>Transportation and Traffic Safety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775490667"/>
                  </a:ext>
                </a:extLst>
              </a:tr>
              <a:tr h="454219">
                <a:tc>
                  <a:txBody>
                    <a:bodyPr/>
                    <a:lstStyle/>
                    <a:p>
                      <a:pPr marL="0" marR="0">
                        <a:lnSpc>
                          <a:spcPct val="150000"/>
                        </a:lnSpc>
                        <a:spcBef>
                          <a:spcPts val="0"/>
                        </a:spcBef>
                        <a:spcAft>
                          <a:spcPts val="800"/>
                        </a:spcAft>
                      </a:pPr>
                      <a:r>
                        <a:rPr lang="en-US" sz="2400" dirty="0">
                          <a:solidFill>
                            <a:schemeClr val="tx1"/>
                          </a:solidFill>
                          <a:effectLst/>
                        </a:rPr>
                        <a:t>Supporting Vulnerable Residents</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1448720888"/>
                  </a:ext>
                </a:extLst>
              </a:tr>
              <a:tr h="454219">
                <a:tc>
                  <a:txBody>
                    <a:bodyPr/>
                    <a:lstStyle/>
                    <a:p>
                      <a:pPr marL="0" marR="0">
                        <a:lnSpc>
                          <a:spcPct val="150000"/>
                        </a:lnSpc>
                        <a:spcBef>
                          <a:spcPts val="0"/>
                        </a:spcBef>
                        <a:spcAft>
                          <a:spcPts val="800"/>
                        </a:spcAft>
                      </a:pPr>
                      <a:r>
                        <a:rPr lang="en-US" sz="2400" dirty="0">
                          <a:solidFill>
                            <a:schemeClr val="tx1"/>
                          </a:solidFill>
                          <a:effectLst/>
                        </a:rPr>
                        <a:t>University of Rhode Island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3421962832"/>
                  </a:ext>
                </a:extLst>
              </a:tr>
              <a:tr h="454219">
                <a:tc>
                  <a:txBody>
                    <a:bodyPr/>
                    <a:lstStyle/>
                    <a:p>
                      <a:pPr marL="0" marR="0">
                        <a:lnSpc>
                          <a:spcPct val="150000"/>
                        </a:lnSpc>
                        <a:spcBef>
                          <a:spcPts val="0"/>
                        </a:spcBef>
                        <a:spcAft>
                          <a:spcPts val="800"/>
                        </a:spcAft>
                      </a:pPr>
                      <a:r>
                        <a:rPr lang="en-US" sz="2400" dirty="0">
                          <a:solidFill>
                            <a:schemeClr val="tx1"/>
                          </a:solidFill>
                          <a:effectLst/>
                        </a:rPr>
                        <a:t>South County Hospital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782" marR="59782" marT="0" marB="0">
                    <a:noFill/>
                  </a:tcPr>
                </a:tc>
                <a:extLst>
                  <a:ext uri="{0D108BD9-81ED-4DB2-BD59-A6C34878D82A}">
                    <a16:rowId xmlns:a16="http://schemas.microsoft.com/office/drawing/2014/main" val="2014417238"/>
                  </a:ext>
                </a:extLst>
              </a:tr>
            </a:tbl>
          </a:graphicData>
        </a:graphic>
      </p:graphicFrame>
    </p:spTree>
    <p:extLst>
      <p:ext uri="{BB962C8B-B14F-4D97-AF65-F5344CB8AC3E}">
        <p14:creationId xmlns:p14="http://schemas.microsoft.com/office/powerpoint/2010/main" val="178487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9763" y="2167143"/>
            <a:ext cx="4618701" cy="1446550"/>
          </a:xfrm>
          <a:prstGeom prst="rect">
            <a:avLst/>
          </a:prstGeom>
          <a:noFill/>
        </p:spPr>
        <p:txBody>
          <a:bodyPr wrap="none" lIns="91440" tIns="45720" rIns="91440" bIns="45720">
            <a:spAutoFit/>
          </a:bodyPr>
          <a:lstStyle/>
          <a:p>
            <a:pPr algn="ctr"/>
            <a:r>
              <a:rPr lang="en-US" sz="8800" dirty="0" smtClean="0">
                <a:ln w="0"/>
                <a:solidFill>
                  <a:schemeClr val="tx2">
                    <a:lumMod val="60000"/>
                    <a:lumOff val="40000"/>
                  </a:schemeClr>
                </a:solidFill>
                <a:effectLst>
                  <a:reflection blurRad="6350" stA="53000" endA="300" endPos="35500" dir="5400000" sy="-90000" algn="bl" rotWithShape="0"/>
                </a:effectLst>
              </a:rPr>
              <a:t>GOOOAL!</a:t>
            </a:r>
            <a:endParaRPr lang="en-US" sz="8800" b="0" cap="none" spc="0" dirty="0">
              <a:ln w="0"/>
              <a:solidFill>
                <a:schemeClr val="tx2">
                  <a:lumMod val="60000"/>
                  <a:lumOff val="40000"/>
                </a:schemeClr>
              </a:solidFill>
              <a:effectLst>
                <a:reflection blurRad="6350" stA="53000" endA="300" endPos="35500" dir="5400000" sy="-90000" algn="bl" rotWithShape="0"/>
              </a:effectLst>
            </a:endParaRPr>
          </a:p>
        </p:txBody>
      </p:sp>
      <p:sp>
        <p:nvSpPr>
          <p:cNvPr id="3" name="Rectangle 2"/>
          <p:cNvSpPr/>
          <p:nvPr/>
        </p:nvSpPr>
        <p:spPr>
          <a:xfrm>
            <a:off x="4372682" y="4602321"/>
            <a:ext cx="1765996" cy="584775"/>
          </a:xfrm>
          <a:prstGeom prst="rect">
            <a:avLst/>
          </a:prstGeom>
          <a:noFill/>
        </p:spPr>
        <p:txBody>
          <a:bodyPr wrap="none" lIns="91440" tIns="45720" rIns="91440" bIns="45720">
            <a:spAutoFit/>
          </a:bodyPr>
          <a:lstStyle/>
          <a:p>
            <a:pPr algn="ctr"/>
            <a:r>
              <a:rPr lang="en-US" sz="32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Objective</a:t>
            </a:r>
            <a:endParaRPr lang="en-US" sz="3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6" name="Picture 4" descr="Click to Hom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32549" y="5615709"/>
            <a:ext cx="3205915" cy="111298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932431" y="2917998"/>
            <a:ext cx="1765996" cy="584775"/>
          </a:xfrm>
          <a:prstGeom prst="rect">
            <a:avLst/>
          </a:prstGeom>
          <a:noFill/>
        </p:spPr>
        <p:txBody>
          <a:bodyPr wrap="none" lIns="91440" tIns="45720" rIns="91440" bIns="45720">
            <a:spAutoFit/>
          </a:bodyPr>
          <a:lstStyle/>
          <a:p>
            <a:pPr algn="ctr"/>
            <a:r>
              <a:rPr lang="en-US" sz="32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Objective</a:t>
            </a:r>
            <a:endParaRPr lang="en-US" sz="3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8" name="Rectangle 7"/>
          <p:cNvSpPr/>
          <p:nvPr/>
        </p:nvSpPr>
        <p:spPr>
          <a:xfrm>
            <a:off x="359937" y="1199182"/>
            <a:ext cx="1765996" cy="584775"/>
          </a:xfrm>
          <a:prstGeom prst="rect">
            <a:avLst/>
          </a:prstGeom>
          <a:noFill/>
        </p:spPr>
        <p:txBody>
          <a:bodyPr wrap="none" lIns="91440" tIns="45720" rIns="91440" bIns="45720">
            <a:spAutoFit/>
          </a:bodyPr>
          <a:lstStyle/>
          <a:p>
            <a:pPr algn="ctr"/>
            <a:r>
              <a:rPr lang="en-US" sz="32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Objective</a:t>
            </a:r>
            <a:endParaRPr lang="en-US" sz="3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9" name="Rectangle 8"/>
          <p:cNvSpPr/>
          <p:nvPr/>
        </p:nvSpPr>
        <p:spPr>
          <a:xfrm>
            <a:off x="3870941" y="1434776"/>
            <a:ext cx="1765996" cy="584775"/>
          </a:xfrm>
          <a:prstGeom prst="rect">
            <a:avLst/>
          </a:prstGeom>
          <a:noFill/>
        </p:spPr>
        <p:txBody>
          <a:bodyPr wrap="none" lIns="91440" tIns="45720" rIns="91440" bIns="45720">
            <a:spAutoFit/>
          </a:bodyPr>
          <a:lstStyle/>
          <a:p>
            <a:pPr algn="ctr"/>
            <a:r>
              <a:rPr lang="en-US" sz="32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Objective</a:t>
            </a:r>
            <a:endParaRPr lang="en-US" sz="3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11" name="Rectangle 10"/>
          <p:cNvSpPr/>
          <p:nvPr/>
        </p:nvSpPr>
        <p:spPr>
          <a:xfrm>
            <a:off x="6326173" y="1314174"/>
            <a:ext cx="1765996" cy="584775"/>
          </a:xfrm>
          <a:prstGeom prst="rect">
            <a:avLst/>
          </a:prstGeom>
          <a:noFill/>
        </p:spPr>
        <p:txBody>
          <a:bodyPr wrap="none" lIns="91440" tIns="45720" rIns="91440" bIns="45720">
            <a:spAutoFit/>
          </a:bodyPr>
          <a:lstStyle/>
          <a:p>
            <a:pPr algn="ctr"/>
            <a:r>
              <a:rPr lang="en-US" sz="32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Objective</a:t>
            </a:r>
            <a:endParaRPr lang="en-US" sz="3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13" name="Arc 12"/>
          <p:cNvSpPr/>
          <p:nvPr/>
        </p:nvSpPr>
        <p:spPr>
          <a:xfrm rot="3533792" flipV="1">
            <a:off x="360634" y="1923649"/>
            <a:ext cx="2032460" cy="911880"/>
          </a:xfrm>
          <a:prstGeom prst="arc">
            <a:avLst>
              <a:gd name="adj1" fmla="val 11982778"/>
              <a:gd name="adj2" fmla="val 0"/>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Arc 13"/>
          <p:cNvSpPr/>
          <p:nvPr/>
        </p:nvSpPr>
        <p:spPr>
          <a:xfrm rot="19751739" flipV="1">
            <a:off x="3292971" y="2131467"/>
            <a:ext cx="2032460" cy="911880"/>
          </a:xfrm>
          <a:prstGeom prst="arc">
            <a:avLst>
              <a:gd name="adj1" fmla="val 12283464"/>
              <a:gd name="adj2" fmla="val 0"/>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p:cNvSpPr/>
          <p:nvPr/>
        </p:nvSpPr>
        <p:spPr>
          <a:xfrm rot="20943507">
            <a:off x="4948787" y="1240759"/>
            <a:ext cx="1458611" cy="508024"/>
          </a:xfrm>
          <a:prstGeom prst="arc">
            <a:avLst>
              <a:gd name="adj1" fmla="val 12283464"/>
              <a:gd name="adj2" fmla="val 0"/>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Arc 15"/>
          <p:cNvSpPr/>
          <p:nvPr/>
        </p:nvSpPr>
        <p:spPr>
          <a:xfrm rot="6965710" flipV="1">
            <a:off x="4248377" y="2649159"/>
            <a:ext cx="3484318" cy="976388"/>
          </a:xfrm>
          <a:prstGeom prst="arc">
            <a:avLst>
              <a:gd name="adj1" fmla="val 11539289"/>
              <a:gd name="adj2" fmla="val 21224616"/>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Arc 16"/>
          <p:cNvSpPr/>
          <p:nvPr/>
        </p:nvSpPr>
        <p:spPr>
          <a:xfrm rot="19751739" flipV="1">
            <a:off x="5582558" y="3730131"/>
            <a:ext cx="3225439" cy="886696"/>
          </a:xfrm>
          <a:prstGeom prst="arc">
            <a:avLst>
              <a:gd name="adj1" fmla="val 11664593"/>
              <a:gd name="adj2" fmla="val 21301107"/>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ectangle 3"/>
          <p:cNvSpPr/>
          <p:nvPr/>
        </p:nvSpPr>
        <p:spPr>
          <a:xfrm>
            <a:off x="359937" y="544945"/>
            <a:ext cx="11578527" cy="52924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4" idx="0"/>
            <a:endCxn id="4" idx="2"/>
          </p:cNvCxnSpPr>
          <p:nvPr/>
        </p:nvCxnSpPr>
        <p:spPr>
          <a:xfrm>
            <a:off x="6149201" y="544945"/>
            <a:ext cx="0" cy="5292437"/>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5548836" y="2595955"/>
            <a:ext cx="1200727" cy="105294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59937" y="1898949"/>
            <a:ext cx="1385736" cy="26176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0552728" y="1900788"/>
            <a:ext cx="1385736" cy="26176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p:cNvSpPr/>
          <p:nvPr/>
        </p:nvSpPr>
        <p:spPr>
          <a:xfrm rot="482731" flipV="1">
            <a:off x="8322323" y="2897557"/>
            <a:ext cx="3226558" cy="849277"/>
          </a:xfrm>
          <a:prstGeom prst="arc">
            <a:avLst>
              <a:gd name="adj1" fmla="val 11739370"/>
              <a:gd name="adj2" fmla="val 21301107"/>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826170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par>
                          <p:cTn id="14" fill="hold">
                            <p:stCondLst>
                              <p:cond delay="500"/>
                            </p:stCondLst>
                            <p:childTnLst>
                              <p:par>
                                <p:cTn id="15" presetID="2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par>
                          <p:cTn id="24" fill="hold">
                            <p:stCondLst>
                              <p:cond delay="1000"/>
                            </p:stCondLst>
                            <p:childTnLst>
                              <p:par>
                                <p:cTn id="25" presetID="22" presetClass="entr" presetSubtype="4"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par>
                          <p:cTn id="28" fill="hold">
                            <p:stCondLst>
                              <p:cond delay="1500"/>
                            </p:stCondLst>
                            <p:childTnLst>
                              <p:par>
                                <p:cTn id="29" presetID="1"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par>
                          <p:cTn id="31" fill="hold">
                            <p:stCondLst>
                              <p:cond delay="1500"/>
                            </p:stCondLst>
                            <p:childTnLst>
                              <p:par>
                                <p:cTn id="32" presetID="22" presetClass="entr" presetSubtype="2"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right)">
                                      <p:cBhvr>
                                        <p:cTn id="34" dur="500"/>
                                        <p:tgtEl>
                                          <p:spTgt spid="16"/>
                                        </p:tgtEl>
                                      </p:cBhvr>
                                    </p:animEffect>
                                  </p:childTnLst>
                                </p:cTn>
                              </p:par>
                            </p:childTnLst>
                          </p:cTn>
                        </p:par>
                        <p:par>
                          <p:cTn id="35" fill="hold">
                            <p:stCondLst>
                              <p:cond delay="2000"/>
                            </p:stCondLst>
                            <p:childTnLst>
                              <p:par>
                                <p:cTn id="36" presetID="22" presetClass="entr" presetSubtype="4"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childTnLst>
                          </p:cTn>
                        </p:par>
                        <p:par>
                          <p:cTn id="39" fill="hold">
                            <p:stCondLst>
                              <p:cond delay="2500"/>
                            </p:stCondLst>
                            <p:childTnLst>
                              <p:par>
                                <p:cTn id="40" presetID="14" presetClass="entr" presetSubtype="10" fill="hold" grpId="0" nodeType="after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randombar(horizontal)">
                                      <p:cBhvr>
                                        <p:cTn id="42" dur="500"/>
                                        <p:tgtEl>
                                          <p:spTgt spid="2"/>
                                        </p:tgtEl>
                                      </p:cBhvr>
                                    </p:animEffect>
                                  </p:childTnLst>
                                </p:cTn>
                              </p:par>
                            </p:childTnLst>
                          </p:cTn>
                        </p:par>
                        <p:par>
                          <p:cTn id="43" fill="hold">
                            <p:stCondLst>
                              <p:cond delay="3000"/>
                            </p:stCondLst>
                            <p:childTnLst>
                              <p:par>
                                <p:cTn id="44" presetID="22" presetClass="entr" presetSubtype="8"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left)">
                                      <p:cBhvr>
                                        <p:cTn id="4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8" grpId="0"/>
      <p:bldP spid="9" grpId="0"/>
      <p:bldP spid="11" grpId="0"/>
      <p:bldP spid="13" grpId="0" animBg="1"/>
      <p:bldP spid="14" grpId="0" animBg="1"/>
      <p:bldP spid="15" grpId="0" animBg="1"/>
      <p:bldP spid="16" grpId="0" animBg="1"/>
      <p:bldP spid="17"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lick to Hom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5603" y="5588000"/>
            <a:ext cx="3205915" cy="111298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527205" y="564104"/>
            <a:ext cx="5184497" cy="923330"/>
          </a:xfrm>
          <a:prstGeom prst="rect">
            <a:avLst/>
          </a:prstGeom>
          <a:noFill/>
        </p:spPr>
        <p:txBody>
          <a:bodyPr wrap="none" lIns="91440" tIns="45720" rIns="91440" bIns="45720">
            <a:spAutoFit/>
          </a:bodyPr>
          <a:lstStyle/>
          <a:p>
            <a:pPr algn="ctr"/>
            <a:r>
              <a:rPr lang="en-US"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AN OBJECTIVE IS: </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graphicFrame>
        <p:nvGraphicFramePr>
          <p:cNvPr id="5" name="Table 4"/>
          <p:cNvGraphicFramePr>
            <a:graphicFrameLocks noGrp="1"/>
          </p:cNvGraphicFramePr>
          <p:nvPr>
            <p:extLst/>
          </p:nvPr>
        </p:nvGraphicFramePr>
        <p:xfrm>
          <a:off x="3961162" y="1858447"/>
          <a:ext cx="5606585" cy="3810000"/>
        </p:xfrm>
        <a:graphic>
          <a:graphicData uri="http://schemas.openxmlformats.org/drawingml/2006/table">
            <a:tbl>
              <a:tblPr firstRow="1" bandRow="1">
                <a:tableStyleId>{5C22544A-7EE6-4342-B048-85BDC9FD1C3A}</a:tableStyleId>
              </a:tblPr>
              <a:tblGrid>
                <a:gridCol w="800410">
                  <a:extLst>
                    <a:ext uri="{9D8B030D-6E8A-4147-A177-3AD203B41FA5}">
                      <a16:colId xmlns:a16="http://schemas.microsoft.com/office/drawing/2014/main" val="1268519858"/>
                    </a:ext>
                  </a:extLst>
                </a:gridCol>
                <a:gridCol w="4806175">
                  <a:extLst>
                    <a:ext uri="{9D8B030D-6E8A-4147-A177-3AD203B41FA5}">
                      <a16:colId xmlns:a16="http://schemas.microsoft.com/office/drawing/2014/main" val="1134416701"/>
                    </a:ext>
                  </a:extLst>
                </a:gridCol>
              </a:tblGrid>
              <a:tr h="341671">
                <a:tc>
                  <a:txBody>
                    <a:bodyPr/>
                    <a:lstStyle/>
                    <a:p>
                      <a:pPr algn="ctr"/>
                      <a:r>
                        <a:rPr lang="en-US" sz="4400" b="1" dirty="0" smtClean="0">
                          <a:solidFill>
                            <a:schemeClr val="accent1">
                              <a:lumMod val="50000"/>
                            </a:schemeClr>
                          </a:solidFill>
                          <a:latin typeface="+mn-lt"/>
                          <a:cs typeface="Miriam" panose="020B0502050101010101" pitchFamily="34" charset="-79"/>
                        </a:rPr>
                        <a:t>S</a:t>
                      </a:r>
                      <a:endParaRPr lang="en-US" sz="4400" b="1"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Specific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5444448"/>
                  </a:ext>
                </a:extLst>
              </a:tr>
              <a:tr h="341671">
                <a:tc>
                  <a:txBody>
                    <a:bodyPr/>
                    <a:lstStyle/>
                    <a:p>
                      <a:pPr algn="ctr"/>
                      <a:r>
                        <a:rPr lang="en-US" sz="4400" b="1" dirty="0" smtClean="0">
                          <a:solidFill>
                            <a:schemeClr val="accent1">
                              <a:lumMod val="50000"/>
                            </a:schemeClr>
                          </a:solidFill>
                          <a:latin typeface="+mn-lt"/>
                          <a:cs typeface="Miriam" panose="020B0502050101010101" pitchFamily="34" charset="-79"/>
                        </a:rPr>
                        <a:t>M</a:t>
                      </a:r>
                      <a:endParaRPr lang="en-US" sz="4400" b="1"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Measureable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661310"/>
                  </a:ext>
                </a:extLst>
              </a:tr>
              <a:tr h="341671">
                <a:tc>
                  <a:txBody>
                    <a:bodyPr/>
                    <a:lstStyle/>
                    <a:p>
                      <a:pPr algn="ctr"/>
                      <a:r>
                        <a:rPr lang="en-US" sz="4400" b="1" dirty="0" smtClean="0">
                          <a:solidFill>
                            <a:schemeClr val="accent1">
                              <a:lumMod val="50000"/>
                            </a:schemeClr>
                          </a:solidFill>
                          <a:latin typeface="+mn-lt"/>
                          <a:cs typeface="Miriam" panose="020B0502050101010101" pitchFamily="34" charset="-79"/>
                        </a:rPr>
                        <a:t>A</a:t>
                      </a:r>
                      <a:endParaRPr lang="en-US" sz="4400" b="1"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Attainable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4086432"/>
                  </a:ext>
                </a:extLst>
              </a:tr>
              <a:tr h="341671">
                <a:tc>
                  <a:txBody>
                    <a:bodyPr/>
                    <a:lstStyle/>
                    <a:p>
                      <a:pPr algn="ctr"/>
                      <a:r>
                        <a:rPr lang="en-US" sz="4400" b="1" dirty="0" smtClean="0">
                          <a:solidFill>
                            <a:schemeClr val="accent1">
                              <a:lumMod val="50000"/>
                            </a:schemeClr>
                          </a:solidFill>
                          <a:latin typeface="+mn-lt"/>
                        </a:rPr>
                        <a:t>R</a:t>
                      </a:r>
                      <a:endParaRPr lang="en-US" sz="4400" b="1" dirty="0">
                        <a:solidFill>
                          <a:schemeClr val="accent1">
                            <a:lumMod val="50000"/>
                          </a:schemeClr>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Realistic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0788542"/>
                  </a:ext>
                </a:extLst>
              </a:tr>
              <a:tr h="341671">
                <a:tc>
                  <a:txBody>
                    <a:bodyPr/>
                    <a:lstStyle/>
                    <a:p>
                      <a:pPr algn="ctr"/>
                      <a:r>
                        <a:rPr lang="en-US" sz="4400" b="1" dirty="0" smtClean="0">
                          <a:solidFill>
                            <a:schemeClr val="accent1">
                              <a:lumMod val="50000"/>
                            </a:schemeClr>
                          </a:solidFill>
                          <a:latin typeface="+mn-lt"/>
                          <a:cs typeface="Miriam" panose="020B0502050101010101" pitchFamily="34" charset="-79"/>
                        </a:rPr>
                        <a:t>T</a:t>
                      </a:r>
                      <a:endParaRPr lang="en-US" sz="4400" b="1"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Timed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0307913"/>
                  </a:ext>
                </a:extLst>
              </a:tr>
            </a:tbl>
          </a:graphicData>
        </a:graphic>
      </p:graphicFrame>
    </p:spTree>
    <p:extLst>
      <p:ext uri="{BB962C8B-B14F-4D97-AF65-F5344CB8AC3E}">
        <p14:creationId xmlns:p14="http://schemas.microsoft.com/office/powerpoint/2010/main" val="33929168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9029" y="838834"/>
            <a:ext cx="3315587" cy="923330"/>
          </a:xfrm>
          <a:prstGeom prst="rect">
            <a:avLst/>
          </a:prstGeom>
          <a:noFill/>
        </p:spPr>
        <p:txBody>
          <a:bodyPr wrap="none" lIns="91440" tIns="45720" rIns="91440" bIns="45720">
            <a:spAutoFit/>
          </a:bodyPr>
          <a:lstStyle/>
          <a:p>
            <a:pPr algn="ctr"/>
            <a:r>
              <a:rPr lang="en-US"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 GOAL IS: </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3" name="TextBox 2"/>
          <p:cNvSpPr txBox="1"/>
          <p:nvPr/>
        </p:nvSpPr>
        <p:spPr>
          <a:xfrm>
            <a:off x="2485884" y="4371768"/>
            <a:ext cx="5849815" cy="769441"/>
          </a:xfrm>
          <a:prstGeom prst="rect">
            <a:avLst/>
          </a:prstGeom>
          <a:noFill/>
        </p:spPr>
        <p:txBody>
          <a:bodyPr wrap="square" rtlCol="0">
            <a:spAutoFit/>
          </a:bodyPr>
          <a:lstStyle/>
          <a:p>
            <a:r>
              <a:rPr lang="en-US" sz="4400" b="1" dirty="0" smtClean="0">
                <a:solidFill>
                  <a:schemeClr val="accent1">
                    <a:lumMod val="50000"/>
                  </a:schemeClr>
                </a:solidFill>
                <a:latin typeface="Miriam" panose="020B0502050101010101" pitchFamily="34" charset="-79"/>
                <a:cs typeface="Miriam" panose="020B0502050101010101" pitchFamily="34" charset="-79"/>
              </a:rPr>
              <a:t>				</a:t>
            </a:r>
          </a:p>
        </p:txBody>
      </p:sp>
      <p:pic>
        <p:nvPicPr>
          <p:cNvPr id="5" name="Picture 4" descr="Click to Hom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5080" y="5560292"/>
            <a:ext cx="3205915" cy="111298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nvPr>
        </p:nvGraphicFramePr>
        <p:xfrm>
          <a:off x="3838498" y="2137228"/>
          <a:ext cx="5606585" cy="3048000"/>
        </p:xfrm>
        <a:graphic>
          <a:graphicData uri="http://schemas.openxmlformats.org/drawingml/2006/table">
            <a:tbl>
              <a:tblPr firstRow="1" bandRow="1">
                <a:tableStyleId>{5C22544A-7EE6-4342-B048-85BDC9FD1C3A}</a:tableStyleId>
              </a:tblPr>
              <a:tblGrid>
                <a:gridCol w="800410">
                  <a:extLst>
                    <a:ext uri="{9D8B030D-6E8A-4147-A177-3AD203B41FA5}">
                      <a16:colId xmlns:a16="http://schemas.microsoft.com/office/drawing/2014/main" val="1268519858"/>
                    </a:ext>
                  </a:extLst>
                </a:gridCol>
                <a:gridCol w="4806175">
                  <a:extLst>
                    <a:ext uri="{9D8B030D-6E8A-4147-A177-3AD203B41FA5}">
                      <a16:colId xmlns:a16="http://schemas.microsoft.com/office/drawing/2014/main" val="1134416701"/>
                    </a:ext>
                  </a:extLst>
                </a:gridCol>
              </a:tblGrid>
              <a:tr h="341671">
                <a:tc>
                  <a:txBody>
                    <a:bodyPr/>
                    <a:lstStyle/>
                    <a:p>
                      <a:pPr algn="ctr"/>
                      <a:r>
                        <a:rPr lang="en-US" sz="4400" b="1" dirty="0" smtClean="0">
                          <a:solidFill>
                            <a:schemeClr val="accent1">
                              <a:lumMod val="50000"/>
                            </a:schemeClr>
                          </a:solidFill>
                          <a:latin typeface="Miriam" panose="020B0502050101010101" pitchFamily="34" charset="-79"/>
                          <a:cs typeface="Miriam" panose="020B0502050101010101" pitchFamily="34" charset="-79"/>
                        </a:rPr>
                        <a:t>W</a:t>
                      </a:r>
                      <a:endParaRPr lang="en-US" sz="4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Wishful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5444448"/>
                  </a:ext>
                </a:extLst>
              </a:tr>
              <a:tr h="341671">
                <a:tc>
                  <a:txBody>
                    <a:bodyPr/>
                    <a:lstStyle/>
                    <a:p>
                      <a:pPr algn="ctr"/>
                      <a:r>
                        <a:rPr lang="en-US" sz="4400" b="1" dirty="0" smtClean="0">
                          <a:solidFill>
                            <a:schemeClr val="accent1">
                              <a:lumMod val="50000"/>
                            </a:schemeClr>
                          </a:solidFill>
                          <a:latin typeface="Miriam" panose="020B0502050101010101" pitchFamily="34" charset="-79"/>
                          <a:cs typeface="Miriam" panose="020B0502050101010101" pitchFamily="34" charset="-79"/>
                        </a:rPr>
                        <a:t>A</a:t>
                      </a:r>
                      <a:endParaRPr lang="en-US" sz="4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Aspirational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661310"/>
                  </a:ext>
                </a:extLst>
              </a:tr>
              <a:tr h="341671">
                <a:tc>
                  <a:txBody>
                    <a:bodyPr/>
                    <a:lstStyle/>
                    <a:p>
                      <a:pPr algn="ctr"/>
                      <a:r>
                        <a:rPr lang="en-US" sz="4400" b="1" dirty="0" smtClean="0">
                          <a:solidFill>
                            <a:schemeClr val="accent1">
                              <a:lumMod val="50000"/>
                            </a:schemeClr>
                          </a:solidFill>
                          <a:latin typeface="Miriam" panose="020B0502050101010101" pitchFamily="34" charset="-79"/>
                          <a:cs typeface="Miriam" panose="020B0502050101010101" pitchFamily="34" charset="-79"/>
                        </a:rPr>
                        <a:t>N</a:t>
                      </a:r>
                      <a:endParaRPr lang="en-US" sz="4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(maybe) Naive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4086432"/>
                  </a:ext>
                </a:extLst>
              </a:tr>
              <a:tr h="341671">
                <a:tc>
                  <a:txBody>
                    <a:bodyPr/>
                    <a:lstStyle/>
                    <a:p>
                      <a:pPr algn="ctr"/>
                      <a:r>
                        <a:rPr lang="en-US" sz="4400" b="1" dirty="0" smtClean="0">
                          <a:solidFill>
                            <a:schemeClr val="accent1">
                              <a:lumMod val="50000"/>
                            </a:schemeClr>
                          </a:solidFill>
                          <a:latin typeface="Miriam" panose="020B0502050101010101" pitchFamily="34" charset="-79"/>
                          <a:cs typeface="Miriam" panose="020B0502050101010101" pitchFamily="34" charset="-79"/>
                        </a:rPr>
                        <a:t>T</a:t>
                      </a:r>
                      <a:endParaRPr lang="en-US" sz="4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smtClean="0">
                          <a:solidFill>
                            <a:schemeClr val="accent1">
                              <a:lumMod val="50000"/>
                            </a:schemeClr>
                          </a:solidFill>
                          <a:latin typeface="Miriam" panose="020B0502050101010101" pitchFamily="34" charset="-79"/>
                          <a:cs typeface="Miriam" panose="020B0502050101010101" pitchFamily="34" charset="-79"/>
                        </a:rPr>
                        <a:t>– Timeless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0307913"/>
                  </a:ext>
                </a:extLst>
              </a:tr>
            </a:tbl>
          </a:graphicData>
        </a:graphic>
      </p:graphicFrame>
    </p:spTree>
    <p:extLst>
      <p:ext uri="{BB962C8B-B14F-4D97-AF65-F5344CB8AC3E}">
        <p14:creationId xmlns:p14="http://schemas.microsoft.com/office/powerpoint/2010/main" val="19760943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4049" y="838834"/>
            <a:ext cx="7425559" cy="923330"/>
          </a:xfrm>
          <a:prstGeom prst="rect">
            <a:avLst/>
          </a:prstGeom>
          <a:noFill/>
        </p:spPr>
        <p:txBody>
          <a:bodyPr wrap="none" lIns="91440" tIns="45720" rIns="91440" bIns="45720">
            <a:spAutoFit/>
          </a:bodyPr>
          <a:lstStyle/>
          <a:p>
            <a:pPr algn="ctr"/>
            <a:r>
              <a:rPr lang="en-US"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For planning purposes . . .</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3" name="TextBox 2"/>
          <p:cNvSpPr txBox="1"/>
          <p:nvPr/>
        </p:nvSpPr>
        <p:spPr>
          <a:xfrm>
            <a:off x="2485884" y="4371768"/>
            <a:ext cx="5849815" cy="769441"/>
          </a:xfrm>
          <a:prstGeom prst="rect">
            <a:avLst/>
          </a:prstGeom>
          <a:noFill/>
        </p:spPr>
        <p:txBody>
          <a:bodyPr wrap="square" rtlCol="0">
            <a:spAutoFit/>
          </a:bodyPr>
          <a:lstStyle/>
          <a:p>
            <a:r>
              <a:rPr lang="en-US" sz="4400" b="1" dirty="0" smtClean="0">
                <a:solidFill>
                  <a:schemeClr val="accent1">
                    <a:lumMod val="50000"/>
                  </a:schemeClr>
                </a:solidFill>
                <a:latin typeface="Miriam" panose="020B0502050101010101" pitchFamily="34" charset="-79"/>
                <a:cs typeface="Miriam" panose="020B0502050101010101" pitchFamily="34" charset="-79"/>
              </a:rPr>
              <a:t>				</a:t>
            </a:r>
          </a:p>
        </p:txBody>
      </p:sp>
      <p:pic>
        <p:nvPicPr>
          <p:cNvPr id="5" name="Picture 4" descr="Click to Hom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5080" y="5560292"/>
            <a:ext cx="3205915" cy="111298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293224" y="2617442"/>
            <a:ext cx="10340450" cy="2308324"/>
          </a:xfrm>
          <a:prstGeom prst="rect">
            <a:avLst/>
          </a:prstGeom>
        </p:spPr>
        <p:txBody>
          <a:bodyPr wrap="square">
            <a:spAutoFit/>
          </a:bodyPr>
          <a:lstStyle/>
          <a:p>
            <a:r>
              <a:rPr lang="en-US" sz="3600" dirty="0" smtClean="0">
                <a:solidFill>
                  <a:schemeClr val="accent1">
                    <a:lumMod val="50000"/>
                  </a:schemeClr>
                </a:solidFill>
              </a:rPr>
              <a:t>(1) We </a:t>
            </a:r>
            <a:r>
              <a:rPr lang="en-US" sz="3600" dirty="0">
                <a:solidFill>
                  <a:schemeClr val="accent1">
                    <a:lumMod val="50000"/>
                  </a:schemeClr>
                </a:solidFill>
              </a:rPr>
              <a:t>start by describing our </a:t>
            </a:r>
            <a:r>
              <a:rPr lang="en-US" sz="3600" dirty="0">
                <a:solidFill>
                  <a:schemeClr val="accent2"/>
                </a:solidFill>
              </a:rPr>
              <a:t>long-term </a:t>
            </a:r>
            <a:r>
              <a:rPr lang="en-US" sz="3600" dirty="0" smtClean="0">
                <a:solidFill>
                  <a:schemeClr val="accent2"/>
                </a:solidFill>
              </a:rPr>
              <a:t>goals.</a:t>
            </a:r>
            <a:endParaRPr lang="en-US" sz="3600" dirty="0">
              <a:solidFill>
                <a:schemeClr val="accent2"/>
              </a:solidFill>
            </a:endParaRPr>
          </a:p>
          <a:p>
            <a:endParaRPr lang="en-US" sz="3600" dirty="0">
              <a:solidFill>
                <a:schemeClr val="accent1">
                  <a:lumMod val="50000"/>
                </a:schemeClr>
              </a:solidFill>
            </a:endParaRPr>
          </a:p>
          <a:p>
            <a:r>
              <a:rPr lang="en-US" sz="3600" dirty="0" smtClean="0">
                <a:solidFill>
                  <a:schemeClr val="accent1">
                    <a:lumMod val="50000"/>
                  </a:schemeClr>
                </a:solidFill>
              </a:rPr>
              <a:t>(2) Then we </a:t>
            </a:r>
            <a:r>
              <a:rPr lang="en-US" sz="3600" dirty="0">
                <a:solidFill>
                  <a:schemeClr val="accent1">
                    <a:lumMod val="50000"/>
                  </a:schemeClr>
                </a:solidFill>
              </a:rPr>
              <a:t>d</a:t>
            </a:r>
            <a:r>
              <a:rPr lang="en-US" sz="3600" dirty="0" smtClean="0">
                <a:solidFill>
                  <a:schemeClr val="accent1">
                    <a:lumMod val="50000"/>
                  </a:schemeClr>
                </a:solidFill>
              </a:rPr>
              <a:t>evise </a:t>
            </a:r>
            <a:r>
              <a:rPr lang="en-US" sz="3600" dirty="0">
                <a:solidFill>
                  <a:schemeClr val="accent2"/>
                </a:solidFill>
              </a:rPr>
              <a:t>short-</a:t>
            </a:r>
            <a:r>
              <a:rPr lang="en-US" sz="3600" dirty="0">
                <a:solidFill>
                  <a:schemeClr val="tx2">
                    <a:lumMod val="75000"/>
                  </a:schemeClr>
                </a:solidFill>
              </a:rPr>
              <a:t> </a:t>
            </a:r>
            <a:r>
              <a:rPr lang="en-US" sz="3600" dirty="0">
                <a:solidFill>
                  <a:schemeClr val="accent1">
                    <a:lumMod val="50000"/>
                  </a:schemeClr>
                </a:solidFill>
              </a:rPr>
              <a:t>and</a:t>
            </a:r>
            <a:r>
              <a:rPr lang="en-US" sz="3600" dirty="0">
                <a:solidFill>
                  <a:schemeClr val="tx2">
                    <a:lumMod val="75000"/>
                  </a:schemeClr>
                </a:solidFill>
              </a:rPr>
              <a:t> </a:t>
            </a:r>
            <a:r>
              <a:rPr lang="en-US" sz="3600" dirty="0">
                <a:solidFill>
                  <a:schemeClr val="accent2"/>
                </a:solidFill>
              </a:rPr>
              <a:t>mid-term </a:t>
            </a:r>
            <a:r>
              <a:rPr lang="en-US" sz="3600" dirty="0">
                <a:solidFill>
                  <a:schemeClr val="accent1">
                    <a:lumMod val="50000"/>
                  </a:schemeClr>
                </a:solidFill>
              </a:rPr>
              <a:t>strategic</a:t>
            </a:r>
            <a:r>
              <a:rPr lang="en-US" sz="3600" dirty="0">
                <a:solidFill>
                  <a:schemeClr val="accent2"/>
                </a:solidFill>
              </a:rPr>
              <a:t> </a:t>
            </a:r>
            <a:r>
              <a:rPr lang="en-US" sz="3600" dirty="0" smtClean="0">
                <a:solidFill>
                  <a:schemeClr val="accent2"/>
                </a:solidFill>
              </a:rPr>
              <a:t>	objectives </a:t>
            </a:r>
            <a:r>
              <a:rPr lang="en-US" sz="3600" dirty="0" smtClean="0">
                <a:solidFill>
                  <a:schemeClr val="accent1">
                    <a:lumMod val="50000"/>
                  </a:schemeClr>
                </a:solidFill>
              </a:rPr>
              <a:t>that will help us achieve our goals.  </a:t>
            </a:r>
            <a:endParaRPr lang="en-US" sz="3600" dirty="0">
              <a:solidFill>
                <a:schemeClr val="accent1">
                  <a:lumMod val="50000"/>
                </a:schemeClr>
              </a:solidFill>
            </a:endParaRPr>
          </a:p>
        </p:txBody>
      </p:sp>
    </p:spTree>
    <p:extLst>
      <p:ext uri="{BB962C8B-B14F-4D97-AF65-F5344CB8AC3E}">
        <p14:creationId xmlns:p14="http://schemas.microsoft.com/office/powerpoint/2010/main" val="21125917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a:xfrm>
            <a:off x="573771" y="-41318"/>
            <a:ext cx="9402618" cy="1143000"/>
          </a:xfrm>
          <a:noFill/>
        </p:spPr>
        <p:txBody>
          <a:bodyPr>
            <a:noAutofit/>
          </a:bodyPr>
          <a:lstStyle/>
          <a:p>
            <a:r>
              <a:rPr lang="en-US" b="1" dirty="0">
                <a:solidFill>
                  <a:schemeClr val="accent1">
                    <a:lumMod val="50000"/>
                  </a:schemeClr>
                </a:solidFill>
              </a:rPr>
              <a:t>TOWN COUNCIL </a:t>
            </a:r>
            <a:r>
              <a:rPr lang="en-US" b="1" dirty="0" smtClean="0">
                <a:solidFill>
                  <a:schemeClr val="accent1">
                    <a:lumMod val="50000"/>
                  </a:schemeClr>
                </a:solidFill>
              </a:rPr>
              <a:t>GOALS (revised list)</a:t>
            </a:r>
            <a:endParaRPr lang="en-US" b="1" dirty="0">
              <a:solidFill>
                <a:schemeClr val="accent1">
                  <a:lumMod val="50000"/>
                </a:schemeClr>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2002859775"/>
              </p:ext>
            </p:extLst>
          </p:nvPr>
        </p:nvGraphicFramePr>
        <p:xfrm>
          <a:off x="6466114" y="1562510"/>
          <a:ext cx="5682343" cy="5358630"/>
        </p:xfrm>
        <a:graphic>
          <a:graphicData uri="http://schemas.openxmlformats.org/drawingml/2006/table">
            <a:tbl>
              <a:tblPr/>
              <a:tblGrid>
                <a:gridCol w="5682343">
                  <a:extLst>
                    <a:ext uri="{9D8B030D-6E8A-4147-A177-3AD203B41FA5}">
                      <a16:colId xmlns:a16="http://schemas.microsoft.com/office/drawing/2014/main" val="20000"/>
                    </a:ext>
                  </a:extLst>
                </a:gridCol>
              </a:tblGrid>
              <a:tr h="364067">
                <a:tc>
                  <a:txBody>
                    <a:bodyPr/>
                    <a:lstStyle/>
                    <a:p>
                      <a:pPr marL="917575" marR="0" lvl="0" indent="-342900" algn="just">
                        <a:spcBef>
                          <a:spcPts val="0"/>
                        </a:spcBef>
                        <a:spcAft>
                          <a:spcPts val="1200"/>
                        </a:spcAft>
                        <a:buFont typeface="Wingdings" pitchFamily="2" charset="2"/>
                        <a:buChar char="q"/>
                        <a:tabLst/>
                      </a:pPr>
                      <a:r>
                        <a:rPr lang="en-US" sz="1900" dirty="0" smtClean="0">
                          <a:solidFill>
                            <a:schemeClr val="accent2"/>
                          </a:solidFill>
                          <a:latin typeface="Cambria"/>
                          <a:ea typeface="Times New Roman"/>
                        </a:rPr>
                        <a:t>Taxes</a:t>
                      </a:r>
                      <a:r>
                        <a:rPr lang="en-US" sz="1900" dirty="0" smtClean="0">
                          <a:latin typeface="Cambria"/>
                          <a:ea typeface="Times New Roman"/>
                        </a:rPr>
                        <a:t>, Budget and </a:t>
                      </a:r>
                      <a:r>
                        <a:rPr lang="en-US" sz="1900" dirty="0">
                          <a:latin typeface="Cambria"/>
                          <a:ea typeface="Times New Roman"/>
                        </a:rPr>
                        <a:t>Fiscal Management </a:t>
                      </a:r>
                      <a:endParaRPr lang="en-US" sz="19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0"/>
                  </a:ext>
                </a:extLst>
              </a:tr>
              <a:tr h="481004">
                <a:tc>
                  <a:txBody>
                    <a:bodyPr/>
                    <a:lstStyle/>
                    <a:p>
                      <a:pPr marL="917575" marR="0" lvl="0" indent="-342900" algn="just">
                        <a:spcBef>
                          <a:spcPts val="0"/>
                        </a:spcBef>
                        <a:spcAft>
                          <a:spcPts val="0"/>
                        </a:spcAft>
                        <a:buFont typeface="Wingdings" pitchFamily="2" charset="2"/>
                        <a:buChar char="q"/>
                      </a:pPr>
                      <a:r>
                        <a:rPr lang="en-US" sz="1900" dirty="0" smtClean="0">
                          <a:latin typeface="Cambria"/>
                          <a:ea typeface="Times New Roman"/>
                        </a:rPr>
                        <a:t>Core Services and Facilities </a:t>
                      </a:r>
                      <a:endParaRPr lang="en-US" sz="1900" dirty="0">
                        <a:solidFill>
                          <a:schemeClr val="tx1"/>
                        </a:solidFill>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1"/>
                  </a:ext>
                </a:extLst>
              </a:tr>
              <a:tr h="481004">
                <a:tc>
                  <a:txBody>
                    <a:bodyPr/>
                    <a:lstStyle/>
                    <a:p>
                      <a:pPr marL="917575" marR="0" lvl="0" indent="-342900" algn="just" defTabSz="914400" rtl="0" eaLnBrk="1" fontAlgn="auto" latinLnBrk="0" hangingPunct="1">
                        <a:lnSpc>
                          <a:spcPct val="100000"/>
                        </a:lnSpc>
                        <a:spcBef>
                          <a:spcPts val="0"/>
                        </a:spcBef>
                        <a:spcAft>
                          <a:spcPts val="1200"/>
                        </a:spcAft>
                        <a:buClrTx/>
                        <a:buSzTx/>
                        <a:buFont typeface="Wingdings" pitchFamily="2" charset="2"/>
                        <a:buChar char="q"/>
                        <a:tabLst/>
                        <a:defRPr/>
                      </a:pPr>
                      <a:r>
                        <a:rPr lang="en-US" sz="1900" dirty="0" smtClean="0">
                          <a:solidFill>
                            <a:schemeClr val="accent2"/>
                          </a:solidFill>
                          <a:latin typeface="Cambria"/>
                          <a:ea typeface="Times New Roman"/>
                        </a:rPr>
                        <a:t>Civic Engagement/ Public Participation </a:t>
                      </a:r>
                      <a:endParaRPr lang="en-US" sz="1900" dirty="0" smtClean="0">
                        <a:solidFill>
                          <a:schemeClr val="accent2"/>
                        </a:solidFill>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493936347"/>
                  </a:ext>
                </a:extLst>
              </a:tr>
              <a:tr h="364067">
                <a:tc>
                  <a:txBody>
                    <a:bodyPr/>
                    <a:lstStyle/>
                    <a:p>
                      <a:pPr marL="917575" marR="0" lvl="0" indent="-342900" algn="just" defTabSz="914400" rtl="0" eaLnBrk="1" fontAlgn="auto" latinLnBrk="0" hangingPunct="1">
                        <a:lnSpc>
                          <a:spcPct val="100000"/>
                        </a:lnSpc>
                        <a:spcBef>
                          <a:spcPts val="0"/>
                        </a:spcBef>
                        <a:spcAft>
                          <a:spcPts val="1200"/>
                        </a:spcAft>
                        <a:buClrTx/>
                        <a:buSzTx/>
                        <a:buFont typeface="Wingdings" pitchFamily="2" charset="2"/>
                        <a:buChar char="q"/>
                        <a:tabLst/>
                        <a:defRPr/>
                      </a:pPr>
                      <a:r>
                        <a:rPr lang="en-US" sz="1900" dirty="0" smtClean="0">
                          <a:solidFill>
                            <a:schemeClr val="tx1"/>
                          </a:solidFill>
                          <a:latin typeface="Cambria"/>
                          <a:ea typeface="Times New Roman"/>
                        </a:rPr>
                        <a:t>Education </a:t>
                      </a:r>
                      <a:r>
                        <a:rPr lang="en-US" sz="1900" dirty="0" smtClean="0">
                          <a:solidFill>
                            <a:schemeClr val="accent2"/>
                          </a:solidFill>
                          <a:latin typeface="Cambria"/>
                          <a:ea typeface="Times New Roman"/>
                        </a:rPr>
                        <a:t>and Training</a:t>
                      </a:r>
                      <a:endParaRPr lang="en-US" sz="1900" dirty="0" smtClean="0">
                        <a:solidFill>
                          <a:schemeClr val="accent2"/>
                        </a:solidFill>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2"/>
                  </a:ext>
                </a:extLst>
              </a:tr>
              <a:tr h="391885">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Land Use </a:t>
                      </a:r>
                      <a:endParaRPr lang="en-US" sz="19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3"/>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Housing </a:t>
                      </a:r>
                      <a:endParaRPr lang="en-US" sz="19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4"/>
                  </a:ext>
                </a:extLst>
              </a:tr>
              <a:tr h="364067">
                <a:tc>
                  <a:txBody>
                    <a:bodyPr/>
                    <a:lstStyle/>
                    <a:p>
                      <a:pPr marL="917575" marR="0" lvl="0" indent="-342900" algn="just">
                        <a:spcBef>
                          <a:spcPts val="0"/>
                        </a:spcBef>
                        <a:spcAft>
                          <a:spcPts val="1200"/>
                        </a:spcAft>
                        <a:buFont typeface="Wingdings" pitchFamily="2" charset="2"/>
                        <a:buChar char="q"/>
                      </a:pPr>
                      <a:r>
                        <a:rPr lang="en-US" sz="1900" dirty="0" smtClean="0">
                          <a:latin typeface="Cambria"/>
                          <a:ea typeface="Times New Roman"/>
                        </a:rPr>
                        <a:t>Sustainability</a:t>
                      </a:r>
                      <a:r>
                        <a:rPr lang="en-US" sz="1900" baseline="0" dirty="0" smtClean="0">
                          <a:latin typeface="Cambria"/>
                          <a:ea typeface="Times New Roman"/>
                        </a:rPr>
                        <a:t> and </a:t>
                      </a:r>
                      <a:r>
                        <a:rPr lang="en-US" sz="1900" dirty="0" smtClean="0">
                          <a:latin typeface="Cambria"/>
                          <a:ea typeface="Times New Roman"/>
                        </a:rPr>
                        <a:t>Natural </a:t>
                      </a:r>
                      <a:r>
                        <a:rPr lang="en-US" sz="1900" dirty="0">
                          <a:latin typeface="Cambria"/>
                          <a:ea typeface="Times New Roman"/>
                        </a:rPr>
                        <a:t>Resources </a:t>
                      </a:r>
                      <a:endParaRPr lang="en-US" sz="19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5"/>
                  </a:ext>
                </a:extLst>
              </a:tr>
              <a:tr h="364067">
                <a:tc>
                  <a:txBody>
                    <a:bodyPr/>
                    <a:lstStyle/>
                    <a:p>
                      <a:pPr marL="917575" marR="0" lvl="0" indent="-342900" algn="just">
                        <a:spcBef>
                          <a:spcPts val="0"/>
                        </a:spcBef>
                        <a:spcAft>
                          <a:spcPts val="1200"/>
                        </a:spcAft>
                        <a:buFont typeface="Wingdings" pitchFamily="2" charset="2"/>
                        <a:buChar char="q"/>
                      </a:pPr>
                      <a:r>
                        <a:rPr lang="en-US" sz="1900" dirty="0">
                          <a:solidFill>
                            <a:schemeClr val="accent2"/>
                          </a:solidFill>
                          <a:latin typeface="Cambria"/>
                          <a:ea typeface="Times New Roman"/>
                        </a:rPr>
                        <a:t>Cultural </a:t>
                      </a:r>
                      <a:r>
                        <a:rPr lang="en-US" sz="1900" dirty="0" smtClean="0">
                          <a:solidFill>
                            <a:schemeClr val="accent2"/>
                          </a:solidFill>
                          <a:latin typeface="Cambria"/>
                          <a:ea typeface="Times New Roman"/>
                        </a:rPr>
                        <a:t>Priorities</a:t>
                      </a:r>
                      <a:endParaRPr lang="en-US" sz="1900" dirty="0">
                        <a:solidFill>
                          <a:schemeClr val="accent2"/>
                        </a:solidFill>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6"/>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Economic </a:t>
                      </a:r>
                      <a:r>
                        <a:rPr lang="en-US" sz="1900" dirty="0" smtClean="0">
                          <a:solidFill>
                            <a:schemeClr val="accent2"/>
                          </a:solidFill>
                          <a:latin typeface="Cambria"/>
                          <a:ea typeface="Times New Roman"/>
                        </a:rPr>
                        <a:t>Structure </a:t>
                      </a:r>
                      <a:endParaRPr lang="en-US" sz="1900" dirty="0">
                        <a:solidFill>
                          <a:schemeClr val="accent2"/>
                        </a:solidFill>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7"/>
                  </a:ext>
                </a:extLst>
              </a:tr>
              <a:tr h="364067">
                <a:tc>
                  <a:txBody>
                    <a:bodyPr/>
                    <a:lstStyle/>
                    <a:p>
                      <a:pPr marL="917575" marR="0" lvl="0" indent="-342900" algn="just">
                        <a:spcBef>
                          <a:spcPts val="0"/>
                        </a:spcBef>
                        <a:spcAft>
                          <a:spcPts val="1200"/>
                        </a:spcAft>
                        <a:buFont typeface="Wingdings" pitchFamily="2" charset="2"/>
                        <a:buChar char="q"/>
                      </a:pPr>
                      <a:r>
                        <a:rPr lang="en-US" sz="1900" dirty="0" smtClean="0">
                          <a:solidFill>
                            <a:schemeClr val="accent2"/>
                          </a:solidFill>
                          <a:latin typeface="Cambria"/>
                          <a:ea typeface="Times New Roman"/>
                        </a:rPr>
                        <a:t>Transportation and Traffic Safety </a:t>
                      </a:r>
                      <a:endParaRPr lang="en-US" sz="1900" dirty="0">
                        <a:solidFill>
                          <a:schemeClr val="accent2"/>
                        </a:solidFill>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8"/>
                  </a:ext>
                </a:extLst>
              </a:tr>
              <a:tr h="364067">
                <a:tc>
                  <a:txBody>
                    <a:bodyPr/>
                    <a:lstStyle/>
                    <a:p>
                      <a:pPr marL="917575" marR="0" lvl="0" indent="-342900" algn="just">
                        <a:spcBef>
                          <a:spcPts val="0"/>
                        </a:spcBef>
                        <a:spcAft>
                          <a:spcPts val="1200"/>
                        </a:spcAft>
                        <a:buFont typeface="Wingdings" pitchFamily="2" charset="2"/>
                        <a:buChar char="q"/>
                      </a:pPr>
                      <a:r>
                        <a:rPr lang="en-US" sz="1900" dirty="0" smtClean="0">
                          <a:solidFill>
                            <a:schemeClr val="accent2"/>
                          </a:solidFill>
                          <a:latin typeface="Cambria"/>
                          <a:ea typeface="Times New Roman"/>
                        </a:rPr>
                        <a:t>Supporting Vulnerable Residents</a:t>
                      </a:r>
                      <a:endParaRPr lang="en-US" sz="1900" dirty="0">
                        <a:solidFill>
                          <a:schemeClr val="accent2"/>
                        </a:solidFill>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9"/>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University of Rhode Island </a:t>
                      </a:r>
                      <a:endParaRPr lang="en-US" sz="19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10"/>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South County </a:t>
                      </a:r>
                      <a:r>
                        <a:rPr lang="en-US" sz="1900" dirty="0" smtClean="0">
                          <a:latin typeface="Cambria"/>
                          <a:ea typeface="Times New Roman"/>
                        </a:rPr>
                        <a:t>Hospital </a:t>
                      </a:r>
                      <a:endParaRPr lang="en-US" sz="19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11"/>
                  </a:ext>
                </a:extLst>
              </a:tr>
              <a:tr h="364067">
                <a:tc>
                  <a:txBody>
                    <a:bodyPr/>
                    <a:lstStyle/>
                    <a:p>
                      <a:pPr marL="917575" marR="0" lvl="0" indent="-342900" algn="just" defTabSz="914400" rtl="0" eaLnBrk="1" fontAlgn="auto" latinLnBrk="0" hangingPunct="1">
                        <a:lnSpc>
                          <a:spcPct val="100000"/>
                        </a:lnSpc>
                        <a:spcBef>
                          <a:spcPts val="0"/>
                        </a:spcBef>
                        <a:spcAft>
                          <a:spcPts val="1200"/>
                        </a:spcAft>
                        <a:buClrTx/>
                        <a:buSzTx/>
                        <a:buFont typeface="Wingdings" pitchFamily="2" charset="2"/>
                        <a:buChar char="q"/>
                        <a:tabLst/>
                        <a:defRPr/>
                      </a:pPr>
                      <a:endParaRPr lang="en-US" sz="1200" dirty="0" smtClean="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2440385735"/>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3060870011"/>
              </p:ext>
            </p:extLst>
          </p:nvPr>
        </p:nvGraphicFramePr>
        <p:xfrm>
          <a:off x="613228" y="836023"/>
          <a:ext cx="8737600" cy="319025"/>
        </p:xfrm>
        <a:graphic>
          <a:graphicData uri="http://schemas.openxmlformats.org/drawingml/2006/table">
            <a:tbl>
              <a:tblPr/>
              <a:tblGrid>
                <a:gridCol w="8737600">
                  <a:extLst>
                    <a:ext uri="{9D8B030D-6E8A-4147-A177-3AD203B41FA5}">
                      <a16:colId xmlns:a16="http://schemas.microsoft.com/office/drawing/2014/main" val="20000"/>
                    </a:ext>
                  </a:extLst>
                </a:gridCol>
              </a:tblGrid>
              <a:tr h="319025">
                <a:tc>
                  <a:txBody>
                    <a:bodyPr/>
                    <a:lstStyle/>
                    <a:p>
                      <a:pPr marL="1493838" marR="0" indent="-58738" algn="l">
                        <a:spcBef>
                          <a:spcPts val="0"/>
                        </a:spcBef>
                        <a:spcAft>
                          <a:spcPts val="1200"/>
                        </a:spcAft>
                      </a:pPr>
                      <a:endParaRPr lang="en-US" sz="1500" dirty="0">
                        <a:latin typeface="Times New Roman"/>
                        <a:ea typeface="Times New Roman"/>
                      </a:endParaRPr>
                    </a:p>
                  </a:txBody>
                  <a:tcPr marT="8467" marB="0">
                    <a:lnL>
                      <a:noFill/>
                    </a:lnL>
                    <a:lnR>
                      <a:noFill/>
                    </a:lnR>
                    <a:lnT>
                      <a:noFill/>
                    </a:lnT>
                    <a:lnB>
                      <a:noFill/>
                    </a:lnB>
                    <a:solidFill>
                      <a:srgbClr val="1F497D"/>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77992459"/>
              </p:ext>
            </p:extLst>
          </p:nvPr>
        </p:nvGraphicFramePr>
        <p:xfrm>
          <a:off x="0" y="1571558"/>
          <a:ext cx="6570617" cy="4956487"/>
        </p:xfrm>
        <a:graphic>
          <a:graphicData uri="http://schemas.openxmlformats.org/drawingml/2006/table">
            <a:tbl>
              <a:tblPr/>
              <a:tblGrid>
                <a:gridCol w="6570617">
                  <a:extLst>
                    <a:ext uri="{9D8B030D-6E8A-4147-A177-3AD203B41FA5}">
                      <a16:colId xmlns:a16="http://schemas.microsoft.com/office/drawing/2014/main" val="20000"/>
                    </a:ext>
                  </a:extLst>
                </a:gridCol>
              </a:tblGrid>
              <a:tr h="364067">
                <a:tc>
                  <a:txBody>
                    <a:bodyPr/>
                    <a:lstStyle/>
                    <a:p>
                      <a:pPr marL="917575" marR="0" lvl="0" indent="-342900" algn="just">
                        <a:spcBef>
                          <a:spcPts val="0"/>
                        </a:spcBef>
                        <a:spcAft>
                          <a:spcPts val="1200"/>
                        </a:spcAft>
                        <a:buFont typeface="Wingdings" pitchFamily="2" charset="2"/>
                        <a:buChar char="q"/>
                        <a:tabLst/>
                      </a:pPr>
                      <a:r>
                        <a:rPr lang="en-US" sz="1900" dirty="0" smtClean="0">
                          <a:latin typeface="Cambria"/>
                          <a:ea typeface="Times New Roman"/>
                        </a:rPr>
                        <a:t>Budget </a:t>
                      </a:r>
                      <a:r>
                        <a:rPr lang="en-US" sz="1900" dirty="0">
                          <a:latin typeface="Cambria"/>
                          <a:ea typeface="Times New Roman"/>
                        </a:rPr>
                        <a:t>Development and Fiscal Management </a:t>
                      </a:r>
                      <a:endParaRPr lang="en-US" sz="15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0"/>
                  </a:ext>
                </a:extLst>
              </a:tr>
              <a:tr h="364067">
                <a:tc>
                  <a:txBody>
                    <a:bodyPr/>
                    <a:lstStyle/>
                    <a:p>
                      <a:pPr marL="917575" marR="0" lvl="0" indent="-342900" algn="just" defTabSz="914400" rtl="0" eaLnBrk="1" fontAlgn="auto" latinLnBrk="0" hangingPunct="1">
                        <a:lnSpc>
                          <a:spcPct val="100000"/>
                        </a:lnSpc>
                        <a:spcBef>
                          <a:spcPts val="0"/>
                        </a:spcBef>
                        <a:spcAft>
                          <a:spcPts val="1200"/>
                        </a:spcAft>
                        <a:buClrTx/>
                        <a:buSzTx/>
                        <a:buFont typeface="Wingdings" pitchFamily="2" charset="2"/>
                        <a:buChar char="q"/>
                        <a:tabLst/>
                        <a:defRPr/>
                      </a:pPr>
                      <a:r>
                        <a:rPr lang="en-US" sz="1900" dirty="0" smtClean="0">
                          <a:latin typeface="Cambria"/>
                          <a:ea typeface="Times New Roman"/>
                        </a:rPr>
                        <a:t>Provision of Core Services and Facilities</a:t>
                      </a:r>
                      <a:endParaRPr lang="en-US" sz="1900" dirty="0" smtClean="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1"/>
                  </a:ext>
                </a:extLst>
              </a:tr>
              <a:tr h="364067">
                <a:tc>
                  <a:txBody>
                    <a:bodyPr/>
                    <a:lstStyle/>
                    <a:p>
                      <a:pPr marL="917575" marR="0" lvl="0" indent="-342900" algn="just">
                        <a:spcBef>
                          <a:spcPts val="0"/>
                        </a:spcBef>
                        <a:spcAft>
                          <a:spcPts val="1200"/>
                        </a:spcAft>
                        <a:buFont typeface="Wingdings" pitchFamily="2" charset="2"/>
                        <a:buChar char="q"/>
                      </a:pPr>
                      <a:r>
                        <a:rPr lang="en-US" sz="1900" dirty="0" smtClean="0">
                          <a:solidFill>
                            <a:schemeClr val="tx1"/>
                          </a:solidFill>
                          <a:latin typeface="Cambria"/>
                          <a:ea typeface="Times New Roman"/>
                        </a:rPr>
                        <a:t>Communication and Education </a:t>
                      </a:r>
                      <a:endParaRPr lang="en-US" sz="19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2"/>
                  </a:ext>
                </a:extLst>
              </a:tr>
              <a:tr h="364067">
                <a:tc>
                  <a:txBody>
                    <a:bodyPr/>
                    <a:lstStyle/>
                    <a:p>
                      <a:pPr marL="917575" marR="0" lvl="0" indent="-342900" algn="just">
                        <a:spcBef>
                          <a:spcPts val="0"/>
                        </a:spcBef>
                        <a:spcAft>
                          <a:spcPts val="1200"/>
                        </a:spcAft>
                        <a:buFont typeface="Wingdings" pitchFamily="2" charset="2"/>
                        <a:buChar char="q"/>
                      </a:pPr>
                      <a:endParaRPr lang="en-US" sz="1400" dirty="0" smtClean="0">
                        <a:latin typeface="Times New Roman"/>
                        <a:ea typeface="Times New Roman"/>
                      </a:endParaRPr>
                    </a:p>
                    <a:p>
                      <a:pPr marL="574675" marR="0" lvl="0" indent="0" algn="just">
                        <a:spcBef>
                          <a:spcPts val="0"/>
                        </a:spcBef>
                        <a:spcAft>
                          <a:spcPts val="1200"/>
                        </a:spcAft>
                        <a:buFont typeface="Wingdings" pitchFamily="2" charset="2"/>
                        <a:buNone/>
                      </a:pPr>
                      <a:endParaRPr lang="en-US" sz="12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3223430996"/>
                  </a:ext>
                </a:extLst>
              </a:tr>
              <a:tr h="394643">
                <a:tc>
                  <a:txBody>
                    <a:bodyPr/>
                    <a:lstStyle/>
                    <a:p>
                      <a:pPr marL="917575" marR="0" lvl="0" indent="-342900" algn="just">
                        <a:spcBef>
                          <a:spcPts val="0"/>
                        </a:spcBef>
                        <a:spcAft>
                          <a:spcPts val="1200"/>
                        </a:spcAft>
                        <a:buFont typeface="Wingdings" pitchFamily="2" charset="2"/>
                        <a:buChar char="q"/>
                      </a:pPr>
                      <a:r>
                        <a:rPr lang="en-US" sz="1900" dirty="0" smtClean="0">
                          <a:latin typeface="Cambria"/>
                          <a:ea typeface="Times New Roman"/>
                        </a:rPr>
                        <a:t>Land </a:t>
                      </a:r>
                      <a:r>
                        <a:rPr lang="en-US" sz="1900" dirty="0">
                          <a:latin typeface="Cambria"/>
                          <a:ea typeface="Times New Roman"/>
                        </a:rPr>
                        <a:t>Use </a:t>
                      </a:r>
                      <a:endParaRPr lang="en-US" sz="15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3"/>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Housing </a:t>
                      </a:r>
                      <a:endParaRPr lang="en-US" sz="15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4"/>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Sustainability, Environmental and Natural Resources </a:t>
                      </a:r>
                      <a:endParaRPr lang="en-US" sz="15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5"/>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Cultural and Historic Resources </a:t>
                      </a:r>
                      <a:endParaRPr lang="en-US" sz="15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6"/>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Economic Development </a:t>
                      </a:r>
                      <a:endParaRPr lang="en-US" sz="15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7"/>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Circulation </a:t>
                      </a:r>
                      <a:endParaRPr lang="en-US" sz="15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08"/>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Special Needs Populations </a:t>
                      </a:r>
                      <a:endParaRPr lang="en-US" sz="15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09"/>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University of Rhode Island </a:t>
                      </a:r>
                      <a:endParaRPr lang="en-US" sz="1500" dirty="0">
                        <a:latin typeface="Times New Roman"/>
                        <a:ea typeface="Times New Roman"/>
                      </a:endParaRPr>
                    </a:p>
                  </a:txBody>
                  <a:tcPr marT="8467" marB="0">
                    <a:lnL>
                      <a:noFill/>
                    </a:lnL>
                    <a:lnR>
                      <a:noFill/>
                    </a:lnR>
                    <a:lnT>
                      <a:noFill/>
                    </a:lnT>
                    <a:lnB>
                      <a:noFill/>
                    </a:lnB>
                  </a:tcPr>
                </a:tc>
                <a:extLst>
                  <a:ext uri="{0D108BD9-81ED-4DB2-BD59-A6C34878D82A}">
                    <a16:rowId xmlns:a16="http://schemas.microsoft.com/office/drawing/2014/main" val="10010"/>
                  </a:ext>
                </a:extLst>
              </a:tr>
              <a:tr h="364067">
                <a:tc>
                  <a:txBody>
                    <a:bodyPr/>
                    <a:lstStyle/>
                    <a:p>
                      <a:pPr marL="917575" marR="0" lvl="0" indent="-342900" algn="just">
                        <a:spcBef>
                          <a:spcPts val="0"/>
                        </a:spcBef>
                        <a:spcAft>
                          <a:spcPts val="1200"/>
                        </a:spcAft>
                        <a:buFont typeface="Wingdings" pitchFamily="2" charset="2"/>
                        <a:buChar char="q"/>
                      </a:pPr>
                      <a:r>
                        <a:rPr lang="en-US" sz="1900" dirty="0">
                          <a:latin typeface="Cambria"/>
                          <a:ea typeface="Times New Roman"/>
                        </a:rPr>
                        <a:t>South County Hospital </a:t>
                      </a:r>
                      <a:endParaRPr lang="en-US" sz="1500" dirty="0">
                        <a:latin typeface="Times New Roman"/>
                        <a:ea typeface="Times New Roman"/>
                      </a:endParaRPr>
                    </a:p>
                  </a:txBody>
                  <a:tcPr marT="8467" marB="0">
                    <a:lnL>
                      <a:noFill/>
                    </a:lnL>
                    <a:lnR>
                      <a:noFill/>
                    </a:lnR>
                    <a:lnT>
                      <a:noFill/>
                    </a:lnT>
                    <a:lnB>
                      <a:noFill/>
                    </a:lnB>
                    <a:noFill/>
                  </a:tcPr>
                </a:tc>
                <a:extLst>
                  <a:ext uri="{0D108BD9-81ED-4DB2-BD59-A6C34878D82A}">
                    <a16:rowId xmlns:a16="http://schemas.microsoft.com/office/drawing/2014/main" val="10011"/>
                  </a:ext>
                </a:extLst>
              </a:tr>
            </a:tbl>
          </a:graphicData>
        </a:graphic>
      </p:graphicFrame>
      <p:cxnSp>
        <p:nvCxnSpPr>
          <p:cNvPr id="3" name="Straight Arrow Connector 2"/>
          <p:cNvCxnSpPr/>
          <p:nvPr/>
        </p:nvCxnSpPr>
        <p:spPr>
          <a:xfrm>
            <a:off x="5878286" y="1750423"/>
            <a:ext cx="1175657" cy="0"/>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8" name="Straight Arrow Connector 7"/>
          <p:cNvCxnSpPr/>
          <p:nvPr/>
        </p:nvCxnSpPr>
        <p:spPr>
          <a:xfrm flipV="1">
            <a:off x="5133703" y="2089379"/>
            <a:ext cx="1899593" cy="15240"/>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10" name="Straight Arrow Connector 9"/>
          <p:cNvCxnSpPr/>
          <p:nvPr/>
        </p:nvCxnSpPr>
        <p:spPr>
          <a:xfrm flipV="1">
            <a:off x="4270219" y="2492494"/>
            <a:ext cx="2763077" cy="7203"/>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13" name="Straight Arrow Connector 12"/>
          <p:cNvCxnSpPr/>
          <p:nvPr/>
        </p:nvCxnSpPr>
        <p:spPr>
          <a:xfrm>
            <a:off x="4270219" y="2531146"/>
            <a:ext cx="2783724" cy="423988"/>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15" name="Straight Arrow Connector 14"/>
          <p:cNvCxnSpPr/>
          <p:nvPr/>
        </p:nvCxnSpPr>
        <p:spPr>
          <a:xfrm>
            <a:off x="2116183" y="3331117"/>
            <a:ext cx="4917113" cy="12974"/>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flipV="1">
            <a:off x="4343209" y="4498396"/>
            <a:ext cx="2690087" cy="4131"/>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19" name="Straight Arrow Connector 18"/>
          <p:cNvCxnSpPr/>
          <p:nvPr/>
        </p:nvCxnSpPr>
        <p:spPr>
          <a:xfrm>
            <a:off x="3532147" y="4872014"/>
            <a:ext cx="3501149" cy="2365"/>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22" name="Straight Arrow Connector 21"/>
          <p:cNvCxnSpPr/>
          <p:nvPr/>
        </p:nvCxnSpPr>
        <p:spPr>
          <a:xfrm>
            <a:off x="2249810" y="5226232"/>
            <a:ext cx="4717328" cy="17634"/>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23" name="Straight Arrow Connector 22"/>
          <p:cNvCxnSpPr/>
          <p:nvPr/>
        </p:nvCxnSpPr>
        <p:spPr>
          <a:xfrm>
            <a:off x="3865762" y="5595719"/>
            <a:ext cx="3101376" cy="0"/>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24" name="Straight Arrow Connector 23"/>
          <p:cNvCxnSpPr/>
          <p:nvPr/>
        </p:nvCxnSpPr>
        <p:spPr>
          <a:xfrm flipV="1">
            <a:off x="6504459" y="4133890"/>
            <a:ext cx="462679" cy="6616"/>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49" name="Straight Arrow Connector 48"/>
          <p:cNvCxnSpPr/>
          <p:nvPr/>
        </p:nvCxnSpPr>
        <p:spPr>
          <a:xfrm>
            <a:off x="1998617" y="3720074"/>
            <a:ext cx="5034679" cy="0"/>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59" name="Straight Arrow Connector 58"/>
          <p:cNvCxnSpPr/>
          <p:nvPr/>
        </p:nvCxnSpPr>
        <p:spPr>
          <a:xfrm>
            <a:off x="3865762" y="6009376"/>
            <a:ext cx="3101376" cy="0"/>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cxnSp>
        <p:nvCxnSpPr>
          <p:cNvPr id="60" name="Straight Arrow Connector 59"/>
          <p:cNvCxnSpPr/>
          <p:nvPr/>
        </p:nvCxnSpPr>
        <p:spPr>
          <a:xfrm flipV="1">
            <a:off x="3532147" y="6357719"/>
            <a:ext cx="3434991" cy="3892"/>
          </a:xfrm>
          <a:prstGeom prst="straightConnector1">
            <a:avLst/>
          </a:prstGeom>
          <a:ln w="38100">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3113439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692" y="153272"/>
            <a:ext cx="9640389" cy="769441"/>
          </a:xfrm>
          <a:prstGeom prst="rect">
            <a:avLst/>
          </a:prstGeom>
        </p:spPr>
        <p:txBody>
          <a:bodyPr wrap="square">
            <a:spAutoFit/>
          </a:bodyPr>
          <a:lstStyle/>
          <a:p>
            <a:pPr marL="574675" marR="0" lvl="0" algn="just">
              <a:spcBef>
                <a:spcPts val="0"/>
              </a:spcBef>
              <a:spcAft>
                <a:spcPts val="1200"/>
              </a:spcAft>
            </a:pPr>
            <a:r>
              <a:rPr lang="en-US" sz="4400" dirty="0" smtClean="0">
                <a:solidFill>
                  <a:schemeClr val="accent2"/>
                </a:solidFill>
                <a:latin typeface="Cambria"/>
                <a:ea typeface="Times New Roman"/>
              </a:rPr>
              <a:t>Education and Training </a:t>
            </a:r>
            <a:endParaRPr lang="en-US" sz="4400" dirty="0">
              <a:solidFill>
                <a:schemeClr val="accent2"/>
              </a:solidFill>
              <a:latin typeface="Times New Roman"/>
              <a:ea typeface="Times New Roman"/>
            </a:endParaRPr>
          </a:p>
        </p:txBody>
      </p:sp>
      <p:sp>
        <p:nvSpPr>
          <p:cNvPr id="6" name="TextBox 5"/>
          <p:cNvSpPr txBox="1"/>
          <p:nvPr/>
        </p:nvSpPr>
        <p:spPr>
          <a:xfrm>
            <a:off x="3174274" y="3161211"/>
            <a:ext cx="819455" cy="369332"/>
          </a:xfrm>
          <a:prstGeom prst="rect">
            <a:avLst/>
          </a:prstGeom>
          <a:noFill/>
        </p:spPr>
        <p:txBody>
          <a:bodyPr wrap="none" rtlCol="0">
            <a:spAutoFit/>
          </a:bodyPr>
          <a:lstStyle/>
          <a:p>
            <a:r>
              <a:rPr lang="en-US" dirty="0" smtClean="0"/>
              <a:t>            </a:t>
            </a:r>
            <a:endParaRPr lang="en-US" dirty="0"/>
          </a:p>
        </p:txBody>
      </p:sp>
      <p:sp>
        <p:nvSpPr>
          <p:cNvPr id="8" name="TextBox 7"/>
          <p:cNvSpPr txBox="1"/>
          <p:nvPr/>
        </p:nvSpPr>
        <p:spPr>
          <a:xfrm>
            <a:off x="714951" y="756013"/>
            <a:ext cx="9894183" cy="646331"/>
          </a:xfrm>
          <a:prstGeom prst="rect">
            <a:avLst/>
          </a:prstGeom>
          <a:noFill/>
        </p:spPr>
        <p:txBody>
          <a:bodyPr wrap="none" rtlCol="0">
            <a:spAutoFit/>
          </a:bodyPr>
          <a:lstStyle/>
          <a:p>
            <a:r>
              <a:rPr lang="en-US" sz="3600" dirty="0" smtClean="0">
                <a:solidFill>
                  <a:schemeClr val="tx2">
                    <a:lumMod val="50000"/>
                  </a:schemeClr>
                </a:solidFill>
              </a:rPr>
              <a:t> (DRAFT) </a:t>
            </a:r>
            <a:r>
              <a:rPr lang="en-US" sz="3600" dirty="0" smtClean="0">
                <a:solidFill>
                  <a:schemeClr val="accent2"/>
                </a:solidFill>
              </a:rPr>
              <a:t>Goals</a:t>
            </a:r>
            <a:r>
              <a:rPr lang="en-US" sz="2800" dirty="0" smtClean="0">
                <a:solidFill>
                  <a:schemeClr val="accent2"/>
                </a:solidFill>
              </a:rPr>
              <a:t> </a:t>
            </a:r>
            <a:r>
              <a:rPr lang="en-US" sz="2400" dirty="0" smtClean="0">
                <a:solidFill>
                  <a:schemeClr val="tx2">
                    <a:lumMod val="50000"/>
                  </a:schemeClr>
                </a:solidFill>
              </a:rPr>
              <a:t>(from the December meeting with School Committee) </a:t>
            </a:r>
            <a:endParaRPr lang="en-US" sz="2400" dirty="0">
              <a:solidFill>
                <a:schemeClr val="tx2">
                  <a:lumMod val="50000"/>
                </a:schemeClr>
              </a:solidFill>
            </a:endParaRPr>
          </a:p>
        </p:txBody>
      </p:sp>
      <p:sp>
        <p:nvSpPr>
          <p:cNvPr id="9" name="Rectangle 8"/>
          <p:cNvSpPr/>
          <p:nvPr/>
        </p:nvSpPr>
        <p:spPr>
          <a:xfrm>
            <a:off x="849086" y="3095114"/>
            <a:ext cx="10285079" cy="3416320"/>
          </a:xfrm>
          <a:prstGeom prst="rect">
            <a:avLst/>
          </a:prstGeom>
        </p:spPr>
        <p:txBody>
          <a:bodyPr wrap="square">
            <a:spAutoFit/>
          </a:bodyPr>
          <a:lstStyle/>
          <a:p>
            <a:r>
              <a:rPr lang="en-US" sz="2400" dirty="0" smtClean="0">
                <a:solidFill>
                  <a:schemeClr val="accent2"/>
                </a:solidFill>
                <a:latin typeface="Miriam" panose="020B0502050101010101" pitchFamily="34" charset="-79"/>
                <a:cs typeface="Miriam" panose="020B0502050101010101" pitchFamily="34" charset="-79"/>
              </a:rPr>
              <a:t>2.  All SK Schools should be rated as 4- or 5-Star Schools</a:t>
            </a:r>
          </a:p>
          <a:p>
            <a:endParaRPr lang="en-US" sz="2400" dirty="0">
              <a:solidFill>
                <a:schemeClr val="accent2"/>
              </a:solidFill>
              <a:latin typeface="Miriam" panose="020B0502050101010101" pitchFamily="34" charset="-79"/>
              <a:cs typeface="Miriam" panose="020B0502050101010101" pitchFamily="34" charset="-79"/>
            </a:endParaRPr>
          </a:p>
          <a:p>
            <a:pPr lvl="0">
              <a:defRPr/>
            </a:pPr>
            <a:r>
              <a:rPr lang="en-US" sz="2400" dirty="0" smtClean="0">
                <a:solidFill>
                  <a:schemeClr val="accent2"/>
                </a:solidFill>
                <a:latin typeface="Miriam" panose="020B0502050101010101" pitchFamily="34" charset="-79"/>
                <a:cs typeface="Miriam" panose="020B0502050101010101" pitchFamily="34" charset="-79"/>
              </a:rPr>
              <a:t>3.  Bottom-up, student-centered, programming:</a:t>
            </a:r>
            <a:r>
              <a:rPr lang="en-US" sz="2400" dirty="0" smtClean="0">
                <a:latin typeface="Miriam" panose="020B0502050101010101" pitchFamily="34" charset="-79"/>
                <a:cs typeface="Miriam" panose="020B0502050101010101" pitchFamily="34" charset="-79"/>
              </a:rPr>
              <a:t> </a:t>
            </a:r>
            <a:r>
              <a:rPr lang="en-US" sz="2400" dirty="0" smtClean="0">
                <a:solidFill>
                  <a:schemeClr val="tx2">
                    <a:lumMod val="50000"/>
                  </a:schemeClr>
                </a:solidFill>
                <a:latin typeface="Miriam" panose="020B0502050101010101" pitchFamily="34" charset="-79"/>
                <a:cs typeface="Miriam" panose="020B0502050101010101" pitchFamily="34" charset="-79"/>
              </a:rPr>
              <a:t>Every </a:t>
            </a:r>
            <a:r>
              <a:rPr lang="en-US" sz="2400" dirty="0">
                <a:solidFill>
                  <a:schemeClr val="tx2">
                    <a:lumMod val="50000"/>
                  </a:schemeClr>
                </a:solidFill>
                <a:latin typeface="Miriam" panose="020B0502050101010101" pitchFamily="34" charset="-79"/>
                <a:cs typeface="Miriam" panose="020B0502050101010101" pitchFamily="34" charset="-79"/>
              </a:rPr>
              <a:t>student is </a:t>
            </a:r>
            <a:r>
              <a:rPr lang="en-US" sz="2400" dirty="0" smtClean="0">
                <a:solidFill>
                  <a:schemeClr val="tx2">
                    <a:lumMod val="50000"/>
                  </a:schemeClr>
                </a:solidFill>
                <a:latin typeface="Miriam" panose="020B0502050101010101" pitchFamily="34" charset="-79"/>
                <a:cs typeface="Miriam" panose="020B0502050101010101" pitchFamily="34" charset="-79"/>
              </a:rPr>
              <a:t>different 	and the district’s approach to teaching must start from a </a:t>
            </a:r>
            <a:r>
              <a:rPr lang="en-US" sz="2400" dirty="0" smtClean="0">
                <a:solidFill>
                  <a:schemeClr val="tx2">
                    <a:lumMod val="50000"/>
                  </a:schemeClr>
                </a:solidFill>
                <a:latin typeface="Miriam" panose="020B0502050101010101" pitchFamily="34" charset="-79"/>
                <a:cs typeface="Miriam" panose="020B0502050101010101" pitchFamily="34" charset="-79"/>
              </a:rPr>
              <a:t>	recognition of </a:t>
            </a:r>
            <a:r>
              <a:rPr lang="en-US" sz="2400" dirty="0" smtClean="0">
                <a:solidFill>
                  <a:schemeClr val="tx2">
                    <a:lumMod val="50000"/>
                  </a:schemeClr>
                </a:solidFill>
                <a:latin typeface="Miriam" panose="020B0502050101010101" pitchFamily="34" charset="-79"/>
                <a:cs typeface="Miriam" panose="020B0502050101010101" pitchFamily="34" charset="-79"/>
              </a:rPr>
              <a:t>individual needs. </a:t>
            </a:r>
          </a:p>
          <a:p>
            <a:endParaRPr lang="en-US" sz="2400" dirty="0">
              <a:solidFill>
                <a:schemeClr val="tx2">
                  <a:lumMod val="50000"/>
                </a:schemeClr>
              </a:solidFill>
              <a:latin typeface="Miriam" panose="020B0502050101010101" pitchFamily="34" charset="-79"/>
              <a:cs typeface="Miriam" panose="020B0502050101010101" pitchFamily="34" charset="-79"/>
            </a:endParaRPr>
          </a:p>
          <a:p>
            <a:r>
              <a:rPr lang="en-US" sz="2400" dirty="0" smtClean="0">
                <a:solidFill>
                  <a:schemeClr val="accent2"/>
                </a:solidFill>
                <a:latin typeface="Miriam" panose="020B0502050101010101" pitchFamily="34" charset="-79"/>
                <a:cs typeface="Miriam" panose="020B0502050101010101" pitchFamily="34" charset="-79"/>
              </a:rPr>
              <a:t>4.  SK School should be truly equitable: </a:t>
            </a:r>
            <a:r>
              <a:rPr lang="en-US" sz="2400" dirty="0" smtClean="0">
                <a:solidFill>
                  <a:schemeClr val="tx2">
                    <a:lumMod val="50000"/>
                  </a:schemeClr>
                </a:solidFill>
                <a:latin typeface="Miriam" panose="020B0502050101010101" pitchFamily="34" charset="-79"/>
                <a:cs typeface="Miriam" panose="020B0502050101010101" pitchFamily="34" charset="-79"/>
              </a:rPr>
              <a:t>So, for example, suspension 	practices should be nondiscriminatory and school officials should 	pay attention to high-risk students. </a:t>
            </a:r>
          </a:p>
        </p:txBody>
      </p:sp>
      <p:sp>
        <p:nvSpPr>
          <p:cNvPr id="13" name="TextBox 12"/>
          <p:cNvSpPr txBox="1"/>
          <p:nvPr/>
        </p:nvSpPr>
        <p:spPr>
          <a:xfrm>
            <a:off x="849086" y="1525454"/>
            <a:ext cx="10420738" cy="1569660"/>
          </a:xfrm>
          <a:prstGeom prst="rect">
            <a:avLst/>
          </a:prstGeom>
          <a:noFill/>
        </p:spPr>
        <p:txBody>
          <a:bodyPr wrap="none" rtlCol="0">
            <a:spAutoFit/>
          </a:bodyPr>
          <a:lstStyle/>
          <a:p>
            <a:pPr marL="457200" indent="-457200">
              <a:buAutoNum type="arabicPeriod"/>
            </a:pPr>
            <a:r>
              <a:rPr lang="en-US" sz="2400" dirty="0" smtClean="0">
                <a:solidFill>
                  <a:schemeClr val="accent2"/>
                </a:solidFill>
              </a:rPr>
              <a:t>Zero Gap:</a:t>
            </a:r>
            <a:r>
              <a:rPr lang="en-US" sz="2400" dirty="0" smtClean="0">
                <a:solidFill>
                  <a:schemeClr val="tx2">
                    <a:lumMod val="50000"/>
                  </a:schemeClr>
                </a:solidFill>
              </a:rPr>
              <a:t>  there should be no statistical distinction subgroup members and </a:t>
            </a:r>
          </a:p>
          <a:p>
            <a:r>
              <a:rPr lang="en-US" sz="2400" dirty="0">
                <a:solidFill>
                  <a:schemeClr val="tx2">
                    <a:lumMod val="50000"/>
                  </a:schemeClr>
                </a:solidFill>
              </a:rPr>
              <a:t>	</a:t>
            </a:r>
            <a:r>
              <a:rPr lang="en-US" sz="2400" dirty="0" smtClean="0">
                <a:solidFill>
                  <a:schemeClr val="tx2">
                    <a:lumMod val="50000"/>
                  </a:schemeClr>
                </a:solidFill>
              </a:rPr>
              <a:t>the general student population. Those with special needs should get the</a:t>
            </a:r>
          </a:p>
          <a:p>
            <a:r>
              <a:rPr lang="en-US" sz="2400" dirty="0">
                <a:solidFill>
                  <a:schemeClr val="tx2">
                    <a:lumMod val="50000"/>
                  </a:schemeClr>
                </a:solidFill>
              </a:rPr>
              <a:t>	</a:t>
            </a:r>
            <a:r>
              <a:rPr lang="en-US" sz="2400" dirty="0" smtClean="0">
                <a:solidFill>
                  <a:schemeClr val="tx2">
                    <a:lumMod val="50000"/>
                  </a:schemeClr>
                </a:solidFill>
              </a:rPr>
              <a:t>services they require. The District should </a:t>
            </a:r>
            <a:r>
              <a:rPr lang="en-US" sz="2400" b="1" i="1" dirty="0" smtClean="0">
                <a:solidFill>
                  <a:schemeClr val="tx2">
                    <a:lumMod val="50000"/>
                  </a:schemeClr>
                </a:solidFill>
              </a:rPr>
              <a:t>exceed</a:t>
            </a:r>
            <a:r>
              <a:rPr lang="en-US" sz="2400" b="1" dirty="0" smtClean="0">
                <a:solidFill>
                  <a:schemeClr val="tx2">
                    <a:lumMod val="50000"/>
                  </a:schemeClr>
                </a:solidFill>
              </a:rPr>
              <a:t> </a:t>
            </a:r>
            <a:r>
              <a:rPr lang="en-US" sz="2400" dirty="0" smtClean="0">
                <a:solidFill>
                  <a:schemeClr val="tx2">
                    <a:lumMod val="50000"/>
                  </a:schemeClr>
                </a:solidFill>
              </a:rPr>
              <a:t>state and federal</a:t>
            </a:r>
          </a:p>
          <a:p>
            <a:r>
              <a:rPr lang="en-US" sz="2400" dirty="0">
                <a:solidFill>
                  <a:schemeClr val="tx2">
                    <a:lumMod val="50000"/>
                  </a:schemeClr>
                </a:solidFill>
              </a:rPr>
              <a:t>	</a:t>
            </a:r>
            <a:r>
              <a:rPr lang="en-US" sz="2400" dirty="0" smtClean="0">
                <a:solidFill>
                  <a:schemeClr val="tx2">
                    <a:lumMod val="50000"/>
                  </a:schemeClr>
                </a:solidFill>
              </a:rPr>
              <a:t>special education mandates.  </a:t>
            </a:r>
            <a:endParaRPr lang="en-US" sz="2400" dirty="0">
              <a:solidFill>
                <a:schemeClr val="tx2">
                  <a:lumMod val="50000"/>
                </a:schemeClr>
              </a:solidFill>
            </a:endParaRPr>
          </a:p>
        </p:txBody>
      </p:sp>
    </p:spTree>
    <p:extLst>
      <p:ext uri="{BB962C8B-B14F-4D97-AF65-F5344CB8AC3E}">
        <p14:creationId xmlns:p14="http://schemas.microsoft.com/office/powerpoint/2010/main" val="3422730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692" y="153272"/>
            <a:ext cx="9640389" cy="769441"/>
          </a:xfrm>
          <a:prstGeom prst="rect">
            <a:avLst/>
          </a:prstGeom>
        </p:spPr>
        <p:txBody>
          <a:bodyPr wrap="square">
            <a:spAutoFit/>
          </a:bodyPr>
          <a:lstStyle/>
          <a:p>
            <a:pPr marL="574675" marR="0" lvl="0" algn="just">
              <a:spcBef>
                <a:spcPts val="0"/>
              </a:spcBef>
              <a:spcAft>
                <a:spcPts val="1200"/>
              </a:spcAft>
            </a:pPr>
            <a:r>
              <a:rPr lang="en-US" sz="4400" dirty="0" smtClean="0">
                <a:solidFill>
                  <a:schemeClr val="accent2"/>
                </a:solidFill>
                <a:latin typeface="Cambria"/>
                <a:ea typeface="Times New Roman"/>
              </a:rPr>
              <a:t>Communication and </a:t>
            </a:r>
            <a:r>
              <a:rPr lang="en-US" sz="4400" dirty="0">
                <a:solidFill>
                  <a:schemeClr val="accent2"/>
                </a:solidFill>
                <a:latin typeface="Cambria"/>
                <a:ea typeface="Times New Roman"/>
              </a:rPr>
              <a:t>Education </a:t>
            </a:r>
            <a:endParaRPr lang="en-US" sz="4400" dirty="0">
              <a:solidFill>
                <a:schemeClr val="accent2"/>
              </a:solidFill>
              <a:latin typeface="Times New Roman"/>
              <a:ea typeface="Times New Roman"/>
            </a:endParaRPr>
          </a:p>
        </p:txBody>
      </p:sp>
      <p:sp>
        <p:nvSpPr>
          <p:cNvPr id="6" name="TextBox 5"/>
          <p:cNvSpPr txBox="1"/>
          <p:nvPr/>
        </p:nvSpPr>
        <p:spPr>
          <a:xfrm>
            <a:off x="3148149" y="2950160"/>
            <a:ext cx="819455" cy="369332"/>
          </a:xfrm>
          <a:prstGeom prst="rect">
            <a:avLst/>
          </a:prstGeom>
          <a:noFill/>
        </p:spPr>
        <p:txBody>
          <a:bodyPr wrap="none" rtlCol="0">
            <a:spAutoFit/>
          </a:bodyPr>
          <a:lstStyle/>
          <a:p>
            <a:r>
              <a:rPr lang="en-US" dirty="0" smtClean="0"/>
              <a:t>            </a:t>
            </a:r>
            <a:endParaRPr lang="en-US" dirty="0"/>
          </a:p>
        </p:txBody>
      </p:sp>
      <p:sp>
        <p:nvSpPr>
          <p:cNvPr id="8" name="TextBox 7"/>
          <p:cNvSpPr txBox="1"/>
          <p:nvPr/>
        </p:nvSpPr>
        <p:spPr>
          <a:xfrm>
            <a:off x="714951" y="756013"/>
            <a:ext cx="9825254" cy="646331"/>
          </a:xfrm>
          <a:prstGeom prst="rect">
            <a:avLst/>
          </a:prstGeom>
          <a:noFill/>
        </p:spPr>
        <p:txBody>
          <a:bodyPr wrap="none" rtlCol="0">
            <a:spAutoFit/>
          </a:bodyPr>
          <a:lstStyle/>
          <a:p>
            <a:r>
              <a:rPr lang="en-US" sz="3600" dirty="0" smtClean="0">
                <a:solidFill>
                  <a:schemeClr val="tx2">
                    <a:lumMod val="50000"/>
                  </a:schemeClr>
                </a:solidFill>
              </a:rPr>
              <a:t> (DRAFT) </a:t>
            </a:r>
            <a:r>
              <a:rPr lang="en-US" sz="3600" dirty="0" smtClean="0">
                <a:solidFill>
                  <a:schemeClr val="accent2"/>
                </a:solidFill>
              </a:rPr>
              <a:t>Goals</a:t>
            </a:r>
            <a:r>
              <a:rPr lang="en-US" sz="2800" dirty="0" smtClean="0">
                <a:solidFill>
                  <a:schemeClr val="accent2"/>
                </a:solidFill>
              </a:rPr>
              <a:t> </a:t>
            </a:r>
            <a:r>
              <a:rPr lang="en-US" sz="2400" dirty="0" smtClean="0">
                <a:solidFill>
                  <a:schemeClr val="tx2">
                    <a:lumMod val="50000"/>
                  </a:schemeClr>
                </a:solidFill>
              </a:rPr>
              <a:t>(from the December meeting with School Committee) </a:t>
            </a:r>
            <a:endParaRPr lang="en-US" sz="2400" dirty="0">
              <a:solidFill>
                <a:schemeClr val="tx2">
                  <a:lumMod val="50000"/>
                </a:schemeClr>
              </a:solidFill>
            </a:endParaRPr>
          </a:p>
        </p:txBody>
      </p:sp>
      <p:sp>
        <p:nvSpPr>
          <p:cNvPr id="14" name="TextBox 13"/>
          <p:cNvSpPr txBox="1"/>
          <p:nvPr/>
        </p:nvSpPr>
        <p:spPr>
          <a:xfrm>
            <a:off x="832518" y="1794034"/>
            <a:ext cx="9970466" cy="4154984"/>
          </a:xfrm>
          <a:prstGeom prst="rect">
            <a:avLst/>
          </a:prstGeom>
          <a:noFill/>
        </p:spPr>
        <p:txBody>
          <a:bodyPr wrap="square" rtlCol="0">
            <a:spAutoFit/>
          </a:bodyPr>
          <a:lstStyle/>
          <a:p>
            <a:r>
              <a:rPr lang="en-US" sz="2400" dirty="0">
                <a:solidFill>
                  <a:schemeClr val="accent2"/>
                </a:solidFill>
              </a:rPr>
              <a:t>5</a:t>
            </a:r>
            <a:r>
              <a:rPr lang="en-US" sz="2400" dirty="0" smtClean="0">
                <a:solidFill>
                  <a:schemeClr val="accent2"/>
                </a:solidFill>
              </a:rPr>
              <a:t>.   Quality Facilities:</a:t>
            </a:r>
            <a:r>
              <a:rPr lang="en-US" sz="2400" dirty="0" smtClean="0">
                <a:solidFill>
                  <a:schemeClr val="tx2">
                    <a:lumMod val="50000"/>
                  </a:schemeClr>
                </a:solidFill>
              </a:rPr>
              <a:t>  All school buildings, all classrooms should be clean, well-	ventilated and well-lite. School buildings should inspire civic pride. </a:t>
            </a:r>
          </a:p>
          <a:p>
            <a:r>
              <a:rPr lang="en-US" sz="2400" dirty="0" smtClean="0">
                <a:solidFill>
                  <a:schemeClr val="tx2">
                    <a:lumMod val="50000"/>
                  </a:schemeClr>
                </a:solidFill>
              </a:rPr>
              <a:t> </a:t>
            </a:r>
          </a:p>
          <a:p>
            <a:pPr marL="457200" indent="-457200">
              <a:buAutoNum type="arabicPeriod" startAt="6"/>
            </a:pPr>
            <a:r>
              <a:rPr lang="en-US" sz="2400" dirty="0" smtClean="0">
                <a:solidFill>
                  <a:schemeClr val="accent2"/>
                </a:solidFill>
              </a:rPr>
              <a:t>Affordable:</a:t>
            </a:r>
            <a:r>
              <a:rPr lang="en-US" sz="2400" dirty="0" smtClean="0">
                <a:solidFill>
                  <a:schemeClr val="tx2">
                    <a:lumMod val="50000"/>
                  </a:schemeClr>
                </a:solidFill>
              </a:rPr>
              <a:t> The cost of school programs should be balanced with the cost 	of other municipal services (fire, police, housing-support, 	infrastructure) and the total program should not exceed the public’s 	ability to pay. </a:t>
            </a:r>
          </a:p>
          <a:p>
            <a:pPr marL="457200" indent="-457200">
              <a:buAutoNum type="arabicPeriod" startAt="6"/>
            </a:pPr>
            <a:endParaRPr lang="en-US" sz="2400" dirty="0">
              <a:solidFill>
                <a:schemeClr val="tx2">
                  <a:lumMod val="50000"/>
                </a:schemeClr>
              </a:solidFill>
            </a:endParaRPr>
          </a:p>
          <a:p>
            <a:pPr marL="457200" indent="-457200">
              <a:buAutoNum type="arabicPeriod" startAt="6"/>
            </a:pPr>
            <a:r>
              <a:rPr lang="en-US" sz="2400" dirty="0" smtClean="0">
                <a:solidFill>
                  <a:schemeClr val="accent2"/>
                </a:solidFill>
              </a:rPr>
              <a:t>MISSING: Life-long Learning / Adult Programs (???): </a:t>
            </a:r>
          </a:p>
          <a:p>
            <a:endParaRPr lang="en-US" sz="2400" dirty="0">
              <a:solidFill>
                <a:schemeClr val="accent2"/>
              </a:solidFill>
            </a:endParaRPr>
          </a:p>
          <a:p>
            <a:r>
              <a:rPr lang="en-US" sz="2400" dirty="0" smtClean="0">
                <a:solidFill>
                  <a:schemeClr val="accent2"/>
                </a:solidFill>
              </a:rPr>
              <a:t>8.   MISSING</a:t>
            </a:r>
            <a:r>
              <a:rPr lang="en-US" sz="2400" dirty="0">
                <a:solidFill>
                  <a:schemeClr val="accent2"/>
                </a:solidFill>
              </a:rPr>
              <a:t>: </a:t>
            </a:r>
            <a:r>
              <a:rPr lang="en-US" sz="2400" dirty="0" smtClean="0">
                <a:solidFill>
                  <a:schemeClr val="accent2"/>
                </a:solidFill>
              </a:rPr>
              <a:t>Workforce Development and Training (???):</a:t>
            </a:r>
            <a:endParaRPr lang="en-US" sz="2400" dirty="0">
              <a:solidFill>
                <a:schemeClr val="tx2">
                  <a:lumMod val="50000"/>
                </a:schemeClr>
              </a:solidFill>
            </a:endParaRPr>
          </a:p>
        </p:txBody>
      </p:sp>
    </p:spTree>
    <p:extLst>
      <p:ext uri="{BB962C8B-B14F-4D97-AF65-F5344CB8AC3E}">
        <p14:creationId xmlns:p14="http://schemas.microsoft.com/office/powerpoint/2010/main" val="2601464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692" y="153272"/>
            <a:ext cx="9640389" cy="769441"/>
          </a:xfrm>
          <a:prstGeom prst="rect">
            <a:avLst/>
          </a:prstGeom>
        </p:spPr>
        <p:txBody>
          <a:bodyPr wrap="square">
            <a:spAutoFit/>
          </a:bodyPr>
          <a:lstStyle/>
          <a:p>
            <a:pPr marL="574675" marR="0" lvl="0" algn="just">
              <a:spcBef>
                <a:spcPts val="0"/>
              </a:spcBef>
              <a:spcAft>
                <a:spcPts val="1200"/>
              </a:spcAft>
            </a:pPr>
            <a:r>
              <a:rPr lang="en-US" sz="4400" dirty="0" smtClean="0">
                <a:solidFill>
                  <a:schemeClr val="accent2"/>
                </a:solidFill>
                <a:latin typeface="Cambria"/>
                <a:ea typeface="Times New Roman"/>
              </a:rPr>
              <a:t>Communication and </a:t>
            </a:r>
            <a:r>
              <a:rPr lang="en-US" sz="4400" dirty="0">
                <a:solidFill>
                  <a:schemeClr val="accent2"/>
                </a:solidFill>
                <a:latin typeface="Cambria"/>
                <a:ea typeface="Times New Roman"/>
              </a:rPr>
              <a:t>Education </a:t>
            </a:r>
            <a:endParaRPr lang="en-US" sz="4400" dirty="0">
              <a:solidFill>
                <a:schemeClr val="accent2"/>
              </a:solidFill>
              <a:latin typeface="Times New Roman"/>
              <a:ea typeface="Times New Roman"/>
            </a:endParaRPr>
          </a:p>
        </p:txBody>
      </p:sp>
      <p:sp>
        <p:nvSpPr>
          <p:cNvPr id="6" name="TextBox 5"/>
          <p:cNvSpPr txBox="1"/>
          <p:nvPr/>
        </p:nvSpPr>
        <p:spPr>
          <a:xfrm>
            <a:off x="3148149" y="2950160"/>
            <a:ext cx="819455" cy="369332"/>
          </a:xfrm>
          <a:prstGeom prst="rect">
            <a:avLst/>
          </a:prstGeom>
          <a:noFill/>
        </p:spPr>
        <p:txBody>
          <a:bodyPr wrap="none" rtlCol="0">
            <a:spAutoFit/>
          </a:bodyPr>
          <a:lstStyle/>
          <a:p>
            <a:r>
              <a:rPr lang="en-US" dirty="0" smtClean="0"/>
              <a:t>            </a:t>
            </a:r>
            <a:endParaRPr lang="en-US" dirty="0"/>
          </a:p>
        </p:txBody>
      </p:sp>
      <p:sp>
        <p:nvSpPr>
          <p:cNvPr id="8" name="TextBox 7"/>
          <p:cNvSpPr txBox="1"/>
          <p:nvPr/>
        </p:nvSpPr>
        <p:spPr>
          <a:xfrm>
            <a:off x="714951" y="756013"/>
            <a:ext cx="10739287" cy="646331"/>
          </a:xfrm>
          <a:prstGeom prst="rect">
            <a:avLst/>
          </a:prstGeom>
          <a:noFill/>
        </p:spPr>
        <p:txBody>
          <a:bodyPr wrap="none" rtlCol="0">
            <a:spAutoFit/>
          </a:bodyPr>
          <a:lstStyle/>
          <a:p>
            <a:r>
              <a:rPr lang="en-US" sz="3600" dirty="0" smtClean="0">
                <a:solidFill>
                  <a:schemeClr val="tx2">
                    <a:lumMod val="50000"/>
                  </a:schemeClr>
                </a:solidFill>
              </a:rPr>
              <a:t> (DRAFT) </a:t>
            </a:r>
            <a:r>
              <a:rPr lang="en-US" sz="3600" dirty="0" smtClean="0">
                <a:solidFill>
                  <a:schemeClr val="accent2"/>
                </a:solidFill>
              </a:rPr>
              <a:t>Objectives</a:t>
            </a:r>
            <a:r>
              <a:rPr lang="en-US" sz="2800" dirty="0" smtClean="0">
                <a:solidFill>
                  <a:schemeClr val="accent2"/>
                </a:solidFill>
              </a:rPr>
              <a:t> </a:t>
            </a:r>
            <a:r>
              <a:rPr lang="en-US" sz="2400" dirty="0" smtClean="0">
                <a:solidFill>
                  <a:schemeClr val="tx2">
                    <a:lumMod val="50000"/>
                  </a:schemeClr>
                </a:solidFill>
              </a:rPr>
              <a:t>(from the December meeting with School Committee) </a:t>
            </a:r>
            <a:endParaRPr lang="en-US" sz="2400" dirty="0">
              <a:solidFill>
                <a:schemeClr val="tx2">
                  <a:lumMod val="50000"/>
                </a:schemeClr>
              </a:solidFill>
            </a:endParaRPr>
          </a:p>
        </p:txBody>
      </p:sp>
      <p:sp>
        <p:nvSpPr>
          <p:cNvPr id="5" name="Rectangle 4"/>
          <p:cNvSpPr/>
          <p:nvPr/>
        </p:nvSpPr>
        <p:spPr>
          <a:xfrm>
            <a:off x="966651" y="2005085"/>
            <a:ext cx="10607041" cy="3046988"/>
          </a:xfrm>
          <a:prstGeom prst="rect">
            <a:avLst/>
          </a:prstGeom>
        </p:spPr>
        <p:txBody>
          <a:bodyPr wrap="square">
            <a:spAutoFit/>
          </a:bodyPr>
          <a:lstStyle/>
          <a:p>
            <a:r>
              <a:rPr lang="en-US" sz="2400" dirty="0" smtClean="0">
                <a:solidFill>
                  <a:schemeClr val="accent2"/>
                </a:solidFill>
                <a:cs typeface="Miriam" panose="020B0502050101010101" pitchFamily="34" charset="-79"/>
              </a:rPr>
              <a:t>1. Service Stability: </a:t>
            </a:r>
            <a:r>
              <a:rPr lang="en-US" sz="2400" dirty="0" smtClean="0">
                <a:solidFill>
                  <a:schemeClr val="tx2">
                    <a:lumMod val="50000"/>
                  </a:schemeClr>
                </a:solidFill>
                <a:cs typeface="Miriam" panose="020B0502050101010101" pitchFamily="34" charset="-79"/>
              </a:rPr>
              <a:t>Our education programs are under stress because of 	significant 	decreases in state financial support, a declining student population and the 	need for significant investment to restore school buildings. These stresses 	should not impact students or reduce the quality of classroom instruction. </a:t>
            </a:r>
          </a:p>
          <a:p>
            <a:endParaRPr lang="en-US" sz="2400" dirty="0" smtClean="0">
              <a:cs typeface="Miriam" panose="020B0502050101010101" pitchFamily="34" charset="-79"/>
            </a:endParaRPr>
          </a:p>
          <a:p>
            <a:pPr lvl="0">
              <a:defRPr/>
            </a:pPr>
            <a:r>
              <a:rPr lang="en-US" sz="2400" dirty="0" smtClean="0">
                <a:solidFill>
                  <a:schemeClr val="accent2"/>
                </a:solidFill>
                <a:cs typeface="Miriam" panose="020B0502050101010101" pitchFamily="34" charset="-79"/>
              </a:rPr>
              <a:t>2. Meet the standards:</a:t>
            </a:r>
            <a:r>
              <a:rPr lang="en-US" sz="2400" dirty="0" smtClean="0">
                <a:cs typeface="Miriam" panose="020B0502050101010101" pitchFamily="34" charset="-79"/>
              </a:rPr>
              <a:t> </a:t>
            </a:r>
            <a:r>
              <a:rPr lang="en-US" sz="2400" dirty="0" smtClean="0">
                <a:solidFill>
                  <a:schemeClr val="tx2">
                    <a:lumMod val="50000"/>
                  </a:schemeClr>
                </a:solidFill>
                <a:cs typeface="Miriam" panose="020B0502050101010101" pitchFamily="34" charset="-79"/>
              </a:rPr>
              <a:t>While ultimately, we want to exceed state and federal 	standards, during this period of transition, our objective is at least 	meet all 	state and federal standards, including those for special education programs.</a:t>
            </a:r>
          </a:p>
        </p:txBody>
      </p:sp>
    </p:spTree>
    <p:extLst>
      <p:ext uri="{BB962C8B-B14F-4D97-AF65-F5344CB8AC3E}">
        <p14:creationId xmlns:p14="http://schemas.microsoft.com/office/powerpoint/2010/main" val="2765330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713</TotalTime>
  <Words>1119</Words>
  <Application>Microsoft Office PowerPoint</Application>
  <PresentationFormat>Widescreen</PresentationFormat>
  <Paragraphs>165</Paragraphs>
  <Slides>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Cambria</vt:lpstr>
      <vt:lpstr>Miriam</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TOWN COUNCIL GOALS (revised 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 Zarnetske</dc:creator>
  <cp:lastModifiedBy>Robert C. Zarnetske</cp:lastModifiedBy>
  <cp:revision>19</cp:revision>
  <dcterms:created xsi:type="dcterms:W3CDTF">2019-12-26T15:14:53Z</dcterms:created>
  <dcterms:modified xsi:type="dcterms:W3CDTF">2021-02-01T23:52:33Z</dcterms:modified>
</cp:coreProperties>
</file>