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B59"/>
    <a:srgbClr val="A38539"/>
    <a:srgbClr val="09090D"/>
    <a:srgbClr val="FDECE1"/>
    <a:srgbClr val="FFFFFF"/>
    <a:srgbClr val="FBFB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36971" autoAdjust="0"/>
    <p:restoredTop sz="99757" autoAdjust="0"/>
  </p:normalViewPr>
  <p:slideViewPr>
    <p:cSldViewPr>
      <p:cViewPr varScale="1">
        <p:scale>
          <a:sx n="69" d="100"/>
          <a:sy n="69" d="100"/>
        </p:scale>
        <p:origin x="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70"/>
    </p:cViewPr>
  </p:sorterViewPr>
  <p:notesViewPr>
    <p:cSldViewPr>
      <p:cViewPr varScale="1">
        <p:scale>
          <a:sx n="57" d="100"/>
          <a:sy n="57" d="100"/>
        </p:scale>
        <p:origin x="-1788" y="-72"/>
      </p:cViewPr>
      <p:guideLst>
        <p:guide orient="horz" pos="2927"/>
        <p:guide pos="2208"/>
      </p:guideLst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8" rIns="92853" bIns="46428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8" rIns="92853" bIns="46428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8" rIns="92853" bIns="46428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5507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3" tIns="46428" rIns="92853" bIns="46428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190343F2-649A-4FD2-8EC8-EFDD5B3AE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49" tIns="46427" rIns="92849" bIns="46427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49" tIns="46427" rIns="92849" bIns="46427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5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49" tIns="46427" rIns="92849" bIns="46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075"/>
            <a:ext cx="3038475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49" tIns="46427" rIns="92849" bIns="46427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5075"/>
            <a:ext cx="3038475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49" tIns="46427" rIns="92849" bIns="4642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1F13066-F638-4708-AEE7-DD7403D84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279FD-BB24-41BC-9DBF-CE438D8731C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EAE567-2305-412B-A7C3-9D98C23629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0F2AA-AD34-4B78-8AF2-FD55F3E5C5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6A82E-92C4-42DD-B87D-03C9CBF79F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29, 2004</a:t>
            </a:r>
          </a:p>
        </p:txBody>
      </p:sp>
      <p:sp>
        <p:nvSpPr>
          <p:cNvPr id="6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All Day Budget Work Session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0CB43-B3F7-48FE-9A8F-505888326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15351AE-D57F-458B-92BA-841CF6CD4E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01BD8-8F78-4662-A888-5117AC0BCD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3D68D-AD40-406D-A616-71AAC7DDE7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B53B9-462E-4CED-9C4E-C2341327EC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805B7-3BED-4940-B5F2-CEC57514B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02D37-D74B-4B68-A648-C3DB2A1DC7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201AD7F-2045-468F-A5F0-CE816D4892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190752-68BD-4118-BF6C-FEE6E33A51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29, 2004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All Day Budget Work Session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66CF73-B060-45FA-9A24-02C4BCD3E0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ransition>
    <p:random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Overview  - Wastewater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Enterprise Fund – Self Supporting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Wastewater Fund – 11.3% increase </a:t>
            </a:r>
          </a:p>
          <a:p>
            <a:pPr lvl="2"/>
            <a:r>
              <a:rPr lang="en-US" sz="1700" dirty="0" smtClean="0"/>
              <a:t>Wages – 9.4% decrease over prior year net effect of a retirement and the reduction of payout of accrued leave</a:t>
            </a:r>
          </a:p>
          <a:p>
            <a:pPr lvl="2"/>
            <a:r>
              <a:rPr lang="en-US" sz="1700" dirty="0" smtClean="0"/>
              <a:t>Benefits – 15.8% increase associated with medical coverage</a:t>
            </a:r>
          </a:p>
          <a:p>
            <a:pPr lvl="2"/>
            <a:r>
              <a:rPr lang="en-US" sz="1700" dirty="0" smtClean="0"/>
              <a:t>Capital Outlay – 56.1% increase consistent with Pay Go portion of CIP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$$4,588,124, increase of $464,548 over prior year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User Fees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Regional Partner contributions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2466" name="Picture 2" descr="C:\Users\psunderland\AppData\Local\Microsoft\Windows\INetCache\IE\ZGEIIKTO\Bundesarchiv_Bild_183-1984-1002-002,_Güstrow,_Zuckerwerk,_Klärwer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977" y="1447800"/>
            <a:ext cx="2369469" cy="16764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Overview  - Solid Waste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Enterprise Fund – Self Supporting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Solid Waste Fund – 8.6% increase </a:t>
            </a:r>
          </a:p>
          <a:p>
            <a:pPr lvl="2"/>
            <a:r>
              <a:rPr lang="en-US" sz="1700" dirty="0" smtClean="0"/>
              <a:t>Wages – 3.4% attributed to COLA and payout of accrued leave for anticipated retirement</a:t>
            </a:r>
          </a:p>
          <a:p>
            <a:pPr lvl="2"/>
            <a:r>
              <a:rPr lang="en-US" sz="1700" dirty="0" smtClean="0"/>
              <a:t>Benefits – 5.9% </a:t>
            </a:r>
          </a:p>
          <a:p>
            <a:pPr lvl="2"/>
            <a:r>
              <a:rPr lang="en-US" sz="1700" dirty="0" smtClean="0"/>
              <a:t>Services – 9.9% increase over prior year </a:t>
            </a:r>
          </a:p>
          <a:p>
            <a:pPr lvl="3"/>
            <a:r>
              <a:rPr lang="en-US" sz="1500" dirty="0" smtClean="0"/>
              <a:t>Tipping Fees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$819,722, an increase of $64,580 over prior year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Tonnage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4514" name="Picture 2" descr="C:\Users\psunderland\AppData\Local\Microsoft\Windows\INetCache\IE\YLLV82AR\4647943392_52aba540ee_b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2800" y="1143000"/>
            <a:ext cx="26416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2286000"/>
            <a:ext cx="5029200" cy="3886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500" dirty="0" smtClean="0"/>
              <a:t>Overview Tonight</a:t>
            </a:r>
          </a:p>
          <a:p>
            <a:pPr lvl="1">
              <a:buNone/>
            </a:pPr>
            <a:r>
              <a:rPr lang="en-US" sz="2300" dirty="0" smtClean="0"/>
              <a:t>Parks &amp; Recreation General Operating</a:t>
            </a:r>
          </a:p>
          <a:p>
            <a:pPr lvl="1"/>
            <a:r>
              <a:rPr lang="en-US" sz="2300" dirty="0" smtClean="0"/>
              <a:t>Special Revenue Funds</a:t>
            </a:r>
          </a:p>
          <a:p>
            <a:pPr lvl="2"/>
            <a:r>
              <a:rPr lang="en-US" sz="2000" dirty="0" smtClean="0"/>
              <a:t>Peace Dale Office Building</a:t>
            </a:r>
          </a:p>
          <a:p>
            <a:pPr lvl="2"/>
            <a:r>
              <a:rPr lang="en-US" sz="2000" dirty="0" smtClean="0"/>
              <a:t>Senior Services</a:t>
            </a:r>
          </a:p>
          <a:p>
            <a:pPr lvl="2"/>
            <a:r>
              <a:rPr lang="en-US" sz="2000" dirty="0" smtClean="0"/>
              <a:t>Neighborhood Guild</a:t>
            </a:r>
          </a:p>
          <a:p>
            <a:pPr lvl="2"/>
            <a:r>
              <a:rPr lang="en-US" sz="2000" dirty="0" smtClean="0"/>
              <a:t>Community Recreation Center</a:t>
            </a:r>
          </a:p>
          <a:p>
            <a:pPr lvl="1">
              <a:buNone/>
            </a:pPr>
            <a:r>
              <a:rPr lang="en-US" sz="2300" dirty="0" smtClean="0"/>
              <a:t>Public Services  General Operating</a:t>
            </a:r>
          </a:p>
          <a:p>
            <a:pPr lvl="1"/>
            <a:r>
              <a:rPr lang="en-US" sz="2300" dirty="0" smtClean="0"/>
              <a:t>Enterprise Funds</a:t>
            </a:r>
          </a:p>
          <a:p>
            <a:pPr lvl="2"/>
            <a:r>
              <a:rPr lang="en-US" sz="2000" dirty="0" smtClean="0"/>
              <a:t>Water Fund</a:t>
            </a:r>
          </a:p>
          <a:p>
            <a:pPr lvl="2"/>
            <a:r>
              <a:rPr lang="en-US" sz="2000" dirty="0" smtClean="0"/>
              <a:t>Wastewater Fund</a:t>
            </a:r>
          </a:p>
          <a:p>
            <a:pPr lvl="2"/>
            <a:r>
              <a:rPr lang="en-US" sz="2000" dirty="0" smtClean="0"/>
              <a:t>Solid Waste Fund</a:t>
            </a:r>
          </a:p>
          <a:p>
            <a:pPr lvl="2"/>
            <a:endParaRPr lang="en-US" sz="2000" dirty="0" smtClean="0"/>
          </a:p>
        </p:txBody>
      </p:sp>
      <p:sp>
        <p:nvSpPr>
          <p:cNvPr id="61441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9B01A9-097C-49B8-A592-D98B46ACF041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61446" name="Picture 2" descr="C:\Documents and Settings\ps6397\Local Settings\Temporary Internet Files\Content.IE5\HDL0BCZE\MCj037099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990600"/>
            <a:ext cx="18415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 - Parks &amp; Recreation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772400" cy="4191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000" dirty="0" smtClean="0"/>
              <a:t>Tax Support – $1,172,933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Parks &amp; Recreation - $1,843,607, increase of $74,200</a:t>
            </a:r>
          </a:p>
          <a:p>
            <a:pPr lvl="2"/>
            <a:r>
              <a:rPr lang="en-US" sz="1700" dirty="0" smtClean="0"/>
              <a:t>Wages – 4% increase mainly attributed to the reclassification of parks maintenance technician positions, assistant superintendent  and addition of one new full time parks maintenance technician (as of 1/1/19)</a:t>
            </a:r>
          </a:p>
          <a:p>
            <a:pPr lvl="2"/>
            <a:r>
              <a:rPr lang="en-US" sz="1700" dirty="0" smtClean="0"/>
              <a:t>Benefits – 6.9% increase </a:t>
            </a:r>
          </a:p>
          <a:p>
            <a:pPr lvl="2"/>
            <a:r>
              <a:rPr lang="en-US" sz="1700" dirty="0" smtClean="0"/>
              <a:t>Services – 4.3% increase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Parks &amp; Recreation - $670,674, increase of $211,386</a:t>
            </a:r>
          </a:p>
          <a:p>
            <a:pPr lvl="1" eaLnBrk="1" hangingPunct="1"/>
            <a:endParaRPr lang="en-US" sz="2000" dirty="0" smtClean="0"/>
          </a:p>
        </p:txBody>
      </p:sp>
      <p:sp>
        <p:nvSpPr>
          <p:cNvPr id="1027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6C68-395E-4A80-8F95-1F3855996A24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1026" name="Rectangle 1024"/>
          <p:cNvGraphicFramePr>
            <a:graphicFrameLocks/>
          </p:cNvGraphicFramePr>
          <p:nvPr/>
        </p:nvGraphicFramePr>
        <p:xfrm>
          <a:off x="1752600" y="20574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0" imgH="0" progId="">
                  <p:embed/>
                </p:oleObj>
              </mc:Choice>
              <mc:Fallback>
                <p:oleObj name="Clip" r:id="rId3" imgW="0" imgH="0" progId="">
                  <p:embed/>
                  <p:pic>
                    <p:nvPicPr>
                      <p:cNvPr id="0" name="Rectangle 102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574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3" descr="C:\Users\psunderland\AppData\Local\Microsoft\Windows\INetCache\IE\8D6E8FR9\deporte-ni-2525C3-2525B1os-300x1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603756"/>
            <a:ext cx="2324100" cy="1216279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 - Peace Dale Office Building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8486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No Tax Support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Peace Dale Office Building – overall increase 1.2%</a:t>
            </a:r>
          </a:p>
          <a:p>
            <a:pPr lvl="2"/>
            <a:r>
              <a:rPr lang="en-US" sz="1700" dirty="0" smtClean="0"/>
              <a:t>Wages – 4.2% increase mainly attributed to the reclassification of general operating personnel</a:t>
            </a:r>
          </a:p>
          <a:p>
            <a:pPr lvl="2"/>
            <a:r>
              <a:rPr lang="en-US" sz="1700" dirty="0" smtClean="0"/>
              <a:t>Benefits – 11.3% increase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$93,759, slight decrease of $675 over prior year 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Self support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 - Neighborhood Guild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900" dirty="0" smtClean="0"/>
              <a:t>No Tax Support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Neighborhood Guild – 1% decrease </a:t>
            </a:r>
          </a:p>
          <a:p>
            <a:pPr lvl="2"/>
            <a:r>
              <a:rPr lang="en-US" sz="1700" dirty="0" smtClean="0"/>
              <a:t>Reductions in Services, Commodities  &amp; Capital offset salary and benefit costs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$777,035, reduction of $8,112  over prior year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Trust Fund Income - $400,000, increase of $11,890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Decreases in program revenue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9394" name="Picture 2" descr="C:\Users\psunderland\AppData\Local\Microsoft\Windows\INetCache\IE\ZGEIIKTO\3545251137_203079a2e4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038600"/>
            <a:ext cx="2391771" cy="228653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Overview  - Community Recreation Center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Tax Support - $315,000, increase of $6,089 over prior year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Community Recreation Center– 0.6% increase</a:t>
            </a:r>
          </a:p>
          <a:p>
            <a:pPr lvl="2"/>
            <a:r>
              <a:rPr lang="en-US" sz="1700" dirty="0" smtClean="0"/>
              <a:t>Wages – 5.3% increase over prior year, includes COLA &amp; Steps plus minimum wage increases for part-time employees</a:t>
            </a:r>
          </a:p>
          <a:p>
            <a:pPr lvl="2"/>
            <a:r>
              <a:rPr lang="en-US" sz="1700" dirty="0" smtClean="0"/>
              <a:t>Benefits – 15.1% decrease over prior year mainly attributed to health insurance budgeted in 2018 as family.</a:t>
            </a:r>
          </a:p>
          <a:p>
            <a:pPr lvl="2"/>
            <a:r>
              <a:rPr lang="en-US" sz="1700" dirty="0" smtClean="0"/>
              <a:t>Services – 6.7% increase mainly attributed to utility costs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$459,763, an increase of $2,739 over prior year.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0421" name="Picture 5" descr="C:\Users\psunderland\AppData\Local\Microsoft\Windows\INetCache\IE\EXJEUW9O\450px-Basketball_Positions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577" y="4343400"/>
            <a:ext cx="2311624" cy="209073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Overview  - Public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Tax Support - $3,150,661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Public Services – 5.2% increase</a:t>
            </a:r>
          </a:p>
          <a:p>
            <a:pPr lvl="2"/>
            <a:r>
              <a:rPr lang="en-US" sz="1700" dirty="0" smtClean="0"/>
              <a:t>Wages – 8.8% increase over prior year mainly attributed to full time equipment operator position added in January, 2018.</a:t>
            </a:r>
          </a:p>
          <a:p>
            <a:pPr lvl="2"/>
            <a:r>
              <a:rPr lang="en-US" sz="1700" dirty="0" smtClean="0"/>
              <a:t>Benefits – 10% increase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$18,625, an increase of $1,225 over prior year.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Permits, License, Inspection Fees, Soil Erosion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1442" name="Picture 2" descr="C:\Users\psunderland\AppData\Local\Microsoft\Windows\INetCache\IE\5SZLVAEC\547968049_0ddd4609e5_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76400"/>
            <a:ext cx="1447800" cy="1447800"/>
          </a:xfrm>
          <a:prstGeom prst="rect">
            <a:avLst/>
          </a:prstGeom>
          <a:noFill/>
        </p:spPr>
      </p:pic>
      <p:pic>
        <p:nvPicPr>
          <p:cNvPr id="61443" name="Picture 3" descr="C:\Users\psunderland\AppData\Local\Microsoft\Windows\INetCache\IE\8D6E8FR9\Math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6773" y="4191000"/>
            <a:ext cx="2063154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Overview  - Water Fund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Enterprise Fund – Self Supporting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Expenditure Overview</a:t>
            </a:r>
          </a:p>
          <a:p>
            <a:pPr lvl="1"/>
            <a:r>
              <a:rPr lang="en-US" sz="2000" dirty="0" smtClean="0"/>
              <a:t>Water Fund – 8.5% increase </a:t>
            </a:r>
          </a:p>
          <a:p>
            <a:pPr lvl="2"/>
            <a:r>
              <a:rPr lang="en-US" sz="1700" dirty="0" smtClean="0"/>
              <a:t>Wages – 9.9% increase over prior year mainly attributed to anticipated retirement leave payout</a:t>
            </a:r>
          </a:p>
          <a:p>
            <a:pPr lvl="2"/>
            <a:r>
              <a:rPr lang="en-US" sz="1700" dirty="0" smtClean="0"/>
              <a:t>Benefits – 3.6% increase</a:t>
            </a:r>
          </a:p>
          <a:p>
            <a:pPr lvl="2"/>
            <a:r>
              <a:rPr lang="en-US" sz="1700" dirty="0" smtClean="0"/>
              <a:t>Services – 24.9% increase over prior year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Proposed Budget Revenue Overview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$1,143,835, a decrease of $35,174 over prior year</a:t>
            </a:r>
          </a:p>
          <a:p>
            <a:pPr lvl="2">
              <a:lnSpc>
                <a:spcPct val="150000"/>
              </a:lnSpc>
            </a:pPr>
            <a:r>
              <a:rPr lang="en-US" sz="1500" dirty="0" smtClean="0"/>
              <a:t>Metered sales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0CB43-B3F7-48FE-9A8F-505888326F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3490" name="Picture 2" descr="C:\Users\psunderland\AppData\Local\Microsoft\Windows\INetCache\IE\G2YYNIWV\ahorrar-agu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447800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11295</TotalTime>
  <Words>733</Words>
  <Application>Microsoft Office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Black</vt:lpstr>
      <vt:lpstr>Constantia</vt:lpstr>
      <vt:lpstr>Times New Roman</vt:lpstr>
      <vt:lpstr>Wingdings 2</vt:lpstr>
      <vt:lpstr>Paper</vt:lpstr>
      <vt:lpstr>Clip</vt:lpstr>
      <vt:lpstr>Town of South Kingstown 2018-2019 Budget</vt:lpstr>
      <vt:lpstr>Schedule</vt:lpstr>
      <vt:lpstr>Overview  - Parks &amp; Recreation</vt:lpstr>
      <vt:lpstr>Overview  - Peace Dale Office Building</vt:lpstr>
      <vt:lpstr>Overview  - Senior Services </vt:lpstr>
      <vt:lpstr>Overview  - Neighborhood Guild </vt:lpstr>
      <vt:lpstr>Overview  - Community Recreation Center </vt:lpstr>
      <vt:lpstr>Overview  - Public Services</vt:lpstr>
      <vt:lpstr>Overview  - Water Fund</vt:lpstr>
      <vt:lpstr>Overview  - Wastewater Fund</vt:lpstr>
      <vt:lpstr>Overview  - Solid Waste Fund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Preferred Customer</dc:creator>
  <cp:lastModifiedBy>Robert C. Zarnetske</cp:lastModifiedBy>
  <cp:revision>292</cp:revision>
  <cp:lastPrinted>2000-03-24T20:29:52Z</cp:lastPrinted>
  <dcterms:created xsi:type="dcterms:W3CDTF">1999-03-12T12:37:24Z</dcterms:created>
  <dcterms:modified xsi:type="dcterms:W3CDTF">2019-04-15T18:04:17Z</dcterms:modified>
</cp:coreProperties>
</file>